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6" r:id="rId11"/>
    <p:sldId id="278" r:id="rId12"/>
    <p:sldId id="279" r:id="rId13"/>
    <p:sldId id="283" r:id="rId14"/>
    <p:sldId id="280" r:id="rId15"/>
    <p:sldId id="271" r:id="rId16"/>
    <p:sldId id="272" r:id="rId17"/>
    <p:sldId id="263" r:id="rId18"/>
    <p:sldId id="267" r:id="rId19"/>
    <p:sldId id="264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06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2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9EBEB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E4E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4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9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6096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Heart Disease Diagnostic Analysis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will provide a comprehensive analysis of heart disease diagnosis, exploring the dataset structure, model architecture, and key findings from exploratory data analysis.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5703213"/>
            <a:ext cx="33510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  <a:r>
              <a:rPr lang="en-US" sz="2187" b="1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Jayent</a:t>
            </a: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Singh Parihar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676655"/>
            <a:ext cx="5824728" cy="4023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3214" y="4946459"/>
            <a:ext cx="4937125" cy="727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94790" marR="5080" indent="-1482725">
              <a:lnSpc>
                <a:spcPts val="2670"/>
              </a:lnSpc>
              <a:spcBef>
                <a:spcPts val="340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Gender</a:t>
            </a:r>
            <a:r>
              <a:rPr sz="2350" spc="-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Distribution</a:t>
            </a:r>
            <a:r>
              <a:rPr sz="2350" spc="2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According</a:t>
            </a:r>
            <a:r>
              <a:rPr sz="2350" spc="13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to</a:t>
            </a:r>
            <a:r>
              <a:rPr sz="2350" spc="-8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25" dirty="0">
                <a:solidFill>
                  <a:srgbClr val="FFE4E4"/>
                </a:solidFill>
                <a:latin typeface="Constantia"/>
                <a:cs typeface="Constantia"/>
              </a:rPr>
              <a:t>the Target</a:t>
            </a:r>
            <a:r>
              <a:rPr sz="2350" spc="-114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Variable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600" y="5888735"/>
            <a:ext cx="5313045" cy="1188720"/>
            <a:chOff x="1371600" y="5888735"/>
            <a:chExt cx="5313045" cy="1188720"/>
          </a:xfrm>
        </p:grpSpPr>
        <p:sp>
          <p:nvSpPr>
            <p:cNvPr id="6" name="object 6"/>
            <p:cNvSpPr/>
            <p:nvPr/>
          </p:nvSpPr>
          <p:spPr>
            <a:xfrm>
              <a:off x="1371600" y="5888735"/>
              <a:ext cx="5313045" cy="1188720"/>
            </a:xfrm>
            <a:custGeom>
              <a:avLst/>
              <a:gdLst/>
              <a:ahLst/>
              <a:cxnLst/>
              <a:rect l="l" t="t" r="r" b="b"/>
              <a:pathLst>
                <a:path w="5313045" h="1188720">
                  <a:moveTo>
                    <a:pt x="5219573" y="0"/>
                  </a:moveTo>
                  <a:lnTo>
                    <a:pt x="93090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1095667"/>
                  </a:lnTo>
                  <a:lnTo>
                    <a:pt x="7312" y="1131889"/>
                  </a:lnTo>
                  <a:lnTo>
                    <a:pt x="27257" y="1161467"/>
                  </a:lnTo>
                  <a:lnTo>
                    <a:pt x="56846" y="1181408"/>
                  </a:lnTo>
                  <a:lnTo>
                    <a:pt x="93090" y="1188720"/>
                  </a:lnTo>
                  <a:lnTo>
                    <a:pt x="5219573" y="1188720"/>
                  </a:lnTo>
                  <a:lnTo>
                    <a:pt x="5255817" y="1181408"/>
                  </a:lnTo>
                  <a:lnTo>
                    <a:pt x="5285406" y="1161467"/>
                  </a:lnTo>
                  <a:lnTo>
                    <a:pt x="5305351" y="1131889"/>
                  </a:lnTo>
                  <a:lnTo>
                    <a:pt x="5312664" y="1095667"/>
                  </a:lnTo>
                  <a:lnTo>
                    <a:pt x="5312664" y="93090"/>
                  </a:lnTo>
                  <a:lnTo>
                    <a:pt x="5305351" y="56846"/>
                  </a:lnTo>
                  <a:lnTo>
                    <a:pt x="5285406" y="27257"/>
                  </a:lnTo>
                  <a:lnTo>
                    <a:pt x="5255817" y="7312"/>
                  </a:lnTo>
                  <a:lnTo>
                    <a:pt x="5219573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904" y="6364223"/>
              <a:ext cx="329184" cy="2651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0748" y="6256908"/>
            <a:ext cx="4535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Disease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No-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Disease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patients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are Men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2" y="676655"/>
            <a:ext cx="5824727" cy="40233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52841" y="4914074"/>
            <a:ext cx="4839335" cy="727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22095" marR="5080" indent="-1510030">
              <a:lnSpc>
                <a:spcPts val="2670"/>
              </a:lnSpc>
              <a:spcBef>
                <a:spcPts val="340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How</a:t>
            </a:r>
            <a:r>
              <a:rPr sz="2350" spc="-1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Many</a:t>
            </a:r>
            <a:r>
              <a:rPr sz="2350" spc="-5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&amp;</a:t>
            </a:r>
            <a:r>
              <a:rPr sz="2350" spc="-1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How</a:t>
            </a:r>
            <a:r>
              <a:rPr sz="2350" spc="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Don't</a:t>
            </a:r>
            <a:r>
              <a:rPr sz="2350" spc="-10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People</a:t>
            </a:r>
            <a:r>
              <a:rPr sz="2350" spc="3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20" dirty="0">
                <a:solidFill>
                  <a:srgbClr val="FFE4E4"/>
                </a:solidFill>
                <a:latin typeface="Constantia"/>
                <a:cs typeface="Constantia"/>
              </a:rPr>
              <a:t>have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Heart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Disease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9247" y="5879591"/>
            <a:ext cx="6053455" cy="722630"/>
            <a:chOff x="7699247" y="5879591"/>
            <a:chExt cx="6053455" cy="722630"/>
          </a:xfrm>
        </p:grpSpPr>
        <p:sp>
          <p:nvSpPr>
            <p:cNvPr id="12" name="object 12"/>
            <p:cNvSpPr/>
            <p:nvPr/>
          </p:nvSpPr>
          <p:spPr>
            <a:xfrm>
              <a:off x="7699247" y="5879591"/>
              <a:ext cx="6053455" cy="722630"/>
            </a:xfrm>
            <a:custGeom>
              <a:avLst/>
              <a:gdLst/>
              <a:ahLst/>
              <a:cxnLst/>
              <a:rect l="l" t="t" r="r" b="b"/>
              <a:pathLst>
                <a:path w="6053455" h="722629">
                  <a:moveTo>
                    <a:pt x="5974969" y="0"/>
                  </a:moveTo>
                  <a:lnTo>
                    <a:pt x="78358" y="0"/>
                  </a:lnTo>
                  <a:lnTo>
                    <a:pt x="47845" y="6153"/>
                  </a:lnTo>
                  <a:lnTo>
                    <a:pt x="22939" y="22939"/>
                  </a:lnTo>
                  <a:lnTo>
                    <a:pt x="6153" y="47845"/>
                  </a:lnTo>
                  <a:lnTo>
                    <a:pt x="0" y="78358"/>
                  </a:lnTo>
                  <a:lnTo>
                    <a:pt x="0" y="644016"/>
                  </a:lnTo>
                  <a:lnTo>
                    <a:pt x="6153" y="674530"/>
                  </a:lnTo>
                  <a:lnTo>
                    <a:pt x="22939" y="699436"/>
                  </a:lnTo>
                  <a:lnTo>
                    <a:pt x="47845" y="716222"/>
                  </a:lnTo>
                  <a:lnTo>
                    <a:pt x="78358" y="722375"/>
                  </a:lnTo>
                  <a:lnTo>
                    <a:pt x="5974969" y="722375"/>
                  </a:lnTo>
                  <a:lnTo>
                    <a:pt x="6005482" y="716222"/>
                  </a:lnTo>
                  <a:lnTo>
                    <a:pt x="6030388" y="699436"/>
                  </a:lnTo>
                  <a:lnTo>
                    <a:pt x="6047174" y="674530"/>
                  </a:lnTo>
                  <a:lnTo>
                    <a:pt x="6053328" y="644016"/>
                  </a:lnTo>
                  <a:lnTo>
                    <a:pt x="6053328" y="78358"/>
                  </a:lnTo>
                  <a:lnTo>
                    <a:pt x="6047174" y="47845"/>
                  </a:lnTo>
                  <a:lnTo>
                    <a:pt x="6030388" y="22939"/>
                  </a:lnTo>
                  <a:lnTo>
                    <a:pt x="6005482" y="6153"/>
                  </a:lnTo>
                  <a:lnTo>
                    <a:pt x="5974969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1271" y="6163055"/>
              <a:ext cx="256031" cy="20116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230107" y="6134544"/>
            <a:ext cx="5386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chance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heart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attack: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526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08392" y="6830568"/>
            <a:ext cx="6044565" cy="722630"/>
            <a:chOff x="7708392" y="6830568"/>
            <a:chExt cx="6044565" cy="722630"/>
          </a:xfrm>
        </p:grpSpPr>
        <p:sp>
          <p:nvSpPr>
            <p:cNvPr id="16" name="object 16"/>
            <p:cNvSpPr/>
            <p:nvPr/>
          </p:nvSpPr>
          <p:spPr>
            <a:xfrm>
              <a:off x="7708392" y="6830568"/>
              <a:ext cx="6044565" cy="722630"/>
            </a:xfrm>
            <a:custGeom>
              <a:avLst/>
              <a:gdLst/>
              <a:ahLst/>
              <a:cxnLst/>
              <a:rect l="l" t="t" r="r" b="b"/>
              <a:pathLst>
                <a:path w="6044565" h="722629">
                  <a:moveTo>
                    <a:pt x="5965825" y="0"/>
                  </a:moveTo>
                  <a:lnTo>
                    <a:pt x="78358" y="0"/>
                  </a:lnTo>
                  <a:lnTo>
                    <a:pt x="47845" y="6153"/>
                  </a:lnTo>
                  <a:lnTo>
                    <a:pt x="22939" y="22939"/>
                  </a:lnTo>
                  <a:lnTo>
                    <a:pt x="6153" y="47845"/>
                  </a:lnTo>
                  <a:lnTo>
                    <a:pt x="0" y="78358"/>
                  </a:lnTo>
                  <a:lnTo>
                    <a:pt x="0" y="644016"/>
                  </a:lnTo>
                  <a:lnTo>
                    <a:pt x="6153" y="674520"/>
                  </a:lnTo>
                  <a:lnTo>
                    <a:pt x="22939" y="699427"/>
                  </a:lnTo>
                  <a:lnTo>
                    <a:pt x="47845" y="716218"/>
                  </a:lnTo>
                  <a:lnTo>
                    <a:pt x="78358" y="722375"/>
                  </a:lnTo>
                  <a:lnTo>
                    <a:pt x="5965825" y="722375"/>
                  </a:lnTo>
                  <a:lnTo>
                    <a:pt x="5996338" y="716218"/>
                  </a:lnTo>
                  <a:lnTo>
                    <a:pt x="6021244" y="699427"/>
                  </a:lnTo>
                  <a:lnTo>
                    <a:pt x="6038030" y="674520"/>
                  </a:lnTo>
                  <a:lnTo>
                    <a:pt x="6044184" y="644016"/>
                  </a:lnTo>
                  <a:lnTo>
                    <a:pt x="6044184" y="78358"/>
                  </a:lnTo>
                  <a:lnTo>
                    <a:pt x="6038030" y="47845"/>
                  </a:lnTo>
                  <a:lnTo>
                    <a:pt x="6021244" y="22939"/>
                  </a:lnTo>
                  <a:lnTo>
                    <a:pt x="5996338" y="6153"/>
                  </a:lnTo>
                  <a:lnTo>
                    <a:pt x="5965825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1272" y="7114032"/>
              <a:ext cx="256031" cy="20116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230107" y="7054036"/>
            <a:ext cx="5257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People who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chance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heart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attack: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499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832103"/>
            <a:ext cx="5907023" cy="47274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8101" y="5794311"/>
            <a:ext cx="41319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Age</a:t>
            </a:r>
            <a:r>
              <a:rPr sz="2350" spc="1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Distribution</a:t>
            </a:r>
            <a:r>
              <a:rPr sz="2350" spc="13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in</a:t>
            </a:r>
            <a:r>
              <a:rPr sz="2350" spc="-1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the</a:t>
            </a:r>
            <a:r>
              <a:rPr sz="2350" spc="1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Dataset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6152" y="6336791"/>
            <a:ext cx="5587365" cy="1106805"/>
            <a:chOff x="1216152" y="6336791"/>
            <a:chExt cx="5587365" cy="1106805"/>
          </a:xfrm>
        </p:grpSpPr>
        <p:sp>
          <p:nvSpPr>
            <p:cNvPr id="6" name="object 6"/>
            <p:cNvSpPr/>
            <p:nvPr/>
          </p:nvSpPr>
          <p:spPr>
            <a:xfrm>
              <a:off x="1216152" y="6336791"/>
              <a:ext cx="5587365" cy="1106805"/>
            </a:xfrm>
            <a:custGeom>
              <a:avLst/>
              <a:gdLst/>
              <a:ahLst/>
              <a:cxnLst/>
              <a:rect l="l" t="t" r="r" b="b"/>
              <a:pathLst>
                <a:path w="5587365" h="1106804">
                  <a:moveTo>
                    <a:pt x="5500370" y="0"/>
                  </a:moveTo>
                  <a:lnTo>
                    <a:pt x="86613" y="0"/>
                  </a:lnTo>
                  <a:lnTo>
                    <a:pt x="52903" y="6800"/>
                  </a:lnTo>
                  <a:lnTo>
                    <a:pt x="25371" y="25352"/>
                  </a:lnTo>
                  <a:lnTo>
                    <a:pt x="6807" y="52881"/>
                  </a:lnTo>
                  <a:lnTo>
                    <a:pt x="0" y="86613"/>
                  </a:lnTo>
                  <a:lnTo>
                    <a:pt x="0" y="1019797"/>
                  </a:lnTo>
                  <a:lnTo>
                    <a:pt x="6807" y="1053515"/>
                  </a:lnTo>
                  <a:lnTo>
                    <a:pt x="25371" y="1081050"/>
                  </a:lnTo>
                  <a:lnTo>
                    <a:pt x="52903" y="1099616"/>
                  </a:lnTo>
                  <a:lnTo>
                    <a:pt x="86613" y="1106423"/>
                  </a:lnTo>
                  <a:lnTo>
                    <a:pt x="5500370" y="1106423"/>
                  </a:lnTo>
                  <a:lnTo>
                    <a:pt x="5534102" y="1099616"/>
                  </a:lnTo>
                  <a:lnTo>
                    <a:pt x="5561631" y="1081050"/>
                  </a:lnTo>
                  <a:lnTo>
                    <a:pt x="5580183" y="1053515"/>
                  </a:lnTo>
                  <a:lnTo>
                    <a:pt x="5586983" y="1019797"/>
                  </a:lnTo>
                  <a:lnTo>
                    <a:pt x="5586983" y="86613"/>
                  </a:lnTo>
                  <a:lnTo>
                    <a:pt x="5580183" y="52881"/>
                  </a:lnTo>
                  <a:lnTo>
                    <a:pt x="5561631" y="25352"/>
                  </a:lnTo>
                  <a:lnTo>
                    <a:pt x="5534102" y="6800"/>
                  </a:lnTo>
                  <a:lnTo>
                    <a:pt x="5500370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880" y="6711695"/>
              <a:ext cx="356616" cy="2926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63141" y="6609156"/>
            <a:ext cx="4394200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study,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age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50-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1856" y="832103"/>
            <a:ext cx="5468111" cy="45354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47989" y="5604192"/>
            <a:ext cx="44926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Distribution</a:t>
            </a:r>
            <a:r>
              <a:rPr sz="2350" spc="9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of</a:t>
            </a:r>
            <a:r>
              <a:rPr sz="2350" spc="16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Serum</a:t>
            </a:r>
            <a:r>
              <a:rPr sz="2350" spc="-2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Cholesterol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38159" y="6336791"/>
            <a:ext cx="5276215" cy="1125220"/>
            <a:chOff x="8138159" y="6336791"/>
            <a:chExt cx="5276215" cy="1125220"/>
          </a:xfrm>
        </p:grpSpPr>
        <p:sp>
          <p:nvSpPr>
            <p:cNvPr id="12" name="object 12"/>
            <p:cNvSpPr/>
            <p:nvPr/>
          </p:nvSpPr>
          <p:spPr>
            <a:xfrm>
              <a:off x="8138159" y="6336791"/>
              <a:ext cx="5276215" cy="1125220"/>
            </a:xfrm>
            <a:custGeom>
              <a:avLst/>
              <a:gdLst/>
              <a:ahLst/>
              <a:cxnLst/>
              <a:rect l="l" t="t" r="r" b="b"/>
              <a:pathLst>
                <a:path w="5276215" h="1125220">
                  <a:moveTo>
                    <a:pt x="5154041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6"/>
                  </a:lnTo>
                  <a:lnTo>
                    <a:pt x="0" y="1002703"/>
                  </a:lnTo>
                  <a:lnTo>
                    <a:pt x="9586" y="1050195"/>
                  </a:lnTo>
                  <a:lnTo>
                    <a:pt x="35734" y="1088977"/>
                  </a:lnTo>
                  <a:lnTo>
                    <a:pt x="74527" y="1115124"/>
                  </a:lnTo>
                  <a:lnTo>
                    <a:pt x="122047" y="1124711"/>
                  </a:lnTo>
                  <a:lnTo>
                    <a:pt x="5154041" y="1124711"/>
                  </a:lnTo>
                  <a:lnTo>
                    <a:pt x="5201560" y="1115124"/>
                  </a:lnTo>
                  <a:lnTo>
                    <a:pt x="5240353" y="1088977"/>
                  </a:lnTo>
                  <a:lnTo>
                    <a:pt x="5266501" y="1050195"/>
                  </a:lnTo>
                  <a:lnTo>
                    <a:pt x="5276088" y="1002703"/>
                  </a:lnTo>
                  <a:lnTo>
                    <a:pt x="5276088" y="122046"/>
                  </a:lnTo>
                  <a:lnTo>
                    <a:pt x="5266501" y="74527"/>
                  </a:lnTo>
                  <a:lnTo>
                    <a:pt x="5240353" y="35734"/>
                  </a:lnTo>
                  <a:lnTo>
                    <a:pt x="5201560" y="9586"/>
                  </a:lnTo>
                  <a:lnTo>
                    <a:pt x="5154041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4463" y="6693407"/>
              <a:ext cx="310896" cy="2468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804656" y="6636892"/>
            <a:ext cx="363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Healthy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Cholesterol is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&lt;200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mg/dl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7" y="877824"/>
            <a:ext cx="5815583" cy="4306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458" y="5389816"/>
            <a:ext cx="604266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Chest</a:t>
            </a:r>
            <a:r>
              <a:rPr sz="2350" spc="1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Pain</a:t>
            </a:r>
            <a:r>
              <a:rPr sz="2350" spc="-3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Distribution</a:t>
            </a:r>
            <a:r>
              <a:rPr sz="2350" spc="12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As</a:t>
            </a:r>
            <a:r>
              <a:rPr sz="2350" spc="3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20" dirty="0">
                <a:solidFill>
                  <a:srgbClr val="FFE4E4"/>
                </a:solidFill>
                <a:latin typeface="Constantia"/>
                <a:cs typeface="Constantia"/>
              </a:rPr>
              <a:t>Per</a:t>
            </a:r>
            <a:r>
              <a:rPr sz="2350" spc="-13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Target</a:t>
            </a:r>
            <a:r>
              <a:rPr sz="2350" spc="-6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Variable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1560" y="6181344"/>
            <a:ext cx="5815965" cy="1271270"/>
            <a:chOff x="1051560" y="6181344"/>
            <a:chExt cx="5815965" cy="1271270"/>
          </a:xfrm>
        </p:grpSpPr>
        <p:sp>
          <p:nvSpPr>
            <p:cNvPr id="6" name="object 6"/>
            <p:cNvSpPr/>
            <p:nvPr/>
          </p:nvSpPr>
          <p:spPr>
            <a:xfrm>
              <a:off x="1051560" y="6181344"/>
              <a:ext cx="5815965" cy="1271270"/>
            </a:xfrm>
            <a:custGeom>
              <a:avLst/>
              <a:gdLst/>
              <a:ahLst/>
              <a:cxnLst/>
              <a:rect l="l" t="t" r="r" b="b"/>
              <a:pathLst>
                <a:path w="5815965" h="1271270">
                  <a:moveTo>
                    <a:pt x="5737733" y="0"/>
                  </a:moveTo>
                  <a:lnTo>
                    <a:pt x="77825" y="0"/>
                  </a:lnTo>
                  <a:lnTo>
                    <a:pt x="47534" y="6109"/>
                  </a:lnTo>
                  <a:lnTo>
                    <a:pt x="22796" y="22780"/>
                  </a:lnTo>
                  <a:lnTo>
                    <a:pt x="6116" y="47523"/>
                  </a:lnTo>
                  <a:lnTo>
                    <a:pt x="0" y="77850"/>
                  </a:lnTo>
                  <a:lnTo>
                    <a:pt x="0" y="1193190"/>
                  </a:lnTo>
                  <a:lnTo>
                    <a:pt x="6116" y="1223481"/>
                  </a:lnTo>
                  <a:lnTo>
                    <a:pt x="22796" y="1248219"/>
                  </a:lnTo>
                  <a:lnTo>
                    <a:pt x="47534" y="1264899"/>
                  </a:lnTo>
                  <a:lnTo>
                    <a:pt x="77825" y="1271015"/>
                  </a:lnTo>
                  <a:lnTo>
                    <a:pt x="5737733" y="1271015"/>
                  </a:lnTo>
                  <a:lnTo>
                    <a:pt x="5768060" y="1264899"/>
                  </a:lnTo>
                  <a:lnTo>
                    <a:pt x="5792803" y="1248219"/>
                  </a:lnTo>
                  <a:lnTo>
                    <a:pt x="5809474" y="1223481"/>
                  </a:lnTo>
                  <a:lnTo>
                    <a:pt x="5815584" y="1193190"/>
                  </a:lnTo>
                  <a:lnTo>
                    <a:pt x="5815584" y="77850"/>
                  </a:lnTo>
                  <a:lnTo>
                    <a:pt x="5809474" y="47523"/>
                  </a:lnTo>
                  <a:lnTo>
                    <a:pt x="5792803" y="22780"/>
                  </a:lnTo>
                  <a:lnTo>
                    <a:pt x="5768060" y="6109"/>
                  </a:lnTo>
                  <a:lnTo>
                    <a:pt x="5737733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584" y="6611112"/>
              <a:ext cx="338328" cy="2743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63192" y="6460946"/>
            <a:ext cx="5121910" cy="6673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Healthy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Chest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Pain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stress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activity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etc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gender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9288" y="877824"/>
            <a:ext cx="5696711" cy="4306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34447" y="5320728"/>
            <a:ext cx="210693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Chest</a:t>
            </a:r>
            <a:r>
              <a:rPr sz="2350" spc="3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Pain</a:t>
            </a:r>
            <a:r>
              <a:rPr sz="2350" spc="-1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25" dirty="0">
                <a:solidFill>
                  <a:srgbClr val="FFE4E4"/>
                </a:solidFill>
                <a:latin typeface="Constantia"/>
                <a:cs typeface="Constantia"/>
              </a:rPr>
              <a:t>Type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57031" y="6199632"/>
            <a:ext cx="6017260" cy="1262380"/>
            <a:chOff x="8257031" y="6199632"/>
            <a:chExt cx="6017260" cy="1262380"/>
          </a:xfrm>
        </p:grpSpPr>
        <p:sp>
          <p:nvSpPr>
            <p:cNvPr id="12" name="object 12"/>
            <p:cNvSpPr/>
            <p:nvPr/>
          </p:nvSpPr>
          <p:spPr>
            <a:xfrm>
              <a:off x="8257031" y="6199632"/>
              <a:ext cx="6017260" cy="1262380"/>
            </a:xfrm>
            <a:custGeom>
              <a:avLst/>
              <a:gdLst/>
              <a:ahLst/>
              <a:cxnLst/>
              <a:rect l="l" t="t" r="r" b="b"/>
              <a:pathLst>
                <a:path w="6017259" h="1262379">
                  <a:moveTo>
                    <a:pt x="5917946" y="0"/>
                  </a:moveTo>
                  <a:lnTo>
                    <a:pt x="98806" y="0"/>
                  </a:lnTo>
                  <a:lnTo>
                    <a:pt x="60328" y="7758"/>
                  </a:lnTo>
                  <a:lnTo>
                    <a:pt x="28924" y="28924"/>
                  </a:lnTo>
                  <a:lnTo>
                    <a:pt x="7758" y="60328"/>
                  </a:lnTo>
                  <a:lnTo>
                    <a:pt x="0" y="98806"/>
                  </a:lnTo>
                  <a:lnTo>
                    <a:pt x="0" y="1163104"/>
                  </a:lnTo>
                  <a:lnTo>
                    <a:pt x="7758" y="1201548"/>
                  </a:lnTo>
                  <a:lnTo>
                    <a:pt x="28924" y="1232942"/>
                  </a:lnTo>
                  <a:lnTo>
                    <a:pt x="60328" y="1254110"/>
                  </a:lnTo>
                  <a:lnTo>
                    <a:pt x="98806" y="1261872"/>
                  </a:lnTo>
                  <a:lnTo>
                    <a:pt x="5917946" y="1261872"/>
                  </a:lnTo>
                  <a:lnTo>
                    <a:pt x="5956423" y="1254110"/>
                  </a:lnTo>
                  <a:lnTo>
                    <a:pt x="5987827" y="1232942"/>
                  </a:lnTo>
                  <a:lnTo>
                    <a:pt x="6008993" y="1201548"/>
                  </a:lnTo>
                  <a:lnTo>
                    <a:pt x="6016752" y="1163104"/>
                  </a:lnTo>
                  <a:lnTo>
                    <a:pt x="6016752" y="98806"/>
                  </a:lnTo>
                  <a:lnTo>
                    <a:pt x="6008993" y="60328"/>
                  </a:lnTo>
                  <a:lnTo>
                    <a:pt x="5987827" y="28924"/>
                  </a:lnTo>
                  <a:lnTo>
                    <a:pt x="5956423" y="7758"/>
                  </a:lnTo>
                  <a:lnTo>
                    <a:pt x="5917946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479" y="6528816"/>
              <a:ext cx="365759" cy="2926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38970" y="6460946"/>
            <a:ext cx="3639185" cy="6673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Chest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pain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"Typical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angina"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0102" y="4324184"/>
            <a:ext cx="10800715" cy="145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Further analysis</a:t>
            </a:r>
            <a:r>
              <a:rPr sz="2000" spc="-8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will</a:t>
            </a:r>
            <a:r>
              <a:rPr sz="2000" spc="6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FFE4E4"/>
                </a:solidFill>
                <a:latin typeface="Arial MT"/>
                <a:cs typeface="Arial MT"/>
              </a:rPr>
              <a:t>delve</a:t>
            </a:r>
            <a:r>
              <a:rPr sz="2000" spc="-6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into</a:t>
            </a:r>
            <a:r>
              <a:rPr sz="2000" spc="-4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the</a:t>
            </a:r>
            <a:r>
              <a:rPr sz="2000" spc="2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FFE4E4"/>
                </a:solidFill>
                <a:latin typeface="Arial MT"/>
                <a:cs typeface="Arial MT"/>
              </a:rPr>
              <a:t>investigation</a:t>
            </a:r>
            <a:r>
              <a:rPr sz="2000" spc="-23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FFE4E4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FFE4E4"/>
                </a:solidFill>
                <a:latin typeface="Arial MT"/>
                <a:cs typeface="Arial MT"/>
              </a:rPr>
              <a:t>resting</a:t>
            </a:r>
            <a:r>
              <a:rPr sz="2000" spc="-3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blood</a:t>
            </a:r>
            <a:r>
              <a:rPr sz="2000" spc="-12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FFE4E4"/>
                </a:solidFill>
                <a:latin typeface="Arial MT"/>
                <a:cs typeface="Arial MT"/>
              </a:rPr>
              <a:t>pressure</a:t>
            </a:r>
            <a:r>
              <a:rPr sz="2000" spc="-7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and</a:t>
            </a:r>
            <a:r>
              <a:rPr sz="2000" spc="4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E4E4"/>
                </a:solidFill>
                <a:latin typeface="Arial MT"/>
                <a:cs typeface="Arial MT"/>
              </a:rPr>
              <a:t>its</a:t>
            </a:r>
            <a:r>
              <a:rPr sz="2000" spc="-7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FFE4E4"/>
                </a:solidFill>
                <a:latin typeface="Arial MT"/>
                <a:cs typeface="Arial MT"/>
              </a:rPr>
              <a:t>correlation </a:t>
            </a:r>
            <a:r>
              <a:rPr sz="2000" spc="90" dirty="0">
                <a:solidFill>
                  <a:srgbClr val="FFE4E4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FFE4E4"/>
                </a:solidFill>
                <a:latin typeface="Arial MT"/>
                <a:cs typeface="Arial MT"/>
              </a:rPr>
              <a:t>heart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 disease,</a:t>
            </a:r>
            <a:r>
              <a:rPr sz="2000" spc="-16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along</a:t>
            </a:r>
            <a:r>
              <a:rPr sz="2000" spc="2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FFE4E4"/>
                </a:solidFill>
                <a:latin typeface="Arial MT"/>
                <a:cs typeface="Arial MT"/>
              </a:rPr>
              <a:t>with</a:t>
            </a:r>
            <a:r>
              <a:rPr sz="2000" spc="-9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FFE4E4"/>
                </a:solidFill>
                <a:latin typeface="Arial MT"/>
                <a:cs typeface="Arial MT"/>
              </a:rPr>
              <a:t>exploration</a:t>
            </a:r>
            <a:r>
              <a:rPr sz="2000" spc="-16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FFE4E4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Fasting</a:t>
            </a:r>
            <a:r>
              <a:rPr sz="2000" spc="-5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Blood</a:t>
            </a:r>
            <a:r>
              <a:rPr sz="2000" spc="-13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FFE4E4"/>
                </a:solidFill>
                <a:latin typeface="Arial MT"/>
                <a:cs typeface="Arial MT"/>
              </a:rPr>
              <a:t>Suga</a:t>
            </a:r>
            <a:r>
              <a:rPr sz="2000" spc="5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E4E4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E4E4"/>
                </a:solidFill>
                <a:latin typeface="Arial MT"/>
                <a:cs typeface="Arial MT"/>
              </a:rPr>
              <a:t>their</a:t>
            </a:r>
            <a:r>
              <a:rPr sz="2000" spc="-10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E4E4"/>
                </a:solidFill>
                <a:latin typeface="Arial MT"/>
                <a:cs typeface="Arial MT"/>
              </a:rPr>
              <a:t>distribution.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000" spc="10" dirty="0">
                <a:solidFill>
                  <a:srgbClr val="FFE4E4"/>
                </a:solidFill>
                <a:latin typeface="Arial MT"/>
                <a:cs typeface="Arial MT"/>
              </a:rPr>
              <a:t>Histograms</a:t>
            </a:r>
            <a:r>
              <a:rPr sz="2000" spc="-8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FFE4E4"/>
                </a:solidFill>
                <a:latin typeface="Arial MT"/>
                <a:cs typeface="Arial MT"/>
              </a:rPr>
              <a:t>showing</a:t>
            </a:r>
            <a:r>
              <a:rPr sz="2000" spc="-2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the</a:t>
            </a:r>
            <a:r>
              <a:rPr sz="2000" spc="-6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distribution</a:t>
            </a:r>
            <a:r>
              <a:rPr sz="2000" spc="-23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FFE4E4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FFE4E4"/>
                </a:solidFill>
                <a:latin typeface="Arial MT"/>
                <a:cs typeface="Arial MT"/>
              </a:rPr>
              <a:t>resting</a:t>
            </a:r>
            <a:r>
              <a:rPr sz="2000" spc="-2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blood</a:t>
            </a:r>
            <a:r>
              <a:rPr sz="2000" spc="-114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FFE4E4"/>
                </a:solidFill>
                <a:latin typeface="Arial MT"/>
                <a:cs typeface="Arial MT"/>
              </a:rPr>
              <a:t>pressure</a:t>
            </a:r>
            <a:r>
              <a:rPr sz="2000" spc="-6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55" dirty="0">
                <a:solidFill>
                  <a:srgbClr val="FFE4E4"/>
                </a:solidFill>
                <a:latin typeface="Arial MT"/>
                <a:cs typeface="Arial MT"/>
              </a:rPr>
              <a:t>to</a:t>
            </a:r>
            <a:r>
              <a:rPr sz="2000" spc="4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E4E4"/>
                </a:solidFill>
                <a:latin typeface="Arial MT"/>
                <a:cs typeface="Arial MT"/>
              </a:rPr>
              <a:t>provide</a:t>
            </a:r>
            <a:r>
              <a:rPr sz="2000" spc="-229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FFE4E4"/>
                </a:solidFill>
                <a:latin typeface="Arial MT"/>
                <a:cs typeface="Arial MT"/>
              </a:rPr>
              <a:t>a</a:t>
            </a:r>
            <a:r>
              <a:rPr sz="2000" spc="7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E4E4"/>
                </a:solidFill>
                <a:latin typeface="Arial MT"/>
                <a:cs typeface="Arial MT"/>
              </a:rPr>
              <a:t>visual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70" dirty="0">
                <a:solidFill>
                  <a:srgbClr val="FFE4E4"/>
                </a:solidFill>
                <a:latin typeface="Arial MT"/>
                <a:cs typeface="Arial MT"/>
              </a:rPr>
              <a:t>representation</a:t>
            </a:r>
            <a:r>
              <a:rPr sz="2000" spc="-18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FFE4E4"/>
                </a:solidFill>
                <a:latin typeface="Arial MT"/>
                <a:cs typeface="Arial MT"/>
              </a:rPr>
              <a:t>of</a:t>
            </a:r>
            <a:r>
              <a:rPr sz="2000" spc="-5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E4E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E4E4"/>
                </a:solidFill>
                <a:latin typeface="Arial MT"/>
                <a:cs typeface="Arial MT"/>
              </a:rPr>
              <a:t>analysis.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9EF5C69-0133-12D3-3711-42264C4B3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678" y="1882916"/>
            <a:ext cx="12805562" cy="2126285"/>
          </a:xfrm>
          <a:prstGeom prst="rect">
            <a:avLst/>
          </a:prstGeom>
        </p:spPr>
        <p:txBody>
          <a:bodyPr vert="horz" wrap="square" lIns="0" tIns="1353439" rIns="0" bIns="0" rtlCol="0">
            <a:spAutoFit/>
          </a:bodyPr>
          <a:lstStyle/>
          <a:p>
            <a:pPr marL="9398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Further</a:t>
            </a:r>
            <a:r>
              <a:rPr spc="-370" dirty="0"/>
              <a:t> </a:t>
            </a:r>
            <a:r>
              <a:rPr dirty="0"/>
              <a:t>Analysis</a:t>
            </a:r>
            <a:r>
              <a:rPr spc="-245" dirty="0"/>
              <a:t> </a:t>
            </a:r>
            <a:r>
              <a:rPr spc="-50" dirty="0"/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24" y="795527"/>
            <a:ext cx="5843015" cy="4352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4608" y="5361495"/>
            <a:ext cx="4319270" cy="7175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77495" marR="5080" indent="-265430">
              <a:lnSpc>
                <a:spcPts val="2590"/>
              </a:lnSpc>
              <a:spcBef>
                <a:spcPts val="40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Fasting</a:t>
            </a:r>
            <a:r>
              <a:rPr sz="2350" spc="9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Blood</a:t>
            </a:r>
            <a:r>
              <a:rPr sz="2350" spc="9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Sugar</a:t>
            </a:r>
            <a:r>
              <a:rPr sz="2350" spc="-4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Distribution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According</a:t>
            </a:r>
            <a:r>
              <a:rPr sz="2350" spc="2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14" dirty="0">
                <a:solidFill>
                  <a:srgbClr val="FFE4E4"/>
                </a:solidFill>
                <a:latin typeface="Constantia"/>
                <a:cs typeface="Constantia"/>
              </a:rPr>
              <a:t>To</a:t>
            </a:r>
            <a:r>
              <a:rPr sz="2350" spc="-7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25" dirty="0">
                <a:solidFill>
                  <a:srgbClr val="FFE4E4"/>
                </a:solidFill>
                <a:latin typeface="Constantia"/>
                <a:cs typeface="Constantia"/>
              </a:rPr>
              <a:t>Target</a:t>
            </a:r>
            <a:r>
              <a:rPr sz="2350" spc="-13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Variable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5296" y="6263640"/>
            <a:ext cx="5495925" cy="1170940"/>
            <a:chOff x="1225296" y="6263640"/>
            <a:chExt cx="5495925" cy="1170940"/>
          </a:xfrm>
        </p:grpSpPr>
        <p:sp>
          <p:nvSpPr>
            <p:cNvPr id="6" name="object 6"/>
            <p:cNvSpPr/>
            <p:nvPr/>
          </p:nvSpPr>
          <p:spPr>
            <a:xfrm>
              <a:off x="1225296" y="6263640"/>
              <a:ext cx="5495925" cy="1170940"/>
            </a:xfrm>
            <a:custGeom>
              <a:avLst/>
              <a:gdLst/>
              <a:ahLst/>
              <a:cxnLst/>
              <a:rect l="l" t="t" r="r" b="b"/>
              <a:pathLst>
                <a:path w="5495925" h="1170940">
                  <a:moveTo>
                    <a:pt x="5403977" y="0"/>
                  </a:moveTo>
                  <a:lnTo>
                    <a:pt x="91566" y="0"/>
                  </a:lnTo>
                  <a:lnTo>
                    <a:pt x="55935" y="7199"/>
                  </a:lnTo>
                  <a:lnTo>
                    <a:pt x="26828" y="26828"/>
                  </a:lnTo>
                  <a:lnTo>
                    <a:pt x="7199" y="55935"/>
                  </a:lnTo>
                  <a:lnTo>
                    <a:pt x="0" y="91567"/>
                  </a:lnTo>
                  <a:lnTo>
                    <a:pt x="0" y="1078826"/>
                  </a:lnTo>
                  <a:lnTo>
                    <a:pt x="7199" y="1114480"/>
                  </a:lnTo>
                  <a:lnTo>
                    <a:pt x="26828" y="1143598"/>
                  </a:lnTo>
                  <a:lnTo>
                    <a:pt x="55935" y="1163232"/>
                  </a:lnTo>
                  <a:lnTo>
                    <a:pt x="91566" y="1170432"/>
                  </a:lnTo>
                  <a:lnTo>
                    <a:pt x="5403977" y="1170432"/>
                  </a:lnTo>
                  <a:lnTo>
                    <a:pt x="5439608" y="1163232"/>
                  </a:lnTo>
                  <a:lnTo>
                    <a:pt x="5468715" y="1143598"/>
                  </a:lnTo>
                  <a:lnTo>
                    <a:pt x="5488344" y="1114480"/>
                  </a:lnTo>
                  <a:lnTo>
                    <a:pt x="5495544" y="1078826"/>
                  </a:lnTo>
                  <a:lnTo>
                    <a:pt x="5495544" y="91567"/>
                  </a:lnTo>
                  <a:lnTo>
                    <a:pt x="5488344" y="55935"/>
                  </a:lnTo>
                  <a:lnTo>
                    <a:pt x="5468715" y="26828"/>
                  </a:lnTo>
                  <a:lnTo>
                    <a:pt x="5439608" y="7199"/>
                  </a:lnTo>
                  <a:lnTo>
                    <a:pt x="5403977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752" y="6647688"/>
              <a:ext cx="365759" cy="2926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86076" y="6500139"/>
            <a:ext cx="458025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Fasting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blood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sugar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120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mg/dl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Diabetes 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indicator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Disease.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795527"/>
            <a:ext cx="5843015" cy="43525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12936" y="5452935"/>
            <a:ext cx="47301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Resting</a:t>
            </a:r>
            <a:r>
              <a:rPr sz="2350" spc="9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Blood</a:t>
            </a:r>
            <a:r>
              <a:rPr sz="2350" spc="10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Pressure</a:t>
            </a:r>
            <a:r>
              <a:rPr sz="2350" spc="2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Distribution</a:t>
            </a:r>
            <a:endParaRPr sz="235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29016" y="6263640"/>
            <a:ext cx="5495925" cy="1170940"/>
            <a:chOff x="8129016" y="6263640"/>
            <a:chExt cx="5495925" cy="1170940"/>
          </a:xfrm>
        </p:grpSpPr>
        <p:sp>
          <p:nvSpPr>
            <p:cNvPr id="12" name="object 12"/>
            <p:cNvSpPr/>
            <p:nvPr/>
          </p:nvSpPr>
          <p:spPr>
            <a:xfrm>
              <a:off x="8129016" y="6263640"/>
              <a:ext cx="5495925" cy="1170940"/>
            </a:xfrm>
            <a:custGeom>
              <a:avLst/>
              <a:gdLst/>
              <a:ahLst/>
              <a:cxnLst/>
              <a:rect l="l" t="t" r="r" b="b"/>
              <a:pathLst>
                <a:path w="5495925" h="1170940">
                  <a:moveTo>
                    <a:pt x="5403976" y="0"/>
                  </a:moveTo>
                  <a:lnTo>
                    <a:pt x="91566" y="0"/>
                  </a:lnTo>
                  <a:lnTo>
                    <a:pt x="55935" y="7199"/>
                  </a:lnTo>
                  <a:lnTo>
                    <a:pt x="26828" y="26828"/>
                  </a:lnTo>
                  <a:lnTo>
                    <a:pt x="7199" y="55935"/>
                  </a:lnTo>
                  <a:lnTo>
                    <a:pt x="0" y="91567"/>
                  </a:lnTo>
                  <a:lnTo>
                    <a:pt x="0" y="1078826"/>
                  </a:lnTo>
                  <a:lnTo>
                    <a:pt x="7199" y="1114480"/>
                  </a:lnTo>
                  <a:lnTo>
                    <a:pt x="26828" y="1143598"/>
                  </a:lnTo>
                  <a:lnTo>
                    <a:pt x="55935" y="1163232"/>
                  </a:lnTo>
                  <a:lnTo>
                    <a:pt x="91566" y="1170432"/>
                  </a:lnTo>
                  <a:lnTo>
                    <a:pt x="5403976" y="1170432"/>
                  </a:lnTo>
                  <a:lnTo>
                    <a:pt x="5439608" y="1163232"/>
                  </a:lnTo>
                  <a:lnTo>
                    <a:pt x="5468715" y="1143598"/>
                  </a:lnTo>
                  <a:lnTo>
                    <a:pt x="5488344" y="1114480"/>
                  </a:lnTo>
                  <a:lnTo>
                    <a:pt x="5495543" y="1078826"/>
                  </a:lnTo>
                  <a:lnTo>
                    <a:pt x="5495543" y="91567"/>
                  </a:lnTo>
                  <a:lnTo>
                    <a:pt x="5488344" y="55935"/>
                  </a:lnTo>
                  <a:lnTo>
                    <a:pt x="5468715" y="26828"/>
                  </a:lnTo>
                  <a:lnTo>
                    <a:pt x="5439608" y="7199"/>
                  </a:lnTo>
                  <a:lnTo>
                    <a:pt x="5403976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3608" y="6537960"/>
              <a:ext cx="347472" cy="28346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838056" y="6500139"/>
            <a:ext cx="431228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Arial MT"/>
                <a:cs typeface="Arial MT"/>
              </a:rPr>
              <a:t>bp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120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130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950975"/>
            <a:ext cx="11109960" cy="3858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16146" y="5030025"/>
            <a:ext cx="718947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Resting</a:t>
            </a:r>
            <a:r>
              <a:rPr sz="3150" b="1" spc="13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Blood</a:t>
            </a:r>
            <a:r>
              <a:rPr sz="3150" b="1" spc="10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Pressure</a:t>
            </a:r>
            <a:r>
              <a:rPr sz="3150" b="1" spc="-5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as</a:t>
            </a:r>
            <a:r>
              <a:rPr sz="3150" b="1" spc="-8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per</a:t>
            </a:r>
            <a:r>
              <a:rPr sz="3150" b="1" spc="-15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spc="-10" dirty="0">
                <a:solidFill>
                  <a:srgbClr val="FFE4E4"/>
                </a:solidFill>
                <a:latin typeface="Constantia"/>
                <a:cs typeface="Constantia"/>
              </a:rPr>
              <a:t>Gender</a:t>
            </a:r>
            <a:endParaRPr sz="315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64792" y="5751576"/>
            <a:ext cx="11109960" cy="923925"/>
            <a:chOff x="1764792" y="5751576"/>
            <a:chExt cx="11109960" cy="923925"/>
          </a:xfrm>
        </p:grpSpPr>
        <p:sp>
          <p:nvSpPr>
            <p:cNvPr id="6" name="object 6"/>
            <p:cNvSpPr/>
            <p:nvPr/>
          </p:nvSpPr>
          <p:spPr>
            <a:xfrm>
              <a:off x="1764792" y="5751576"/>
              <a:ext cx="11109960" cy="923925"/>
            </a:xfrm>
            <a:custGeom>
              <a:avLst/>
              <a:gdLst/>
              <a:ahLst/>
              <a:cxnLst/>
              <a:rect l="l" t="t" r="r" b="b"/>
              <a:pathLst>
                <a:path w="11109960" h="923925">
                  <a:moveTo>
                    <a:pt x="11009757" y="0"/>
                  </a:moveTo>
                  <a:lnTo>
                    <a:pt x="100202" y="0"/>
                  </a:lnTo>
                  <a:lnTo>
                    <a:pt x="61186" y="7870"/>
                  </a:lnTo>
                  <a:lnTo>
                    <a:pt x="29337" y="29337"/>
                  </a:lnTo>
                  <a:lnTo>
                    <a:pt x="7870" y="61186"/>
                  </a:lnTo>
                  <a:lnTo>
                    <a:pt x="0" y="100203"/>
                  </a:lnTo>
                  <a:lnTo>
                    <a:pt x="0" y="823341"/>
                  </a:lnTo>
                  <a:lnTo>
                    <a:pt x="7870" y="862357"/>
                  </a:lnTo>
                  <a:lnTo>
                    <a:pt x="29337" y="894207"/>
                  </a:lnTo>
                  <a:lnTo>
                    <a:pt x="61186" y="915673"/>
                  </a:lnTo>
                  <a:lnTo>
                    <a:pt x="100202" y="923544"/>
                  </a:lnTo>
                  <a:lnTo>
                    <a:pt x="11009757" y="923544"/>
                  </a:lnTo>
                  <a:lnTo>
                    <a:pt x="11048773" y="915673"/>
                  </a:lnTo>
                  <a:lnTo>
                    <a:pt x="11080623" y="894207"/>
                  </a:lnTo>
                  <a:lnTo>
                    <a:pt x="11102089" y="862357"/>
                  </a:lnTo>
                  <a:lnTo>
                    <a:pt x="11109960" y="823341"/>
                  </a:lnTo>
                  <a:lnTo>
                    <a:pt x="11109960" y="100203"/>
                  </a:lnTo>
                  <a:lnTo>
                    <a:pt x="11102089" y="61186"/>
                  </a:lnTo>
                  <a:lnTo>
                    <a:pt x="11080623" y="29337"/>
                  </a:lnTo>
                  <a:lnTo>
                    <a:pt x="11048773" y="7870"/>
                  </a:lnTo>
                  <a:lnTo>
                    <a:pt x="11009757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248" y="6062472"/>
              <a:ext cx="274319" cy="2194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62479" y="6090475"/>
            <a:ext cx="545846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Females</a:t>
            </a:r>
            <a:r>
              <a:rPr sz="17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17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Arial MT"/>
                <a:cs typeface="Arial MT"/>
              </a:rPr>
              <a:t>resting</a:t>
            </a:r>
            <a:r>
              <a:rPr sz="17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Arial MT"/>
                <a:cs typeface="Arial MT"/>
              </a:rPr>
              <a:t>bp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(120</a:t>
            </a:r>
            <a:r>
              <a:rPr sz="17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7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sz="17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(140)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0709"/>
          </a:xfrm>
          <a:custGeom>
            <a:avLst/>
            <a:gdLst/>
            <a:ahLst/>
            <a:cxnLst/>
            <a:rect l="l" t="t" r="r" b="b"/>
            <a:pathLst>
              <a:path w="14630400" h="8220709">
                <a:moveTo>
                  <a:pt x="0" y="8220456"/>
                </a:moveTo>
                <a:lnTo>
                  <a:pt x="14630400" y="8220456"/>
                </a:lnTo>
                <a:lnTo>
                  <a:pt x="14630400" y="0"/>
                </a:lnTo>
                <a:lnTo>
                  <a:pt x="0" y="0"/>
                </a:lnTo>
                <a:lnTo>
                  <a:pt x="0" y="8220456"/>
                </a:lnTo>
                <a:close/>
              </a:path>
            </a:pathLst>
          </a:custGeom>
          <a:solidFill>
            <a:srgbClr val="09090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1024128"/>
            <a:ext cx="11109959" cy="4315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5502" y="5561647"/>
            <a:ext cx="481965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Plot</a:t>
            </a:r>
            <a:r>
              <a:rPr sz="3150" b="1" spc="-2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dirty="0">
                <a:solidFill>
                  <a:srgbClr val="FFE4E4"/>
                </a:solidFill>
                <a:latin typeface="Constantia"/>
                <a:cs typeface="Constantia"/>
              </a:rPr>
              <a:t>Continuous</a:t>
            </a:r>
            <a:r>
              <a:rPr sz="3150" b="1" spc="-6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3150" b="1" spc="-10" dirty="0">
                <a:solidFill>
                  <a:srgbClr val="FFE4E4"/>
                </a:solidFill>
                <a:latin typeface="Constantia"/>
                <a:cs typeface="Constantia"/>
              </a:rPr>
              <a:t>Variable</a:t>
            </a:r>
            <a:endParaRPr sz="315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64792" y="6281928"/>
            <a:ext cx="11109960" cy="923925"/>
            <a:chOff x="1764792" y="6281928"/>
            <a:chExt cx="11109960" cy="923925"/>
          </a:xfrm>
        </p:grpSpPr>
        <p:sp>
          <p:nvSpPr>
            <p:cNvPr id="6" name="object 6"/>
            <p:cNvSpPr/>
            <p:nvPr/>
          </p:nvSpPr>
          <p:spPr>
            <a:xfrm>
              <a:off x="1764792" y="6281928"/>
              <a:ext cx="11109960" cy="923925"/>
            </a:xfrm>
            <a:custGeom>
              <a:avLst/>
              <a:gdLst/>
              <a:ahLst/>
              <a:cxnLst/>
              <a:rect l="l" t="t" r="r" b="b"/>
              <a:pathLst>
                <a:path w="11109960" h="923925">
                  <a:moveTo>
                    <a:pt x="11009757" y="0"/>
                  </a:moveTo>
                  <a:lnTo>
                    <a:pt x="100202" y="0"/>
                  </a:lnTo>
                  <a:lnTo>
                    <a:pt x="61186" y="7870"/>
                  </a:lnTo>
                  <a:lnTo>
                    <a:pt x="29337" y="29337"/>
                  </a:lnTo>
                  <a:lnTo>
                    <a:pt x="7870" y="61186"/>
                  </a:lnTo>
                  <a:lnTo>
                    <a:pt x="0" y="100203"/>
                  </a:lnTo>
                  <a:lnTo>
                    <a:pt x="0" y="823366"/>
                  </a:lnTo>
                  <a:lnTo>
                    <a:pt x="7870" y="862357"/>
                  </a:lnTo>
                  <a:lnTo>
                    <a:pt x="29337" y="894200"/>
                  </a:lnTo>
                  <a:lnTo>
                    <a:pt x="61186" y="915670"/>
                  </a:lnTo>
                  <a:lnTo>
                    <a:pt x="100202" y="923544"/>
                  </a:lnTo>
                  <a:lnTo>
                    <a:pt x="11009757" y="923544"/>
                  </a:lnTo>
                  <a:lnTo>
                    <a:pt x="11048773" y="915670"/>
                  </a:lnTo>
                  <a:lnTo>
                    <a:pt x="11080623" y="894200"/>
                  </a:lnTo>
                  <a:lnTo>
                    <a:pt x="11102089" y="862357"/>
                  </a:lnTo>
                  <a:lnTo>
                    <a:pt x="11109960" y="823366"/>
                  </a:lnTo>
                  <a:lnTo>
                    <a:pt x="11109960" y="100203"/>
                  </a:lnTo>
                  <a:lnTo>
                    <a:pt x="11102089" y="61186"/>
                  </a:lnTo>
                  <a:lnTo>
                    <a:pt x="11080623" y="29337"/>
                  </a:lnTo>
                  <a:lnTo>
                    <a:pt x="11048773" y="7870"/>
                  </a:lnTo>
                  <a:lnTo>
                    <a:pt x="11009757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248" y="6611112"/>
              <a:ext cx="274319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62479" y="6621716"/>
            <a:ext cx="7522209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17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'age',</a:t>
            </a:r>
            <a:r>
              <a:rPr sz="17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'trestbps',</a:t>
            </a:r>
            <a:r>
              <a:rPr sz="17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chol',</a:t>
            </a:r>
            <a:r>
              <a:rPr sz="1700" spc="1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'thalach',</a:t>
            </a:r>
            <a:r>
              <a:rPr sz="1700" spc="1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'oldpeak'</a:t>
            </a:r>
            <a:r>
              <a:rPr sz="17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7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Arial MT"/>
                <a:cs typeface="Arial MT"/>
              </a:rPr>
              <a:t>Continues</a:t>
            </a:r>
            <a:r>
              <a:rPr sz="17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1497784" y="33474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</a:t>
            </a: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810C-804C-180F-21CE-15C5D287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7360"/>
            <a:ext cx="14630400" cy="6962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1497784" y="33474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</a:t>
            </a: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2A31C-9A4D-B84E-139D-053EF42A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861"/>
            <a:ext cx="14630400" cy="68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concludes the Heart Disease Diagnostic Analysis presentation. We hope the insights and recommendations provided will contribute to improved heart disease diagnosis and care.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1022509" y="2936200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37930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Heart Disease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Heart disease is a leading cause of mortality worldwide, making accurate diagnosis crucial for effective treatment and prevention.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757863" y="2936200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Predictive Modeling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techniques can be leveraged to develop predictive models for early detection of heart disease.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990243" y="531030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8073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Insights for Clinicians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analysis aims to uncover valuable insights that can aid clinicians in heart disease diagnosis and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35862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develop a robust machine learning model that can accurately predict the presence of heart disease based on patient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Significance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03586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Early and accurate diagnosis of heart disease can lead to timely interventions and improved patient outcomes.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035862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the most relevant features and addressing potential biases in the dataset to build a reliable predictive model.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13812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945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Approach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633305"/>
            <a:ext cx="27742" cy="410158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6287512" y="304294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8068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7254419" y="2848570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533" y="28554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48389" y="3335893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 relevant patient data from medical records and databases.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053" y="4153793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91775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3" name="Text 11"/>
          <p:cNvSpPr/>
          <p:nvPr/>
        </p:nvSpPr>
        <p:spPr>
          <a:xfrm>
            <a:off x="7225486" y="3959423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138" y="39663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138" y="4446746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Clean, transform, and feature engineer the dataset to prepare it for modeling.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512" y="51535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1751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222153" y="495919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533" y="49660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Development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48389" y="5446514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and optimize various machine learning algorithms to find the best-performing model.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433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Structure of Dataset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includes patient information such as age, gender, blood pressure, cholesterol levels, and more.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Target Variable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target variable is a binary classification of whether the patient has heart disease or not.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Size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comprises records for over 300 patients, providing a sufficient sample size for analysis.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Quality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has been carefully curated, with minimal missing values and outliers.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999661" y="531138"/>
            <a:ext cx="4826437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Architecture</a:t>
            </a:r>
            <a:endParaRPr lang="en-US" sz="38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61" y="1520547"/>
            <a:ext cx="965240" cy="15444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254460" y="1713548"/>
            <a:ext cx="241315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4254460" y="2130862"/>
            <a:ext cx="7376160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Cleaning, imputing missing values, and encoding categorical features.</a:t>
            </a:r>
            <a:endParaRPr lang="en-US" sz="152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61" y="3065026"/>
            <a:ext cx="965240" cy="154447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54460" y="3258026"/>
            <a:ext cx="241315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Engineering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4254460" y="3675340"/>
            <a:ext cx="7376160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new features from the existing data to improve model performance.</a:t>
            </a:r>
            <a:endParaRPr lang="en-US" sz="152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61" y="4609505"/>
            <a:ext cx="965240" cy="154447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254460" y="4802505"/>
            <a:ext cx="241315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Training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4254460" y="5219819"/>
            <a:ext cx="7376160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Applying various machine learning algorithms and tuning hyperparameters.</a:t>
            </a:r>
            <a:endParaRPr lang="en-US" sz="152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661" y="6153983"/>
            <a:ext cx="965240" cy="154447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254460" y="6346984"/>
            <a:ext cx="241315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Evaluation</a:t>
            </a:r>
            <a:endParaRPr lang="en-US" sz="1900" dirty="0"/>
          </a:p>
        </p:txBody>
      </p:sp>
      <p:sp>
        <p:nvSpPr>
          <p:cNvPr id="16" name="Text 10"/>
          <p:cNvSpPr/>
          <p:nvPr/>
        </p:nvSpPr>
        <p:spPr>
          <a:xfrm>
            <a:off x="4254460" y="6764298"/>
            <a:ext cx="7376160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Assessing the model's accuracy, precision, recall, and F1-score on a held-out test set.</a:t>
            </a:r>
            <a:endParaRPr lang="en-US" sz="15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1393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Exploratory Data Analysis (EDA) Report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74701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1352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893945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Older patients are at a higher risk of developing heart disease.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74701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41352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Blood Pressure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4893945"/>
            <a:ext cx="22334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Elevated blood pressure is a significant risk factor for heart disease.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74701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1352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Cholesterol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893945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levels of LDL cholesterol increase the risk of heart disease.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747016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41352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Gender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893945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Males are generally at a higher risk of heart disease compared to females.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>
            <a:extLst>
              <a:ext uri="{FF2B5EF4-FFF2-40B4-BE49-F238E27FC236}">
                <a16:creationId xmlns:a16="http://schemas.microsoft.com/office/drawing/2014/main" id="{561A8814-FC63-CA51-1CCB-CD476001E861}"/>
              </a:ext>
            </a:extLst>
          </p:cNvPr>
          <p:cNvSpPr/>
          <p:nvPr/>
        </p:nvSpPr>
        <p:spPr>
          <a:xfrm>
            <a:off x="0" y="-35751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0"/>
            <a:ext cx="7315200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2418" y="2329739"/>
            <a:ext cx="465518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100"/>
              </a:spcBef>
            </a:pPr>
            <a:r>
              <a:rPr sz="4400" spc="-10" dirty="0"/>
              <a:t>Visualization</a:t>
            </a:r>
            <a:r>
              <a:rPr sz="4400" spc="-220" dirty="0"/>
              <a:t> </a:t>
            </a:r>
            <a:r>
              <a:rPr sz="4400" spc="-25" dirty="0"/>
              <a:t>and </a:t>
            </a:r>
            <a:r>
              <a:rPr sz="4400" spc="-10" dirty="0"/>
              <a:t>Insights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2418" y="4079049"/>
            <a:ext cx="5327015" cy="181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This</a:t>
            </a:r>
            <a:r>
              <a:rPr sz="1800" spc="6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FFE4E4"/>
                </a:solidFill>
                <a:latin typeface="Arial MT"/>
                <a:cs typeface="Arial MT"/>
              </a:rPr>
              <a:t>section</a:t>
            </a:r>
            <a:r>
              <a:rPr sz="1800" spc="-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FFE4E4"/>
                </a:solidFill>
                <a:latin typeface="Arial MT"/>
                <a:cs typeface="Arial MT"/>
              </a:rPr>
              <a:t>will</a:t>
            </a:r>
            <a:r>
              <a:rPr sz="1800" spc="6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E4E4"/>
                </a:solidFill>
                <a:latin typeface="Arial MT"/>
                <a:cs typeface="Arial MT"/>
              </a:rPr>
              <a:t>focus</a:t>
            </a:r>
            <a:r>
              <a:rPr sz="1800" spc="14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E4E4"/>
                </a:solidFill>
                <a:latin typeface="Arial MT"/>
                <a:cs typeface="Arial MT"/>
              </a:rPr>
              <a:t>on</a:t>
            </a:r>
            <a:r>
              <a:rPr sz="1800" spc="-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FFE4E4"/>
                </a:solidFill>
                <a:latin typeface="Arial MT"/>
                <a:cs typeface="Arial MT"/>
              </a:rPr>
              <a:t>visually</a:t>
            </a:r>
            <a:r>
              <a:rPr sz="1800" spc="-5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FFE4E4"/>
                </a:solidFill>
                <a:latin typeface="Arial MT"/>
                <a:cs typeface="Arial MT"/>
              </a:rPr>
              <a:t>representing</a:t>
            </a:r>
            <a:r>
              <a:rPr sz="1800" spc="3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E4E4"/>
                </a:solidFill>
                <a:latin typeface="Arial MT"/>
                <a:cs typeface="Arial MT"/>
              </a:rPr>
              <a:t>key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insights</a:t>
            </a:r>
            <a:r>
              <a:rPr sz="1800" spc="-4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E4E4"/>
                </a:solidFill>
                <a:latin typeface="Arial MT"/>
                <a:cs typeface="Arial MT"/>
              </a:rPr>
              <a:t>derived</a:t>
            </a:r>
            <a:r>
              <a:rPr sz="1800" spc="10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FFE4E4"/>
                </a:solidFill>
                <a:latin typeface="Arial MT"/>
                <a:cs typeface="Arial MT"/>
              </a:rPr>
              <a:t>from</a:t>
            </a:r>
            <a:r>
              <a:rPr sz="1800" spc="5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FFE4E4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E4E4"/>
                </a:solidFill>
                <a:latin typeface="Arial MT"/>
                <a:cs typeface="Arial MT"/>
              </a:rPr>
              <a:t>dataset.</a:t>
            </a:r>
            <a:r>
              <a:rPr sz="1800" spc="-7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E4E4"/>
                </a:solidFill>
                <a:latin typeface="Arial MT"/>
                <a:cs typeface="Arial MT"/>
              </a:rPr>
              <a:t>It</a:t>
            </a:r>
            <a:r>
              <a:rPr sz="1800" spc="3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will</a:t>
            </a:r>
            <a:r>
              <a:rPr sz="1800" spc="-4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E4E4"/>
                </a:solidFill>
                <a:latin typeface="Arial MT"/>
                <a:cs typeface="Arial MT"/>
              </a:rPr>
              <a:t>involve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visualizing</a:t>
            </a:r>
            <a:r>
              <a:rPr sz="1800" spc="-6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gender</a:t>
            </a:r>
            <a:r>
              <a:rPr sz="1800" spc="80" dirty="0">
                <a:solidFill>
                  <a:srgbClr val="FFE4E4"/>
                </a:solidFill>
                <a:latin typeface="Arial MT"/>
                <a:cs typeface="Arial MT"/>
              </a:rPr>
              <a:t> distribution</a:t>
            </a:r>
            <a:r>
              <a:rPr sz="1800" spc="-9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FFE4E4"/>
                </a:solidFill>
                <a:latin typeface="Arial MT"/>
                <a:cs typeface="Arial MT"/>
              </a:rPr>
              <a:t>its</a:t>
            </a:r>
            <a:r>
              <a:rPr sz="1800" spc="4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E4E4"/>
                </a:solidFill>
                <a:latin typeface="Arial MT"/>
                <a:cs typeface="Arial MT"/>
              </a:rPr>
              <a:t>relation</a:t>
            </a:r>
            <a:r>
              <a:rPr sz="1800" spc="-9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FFE4E4"/>
                </a:solidFill>
                <a:latin typeface="Arial MT"/>
                <a:cs typeface="Arial MT"/>
              </a:rPr>
              <a:t>to </a:t>
            </a:r>
            <a:r>
              <a:rPr sz="1800" spc="50" dirty="0">
                <a:solidFill>
                  <a:srgbClr val="FFE4E4"/>
                </a:solidFill>
                <a:latin typeface="Arial MT"/>
                <a:cs typeface="Arial MT"/>
              </a:rPr>
              <a:t>heart</a:t>
            </a:r>
            <a:r>
              <a:rPr sz="1800" spc="-2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disease,</a:t>
            </a:r>
            <a:r>
              <a:rPr sz="1800" spc="-8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as</a:t>
            </a:r>
            <a:r>
              <a:rPr sz="1800" spc="-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well</a:t>
            </a:r>
            <a:r>
              <a:rPr sz="1800" spc="-1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as</a:t>
            </a:r>
            <a:r>
              <a:rPr sz="1800" spc="-8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E4E4"/>
                </a:solidFill>
                <a:latin typeface="Arial MT"/>
                <a:cs typeface="Arial MT"/>
              </a:rPr>
              <a:t>comparing</a:t>
            </a:r>
            <a:r>
              <a:rPr sz="1800" spc="-3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FFE4E4"/>
                </a:solidFill>
                <a:latin typeface="Arial MT"/>
                <a:cs typeface="Arial MT"/>
              </a:rPr>
              <a:t>chest</a:t>
            </a:r>
            <a:r>
              <a:rPr sz="1800" spc="5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FFE4E4"/>
                </a:solidFill>
                <a:latin typeface="Arial MT"/>
                <a:cs typeface="Arial MT"/>
              </a:rPr>
              <a:t>pain </a:t>
            </a:r>
            <a:r>
              <a:rPr sz="1800" spc="90" dirty="0">
                <a:solidFill>
                  <a:srgbClr val="FFE4E4"/>
                </a:solidFill>
                <a:latin typeface="Arial MT"/>
                <a:cs typeface="Arial MT"/>
              </a:rPr>
              <a:t>types</a:t>
            </a:r>
            <a:r>
              <a:rPr sz="1800" spc="3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and</a:t>
            </a:r>
            <a:r>
              <a:rPr sz="1800" spc="2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E4E4"/>
                </a:solidFill>
                <a:latin typeface="Arial MT"/>
                <a:cs typeface="Arial MT"/>
              </a:rPr>
              <a:t>their</a:t>
            </a:r>
            <a:r>
              <a:rPr sz="1800" spc="-10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FFE4E4"/>
                </a:solidFill>
                <a:latin typeface="Arial MT"/>
                <a:cs typeface="Arial MT"/>
              </a:rPr>
              <a:t>distribution</a:t>
            </a:r>
            <a:r>
              <a:rPr sz="1800" spc="-10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E4E4"/>
                </a:solidFill>
                <a:latin typeface="Arial MT"/>
                <a:cs typeface="Arial MT"/>
              </a:rPr>
              <a:t>among</a:t>
            </a:r>
            <a:r>
              <a:rPr sz="1800" spc="15" dirty="0">
                <a:solidFill>
                  <a:srgbClr val="FFE4E4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FFE4E4"/>
                </a:solidFill>
                <a:latin typeface="Arial MT"/>
                <a:cs typeface="Arial MT"/>
              </a:rPr>
              <a:t>patients.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>
            <a:extLst>
              <a:ext uri="{FF2B5EF4-FFF2-40B4-BE49-F238E27FC236}">
                <a16:creationId xmlns:a16="http://schemas.microsoft.com/office/drawing/2014/main" id="{537B4E82-7F17-824E-9928-46CBB3206E9D}"/>
              </a:ext>
            </a:extLst>
          </p:cNvPr>
          <p:cNvGrpSpPr/>
          <p:nvPr/>
        </p:nvGrpSpPr>
        <p:grpSpPr>
          <a:xfrm>
            <a:off x="54610" y="8890"/>
            <a:ext cx="14575790" cy="8211820"/>
            <a:chOff x="0" y="18288"/>
            <a:chExt cx="14575790" cy="8211820"/>
          </a:xfrm>
        </p:grpSpPr>
        <p:sp>
          <p:nvSpPr>
            <p:cNvPr id="29" name="object 3">
              <a:extLst>
                <a:ext uri="{FF2B5EF4-FFF2-40B4-BE49-F238E27FC236}">
                  <a16:creationId xmlns:a16="http://schemas.microsoft.com/office/drawing/2014/main" id="{45F6C763-C11F-59DC-79E3-4D2CCE8B08BE}"/>
                </a:ext>
              </a:extLst>
            </p:cNvPr>
            <p:cNvSpPr/>
            <p:nvPr/>
          </p:nvSpPr>
          <p:spPr>
            <a:xfrm>
              <a:off x="0" y="18288"/>
              <a:ext cx="14575790" cy="8211820"/>
            </a:xfrm>
            <a:custGeom>
              <a:avLst/>
              <a:gdLst/>
              <a:ahLst/>
              <a:cxnLst/>
              <a:rect l="l" t="t" r="r" b="b"/>
              <a:pathLst>
                <a:path w="14575790" h="8211820">
                  <a:moveTo>
                    <a:pt x="14575536" y="8211309"/>
                  </a:moveTo>
                  <a:lnTo>
                    <a:pt x="14575536" y="0"/>
                  </a:lnTo>
                  <a:lnTo>
                    <a:pt x="0" y="0"/>
                  </a:lnTo>
                  <a:lnTo>
                    <a:pt x="0" y="8211309"/>
                  </a:lnTo>
                  <a:lnTo>
                    <a:pt x="14575536" y="8211309"/>
                  </a:lnTo>
                  <a:close/>
                </a:path>
              </a:pathLst>
            </a:custGeom>
            <a:solidFill>
              <a:srgbClr val="090909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4">
              <a:extLst>
                <a:ext uri="{FF2B5EF4-FFF2-40B4-BE49-F238E27FC236}">
                  <a16:creationId xmlns:a16="http://schemas.microsoft.com/office/drawing/2014/main" id="{B8D2F28D-5707-0BA5-870A-83F1D3CA04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658368"/>
              <a:ext cx="5696711" cy="40599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52648" y="4908613"/>
            <a:ext cx="246316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Co-relation</a:t>
            </a:r>
            <a:r>
              <a:rPr sz="2350" spc="9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matrix</a:t>
            </a:r>
            <a:endParaRPr sz="2350" dirty="0">
              <a:latin typeface="Constantia"/>
              <a:cs typeface="Constant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1600" y="5440679"/>
            <a:ext cx="5175885" cy="969644"/>
            <a:chOff x="1371600" y="5440679"/>
            <a:chExt cx="5175885" cy="969644"/>
          </a:xfrm>
        </p:grpSpPr>
        <p:sp>
          <p:nvSpPr>
            <p:cNvPr id="7" name="object 7"/>
            <p:cNvSpPr/>
            <p:nvPr/>
          </p:nvSpPr>
          <p:spPr>
            <a:xfrm>
              <a:off x="1371600" y="5440679"/>
              <a:ext cx="5175885" cy="969644"/>
            </a:xfrm>
            <a:custGeom>
              <a:avLst/>
              <a:gdLst/>
              <a:ahLst/>
              <a:cxnLst/>
              <a:rect l="l" t="t" r="r" b="b"/>
              <a:pathLst>
                <a:path w="5175884" h="969645">
                  <a:moveTo>
                    <a:pt x="5099558" y="0"/>
                  </a:moveTo>
                  <a:lnTo>
                    <a:pt x="75946" y="0"/>
                  </a:lnTo>
                  <a:lnTo>
                    <a:pt x="46398" y="5972"/>
                  </a:lnTo>
                  <a:lnTo>
                    <a:pt x="22256" y="22256"/>
                  </a:lnTo>
                  <a:lnTo>
                    <a:pt x="5972" y="46398"/>
                  </a:lnTo>
                  <a:lnTo>
                    <a:pt x="0" y="75946"/>
                  </a:lnTo>
                  <a:lnTo>
                    <a:pt x="0" y="893318"/>
                  </a:lnTo>
                  <a:lnTo>
                    <a:pt x="5972" y="922865"/>
                  </a:lnTo>
                  <a:lnTo>
                    <a:pt x="22256" y="947007"/>
                  </a:lnTo>
                  <a:lnTo>
                    <a:pt x="46398" y="963291"/>
                  </a:lnTo>
                  <a:lnTo>
                    <a:pt x="75946" y="969264"/>
                  </a:lnTo>
                  <a:lnTo>
                    <a:pt x="5099558" y="969264"/>
                  </a:lnTo>
                  <a:lnTo>
                    <a:pt x="5129105" y="963291"/>
                  </a:lnTo>
                  <a:lnTo>
                    <a:pt x="5153247" y="947007"/>
                  </a:lnTo>
                  <a:lnTo>
                    <a:pt x="5169531" y="922865"/>
                  </a:lnTo>
                  <a:lnTo>
                    <a:pt x="5175504" y="893318"/>
                  </a:lnTo>
                  <a:lnTo>
                    <a:pt x="5175504" y="75946"/>
                  </a:lnTo>
                  <a:lnTo>
                    <a:pt x="5169531" y="46398"/>
                  </a:lnTo>
                  <a:lnTo>
                    <a:pt x="5153247" y="22256"/>
                  </a:lnTo>
                  <a:lnTo>
                    <a:pt x="5129105" y="5972"/>
                  </a:lnTo>
                  <a:lnTo>
                    <a:pt x="5099558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488" y="5742431"/>
              <a:ext cx="329184" cy="2651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76576" y="5646775"/>
            <a:ext cx="3083560" cy="556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Positive</a:t>
            </a:r>
            <a:r>
              <a:rPr sz="155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Arial MT"/>
                <a:cs typeface="Arial MT"/>
              </a:rPr>
              <a:t>Correlation</a:t>
            </a:r>
            <a:r>
              <a:rPr sz="15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cp,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thalach, </a:t>
            </a:r>
            <a:r>
              <a:rPr sz="1550" spc="50" dirty="0">
                <a:solidFill>
                  <a:srgbClr val="FFFFFF"/>
                </a:solidFill>
                <a:latin typeface="Arial MT"/>
                <a:cs typeface="Arial MT"/>
              </a:rPr>
              <a:t>slope</a:t>
            </a:r>
            <a:r>
              <a:rPr sz="1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9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5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75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08175" y="6601968"/>
            <a:ext cx="5139055" cy="969644"/>
            <a:chOff x="1408175" y="6601968"/>
            <a:chExt cx="5139055" cy="969644"/>
          </a:xfrm>
        </p:grpSpPr>
        <p:sp>
          <p:nvSpPr>
            <p:cNvPr id="11" name="object 11"/>
            <p:cNvSpPr/>
            <p:nvPr/>
          </p:nvSpPr>
          <p:spPr>
            <a:xfrm>
              <a:off x="1408175" y="6601968"/>
              <a:ext cx="5139055" cy="969644"/>
            </a:xfrm>
            <a:custGeom>
              <a:avLst/>
              <a:gdLst/>
              <a:ahLst/>
              <a:cxnLst/>
              <a:rect l="l" t="t" r="r" b="b"/>
              <a:pathLst>
                <a:path w="5139055" h="969645">
                  <a:moveTo>
                    <a:pt x="5062982" y="0"/>
                  </a:moveTo>
                  <a:lnTo>
                    <a:pt x="75946" y="0"/>
                  </a:lnTo>
                  <a:lnTo>
                    <a:pt x="46398" y="5972"/>
                  </a:lnTo>
                  <a:lnTo>
                    <a:pt x="22256" y="22256"/>
                  </a:lnTo>
                  <a:lnTo>
                    <a:pt x="5972" y="46398"/>
                  </a:lnTo>
                  <a:lnTo>
                    <a:pt x="0" y="75945"/>
                  </a:lnTo>
                  <a:lnTo>
                    <a:pt x="0" y="893368"/>
                  </a:lnTo>
                  <a:lnTo>
                    <a:pt x="5972" y="922908"/>
                  </a:lnTo>
                  <a:lnTo>
                    <a:pt x="22256" y="947032"/>
                  </a:lnTo>
                  <a:lnTo>
                    <a:pt x="46398" y="963298"/>
                  </a:lnTo>
                  <a:lnTo>
                    <a:pt x="75946" y="969263"/>
                  </a:lnTo>
                  <a:lnTo>
                    <a:pt x="5062982" y="969263"/>
                  </a:lnTo>
                  <a:lnTo>
                    <a:pt x="5092529" y="963298"/>
                  </a:lnTo>
                  <a:lnTo>
                    <a:pt x="5116671" y="947032"/>
                  </a:lnTo>
                  <a:lnTo>
                    <a:pt x="5132955" y="922908"/>
                  </a:lnTo>
                  <a:lnTo>
                    <a:pt x="5138928" y="893368"/>
                  </a:lnTo>
                  <a:lnTo>
                    <a:pt x="5138928" y="75945"/>
                  </a:lnTo>
                  <a:lnTo>
                    <a:pt x="5132955" y="46398"/>
                  </a:lnTo>
                  <a:lnTo>
                    <a:pt x="5116671" y="22256"/>
                  </a:lnTo>
                  <a:lnTo>
                    <a:pt x="5092529" y="5972"/>
                  </a:lnTo>
                  <a:lnTo>
                    <a:pt x="5062982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55" y="6949440"/>
              <a:ext cx="384048" cy="2743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76576" y="6812444"/>
            <a:ext cx="3797300" cy="556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Negative</a:t>
            </a:r>
            <a:r>
              <a:rPr sz="155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Arial MT"/>
                <a:cs typeface="Arial MT"/>
              </a:rPr>
              <a:t>Correlation</a:t>
            </a:r>
            <a:r>
              <a:rPr sz="1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:ca,</a:t>
            </a:r>
            <a:r>
              <a:rPr sz="1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oldpeak,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exang,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sex,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9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5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75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81543" y="731519"/>
            <a:ext cx="5358765" cy="5678805"/>
            <a:chOff x="7781543" y="731519"/>
            <a:chExt cx="5358765" cy="56788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543" y="731519"/>
              <a:ext cx="5358384" cy="39867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29599" y="5495543"/>
              <a:ext cx="4407535" cy="914400"/>
            </a:xfrm>
            <a:custGeom>
              <a:avLst/>
              <a:gdLst/>
              <a:ahLst/>
              <a:cxnLst/>
              <a:rect l="l" t="t" r="r" b="b"/>
              <a:pathLst>
                <a:path w="4407534" h="914400">
                  <a:moveTo>
                    <a:pt x="4308221" y="0"/>
                  </a:moveTo>
                  <a:lnTo>
                    <a:pt x="99186" y="0"/>
                  </a:lnTo>
                  <a:lnTo>
                    <a:pt x="60596" y="7800"/>
                  </a:lnTo>
                  <a:lnTo>
                    <a:pt x="29067" y="29067"/>
                  </a:lnTo>
                  <a:lnTo>
                    <a:pt x="7800" y="60596"/>
                  </a:lnTo>
                  <a:lnTo>
                    <a:pt x="0" y="99186"/>
                  </a:lnTo>
                  <a:lnTo>
                    <a:pt x="0" y="815212"/>
                  </a:lnTo>
                  <a:lnTo>
                    <a:pt x="7800" y="853803"/>
                  </a:lnTo>
                  <a:lnTo>
                    <a:pt x="29067" y="885332"/>
                  </a:lnTo>
                  <a:lnTo>
                    <a:pt x="60596" y="906599"/>
                  </a:lnTo>
                  <a:lnTo>
                    <a:pt x="99186" y="914399"/>
                  </a:lnTo>
                  <a:lnTo>
                    <a:pt x="4308221" y="914399"/>
                  </a:lnTo>
                  <a:lnTo>
                    <a:pt x="4346811" y="906599"/>
                  </a:lnTo>
                  <a:lnTo>
                    <a:pt x="4378340" y="885332"/>
                  </a:lnTo>
                  <a:lnTo>
                    <a:pt x="4399607" y="853803"/>
                  </a:lnTo>
                  <a:lnTo>
                    <a:pt x="4407408" y="815212"/>
                  </a:lnTo>
                  <a:lnTo>
                    <a:pt x="4407408" y="99186"/>
                  </a:lnTo>
                  <a:lnTo>
                    <a:pt x="4399607" y="60596"/>
                  </a:lnTo>
                  <a:lnTo>
                    <a:pt x="4378340" y="29067"/>
                  </a:lnTo>
                  <a:lnTo>
                    <a:pt x="4346811" y="7800"/>
                  </a:lnTo>
                  <a:lnTo>
                    <a:pt x="4308221" y="0"/>
                  </a:lnTo>
                  <a:close/>
                </a:path>
              </a:pathLst>
            </a:custGeom>
            <a:solidFill>
              <a:srgbClr val="173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6487" y="5769863"/>
              <a:ext cx="320040" cy="25603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858504" y="4884102"/>
            <a:ext cx="34671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Count</a:t>
            </a:r>
            <a:r>
              <a:rPr sz="2350" spc="-11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of</a:t>
            </a:r>
            <a:r>
              <a:rPr sz="2350" spc="14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Male</a:t>
            </a:r>
            <a:r>
              <a:rPr sz="2350" spc="-50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dirty="0">
                <a:solidFill>
                  <a:srgbClr val="FFE4E4"/>
                </a:solidFill>
                <a:latin typeface="Constantia"/>
                <a:cs typeface="Constantia"/>
              </a:rPr>
              <a:t>and</a:t>
            </a:r>
            <a:r>
              <a:rPr sz="2350" spc="35" dirty="0">
                <a:solidFill>
                  <a:srgbClr val="FFE4E4"/>
                </a:solidFill>
                <a:latin typeface="Constantia"/>
                <a:cs typeface="Constantia"/>
              </a:rPr>
              <a:t> </a:t>
            </a:r>
            <a:r>
              <a:rPr sz="2350" spc="-10" dirty="0">
                <a:solidFill>
                  <a:srgbClr val="FFE4E4"/>
                </a:solidFill>
                <a:latin typeface="Constantia"/>
                <a:cs typeface="Constantia"/>
              </a:rPr>
              <a:t>Female</a:t>
            </a:r>
            <a:endParaRPr sz="235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67596" y="5828728"/>
            <a:ext cx="9594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5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Arial MT"/>
                <a:cs typeface="Arial MT"/>
              </a:rPr>
              <a:t>713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29600" y="6601968"/>
            <a:ext cx="4407535" cy="923925"/>
          </a:xfrm>
          <a:custGeom>
            <a:avLst/>
            <a:gdLst/>
            <a:ahLst/>
            <a:cxnLst/>
            <a:rect l="l" t="t" r="r" b="b"/>
            <a:pathLst>
              <a:path w="4407534" h="923925">
                <a:moveTo>
                  <a:pt x="4307205" y="0"/>
                </a:moveTo>
                <a:lnTo>
                  <a:pt x="100202" y="0"/>
                </a:lnTo>
                <a:lnTo>
                  <a:pt x="61186" y="7870"/>
                </a:lnTo>
                <a:lnTo>
                  <a:pt x="29336" y="29336"/>
                </a:lnTo>
                <a:lnTo>
                  <a:pt x="7870" y="61186"/>
                </a:lnTo>
                <a:lnTo>
                  <a:pt x="0" y="100202"/>
                </a:lnTo>
                <a:lnTo>
                  <a:pt x="0" y="823353"/>
                </a:lnTo>
                <a:lnTo>
                  <a:pt x="7870" y="862352"/>
                </a:lnTo>
                <a:lnTo>
                  <a:pt x="29336" y="894199"/>
                </a:lnTo>
                <a:lnTo>
                  <a:pt x="61186" y="915670"/>
                </a:lnTo>
                <a:lnTo>
                  <a:pt x="100202" y="923543"/>
                </a:lnTo>
                <a:lnTo>
                  <a:pt x="4307205" y="923543"/>
                </a:lnTo>
                <a:lnTo>
                  <a:pt x="4346221" y="915670"/>
                </a:lnTo>
                <a:lnTo>
                  <a:pt x="4378071" y="894199"/>
                </a:lnTo>
                <a:lnTo>
                  <a:pt x="4399537" y="862352"/>
                </a:lnTo>
                <a:lnTo>
                  <a:pt x="4407408" y="823353"/>
                </a:lnTo>
                <a:lnTo>
                  <a:pt x="4407408" y="100202"/>
                </a:lnTo>
                <a:lnTo>
                  <a:pt x="4399537" y="61186"/>
                </a:lnTo>
                <a:lnTo>
                  <a:pt x="4378071" y="29336"/>
                </a:lnTo>
                <a:lnTo>
                  <a:pt x="4346221" y="7870"/>
                </a:lnTo>
                <a:lnTo>
                  <a:pt x="4307205" y="0"/>
                </a:lnTo>
                <a:close/>
              </a:path>
            </a:pathLst>
          </a:custGeom>
          <a:solidFill>
            <a:srgbClr val="173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42451" y="6926960"/>
            <a:ext cx="11455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Female</a:t>
            </a:r>
            <a:r>
              <a:rPr sz="1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2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Arial MT"/>
                <a:cs typeface="Arial MT"/>
              </a:rPr>
              <a:t>312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6488" y="6885431"/>
            <a:ext cx="329183" cy="256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764</Words>
  <Application>Microsoft Office PowerPoint</Application>
  <PresentationFormat>Custom</PresentationFormat>
  <Paragraphs>106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Constantia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and Insights</vt:lpstr>
      <vt:lpstr>PowerPoint Presentation</vt:lpstr>
      <vt:lpstr>PowerPoint Presentation</vt:lpstr>
      <vt:lpstr>PowerPoint Presentation</vt:lpstr>
      <vt:lpstr>PowerPoint Presentation</vt:lpstr>
      <vt:lpstr>Further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JAYENT SINGH PARIHAR</cp:lastModifiedBy>
  <cp:revision>5</cp:revision>
  <dcterms:created xsi:type="dcterms:W3CDTF">2024-04-05T05:19:46Z</dcterms:created>
  <dcterms:modified xsi:type="dcterms:W3CDTF">2024-04-07T11:52:42Z</dcterms:modified>
</cp:coreProperties>
</file>