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7" r:id="rId2"/>
    <p:sldId id="274" r:id="rId3"/>
    <p:sldId id="257" r:id="rId4"/>
    <p:sldId id="258" r:id="rId5"/>
    <p:sldId id="269" r:id="rId6"/>
    <p:sldId id="260" r:id="rId7"/>
    <p:sldId id="262" r:id="rId8"/>
    <p:sldId id="278" r:id="rId9"/>
    <p:sldId id="279" r:id="rId10"/>
    <p:sldId id="280" r:id="rId11"/>
    <p:sldId id="281" r:id="rId12"/>
    <p:sldId id="282" r:id="rId13"/>
    <p:sldId id="283" r:id="rId14"/>
    <p:sldId id="284" r:id="rId15"/>
    <p:sldId id="285" r:id="rId16"/>
    <p:sldId id="261" r:id="rId17"/>
    <p:sldId id="265" r:id="rId18"/>
    <p:sldId id="266" r:id="rId19"/>
    <p:sldId id="267" r:id="rId20"/>
    <p:sldId id="268" r:id="rId21"/>
    <p:sldId id="263" r:id="rId22"/>
    <p:sldId id="271"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31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82161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5758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549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58934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9413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8924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09426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66047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847647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79947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314923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58253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26639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0910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public.tableau.com/app/profile/tahir.malik/viz/heart-rate-diagnose-data-analysis/Dashboar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public.tableau.com/app/profile/tahir.malik/viz/heart-rate-diagnose-data-analysis/Dashboar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public.tableau.com/app/profile/tahir.malik/viz/heart-rate-diagnose-data-analysis/Dashboar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public.tableau.com/app/profile/tahir.malik/viz/heart-rate-diagnose-data-analysis/Dashbo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public.tableau.com/app/profile/tahir.malik/viz/heart-rate-diagnose-data-analysis/Dashboar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885"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20885" y="0"/>
            <a:ext cx="5486400" cy="8229600"/>
          </a:xfrm>
          <a:prstGeom prst="rect">
            <a:avLst/>
          </a:prstGeom>
        </p:spPr>
      </p:pic>
      <p:sp>
        <p:nvSpPr>
          <p:cNvPr id="5" name="Text 1"/>
          <p:cNvSpPr/>
          <p:nvPr/>
        </p:nvSpPr>
        <p:spPr>
          <a:xfrm>
            <a:off x="6319598" y="85327"/>
            <a:ext cx="7477601" cy="3051278"/>
          </a:xfrm>
          <a:prstGeom prst="rect">
            <a:avLst/>
          </a:prstGeom>
          <a:noFill/>
          <a:ln/>
        </p:spPr>
        <p:txBody>
          <a:bodyPr wrap="square" rtlCol="0" anchor="t"/>
          <a:lstStyle/>
          <a:p>
            <a:pPr marL="0" indent="0">
              <a:lnSpc>
                <a:spcPts val="7545"/>
              </a:lnSpc>
              <a:buNone/>
            </a:pPr>
            <a:r>
              <a:rPr lang="en-US" sz="6600" b="1" i="0" dirty="0">
                <a:solidFill>
                  <a:schemeClr val="bg1"/>
                </a:solidFill>
                <a:effectLst/>
                <a:latin typeface="Söhne"/>
              </a:rPr>
              <a:t>Data Visualization of Bird Strikes between 2000 – 2011</a:t>
            </a:r>
            <a:endParaRPr lang="en-US" sz="6036" dirty="0">
              <a:solidFill>
                <a:schemeClr val="bg1"/>
              </a:solidFill>
            </a:endParaRPr>
          </a:p>
        </p:txBody>
      </p:sp>
      <p:sp>
        <p:nvSpPr>
          <p:cNvPr id="6" name="Text 2"/>
          <p:cNvSpPr/>
          <p:nvPr/>
        </p:nvSpPr>
        <p:spPr>
          <a:xfrm>
            <a:off x="6319597" y="1803384"/>
            <a:ext cx="7477601" cy="1066205"/>
          </a:xfrm>
          <a:prstGeom prst="rect">
            <a:avLst/>
          </a:prstGeom>
          <a:noFill/>
          <a:ln/>
        </p:spPr>
        <p:txBody>
          <a:bodyPr wrap="square" rtlCol="0" anchor="t"/>
          <a:lstStyle/>
          <a:p>
            <a:pPr marL="0" indent="0">
              <a:buNone/>
            </a:pPr>
            <a:endParaRPr lang="en-US" sz="1600" dirty="0">
              <a:solidFill>
                <a:schemeClr val="bg1"/>
              </a:solidFill>
            </a:endParaRPr>
          </a:p>
        </p:txBody>
      </p:sp>
      <p:sp>
        <p:nvSpPr>
          <p:cNvPr id="7" name="Shape 3"/>
          <p:cNvSpPr/>
          <p:nvPr/>
        </p:nvSpPr>
        <p:spPr>
          <a:xfrm>
            <a:off x="6334839" y="7548682"/>
            <a:ext cx="355402" cy="355402"/>
          </a:xfrm>
          <a:prstGeom prst="roundRect">
            <a:avLst>
              <a:gd name="adj" fmla="val 25726039"/>
            </a:avLst>
          </a:prstGeom>
          <a:noFill/>
          <a:ln w="7620">
            <a:solidFill>
              <a:srgbClr val="FFFFFF"/>
            </a:solidFill>
            <a:prstDash val="solid"/>
          </a:ln>
        </p:spPr>
      </p:sp>
      <p:sp>
        <p:nvSpPr>
          <p:cNvPr id="9" name="Text 4"/>
          <p:cNvSpPr/>
          <p:nvPr/>
        </p:nvSpPr>
        <p:spPr>
          <a:xfrm>
            <a:off x="6675001" y="7479745"/>
            <a:ext cx="3273028" cy="388858"/>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a:t>
            </a:r>
            <a:r>
              <a:rPr lang="en-US" sz="2187" b="1" dirty="0" err="1">
                <a:solidFill>
                  <a:srgbClr val="FFFFFF"/>
                </a:solidFill>
                <a:latin typeface="PT Sans" pitchFamily="34" charset="0"/>
                <a:ea typeface="PT Sans" pitchFamily="34" charset="-122"/>
                <a:cs typeface="PT Sans" pitchFamily="34" charset="-120"/>
              </a:rPr>
              <a:t>Jayent</a:t>
            </a:r>
            <a:r>
              <a:rPr lang="en-US" sz="2187" b="1" dirty="0">
                <a:solidFill>
                  <a:srgbClr val="FFFFFF"/>
                </a:solidFill>
                <a:latin typeface="PT Sans" pitchFamily="34" charset="0"/>
                <a:ea typeface="PT Sans" pitchFamily="34" charset="-122"/>
                <a:cs typeface="PT Sans" pitchFamily="34" charset="-120"/>
              </a:rPr>
              <a:t> Singh Parihar</a:t>
            </a:r>
            <a:endParaRPr lang="en-US" sz="2187" dirty="0"/>
          </a:p>
        </p:txBody>
      </p:sp>
      <p:sp>
        <p:nvSpPr>
          <p:cNvPr id="10" name="Text 2">
            <a:extLst>
              <a:ext uri="{FF2B5EF4-FFF2-40B4-BE49-F238E27FC236}">
                <a16:creationId xmlns:a16="http://schemas.microsoft.com/office/drawing/2014/main" id="{00EB07DD-53CF-5543-2C33-D7DEF3C361A2}"/>
              </a:ext>
            </a:extLst>
          </p:cNvPr>
          <p:cNvSpPr/>
          <p:nvPr/>
        </p:nvSpPr>
        <p:spPr>
          <a:xfrm>
            <a:off x="6363506" y="3136605"/>
            <a:ext cx="7477601" cy="1066205"/>
          </a:xfrm>
          <a:prstGeom prst="rect">
            <a:avLst/>
          </a:prstGeom>
          <a:noFill/>
          <a:ln/>
        </p:spPr>
        <p:txBody>
          <a:bodyPr wrap="square" rtlCol="0" anchor="t"/>
          <a:lstStyle/>
          <a:p>
            <a:pPr marL="0" indent="0">
              <a:buNone/>
            </a:pPr>
            <a:endParaRPr lang="en-US" sz="1600" dirty="0">
              <a:solidFill>
                <a:schemeClr val="bg1"/>
              </a:solidFill>
            </a:endParaRPr>
          </a:p>
        </p:txBody>
      </p:sp>
      <p:sp>
        <p:nvSpPr>
          <p:cNvPr id="11" name="Text 2">
            <a:extLst>
              <a:ext uri="{FF2B5EF4-FFF2-40B4-BE49-F238E27FC236}">
                <a16:creationId xmlns:a16="http://schemas.microsoft.com/office/drawing/2014/main" id="{1FDBBB44-C685-BC29-2342-DBC1AA54AE81}"/>
              </a:ext>
            </a:extLst>
          </p:cNvPr>
          <p:cNvSpPr/>
          <p:nvPr/>
        </p:nvSpPr>
        <p:spPr>
          <a:xfrm>
            <a:off x="6471997" y="3476319"/>
            <a:ext cx="7477601" cy="2444548"/>
          </a:xfrm>
          <a:prstGeom prst="rect">
            <a:avLst/>
          </a:prstGeom>
          <a:noFill/>
          <a:ln/>
        </p:spPr>
        <p:txBody>
          <a:bodyPr wrap="square" rtlCol="0" anchor="t"/>
          <a:lstStyle/>
          <a:p>
            <a:r>
              <a:rPr lang="en-US" sz="3600" dirty="0">
                <a:solidFill>
                  <a:schemeClr val="bg1"/>
                </a:solidFill>
              </a:rPr>
              <a:t>Bird strikes pose a significant threat to aviation safety worldwide. This presentation will explore the causes, impacts, and potential solutions to the growing problem of bird strikes on aircraft operations.</a:t>
            </a:r>
          </a:p>
          <a:p>
            <a:pPr marL="0" indent="0">
              <a:buNone/>
            </a:pPr>
            <a:endParaRPr lang="en-US" sz="1600" dirty="0">
              <a:solidFill>
                <a:schemeClr val="bg1"/>
              </a:solidFill>
            </a:endParaRPr>
          </a:p>
        </p:txBody>
      </p:sp>
    </p:spTree>
    <p:extLst>
      <p:ext uri="{BB962C8B-B14F-4D97-AF65-F5344CB8AC3E}">
        <p14:creationId xmlns:p14="http://schemas.microsoft.com/office/powerpoint/2010/main" val="83407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679945" y="205980"/>
            <a:ext cx="10601948"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6" name="Picture 5">
            <a:extLst>
              <a:ext uri="{FF2B5EF4-FFF2-40B4-BE49-F238E27FC236}">
                <a16:creationId xmlns:a16="http://schemas.microsoft.com/office/drawing/2014/main" id="{D20D59E1-FC4E-DAD7-DCFA-972C7A05B5AE}"/>
              </a:ext>
            </a:extLst>
          </p:cNvPr>
          <p:cNvPicPr>
            <a:picLocks noChangeAspect="1"/>
          </p:cNvPicPr>
          <p:nvPr/>
        </p:nvPicPr>
        <p:blipFill>
          <a:blip r:embed="rId4"/>
          <a:stretch>
            <a:fillRect/>
          </a:stretch>
        </p:blipFill>
        <p:spPr>
          <a:xfrm>
            <a:off x="1096432" y="1944943"/>
            <a:ext cx="12725893" cy="5923150"/>
          </a:xfrm>
          <a:prstGeom prst="rect">
            <a:avLst/>
          </a:prstGeom>
        </p:spPr>
      </p:pic>
    </p:spTree>
    <p:extLst>
      <p:ext uri="{BB962C8B-B14F-4D97-AF65-F5344CB8AC3E}">
        <p14:creationId xmlns:p14="http://schemas.microsoft.com/office/powerpoint/2010/main" val="13545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552353" y="205980"/>
            <a:ext cx="1072953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6" name="Picture 5">
            <a:extLst>
              <a:ext uri="{FF2B5EF4-FFF2-40B4-BE49-F238E27FC236}">
                <a16:creationId xmlns:a16="http://schemas.microsoft.com/office/drawing/2014/main" id="{E85428E5-A86C-032D-E9F7-CFEDC02F7252}"/>
              </a:ext>
            </a:extLst>
          </p:cNvPr>
          <p:cNvPicPr>
            <a:picLocks noChangeAspect="1"/>
          </p:cNvPicPr>
          <p:nvPr/>
        </p:nvPicPr>
        <p:blipFill>
          <a:blip r:embed="rId4"/>
          <a:stretch>
            <a:fillRect/>
          </a:stretch>
        </p:blipFill>
        <p:spPr>
          <a:xfrm>
            <a:off x="840382" y="1594725"/>
            <a:ext cx="13045739" cy="6309907"/>
          </a:xfrm>
          <a:prstGeom prst="rect">
            <a:avLst/>
          </a:prstGeom>
        </p:spPr>
      </p:pic>
    </p:spTree>
    <p:extLst>
      <p:ext uri="{BB962C8B-B14F-4D97-AF65-F5344CB8AC3E}">
        <p14:creationId xmlns:p14="http://schemas.microsoft.com/office/powerpoint/2010/main" val="36759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562987" y="195347"/>
            <a:ext cx="10718906"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7" name="Picture 6">
            <a:extLst>
              <a:ext uri="{FF2B5EF4-FFF2-40B4-BE49-F238E27FC236}">
                <a16:creationId xmlns:a16="http://schemas.microsoft.com/office/drawing/2014/main" id="{00DE165A-69FC-3498-6F09-C8965DB44E13}"/>
              </a:ext>
            </a:extLst>
          </p:cNvPr>
          <p:cNvPicPr>
            <a:picLocks noChangeAspect="1"/>
          </p:cNvPicPr>
          <p:nvPr/>
        </p:nvPicPr>
        <p:blipFill>
          <a:blip r:embed="rId4"/>
          <a:stretch>
            <a:fillRect/>
          </a:stretch>
        </p:blipFill>
        <p:spPr>
          <a:xfrm>
            <a:off x="795710" y="1960809"/>
            <a:ext cx="12803332" cy="5492614"/>
          </a:xfrm>
          <a:prstGeom prst="rect">
            <a:avLst/>
          </a:prstGeom>
        </p:spPr>
      </p:pic>
    </p:spTree>
    <p:extLst>
      <p:ext uri="{BB962C8B-B14F-4D97-AF65-F5344CB8AC3E}">
        <p14:creationId xmlns:p14="http://schemas.microsoft.com/office/powerpoint/2010/main" val="425909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477927" y="205980"/>
            <a:ext cx="10803966"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7" name="Picture 6">
            <a:extLst>
              <a:ext uri="{FF2B5EF4-FFF2-40B4-BE49-F238E27FC236}">
                <a16:creationId xmlns:a16="http://schemas.microsoft.com/office/drawing/2014/main" id="{54E63EEC-9846-0348-746C-563BEF5A6630}"/>
              </a:ext>
            </a:extLst>
          </p:cNvPr>
          <p:cNvPicPr>
            <a:picLocks noChangeAspect="1"/>
          </p:cNvPicPr>
          <p:nvPr/>
        </p:nvPicPr>
        <p:blipFill>
          <a:blip r:embed="rId4"/>
          <a:stretch>
            <a:fillRect/>
          </a:stretch>
        </p:blipFill>
        <p:spPr>
          <a:xfrm>
            <a:off x="642608" y="1677192"/>
            <a:ext cx="13392369" cy="6469941"/>
          </a:xfrm>
          <a:prstGeom prst="rect">
            <a:avLst/>
          </a:prstGeom>
        </p:spPr>
      </p:pic>
    </p:spTree>
    <p:extLst>
      <p:ext uri="{BB962C8B-B14F-4D97-AF65-F5344CB8AC3E}">
        <p14:creationId xmlns:p14="http://schemas.microsoft.com/office/powerpoint/2010/main" val="244892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584251" y="205980"/>
            <a:ext cx="1069764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7" name="Picture 6">
            <a:extLst>
              <a:ext uri="{FF2B5EF4-FFF2-40B4-BE49-F238E27FC236}">
                <a16:creationId xmlns:a16="http://schemas.microsoft.com/office/drawing/2014/main" id="{4DDA9863-951C-E310-B6B1-24BF53CDFCA9}"/>
              </a:ext>
            </a:extLst>
          </p:cNvPr>
          <p:cNvPicPr>
            <a:picLocks noChangeAspect="1"/>
          </p:cNvPicPr>
          <p:nvPr/>
        </p:nvPicPr>
        <p:blipFill>
          <a:blip r:embed="rId4"/>
          <a:stretch>
            <a:fillRect/>
          </a:stretch>
        </p:blipFill>
        <p:spPr>
          <a:xfrm>
            <a:off x="460258" y="1594725"/>
            <a:ext cx="13808635" cy="6180356"/>
          </a:xfrm>
          <a:prstGeom prst="rect">
            <a:avLst/>
          </a:prstGeom>
        </p:spPr>
      </p:pic>
    </p:spTree>
    <p:extLst>
      <p:ext uri="{BB962C8B-B14F-4D97-AF65-F5344CB8AC3E}">
        <p14:creationId xmlns:p14="http://schemas.microsoft.com/office/powerpoint/2010/main" val="109978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200939" y="205980"/>
            <a:ext cx="11142919"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7" name="Picture 6">
            <a:extLst>
              <a:ext uri="{FF2B5EF4-FFF2-40B4-BE49-F238E27FC236}">
                <a16:creationId xmlns:a16="http://schemas.microsoft.com/office/drawing/2014/main" id="{AAD02E42-7DA2-17BF-B086-927D18845D1A}"/>
              </a:ext>
            </a:extLst>
          </p:cNvPr>
          <p:cNvPicPr>
            <a:picLocks noChangeAspect="1"/>
          </p:cNvPicPr>
          <p:nvPr/>
        </p:nvPicPr>
        <p:blipFill>
          <a:blip r:embed="rId4"/>
          <a:stretch>
            <a:fillRect/>
          </a:stretch>
        </p:blipFill>
        <p:spPr>
          <a:xfrm>
            <a:off x="482321" y="1681002"/>
            <a:ext cx="13807837" cy="6462320"/>
          </a:xfrm>
          <a:prstGeom prst="rect">
            <a:avLst/>
          </a:prstGeom>
        </p:spPr>
      </p:pic>
    </p:spTree>
    <p:extLst>
      <p:ext uri="{BB962C8B-B14F-4D97-AF65-F5344CB8AC3E}">
        <p14:creationId xmlns:p14="http://schemas.microsoft.com/office/powerpoint/2010/main" val="376180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Dashboard</a:t>
            </a:r>
            <a:endParaRPr lang="en-US" sz="4374" dirty="0"/>
          </a:p>
        </p:txBody>
      </p:sp>
      <p:sp>
        <p:nvSpPr>
          <p:cNvPr id="6" name="Text 2"/>
          <p:cNvSpPr/>
          <p:nvPr/>
        </p:nvSpPr>
        <p:spPr>
          <a:xfrm>
            <a:off x="833200" y="4095512"/>
            <a:ext cx="2239610" cy="367688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interactive </a:t>
            </a:r>
            <a:r>
              <a:rPr lang="en-US" sz="175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dashboard</a:t>
            </a:r>
            <a:r>
              <a:rPr lang="en-US" sz="1750" dirty="0">
                <a:solidFill>
                  <a:srgbClr val="FFFFFF"/>
                </a:solidFill>
                <a:latin typeface="PT Sans" pitchFamily="34" charset="0"/>
                <a:ea typeface="PT Sans" pitchFamily="34" charset="-122"/>
                <a:cs typeface="PT Sans" pitchFamily="34" charset="-120"/>
              </a:rPr>
              <a:t> provides a comprehensive view of bird strike incidents, enabling stakeholders to visualize trends, identify hotspots, and make data-driven decisions.</a:t>
            </a:r>
            <a:endParaRPr lang="en-US" sz="1750" dirty="0"/>
          </a:p>
        </p:txBody>
      </p:sp>
      <p:pic>
        <p:nvPicPr>
          <p:cNvPr id="9" name="Picture 8">
            <a:extLst>
              <a:ext uri="{FF2B5EF4-FFF2-40B4-BE49-F238E27FC236}">
                <a16:creationId xmlns:a16="http://schemas.microsoft.com/office/drawing/2014/main" id="{8F47E30A-04EB-913D-CC73-AC3A1C2F4D5E}"/>
              </a:ext>
            </a:extLst>
          </p:cNvPr>
          <p:cNvPicPr>
            <a:picLocks noChangeAspect="1"/>
          </p:cNvPicPr>
          <p:nvPr/>
        </p:nvPicPr>
        <p:blipFill>
          <a:blip r:embed="rId5"/>
          <a:stretch>
            <a:fillRect/>
          </a:stretch>
        </p:blipFill>
        <p:spPr>
          <a:xfrm>
            <a:off x="3906011" y="0"/>
            <a:ext cx="10724389" cy="822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Dashboard</a:t>
            </a:r>
            <a:endParaRPr lang="en-US" sz="4374" dirty="0"/>
          </a:p>
        </p:txBody>
      </p:sp>
      <p:sp>
        <p:nvSpPr>
          <p:cNvPr id="6" name="Text 2"/>
          <p:cNvSpPr/>
          <p:nvPr/>
        </p:nvSpPr>
        <p:spPr>
          <a:xfrm>
            <a:off x="833200" y="4095512"/>
            <a:ext cx="2239610" cy="367688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interactive </a:t>
            </a:r>
            <a:r>
              <a:rPr lang="en-US" sz="175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dashboard</a:t>
            </a:r>
            <a:r>
              <a:rPr lang="en-US" sz="1750" dirty="0">
                <a:solidFill>
                  <a:srgbClr val="FFFFFF"/>
                </a:solidFill>
                <a:latin typeface="PT Sans" pitchFamily="34" charset="0"/>
                <a:ea typeface="PT Sans" pitchFamily="34" charset="-122"/>
                <a:cs typeface="PT Sans" pitchFamily="34" charset="-120"/>
              </a:rPr>
              <a:t> provides a comprehensive view of bird strike incidents, enabling stakeholders to visualize trends, identify hotspots, and make data-driven decisions.</a:t>
            </a:r>
            <a:endParaRPr lang="en-US" sz="1750" dirty="0"/>
          </a:p>
        </p:txBody>
      </p:sp>
      <p:pic>
        <p:nvPicPr>
          <p:cNvPr id="8" name="Picture 7">
            <a:extLst>
              <a:ext uri="{FF2B5EF4-FFF2-40B4-BE49-F238E27FC236}">
                <a16:creationId xmlns:a16="http://schemas.microsoft.com/office/drawing/2014/main" id="{5C491B92-82DF-3893-94AF-F375AAEF916E}"/>
              </a:ext>
            </a:extLst>
          </p:cNvPr>
          <p:cNvPicPr>
            <a:picLocks noChangeAspect="1"/>
          </p:cNvPicPr>
          <p:nvPr/>
        </p:nvPicPr>
        <p:blipFill>
          <a:blip r:embed="rId5"/>
          <a:stretch>
            <a:fillRect/>
          </a:stretch>
        </p:blipFill>
        <p:spPr>
          <a:xfrm>
            <a:off x="4226370" y="0"/>
            <a:ext cx="10404030" cy="8229600"/>
          </a:xfrm>
          <a:prstGeom prst="rect">
            <a:avLst/>
          </a:prstGeom>
        </p:spPr>
      </p:pic>
    </p:spTree>
    <p:extLst>
      <p:ext uri="{BB962C8B-B14F-4D97-AF65-F5344CB8AC3E}">
        <p14:creationId xmlns:p14="http://schemas.microsoft.com/office/powerpoint/2010/main" val="135165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Dashboard</a:t>
            </a:r>
            <a:endParaRPr lang="en-US" sz="4374" dirty="0"/>
          </a:p>
        </p:txBody>
      </p:sp>
      <p:sp>
        <p:nvSpPr>
          <p:cNvPr id="6" name="Text 2"/>
          <p:cNvSpPr/>
          <p:nvPr/>
        </p:nvSpPr>
        <p:spPr>
          <a:xfrm>
            <a:off x="833200" y="4095512"/>
            <a:ext cx="2239610" cy="367688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interactive </a:t>
            </a:r>
            <a:r>
              <a:rPr lang="en-US" sz="175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dashboard</a:t>
            </a:r>
            <a:r>
              <a:rPr lang="en-US" sz="1750" dirty="0">
                <a:solidFill>
                  <a:srgbClr val="FFFFFF"/>
                </a:solidFill>
                <a:latin typeface="PT Sans" pitchFamily="34" charset="0"/>
                <a:ea typeface="PT Sans" pitchFamily="34" charset="-122"/>
                <a:cs typeface="PT Sans" pitchFamily="34" charset="-120"/>
              </a:rPr>
              <a:t> provides a comprehensive view of bird strike incidents, enabling stakeholders to visualize trends, identify hotspots, and make data-driven decisions.</a:t>
            </a:r>
            <a:endParaRPr lang="en-US" sz="1750" dirty="0"/>
          </a:p>
        </p:txBody>
      </p:sp>
      <p:pic>
        <p:nvPicPr>
          <p:cNvPr id="9" name="Picture 8">
            <a:extLst>
              <a:ext uri="{FF2B5EF4-FFF2-40B4-BE49-F238E27FC236}">
                <a16:creationId xmlns:a16="http://schemas.microsoft.com/office/drawing/2014/main" id="{0F8A8161-405E-DF8D-4C35-AC41C007EE15}"/>
              </a:ext>
            </a:extLst>
          </p:cNvPr>
          <p:cNvPicPr>
            <a:picLocks noChangeAspect="1"/>
          </p:cNvPicPr>
          <p:nvPr/>
        </p:nvPicPr>
        <p:blipFill>
          <a:blip r:embed="rId5"/>
          <a:stretch>
            <a:fillRect/>
          </a:stretch>
        </p:blipFill>
        <p:spPr>
          <a:xfrm>
            <a:off x="4327451" y="-10633"/>
            <a:ext cx="10302949" cy="8229600"/>
          </a:xfrm>
          <a:prstGeom prst="rect">
            <a:avLst/>
          </a:prstGeom>
        </p:spPr>
      </p:pic>
    </p:spTree>
    <p:extLst>
      <p:ext uri="{BB962C8B-B14F-4D97-AF65-F5344CB8AC3E}">
        <p14:creationId xmlns:p14="http://schemas.microsoft.com/office/powerpoint/2010/main" val="382041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Dashboard</a:t>
            </a:r>
            <a:endParaRPr lang="en-US" sz="4374" dirty="0"/>
          </a:p>
        </p:txBody>
      </p:sp>
      <p:sp>
        <p:nvSpPr>
          <p:cNvPr id="6" name="Text 2"/>
          <p:cNvSpPr/>
          <p:nvPr/>
        </p:nvSpPr>
        <p:spPr>
          <a:xfrm>
            <a:off x="833200" y="4095512"/>
            <a:ext cx="2239610" cy="367688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interactive </a:t>
            </a:r>
            <a:r>
              <a:rPr lang="en-US" sz="175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dashboard</a:t>
            </a:r>
            <a:r>
              <a:rPr lang="en-US" sz="1750" dirty="0">
                <a:solidFill>
                  <a:srgbClr val="FFFFFF"/>
                </a:solidFill>
                <a:latin typeface="PT Sans" pitchFamily="34" charset="0"/>
                <a:ea typeface="PT Sans" pitchFamily="34" charset="-122"/>
                <a:cs typeface="PT Sans" pitchFamily="34" charset="-120"/>
              </a:rPr>
              <a:t> provides a comprehensive view of bird strike incidents, enabling stakeholders to visualize trends, identify hotspots, and make data-driven decisions.</a:t>
            </a:r>
            <a:endParaRPr lang="en-US" sz="1750" dirty="0"/>
          </a:p>
        </p:txBody>
      </p:sp>
      <p:pic>
        <p:nvPicPr>
          <p:cNvPr id="9" name="Picture 8">
            <a:extLst>
              <a:ext uri="{FF2B5EF4-FFF2-40B4-BE49-F238E27FC236}">
                <a16:creationId xmlns:a16="http://schemas.microsoft.com/office/drawing/2014/main" id="{F77CAF9D-17FB-1F38-AF4F-03F463F0CAA5}"/>
              </a:ext>
            </a:extLst>
          </p:cNvPr>
          <p:cNvPicPr>
            <a:picLocks noChangeAspect="1"/>
          </p:cNvPicPr>
          <p:nvPr/>
        </p:nvPicPr>
        <p:blipFill>
          <a:blip r:embed="rId5"/>
          <a:stretch>
            <a:fillRect/>
          </a:stretch>
        </p:blipFill>
        <p:spPr>
          <a:xfrm>
            <a:off x="4391247" y="0"/>
            <a:ext cx="10239153" cy="8229600"/>
          </a:xfrm>
          <a:prstGeom prst="rect">
            <a:avLst/>
          </a:prstGeom>
        </p:spPr>
      </p:pic>
    </p:spTree>
    <p:extLst>
      <p:ext uri="{BB962C8B-B14F-4D97-AF65-F5344CB8AC3E}">
        <p14:creationId xmlns:p14="http://schemas.microsoft.com/office/powerpoint/2010/main" val="114362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8" y="85327"/>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Introduction to Bird Strikes</a:t>
            </a:r>
            <a:endParaRPr lang="en-US" sz="6036" dirty="0"/>
          </a:p>
        </p:txBody>
      </p:sp>
      <p:sp>
        <p:nvSpPr>
          <p:cNvPr id="6" name="Text 2"/>
          <p:cNvSpPr/>
          <p:nvPr/>
        </p:nvSpPr>
        <p:spPr>
          <a:xfrm>
            <a:off x="6319597" y="1803384"/>
            <a:ext cx="7477601" cy="1066205"/>
          </a:xfrm>
          <a:prstGeom prst="rect">
            <a:avLst/>
          </a:prstGeom>
          <a:noFill/>
          <a:ln/>
        </p:spPr>
        <p:txBody>
          <a:bodyPr wrap="square" rtlCol="0" anchor="t"/>
          <a:lstStyle/>
          <a:p>
            <a:pPr marL="0" indent="0">
              <a:buNone/>
            </a:pPr>
            <a:r>
              <a:rPr lang="en-US" sz="1600" b="0" i="0" dirty="0">
                <a:solidFill>
                  <a:schemeClr val="bg1"/>
                </a:solidFill>
                <a:effectLst/>
                <a:latin typeface="Söhne"/>
              </a:rPr>
              <a:t>Bird strikes pose a significant risk to aviation safety worldwide, with the potential to cause damage to aircraft and endanger passengers and crew. Understanding the patterns and trends of bird strikes is crucial for aviation authorities, airports, and airlines to implement effective preventive measures and mitigate risks.</a:t>
            </a:r>
          </a:p>
          <a:p>
            <a:pPr marL="0" indent="0">
              <a:buNone/>
            </a:pPr>
            <a:endParaRPr lang="en-US" sz="1600" b="0" i="0" dirty="0">
              <a:solidFill>
                <a:schemeClr val="bg1"/>
              </a:solidFill>
              <a:effectLst/>
              <a:latin typeface="Söhne"/>
            </a:endParaRPr>
          </a:p>
          <a:p>
            <a:pPr marL="0" indent="0">
              <a:buNone/>
            </a:pPr>
            <a:r>
              <a:rPr lang="en-US" sz="1600" b="0" i="0" dirty="0">
                <a:solidFill>
                  <a:schemeClr val="bg1"/>
                </a:solidFill>
                <a:effectLst/>
                <a:latin typeface="Söhne"/>
              </a:rPr>
              <a:t>In this analysis, we delve into the data of bird strikes that occurred between 2000 and 2011, aiming to uncover insights and trends that can inform decision-making and improve aviation safety protocols. By visualizing the data, we seek to identify key patterns, such as seasonal variations, geographical hotspots, and aircraft types most prone to bird strikes.</a:t>
            </a:r>
          </a:p>
          <a:p>
            <a:pPr marL="0" indent="0">
              <a:buNone/>
            </a:pPr>
            <a:endParaRPr lang="en-US" sz="1600" b="0" i="0" dirty="0">
              <a:solidFill>
                <a:schemeClr val="bg1"/>
              </a:solidFill>
              <a:effectLst/>
              <a:latin typeface="Söhne"/>
            </a:endParaRPr>
          </a:p>
          <a:p>
            <a:pPr marL="0" indent="0">
              <a:buNone/>
            </a:pPr>
            <a:r>
              <a:rPr lang="en-US" sz="1600" b="0" i="0" dirty="0">
                <a:solidFill>
                  <a:schemeClr val="bg1"/>
                </a:solidFill>
                <a:effectLst/>
                <a:latin typeface="Söhne"/>
              </a:rPr>
              <a:t>The period from 2000 to 2011 was chosen for analysis as it provides a substantial timeframe to capture long-term trends while allowing for a comprehensive examination of bird strike incidents. The dataset encompasses a wide range of information, including the date and location of each incident, the type of aircraft involved, and the species of birds encountered.</a:t>
            </a:r>
          </a:p>
          <a:p>
            <a:pPr marL="0" indent="0">
              <a:buNone/>
            </a:pPr>
            <a:endParaRPr lang="en-US" sz="1600" b="0" i="0" dirty="0">
              <a:solidFill>
                <a:schemeClr val="bg1"/>
              </a:solidFill>
              <a:effectLst/>
              <a:latin typeface="Söhne"/>
            </a:endParaRPr>
          </a:p>
          <a:p>
            <a:pPr marL="0" indent="0">
              <a:buNone/>
            </a:pPr>
            <a:r>
              <a:rPr lang="en-US" sz="1600" b="0" i="0" dirty="0">
                <a:solidFill>
                  <a:schemeClr val="bg1"/>
                </a:solidFill>
                <a:effectLst/>
                <a:latin typeface="Söhne"/>
              </a:rPr>
              <a:t>Through data visualization techniques, we aim to provide stakeholders in the aviation industry with actionable insights to enhance bird strike prevention strategies, allocate resources effectively, and ultimately ensure the safety of air travel for passengers and crew. By understanding the dynamics of bird strikes during this period, we can better prepare for future challenges and contribute to the ongoing efforts to improve aviation safety worldwide.</a:t>
            </a:r>
            <a:endParaRPr lang="en-US" sz="1600" dirty="0">
              <a:solidFill>
                <a:schemeClr val="bg1"/>
              </a:solidFill>
            </a:endParaRPr>
          </a:p>
        </p:txBody>
      </p:sp>
      <p:sp>
        <p:nvSpPr>
          <p:cNvPr id="7" name="Shape 3"/>
          <p:cNvSpPr/>
          <p:nvPr/>
        </p:nvSpPr>
        <p:spPr>
          <a:xfrm>
            <a:off x="6334839" y="7548682"/>
            <a:ext cx="355402" cy="355402"/>
          </a:xfrm>
          <a:prstGeom prst="roundRect">
            <a:avLst>
              <a:gd name="adj" fmla="val 25726039"/>
            </a:avLst>
          </a:prstGeom>
          <a:noFill/>
          <a:ln w="7620">
            <a:solidFill>
              <a:srgbClr val="FFFFFF"/>
            </a:solidFill>
            <a:prstDash val="solid"/>
          </a:ln>
        </p:spPr>
      </p:sp>
      <p:sp>
        <p:nvSpPr>
          <p:cNvPr id="9" name="Text 4"/>
          <p:cNvSpPr/>
          <p:nvPr/>
        </p:nvSpPr>
        <p:spPr>
          <a:xfrm>
            <a:off x="6675001" y="7479745"/>
            <a:ext cx="3273028" cy="388858"/>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a:t>
            </a:r>
            <a:r>
              <a:rPr lang="en-US" sz="2187" b="1" dirty="0" err="1">
                <a:solidFill>
                  <a:srgbClr val="FFFFFF"/>
                </a:solidFill>
                <a:latin typeface="PT Sans" pitchFamily="34" charset="0"/>
                <a:ea typeface="PT Sans" pitchFamily="34" charset="-122"/>
                <a:cs typeface="PT Sans" pitchFamily="34" charset="-120"/>
              </a:rPr>
              <a:t>Jayent</a:t>
            </a:r>
            <a:r>
              <a:rPr lang="en-US" sz="2187" b="1" dirty="0">
                <a:solidFill>
                  <a:srgbClr val="FFFFFF"/>
                </a:solidFill>
                <a:latin typeface="PT Sans" pitchFamily="34" charset="0"/>
                <a:ea typeface="PT Sans" pitchFamily="34" charset="-122"/>
                <a:cs typeface="PT Sans" pitchFamily="34" charset="-120"/>
              </a:rPr>
              <a:t> Singh Parihar</a:t>
            </a:r>
            <a:endParaRPr lang="en-US" sz="2187" dirty="0"/>
          </a:p>
        </p:txBody>
      </p:sp>
    </p:spTree>
    <p:extLst>
      <p:ext uri="{BB962C8B-B14F-4D97-AF65-F5344CB8AC3E}">
        <p14:creationId xmlns:p14="http://schemas.microsoft.com/office/powerpoint/2010/main" val="103550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Dashboard</a:t>
            </a:r>
            <a:endParaRPr lang="en-US" sz="4374" dirty="0"/>
          </a:p>
        </p:txBody>
      </p:sp>
      <p:sp>
        <p:nvSpPr>
          <p:cNvPr id="6" name="Text 2"/>
          <p:cNvSpPr/>
          <p:nvPr/>
        </p:nvSpPr>
        <p:spPr>
          <a:xfrm>
            <a:off x="833200" y="4095512"/>
            <a:ext cx="2239610" cy="367688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interactive </a:t>
            </a:r>
            <a:r>
              <a:rPr lang="en-US" sz="175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dashboard</a:t>
            </a:r>
            <a:r>
              <a:rPr lang="en-US" sz="1750" dirty="0">
                <a:solidFill>
                  <a:srgbClr val="FFFFFF"/>
                </a:solidFill>
                <a:latin typeface="PT Sans" pitchFamily="34" charset="0"/>
                <a:ea typeface="PT Sans" pitchFamily="34" charset="-122"/>
                <a:cs typeface="PT Sans" pitchFamily="34" charset="-120"/>
              </a:rPr>
              <a:t> provides a comprehensive view of bird strike incidents, enabling stakeholders to visualize trends, identify hotspots, and make data-driven decisions.</a:t>
            </a:r>
            <a:endParaRPr lang="en-US" sz="1750" dirty="0"/>
          </a:p>
        </p:txBody>
      </p:sp>
      <p:pic>
        <p:nvPicPr>
          <p:cNvPr id="9" name="Picture 8">
            <a:extLst>
              <a:ext uri="{FF2B5EF4-FFF2-40B4-BE49-F238E27FC236}">
                <a16:creationId xmlns:a16="http://schemas.microsoft.com/office/drawing/2014/main" id="{9057BCA7-F3B8-1CEA-C3E7-79F3197D2424}"/>
              </a:ext>
            </a:extLst>
          </p:cNvPr>
          <p:cNvPicPr>
            <a:picLocks noChangeAspect="1"/>
          </p:cNvPicPr>
          <p:nvPr/>
        </p:nvPicPr>
        <p:blipFill>
          <a:blip r:embed="rId5"/>
          <a:stretch>
            <a:fillRect/>
          </a:stretch>
        </p:blipFill>
        <p:spPr>
          <a:xfrm>
            <a:off x="4199860" y="0"/>
            <a:ext cx="10430540" cy="8229600"/>
          </a:xfrm>
          <a:prstGeom prst="rect">
            <a:avLst/>
          </a:prstGeom>
        </p:spPr>
      </p:pic>
    </p:spTree>
    <p:extLst>
      <p:ext uri="{BB962C8B-B14F-4D97-AF65-F5344CB8AC3E}">
        <p14:creationId xmlns:p14="http://schemas.microsoft.com/office/powerpoint/2010/main" val="234542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261116"/>
            <a:ext cx="7692747"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Source and Methodology</a:t>
            </a:r>
            <a:endParaRPr lang="en-US" sz="4374" dirty="0"/>
          </a:p>
        </p:txBody>
      </p:sp>
      <p:pic>
        <p:nvPicPr>
          <p:cNvPr id="5" name="Image 1" descr="preencoded.png"/>
          <p:cNvPicPr>
            <a:picLocks noChangeAspect="1"/>
          </p:cNvPicPr>
          <p:nvPr/>
        </p:nvPicPr>
        <p:blipFill>
          <a:blip r:embed="rId4"/>
          <a:stretch>
            <a:fillRect/>
          </a:stretch>
        </p:blipFill>
        <p:spPr>
          <a:xfrm>
            <a:off x="2348389" y="3399830"/>
            <a:ext cx="444341" cy="444341"/>
          </a:xfrm>
          <a:prstGeom prst="rect">
            <a:avLst/>
          </a:prstGeom>
        </p:spPr>
      </p:pic>
      <p:sp>
        <p:nvSpPr>
          <p:cNvPr id="6" name="Text 2"/>
          <p:cNvSpPr/>
          <p:nvPr/>
        </p:nvSpPr>
        <p:spPr>
          <a:xfrm>
            <a:off x="2348389" y="4066342"/>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Data Sources</a:t>
            </a:r>
            <a:endParaRPr lang="en-US" sz="2187" dirty="0"/>
          </a:p>
        </p:txBody>
      </p:sp>
      <p:sp>
        <p:nvSpPr>
          <p:cNvPr id="7" name="Text 3"/>
          <p:cNvSpPr/>
          <p:nvPr/>
        </p:nvSpPr>
        <p:spPr>
          <a:xfrm>
            <a:off x="2348389" y="4546759"/>
            <a:ext cx="3088958"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Aggregated data from multiple aviation authorities and incident reporting systems.</a:t>
            </a:r>
            <a:endParaRPr lang="en-US" sz="1750" dirty="0"/>
          </a:p>
        </p:txBody>
      </p:sp>
      <p:pic>
        <p:nvPicPr>
          <p:cNvPr id="8" name="Image 2" descr="preencoded.png"/>
          <p:cNvPicPr>
            <a:picLocks noChangeAspect="1"/>
          </p:cNvPicPr>
          <p:nvPr/>
        </p:nvPicPr>
        <p:blipFill>
          <a:blip r:embed="rId5"/>
          <a:stretch>
            <a:fillRect/>
          </a:stretch>
        </p:blipFill>
        <p:spPr>
          <a:xfrm>
            <a:off x="5770602" y="3399830"/>
            <a:ext cx="444341" cy="444341"/>
          </a:xfrm>
          <a:prstGeom prst="rect">
            <a:avLst/>
          </a:prstGeom>
        </p:spPr>
      </p:pic>
      <p:sp>
        <p:nvSpPr>
          <p:cNvPr id="9" name="Text 4"/>
          <p:cNvSpPr/>
          <p:nvPr/>
        </p:nvSpPr>
        <p:spPr>
          <a:xfrm>
            <a:off x="5770602" y="4066342"/>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Methodology</a:t>
            </a:r>
            <a:endParaRPr lang="en-US" sz="2187" dirty="0"/>
          </a:p>
        </p:txBody>
      </p:sp>
      <p:sp>
        <p:nvSpPr>
          <p:cNvPr id="10" name="Text 5"/>
          <p:cNvSpPr/>
          <p:nvPr/>
        </p:nvSpPr>
        <p:spPr>
          <a:xfrm>
            <a:off x="5770602" y="4546759"/>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Rigorous data cleaning, normalization, and advanced statistical analysis to uncover key insights.</a:t>
            </a:r>
            <a:endParaRPr lang="en-US" sz="1750" dirty="0"/>
          </a:p>
        </p:txBody>
      </p:sp>
      <p:pic>
        <p:nvPicPr>
          <p:cNvPr id="11" name="Image 3" descr="preencoded.png"/>
          <p:cNvPicPr>
            <a:picLocks noChangeAspect="1"/>
          </p:cNvPicPr>
          <p:nvPr/>
        </p:nvPicPr>
        <p:blipFill>
          <a:blip r:embed="rId6"/>
          <a:stretch>
            <a:fillRect/>
          </a:stretch>
        </p:blipFill>
        <p:spPr>
          <a:xfrm>
            <a:off x="9192816" y="3399830"/>
            <a:ext cx="444341" cy="444341"/>
          </a:xfrm>
          <a:prstGeom prst="rect">
            <a:avLst/>
          </a:prstGeom>
        </p:spPr>
      </p:pic>
      <p:sp>
        <p:nvSpPr>
          <p:cNvPr id="12" name="Text 6"/>
          <p:cNvSpPr/>
          <p:nvPr/>
        </p:nvSpPr>
        <p:spPr>
          <a:xfrm>
            <a:off x="9192816" y="4066342"/>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Visualization</a:t>
            </a:r>
            <a:endParaRPr lang="en-US" sz="2187" dirty="0"/>
          </a:p>
        </p:txBody>
      </p:sp>
      <p:sp>
        <p:nvSpPr>
          <p:cNvPr id="13" name="Text 7"/>
          <p:cNvSpPr/>
          <p:nvPr/>
        </p:nvSpPr>
        <p:spPr>
          <a:xfrm>
            <a:off x="9192816" y="4546759"/>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Leveraged interactive dashboards and reports to effectively communicate findings.</a:t>
            </a:r>
            <a:endParaRPr lang="en-US" sz="17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thank you</a:t>
            </a:r>
            <a:endParaRPr lang="en-US" sz="4374" dirty="0"/>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Gratitude</a:t>
            </a:r>
            <a:endParaRPr lang="en-US" sz="2187" dirty="0"/>
          </a:p>
        </p:txBody>
      </p:sp>
      <p:sp>
        <p:nvSpPr>
          <p:cNvPr id="8" name="Text 3"/>
          <p:cNvSpPr/>
          <p:nvPr/>
        </p:nvSpPr>
        <p:spPr>
          <a:xfrm>
            <a:off x="2277428" y="2664976"/>
            <a:ext cx="7862173" cy="355402"/>
          </a:xfrm>
          <a:prstGeom prst="rect">
            <a:avLst/>
          </a:prstGeom>
          <a:noFill/>
          <a:ln/>
        </p:spPr>
        <p:txBody>
          <a:bodyPr wrap="non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Expressing appreciation for collaboration and insights provided.</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Future Collaboration</a:t>
            </a:r>
            <a:endParaRPr lang="en-US" sz="2187" dirty="0"/>
          </a:p>
        </p:txBody>
      </p:sp>
      <p:sp>
        <p:nvSpPr>
          <p:cNvPr id="11" name="Text 5"/>
          <p:cNvSpPr/>
          <p:nvPr/>
        </p:nvSpPr>
        <p:spPr>
          <a:xfrm>
            <a:off x="2277428" y="4442460"/>
            <a:ext cx="7862173" cy="355402"/>
          </a:xfrm>
          <a:prstGeom prst="rect">
            <a:avLst/>
          </a:prstGeom>
          <a:noFill/>
          <a:ln/>
        </p:spPr>
        <p:txBody>
          <a:bodyPr wrap="non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Discussing possibilities for continued partnership and exploration.</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Acknowledgment</a:t>
            </a:r>
            <a:endParaRPr lang="en-US" sz="2187" dirty="0"/>
          </a:p>
        </p:txBody>
      </p:sp>
      <p:sp>
        <p:nvSpPr>
          <p:cNvPr id="14" name="Text 7"/>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Recognizing the importance of shared efforts and contributions.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693307"/>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Problem Statement</a:t>
            </a:r>
            <a:endParaRPr lang="en-US" sz="4374" dirty="0"/>
          </a:p>
        </p:txBody>
      </p:sp>
      <p:sp>
        <p:nvSpPr>
          <p:cNvPr id="6" name="Shape 2"/>
          <p:cNvSpPr/>
          <p:nvPr/>
        </p:nvSpPr>
        <p:spPr>
          <a:xfrm>
            <a:off x="4490799" y="2894528"/>
            <a:ext cx="499943" cy="499943"/>
          </a:xfrm>
          <a:prstGeom prst="roundRect">
            <a:avLst>
              <a:gd name="adj" fmla="val 80001"/>
            </a:avLst>
          </a:prstGeom>
          <a:solidFill>
            <a:srgbClr val="00002E"/>
          </a:solidFill>
          <a:ln w="22860">
            <a:solidFill>
              <a:srgbClr val="FFFFFF"/>
            </a:solidFill>
            <a:prstDash val="solid"/>
          </a:ln>
        </p:spPr>
      </p:sp>
      <p:sp>
        <p:nvSpPr>
          <p:cNvPr id="7" name="Text 3"/>
          <p:cNvSpPr/>
          <p:nvPr/>
        </p:nvSpPr>
        <p:spPr>
          <a:xfrm>
            <a:off x="4640699" y="2936200"/>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5212913" y="2970848"/>
            <a:ext cx="2918222"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Increasing Occurrences</a:t>
            </a:r>
            <a:endParaRPr lang="en-US" sz="2187" dirty="0"/>
          </a:p>
        </p:txBody>
      </p:sp>
      <p:sp>
        <p:nvSpPr>
          <p:cNvPr id="9" name="Text 5"/>
          <p:cNvSpPr/>
          <p:nvPr/>
        </p:nvSpPr>
        <p:spPr>
          <a:xfrm>
            <a:off x="5212913" y="3451265"/>
            <a:ext cx="38200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Bird strike incidents have been on the rise due to factors like expanding bird populations and increased air traffic.</a:t>
            </a:r>
            <a:endParaRPr lang="en-US" sz="1750" dirty="0"/>
          </a:p>
        </p:txBody>
      </p:sp>
      <p:sp>
        <p:nvSpPr>
          <p:cNvPr id="10" name="Shape 6"/>
          <p:cNvSpPr/>
          <p:nvPr/>
        </p:nvSpPr>
        <p:spPr>
          <a:xfrm>
            <a:off x="9255085" y="2894528"/>
            <a:ext cx="499943" cy="499943"/>
          </a:xfrm>
          <a:prstGeom prst="roundRect">
            <a:avLst>
              <a:gd name="adj" fmla="val 80001"/>
            </a:avLst>
          </a:prstGeom>
          <a:solidFill>
            <a:srgbClr val="00002E"/>
          </a:solidFill>
          <a:ln w="22860">
            <a:solidFill>
              <a:srgbClr val="FFFFFF"/>
            </a:solidFill>
            <a:prstDash val="solid"/>
          </a:ln>
        </p:spPr>
      </p:sp>
      <p:sp>
        <p:nvSpPr>
          <p:cNvPr id="11" name="Text 7"/>
          <p:cNvSpPr/>
          <p:nvPr/>
        </p:nvSpPr>
        <p:spPr>
          <a:xfrm>
            <a:off x="9404985" y="2936200"/>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9977199" y="2970848"/>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Safety Risks</a:t>
            </a:r>
            <a:endParaRPr lang="en-US" sz="2187" dirty="0"/>
          </a:p>
        </p:txBody>
      </p:sp>
      <p:sp>
        <p:nvSpPr>
          <p:cNvPr id="13" name="Text 9"/>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Bird strikes can cause substantial damage to aircraft, leading to aborted take-offs, emergency landings, and in severe cases, loss of life.</a:t>
            </a:r>
            <a:endParaRPr lang="en-US" sz="1750" dirty="0"/>
          </a:p>
        </p:txBody>
      </p:sp>
      <p:sp>
        <p:nvSpPr>
          <p:cNvPr id="14" name="Shape 10"/>
          <p:cNvSpPr/>
          <p:nvPr/>
        </p:nvSpPr>
        <p:spPr>
          <a:xfrm>
            <a:off x="4490799" y="5268635"/>
            <a:ext cx="499943" cy="499943"/>
          </a:xfrm>
          <a:prstGeom prst="roundRect">
            <a:avLst>
              <a:gd name="adj" fmla="val 80001"/>
            </a:avLst>
          </a:prstGeom>
          <a:solidFill>
            <a:srgbClr val="00002E"/>
          </a:solidFill>
          <a:ln w="22860">
            <a:solidFill>
              <a:srgbClr val="FFFFFF"/>
            </a:solidFill>
            <a:prstDash val="solid"/>
          </a:ln>
        </p:spPr>
      </p:sp>
      <p:sp>
        <p:nvSpPr>
          <p:cNvPr id="15" name="Text 11"/>
          <p:cNvSpPr/>
          <p:nvPr/>
        </p:nvSpPr>
        <p:spPr>
          <a:xfrm>
            <a:off x="4640699" y="5310307"/>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6" name="Text 12"/>
          <p:cNvSpPr/>
          <p:nvPr/>
        </p:nvSpPr>
        <p:spPr>
          <a:xfrm>
            <a:off x="5212913" y="5344954"/>
            <a:ext cx="277749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Economic Impacts</a:t>
            </a:r>
            <a:endParaRPr lang="en-US" sz="2187" dirty="0"/>
          </a:p>
        </p:txBody>
      </p:sp>
      <p:sp>
        <p:nvSpPr>
          <p:cNvPr id="17" name="Text 13"/>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aviation industry incurs significant costs each year in repairs, flight delays, and other expenses due to bird strike events.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441252"/>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Approach</a:t>
            </a:r>
            <a:endParaRPr lang="en-US" sz="4374" dirty="0"/>
          </a:p>
        </p:txBody>
      </p:sp>
      <p:sp>
        <p:nvSpPr>
          <p:cNvPr id="5" name="Shape 2"/>
          <p:cNvSpPr/>
          <p:nvPr/>
        </p:nvSpPr>
        <p:spPr>
          <a:xfrm>
            <a:off x="7301270" y="2579965"/>
            <a:ext cx="27742" cy="4208383"/>
          </a:xfrm>
          <a:prstGeom prst="rect">
            <a:avLst/>
          </a:prstGeom>
          <a:solidFill>
            <a:srgbClr val="262654"/>
          </a:solidFill>
          <a:ln/>
        </p:spPr>
      </p:sp>
      <p:sp>
        <p:nvSpPr>
          <p:cNvPr id="6" name="Shape 3"/>
          <p:cNvSpPr/>
          <p:nvPr/>
        </p:nvSpPr>
        <p:spPr>
          <a:xfrm>
            <a:off x="6287512" y="2989600"/>
            <a:ext cx="777597" cy="27742"/>
          </a:xfrm>
          <a:prstGeom prst="rect">
            <a:avLst/>
          </a:prstGeom>
          <a:solidFill>
            <a:srgbClr val="F2B42D"/>
          </a:solidFill>
          <a:ln/>
        </p:spPr>
      </p:sp>
      <p:sp>
        <p:nvSpPr>
          <p:cNvPr id="7" name="Shape 4"/>
          <p:cNvSpPr/>
          <p:nvPr/>
        </p:nvSpPr>
        <p:spPr>
          <a:xfrm>
            <a:off x="7065109" y="2753558"/>
            <a:ext cx="499943" cy="499943"/>
          </a:xfrm>
          <a:prstGeom prst="roundRect">
            <a:avLst>
              <a:gd name="adj" fmla="val 80001"/>
            </a:avLst>
          </a:prstGeom>
          <a:solidFill>
            <a:srgbClr val="00002E"/>
          </a:solidFill>
          <a:ln w="22860">
            <a:solidFill>
              <a:srgbClr val="FFFFFF"/>
            </a:solidFill>
            <a:prstDash val="solid"/>
          </a:ln>
        </p:spPr>
      </p:sp>
      <p:sp>
        <p:nvSpPr>
          <p:cNvPr id="8" name="Text 5"/>
          <p:cNvSpPr/>
          <p:nvPr/>
        </p:nvSpPr>
        <p:spPr>
          <a:xfrm>
            <a:off x="7215009" y="2795230"/>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3315533" y="2802136"/>
            <a:ext cx="2777490" cy="347186"/>
          </a:xfrm>
          <a:prstGeom prst="rect">
            <a:avLst/>
          </a:prstGeom>
          <a:noFill/>
          <a:ln/>
        </p:spPr>
        <p:txBody>
          <a:bodyPr wrap="none" rtlCol="0" anchor="t"/>
          <a:lstStyle/>
          <a:p>
            <a:pPr marL="0" indent="0" algn="r">
              <a:lnSpc>
                <a:spcPts val="2734"/>
              </a:lnSpc>
              <a:buNone/>
            </a:pPr>
            <a:r>
              <a:rPr lang="en-US" sz="2187" b="1" dirty="0">
                <a:solidFill>
                  <a:srgbClr val="F2B42D"/>
                </a:solidFill>
                <a:latin typeface="Nunito" pitchFamily="34" charset="0"/>
                <a:ea typeface="Nunito" pitchFamily="34" charset="-122"/>
                <a:cs typeface="Nunito" pitchFamily="34" charset="-120"/>
              </a:rPr>
              <a:t>Data Collection</a:t>
            </a:r>
            <a:endParaRPr lang="en-US" sz="2187" dirty="0"/>
          </a:p>
        </p:txBody>
      </p:sp>
      <p:sp>
        <p:nvSpPr>
          <p:cNvPr id="10" name="Text 7"/>
          <p:cNvSpPr/>
          <p:nvPr/>
        </p:nvSpPr>
        <p:spPr>
          <a:xfrm>
            <a:off x="2348389" y="3282553"/>
            <a:ext cx="3744635" cy="1066205"/>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Gather comprehensive data on bird strike incidents from various aviation authorities and databases.</a:t>
            </a:r>
            <a:endParaRPr lang="en-US" sz="1750" dirty="0"/>
          </a:p>
        </p:txBody>
      </p:sp>
      <p:sp>
        <p:nvSpPr>
          <p:cNvPr id="11" name="Shape 8"/>
          <p:cNvSpPr/>
          <p:nvPr/>
        </p:nvSpPr>
        <p:spPr>
          <a:xfrm>
            <a:off x="7565053" y="4100453"/>
            <a:ext cx="777597" cy="27742"/>
          </a:xfrm>
          <a:prstGeom prst="rect">
            <a:avLst/>
          </a:prstGeom>
          <a:solidFill>
            <a:srgbClr val="D7425E"/>
          </a:solidFill>
          <a:ln/>
        </p:spPr>
      </p:sp>
      <p:sp>
        <p:nvSpPr>
          <p:cNvPr id="12" name="Shape 9"/>
          <p:cNvSpPr/>
          <p:nvPr/>
        </p:nvSpPr>
        <p:spPr>
          <a:xfrm>
            <a:off x="7065109" y="3864412"/>
            <a:ext cx="499943" cy="499943"/>
          </a:xfrm>
          <a:prstGeom prst="roundRect">
            <a:avLst>
              <a:gd name="adj" fmla="val 80001"/>
            </a:avLst>
          </a:prstGeom>
          <a:solidFill>
            <a:srgbClr val="00002E"/>
          </a:solidFill>
          <a:ln w="22860">
            <a:solidFill>
              <a:srgbClr val="FFFFFF"/>
            </a:solidFill>
            <a:prstDash val="solid"/>
          </a:ln>
        </p:spPr>
      </p:sp>
      <p:sp>
        <p:nvSpPr>
          <p:cNvPr id="13" name="Text 10"/>
          <p:cNvSpPr/>
          <p:nvPr/>
        </p:nvSpPr>
        <p:spPr>
          <a:xfrm>
            <a:off x="7215009" y="3906083"/>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8537138" y="3912989"/>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Data Preprocessing</a:t>
            </a:r>
            <a:endParaRPr lang="en-US" sz="2187" dirty="0"/>
          </a:p>
        </p:txBody>
      </p:sp>
      <p:sp>
        <p:nvSpPr>
          <p:cNvPr id="15" name="Text 12"/>
          <p:cNvSpPr/>
          <p:nvPr/>
        </p:nvSpPr>
        <p:spPr>
          <a:xfrm>
            <a:off x="8537138" y="4393406"/>
            <a:ext cx="3744754"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Clean, standardize, and integrate the data to ensure consistency and quality for analysis.</a:t>
            </a:r>
            <a:endParaRPr lang="en-US" sz="1750" dirty="0"/>
          </a:p>
        </p:txBody>
      </p:sp>
      <p:sp>
        <p:nvSpPr>
          <p:cNvPr id="16" name="Shape 13"/>
          <p:cNvSpPr/>
          <p:nvPr/>
        </p:nvSpPr>
        <p:spPr>
          <a:xfrm>
            <a:off x="6287512" y="5207020"/>
            <a:ext cx="777597" cy="27742"/>
          </a:xfrm>
          <a:prstGeom prst="rect">
            <a:avLst/>
          </a:prstGeom>
          <a:solidFill>
            <a:srgbClr val="DD785E"/>
          </a:solidFill>
          <a:ln/>
        </p:spPr>
      </p:sp>
      <p:sp>
        <p:nvSpPr>
          <p:cNvPr id="17" name="Shape 14"/>
          <p:cNvSpPr/>
          <p:nvPr/>
        </p:nvSpPr>
        <p:spPr>
          <a:xfrm>
            <a:off x="7065109" y="4970978"/>
            <a:ext cx="499943" cy="499943"/>
          </a:xfrm>
          <a:prstGeom prst="roundRect">
            <a:avLst>
              <a:gd name="adj" fmla="val 80001"/>
            </a:avLst>
          </a:prstGeom>
          <a:solidFill>
            <a:srgbClr val="00002E"/>
          </a:solidFill>
          <a:ln w="22860">
            <a:solidFill>
              <a:srgbClr val="FFFFFF"/>
            </a:solidFill>
            <a:prstDash val="solid"/>
          </a:ln>
        </p:spPr>
      </p:sp>
      <p:sp>
        <p:nvSpPr>
          <p:cNvPr id="18" name="Text 15"/>
          <p:cNvSpPr/>
          <p:nvPr/>
        </p:nvSpPr>
        <p:spPr>
          <a:xfrm>
            <a:off x="7215009" y="5012650"/>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3315533" y="5019556"/>
            <a:ext cx="2777490" cy="347186"/>
          </a:xfrm>
          <a:prstGeom prst="rect">
            <a:avLst/>
          </a:prstGeom>
          <a:noFill/>
          <a:ln/>
        </p:spPr>
        <p:txBody>
          <a:bodyPr wrap="none" rtlCol="0" anchor="t"/>
          <a:lstStyle/>
          <a:p>
            <a:pPr marL="0" indent="0" algn="r">
              <a:lnSpc>
                <a:spcPts val="2734"/>
              </a:lnSpc>
              <a:buNone/>
            </a:pPr>
            <a:r>
              <a:rPr lang="en-US" sz="2187" b="1" dirty="0">
                <a:solidFill>
                  <a:srgbClr val="DD785E"/>
                </a:solidFill>
                <a:latin typeface="Nunito" pitchFamily="34" charset="0"/>
                <a:ea typeface="Nunito" pitchFamily="34" charset="-122"/>
                <a:cs typeface="Nunito" pitchFamily="34" charset="-120"/>
              </a:rPr>
              <a:t>Exploratory Analysis</a:t>
            </a:r>
            <a:endParaRPr lang="en-US" sz="2187" dirty="0"/>
          </a:p>
        </p:txBody>
      </p:sp>
      <p:sp>
        <p:nvSpPr>
          <p:cNvPr id="20" name="Text 17"/>
          <p:cNvSpPr/>
          <p:nvPr/>
        </p:nvSpPr>
        <p:spPr>
          <a:xfrm>
            <a:off x="2348389" y="5499973"/>
            <a:ext cx="3744635" cy="1066205"/>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Conduct in-depth exploration of the data to identify patterns, trends, and key factors contributing to bird strikes.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9825"/>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Structure of Dataset</a:t>
            </a:r>
            <a:endParaRPr lang="en-US" sz="4374" dirty="0"/>
          </a:p>
        </p:txBody>
      </p:sp>
      <p:sp>
        <p:nvSpPr>
          <p:cNvPr id="6" name="Text 2"/>
          <p:cNvSpPr/>
          <p:nvPr/>
        </p:nvSpPr>
        <p:spPr>
          <a:xfrm>
            <a:off x="833199" y="3437453"/>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dataset records include information about aircraft types, altitude, bird strike incidents, flight dates, and aircraft damage indications, along with specific details such as the number of engines, airline/operators, and the phase of flight.</a:t>
            </a:r>
            <a:endParaRPr lang="en-US" sz="1750" dirty="0"/>
          </a:p>
        </p:txBody>
      </p:sp>
      <p:sp>
        <p:nvSpPr>
          <p:cNvPr id="7" name="Text 3"/>
          <p:cNvSpPr/>
          <p:nvPr/>
        </p:nvSpPr>
        <p:spPr>
          <a:xfrm>
            <a:off x="833199" y="5108972"/>
            <a:ext cx="74776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Additionally, it encompasses environmental conditions, effects on flight, costs, altitude, injuries, and the size and species of wildlife involved in the incidents.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394466"/>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Architecture</a:t>
            </a:r>
            <a:endParaRPr lang="en-US" sz="4374" dirty="0"/>
          </a:p>
        </p:txBody>
      </p:sp>
      <p:sp>
        <p:nvSpPr>
          <p:cNvPr id="5" name="Text 2"/>
          <p:cNvSpPr/>
          <p:nvPr/>
        </p:nvSpPr>
        <p:spPr>
          <a:xfrm>
            <a:off x="2348389" y="364426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Data Ingestion</a:t>
            </a:r>
            <a:endParaRPr lang="en-US" sz="2187" dirty="0"/>
          </a:p>
        </p:txBody>
      </p:sp>
      <p:sp>
        <p:nvSpPr>
          <p:cNvPr id="6" name="Text 3"/>
          <p:cNvSpPr/>
          <p:nvPr/>
        </p:nvSpPr>
        <p:spPr>
          <a:xfrm>
            <a:off x="2348389" y="4213622"/>
            <a:ext cx="29494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Integrate bird strike data from multiple sources into a centralized data lake.</a:t>
            </a:r>
            <a:endParaRPr lang="en-US" sz="1750" dirty="0"/>
          </a:p>
        </p:txBody>
      </p:sp>
      <p:sp>
        <p:nvSpPr>
          <p:cNvPr id="7" name="Text 4"/>
          <p:cNvSpPr/>
          <p:nvPr/>
        </p:nvSpPr>
        <p:spPr>
          <a:xfrm>
            <a:off x="5847398" y="3644265"/>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Data Processing</a:t>
            </a:r>
            <a:endParaRPr lang="en-US" sz="2187" dirty="0"/>
          </a:p>
        </p:txBody>
      </p:sp>
      <p:sp>
        <p:nvSpPr>
          <p:cNvPr id="8" name="Text 5"/>
          <p:cNvSpPr/>
          <p:nvPr/>
        </p:nvSpPr>
        <p:spPr>
          <a:xfrm>
            <a:off x="5847398" y="4213622"/>
            <a:ext cx="29494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Clean, transform, and enrich the data using advanced data engineering techniques.</a:t>
            </a:r>
            <a:endParaRPr lang="en-US" sz="1750" dirty="0"/>
          </a:p>
        </p:txBody>
      </p:sp>
      <p:sp>
        <p:nvSpPr>
          <p:cNvPr id="9" name="Text 6"/>
          <p:cNvSpPr/>
          <p:nvPr/>
        </p:nvSpPr>
        <p:spPr>
          <a:xfrm>
            <a:off x="9346406" y="3644265"/>
            <a:ext cx="2794635"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Analytics and Insights</a:t>
            </a:r>
            <a:endParaRPr lang="en-US" sz="2187" dirty="0"/>
          </a:p>
        </p:txBody>
      </p:sp>
      <p:sp>
        <p:nvSpPr>
          <p:cNvPr id="10" name="Text 7"/>
          <p:cNvSpPr/>
          <p:nvPr/>
        </p:nvSpPr>
        <p:spPr>
          <a:xfrm>
            <a:off x="9346406" y="4213622"/>
            <a:ext cx="2949416"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Leverage machine learning and statistical modeling to uncover patterns and insights from the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842855"/>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sp>
        <p:nvSpPr>
          <p:cNvPr id="5" name="Text 2"/>
          <p:cNvSpPr/>
          <p:nvPr/>
        </p:nvSpPr>
        <p:spPr>
          <a:xfrm>
            <a:off x="2348389" y="4675942"/>
            <a:ext cx="9933503"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EDA report delves into the historical trends and patterns of bird strike incidents between 2000 and 2011, providing valuable insights to aviation authorities and airport operators.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531089" y="205980"/>
            <a:ext cx="10750804"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6" name="Picture 5">
            <a:extLst>
              <a:ext uri="{FF2B5EF4-FFF2-40B4-BE49-F238E27FC236}">
                <a16:creationId xmlns:a16="http://schemas.microsoft.com/office/drawing/2014/main" id="{0A6F5A3A-FD75-B3AC-53AA-1A1C5BFC0F77}"/>
              </a:ext>
            </a:extLst>
          </p:cNvPr>
          <p:cNvPicPr>
            <a:picLocks noChangeAspect="1"/>
          </p:cNvPicPr>
          <p:nvPr/>
        </p:nvPicPr>
        <p:blipFill>
          <a:blip r:embed="rId4"/>
          <a:stretch>
            <a:fillRect/>
          </a:stretch>
        </p:blipFill>
        <p:spPr>
          <a:xfrm>
            <a:off x="1007309" y="1767058"/>
            <a:ext cx="12464142" cy="6256562"/>
          </a:xfrm>
          <a:prstGeom prst="rect">
            <a:avLst/>
          </a:prstGeom>
        </p:spPr>
      </p:pic>
    </p:spTree>
    <p:extLst>
      <p:ext uri="{BB962C8B-B14F-4D97-AF65-F5344CB8AC3E}">
        <p14:creationId xmlns:p14="http://schemas.microsoft.com/office/powerpoint/2010/main" val="52563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1488559" y="205980"/>
            <a:ext cx="10793334"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Exploratory Data Analysis (EDA) Report</a:t>
            </a:r>
            <a:endParaRPr lang="en-US" sz="4374" dirty="0"/>
          </a:p>
        </p:txBody>
      </p:sp>
      <p:pic>
        <p:nvPicPr>
          <p:cNvPr id="6" name="Picture 5">
            <a:extLst>
              <a:ext uri="{FF2B5EF4-FFF2-40B4-BE49-F238E27FC236}">
                <a16:creationId xmlns:a16="http://schemas.microsoft.com/office/drawing/2014/main" id="{9ABAC7B1-CE5D-3C60-90B1-936A06924F7F}"/>
              </a:ext>
            </a:extLst>
          </p:cNvPr>
          <p:cNvPicPr>
            <a:picLocks noChangeAspect="1"/>
          </p:cNvPicPr>
          <p:nvPr/>
        </p:nvPicPr>
        <p:blipFill>
          <a:blip r:embed="rId4"/>
          <a:stretch>
            <a:fillRect/>
          </a:stretch>
        </p:blipFill>
        <p:spPr>
          <a:xfrm>
            <a:off x="1114251" y="1800705"/>
            <a:ext cx="12197711" cy="5997460"/>
          </a:xfrm>
          <a:prstGeom prst="rect">
            <a:avLst/>
          </a:prstGeom>
        </p:spPr>
      </p:pic>
    </p:spTree>
    <p:extLst>
      <p:ext uri="{BB962C8B-B14F-4D97-AF65-F5344CB8AC3E}">
        <p14:creationId xmlns:p14="http://schemas.microsoft.com/office/powerpoint/2010/main" val="3137060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894</Words>
  <Application>Microsoft Office PowerPoint</Application>
  <PresentationFormat>Custom</PresentationFormat>
  <Paragraphs>98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vt:lpstr>
      <vt:lpstr>PT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JAYENT SINGH PARIHAR</cp:lastModifiedBy>
  <cp:revision>6</cp:revision>
  <dcterms:created xsi:type="dcterms:W3CDTF">2024-04-05T04:31:54Z</dcterms:created>
  <dcterms:modified xsi:type="dcterms:W3CDTF">2024-04-06T05:21:26Z</dcterms:modified>
</cp:coreProperties>
</file>