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9"/>
  </p:notesMasterIdLst>
  <p:handoutMasterIdLst>
    <p:handoutMasterId r:id="rId20"/>
  </p:handoutMasterIdLst>
  <p:sldIdLst>
    <p:sldId id="256"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3"/>
            <p14:sldId id="284"/>
            <p14:sldId id="285"/>
            <p14:sldId id="286"/>
            <p14:sldId id="287"/>
            <p14:sldId id="288"/>
            <p14:sldId id="289"/>
            <p14:sldId id="290"/>
            <p14:sldId id="291"/>
            <p14:sldId id="292"/>
            <p14:sldId id="293"/>
            <p14:sldId id="294"/>
            <p14:sldId id="295"/>
          </p14:sldIdLst>
        </p14:section>
        <p14:section name="Design, Morph, Annotate, Work Together, Tell Me" id="{B9B51309-D148-4332-87C2-07BE32FBCA3B}">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1" autoAdjust="0"/>
  </p:normalViewPr>
  <p:slideViewPr>
    <p:cSldViewPr snapToGrid="0">
      <p:cViewPr varScale="1">
        <p:scale>
          <a:sx n="72" d="100"/>
          <a:sy n="72" d="100"/>
        </p:scale>
        <p:origin x="660"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2/7/2020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4198702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2/7/2020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2/7/2020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b="1" dirty="0">
                <a:solidFill>
                  <a:schemeClr val="bg1"/>
                </a:solidFill>
              </a:rPr>
              <a:t>   </a:t>
            </a:r>
            <a:br>
              <a:rPr lang="en-US" b="1" dirty="0">
                <a:solidFill>
                  <a:schemeClr val="bg1"/>
                </a:solidFill>
              </a:rPr>
            </a:br>
            <a:r>
              <a:rPr lang="en-US" b="1" dirty="0">
                <a:solidFill>
                  <a:schemeClr val="bg1"/>
                </a:solidFill>
              </a:rPr>
              <a:t>    COMBINATIONAL CIRCUITS AND ITS APPLICATIONS IN INDUSTRY</a:t>
            </a:r>
            <a:endParaRPr lang="en-US" sz="4800" dirty="0">
              <a:solidFill>
                <a:schemeClr val="bg1"/>
              </a:solidFill>
            </a:endParaRPr>
          </a:p>
        </p:txBody>
      </p:sp>
      <p:sp>
        <p:nvSpPr>
          <p:cNvPr id="5" name="Rectangle 4">
            <a:extLst>
              <a:ext uri="{FF2B5EF4-FFF2-40B4-BE49-F238E27FC236}">
                <a16:creationId xmlns:a16="http://schemas.microsoft.com/office/drawing/2014/main" id="{6E48B87C-10B6-4E9B-A5D5-F54D621B7B7D}"/>
              </a:ext>
            </a:extLst>
          </p:cNvPr>
          <p:cNvSpPr/>
          <p:nvPr/>
        </p:nvSpPr>
        <p:spPr>
          <a:xfrm>
            <a:off x="6930888" y="4511430"/>
            <a:ext cx="6096000" cy="1015663"/>
          </a:xfrm>
          <a:prstGeom prst="rect">
            <a:avLst/>
          </a:prstGeom>
        </p:spPr>
        <p:txBody>
          <a:bodyPr>
            <a:spAutoFit/>
          </a:bodyPr>
          <a:lstStyle/>
          <a:p>
            <a:r>
              <a:rPr lang="en-US" dirty="0">
                <a:solidFill>
                  <a:schemeClr val="bg1"/>
                </a:solidFill>
              </a:rPr>
              <a:t>               BY AKASH KUMAR GUPTA</a:t>
            </a:r>
          </a:p>
          <a:p>
            <a:r>
              <a:rPr lang="en-US" dirty="0">
                <a:solidFill>
                  <a:schemeClr val="bg1"/>
                </a:solidFill>
              </a:rPr>
              <a:t>                                                                                                                  </a:t>
            </a:r>
            <a:r>
              <a:rPr lang="en-US" sz="2400" dirty="0" err="1">
                <a:solidFill>
                  <a:schemeClr val="bg1"/>
                </a:solidFill>
              </a:rPr>
              <a:t>Kasura</a:t>
            </a:r>
            <a:r>
              <a:rPr lang="en-US" sz="2400" dirty="0">
                <a:solidFill>
                  <a:schemeClr val="bg1"/>
                </a:solidFill>
              </a:rPr>
              <a:t> Technologies Private Limited</a:t>
            </a:r>
            <a:endParaRPr lang="en-US" dirty="0"/>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C229-2938-406C-AF5F-8065F2A6A9B0}"/>
              </a:ext>
            </a:extLst>
          </p:cNvPr>
          <p:cNvSpPr>
            <a:spLocks noGrp="1"/>
          </p:cNvSpPr>
          <p:nvPr>
            <p:ph type="title"/>
          </p:nvPr>
        </p:nvSpPr>
        <p:spPr/>
        <p:txBody>
          <a:bodyPr/>
          <a:lstStyle/>
          <a:p>
            <a:r>
              <a:rPr lang="en-US" dirty="0">
                <a:latin typeface="Perpetua" panose="02020502060401020303" pitchFamily="18" charset="0"/>
              </a:rPr>
              <a:t>                                                             DECODERS</a:t>
            </a:r>
          </a:p>
        </p:txBody>
      </p:sp>
      <p:sp>
        <p:nvSpPr>
          <p:cNvPr id="3" name="Content Placeholder 2">
            <a:extLst>
              <a:ext uri="{FF2B5EF4-FFF2-40B4-BE49-F238E27FC236}">
                <a16:creationId xmlns:a16="http://schemas.microsoft.com/office/drawing/2014/main" id="{1326D78A-4CC0-4DEE-BECB-6F1DE5C59CAA}"/>
              </a:ext>
            </a:extLst>
          </p:cNvPr>
          <p:cNvSpPr>
            <a:spLocks noGrp="1"/>
          </p:cNvSpPr>
          <p:nvPr>
            <p:ph sz="quarter" idx="10"/>
          </p:nvPr>
        </p:nvSpPr>
        <p:spPr>
          <a:xfrm>
            <a:off x="521207" y="1289834"/>
            <a:ext cx="11215182" cy="4974336"/>
          </a:xfrm>
        </p:spPr>
        <p:txBody>
          <a:bodyPr/>
          <a:lstStyle/>
          <a:p>
            <a:r>
              <a:rPr lang="en-US" sz="1800" b="1" dirty="0">
                <a:solidFill>
                  <a:schemeClr val="accent1">
                    <a:lumMod val="75000"/>
                  </a:schemeClr>
                </a:solidFill>
              </a:rPr>
              <a:t>2 to 4 Line Decoder -</a:t>
            </a:r>
          </a:p>
          <a:p>
            <a:r>
              <a:rPr lang="en-US" sz="1500" dirty="0"/>
              <a:t>The block diagram of 2 to 4 line decoder. A and B are the two inputs where D through D are the four outputs. Truth table explains the operations of a decoder. It shows that each output is 1 for only a specific combination of inputs.</a:t>
            </a:r>
          </a:p>
          <a:p>
            <a:endParaRPr lang="en-US" dirty="0"/>
          </a:p>
        </p:txBody>
      </p:sp>
      <p:pic>
        <p:nvPicPr>
          <p:cNvPr id="8194" name="Picture 2" descr="Block Diagram of 2 to 4 Decoder">
            <a:extLst>
              <a:ext uri="{FF2B5EF4-FFF2-40B4-BE49-F238E27FC236}">
                <a16:creationId xmlns:a16="http://schemas.microsoft.com/office/drawing/2014/main" id="{F5CB95F0-5C72-49C3-8BEE-C7F0CAEEC3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11" y="4409694"/>
            <a:ext cx="334327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Truth Table of 2 to 4 Decoder">
            <a:extLst>
              <a:ext uri="{FF2B5EF4-FFF2-40B4-BE49-F238E27FC236}">
                <a16:creationId xmlns:a16="http://schemas.microsoft.com/office/drawing/2014/main" id="{0DCA60EE-27A3-4374-99AD-776CCA538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5552" y="3429000"/>
            <a:ext cx="2492570" cy="2980944"/>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Logic Circuit of 2 to 4 Decoder">
            <a:extLst>
              <a:ext uri="{FF2B5EF4-FFF2-40B4-BE49-F238E27FC236}">
                <a16:creationId xmlns:a16="http://schemas.microsoft.com/office/drawing/2014/main" id="{595C0D0F-1E64-445E-9ABD-5728BE5D7C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8697" y="3389293"/>
            <a:ext cx="4513288"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812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3DB9A-A174-46FC-A1BA-CA183BA509BD}"/>
              </a:ext>
            </a:extLst>
          </p:cNvPr>
          <p:cNvSpPr>
            <a:spLocks noGrp="1"/>
          </p:cNvSpPr>
          <p:nvPr>
            <p:ph type="title"/>
          </p:nvPr>
        </p:nvSpPr>
        <p:spPr/>
        <p:txBody>
          <a:bodyPr/>
          <a:lstStyle/>
          <a:p>
            <a:r>
              <a:rPr lang="en-US" dirty="0"/>
              <a:t>                                          </a:t>
            </a:r>
            <a:r>
              <a:rPr lang="en-US" dirty="0">
                <a:latin typeface="Perpetua" panose="02020502060401020303" pitchFamily="18" charset="0"/>
              </a:rPr>
              <a:t>MULTIPLEXERS</a:t>
            </a:r>
          </a:p>
        </p:txBody>
      </p:sp>
      <p:sp>
        <p:nvSpPr>
          <p:cNvPr id="3" name="Content Placeholder 2">
            <a:extLst>
              <a:ext uri="{FF2B5EF4-FFF2-40B4-BE49-F238E27FC236}">
                <a16:creationId xmlns:a16="http://schemas.microsoft.com/office/drawing/2014/main" id="{199EA0E5-4D4E-4CFB-BA31-21BCE0E66E3C}"/>
              </a:ext>
            </a:extLst>
          </p:cNvPr>
          <p:cNvSpPr>
            <a:spLocks noGrp="1"/>
          </p:cNvSpPr>
          <p:nvPr>
            <p:ph sz="quarter" idx="10"/>
          </p:nvPr>
        </p:nvSpPr>
        <p:spPr>
          <a:xfrm>
            <a:off x="521207" y="1303086"/>
            <a:ext cx="11254939" cy="4974336"/>
          </a:xfrm>
        </p:spPr>
        <p:txBody>
          <a:bodyPr>
            <a:normAutofit/>
          </a:bodyPr>
          <a:lstStyle/>
          <a:p>
            <a:r>
              <a:rPr lang="en-US" sz="1500" dirty="0"/>
              <a:t>Multiplexer is a special type of combinational circuit. There are n-data inputs, one output and m select inputs with 2m = n. It is a digital circuit which selects one of the n data inputs and routes it to the output. The selection of one of the n inputs is done by the selected inputs. Depending on the digital code applied at the selected inputs, one out of n data sources is selected and transmitted to the single output Y. E is called the strobe or enable input which is useful for the cascading. It is generally an active low terminal that means it will perform the required operation when it is low.</a:t>
            </a:r>
          </a:p>
        </p:txBody>
      </p:sp>
      <p:pic>
        <p:nvPicPr>
          <p:cNvPr id="9218" name="Picture 2" descr="2:1 Multiplexer Block Diagram">
            <a:extLst>
              <a:ext uri="{FF2B5EF4-FFF2-40B4-BE49-F238E27FC236}">
                <a16:creationId xmlns:a16="http://schemas.microsoft.com/office/drawing/2014/main" id="{24A978EA-8772-4F33-80D8-3D8E08C76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206" y="3896139"/>
            <a:ext cx="2871351" cy="238128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2:1 Multiplexer Truth Table">
            <a:extLst>
              <a:ext uri="{FF2B5EF4-FFF2-40B4-BE49-F238E27FC236}">
                <a16:creationId xmlns:a16="http://schemas.microsoft.com/office/drawing/2014/main" id="{873C78AF-28C6-4A5F-AC8F-0B08CEAA6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7391" y="3896139"/>
            <a:ext cx="3922643" cy="2703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580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40F3A-894D-4281-8394-379231D7E6A7}"/>
              </a:ext>
            </a:extLst>
          </p:cNvPr>
          <p:cNvSpPr>
            <a:spLocks noGrp="1"/>
          </p:cNvSpPr>
          <p:nvPr>
            <p:ph type="title"/>
          </p:nvPr>
        </p:nvSpPr>
        <p:spPr/>
        <p:txBody>
          <a:bodyPr/>
          <a:lstStyle/>
          <a:p>
            <a:r>
              <a:rPr lang="en-US" dirty="0">
                <a:latin typeface="Perpetua" panose="02020502060401020303" pitchFamily="18" charset="0"/>
              </a:rPr>
              <a:t>                                               DEMULTIPLEXERS</a:t>
            </a:r>
          </a:p>
        </p:txBody>
      </p:sp>
      <p:sp>
        <p:nvSpPr>
          <p:cNvPr id="3" name="Content Placeholder 2">
            <a:extLst>
              <a:ext uri="{FF2B5EF4-FFF2-40B4-BE49-F238E27FC236}">
                <a16:creationId xmlns:a16="http://schemas.microsoft.com/office/drawing/2014/main" id="{45B9223A-B07D-4C12-B2C1-8748949797B6}"/>
              </a:ext>
            </a:extLst>
          </p:cNvPr>
          <p:cNvSpPr>
            <a:spLocks noGrp="1"/>
          </p:cNvSpPr>
          <p:nvPr>
            <p:ph sz="quarter" idx="10"/>
          </p:nvPr>
        </p:nvSpPr>
        <p:spPr>
          <a:xfrm>
            <a:off x="507955" y="1250078"/>
            <a:ext cx="11254939" cy="4974336"/>
          </a:xfrm>
        </p:spPr>
        <p:txBody>
          <a:bodyPr>
            <a:normAutofit/>
          </a:bodyPr>
          <a:lstStyle/>
          <a:p>
            <a:r>
              <a:rPr lang="en-US" sz="1500" dirty="0"/>
              <a:t>A demultiplexer performs the reverse operation of a multiplexer i.e. it receives one input and distributes it over several outputs. It has only one input, n outputs, m select input. At a time only one output line is selected by the select lines and the input is transmitted to the selected output line. A de-multiplexer is equivalent to a single pole multiple way switch.</a:t>
            </a:r>
          </a:p>
        </p:txBody>
      </p:sp>
      <p:pic>
        <p:nvPicPr>
          <p:cNvPr id="10242" name="Picture 2" descr="Block Diagram of 1:2 Demultiplexer">
            <a:extLst>
              <a:ext uri="{FF2B5EF4-FFF2-40B4-BE49-F238E27FC236}">
                <a16:creationId xmlns:a16="http://schemas.microsoft.com/office/drawing/2014/main" id="{1D64B68D-D79C-470B-A699-129E39A17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207" y="3273287"/>
            <a:ext cx="3136393" cy="2951127"/>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1:2 Demultiplexer Truth Table">
            <a:extLst>
              <a:ext uri="{FF2B5EF4-FFF2-40B4-BE49-F238E27FC236}">
                <a16:creationId xmlns:a16="http://schemas.microsoft.com/office/drawing/2014/main" id="{BB3E4119-1BA2-402C-970A-4382C8DB2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1009" y="3273287"/>
            <a:ext cx="4106104" cy="2951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496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8FF12-649F-4BEE-A700-8CB0D380933C}"/>
              </a:ext>
            </a:extLst>
          </p:cNvPr>
          <p:cNvSpPr>
            <a:spLocks noGrp="1"/>
          </p:cNvSpPr>
          <p:nvPr>
            <p:ph type="title"/>
          </p:nvPr>
        </p:nvSpPr>
        <p:spPr>
          <a:xfrm>
            <a:off x="521207" y="448056"/>
            <a:ext cx="11167210" cy="640080"/>
          </a:xfrm>
        </p:spPr>
        <p:txBody>
          <a:bodyPr/>
          <a:lstStyle/>
          <a:p>
            <a:r>
              <a:rPr lang="en-US" dirty="0"/>
              <a:t>                                         </a:t>
            </a:r>
            <a:r>
              <a:rPr lang="en-US" dirty="0">
                <a:latin typeface="Perpetua" panose="02020502060401020303" pitchFamily="18" charset="0"/>
              </a:rPr>
              <a:t>CONCLUSION</a:t>
            </a:r>
          </a:p>
        </p:txBody>
      </p:sp>
      <p:sp>
        <p:nvSpPr>
          <p:cNvPr id="3" name="Content Placeholder 2">
            <a:extLst>
              <a:ext uri="{FF2B5EF4-FFF2-40B4-BE49-F238E27FC236}">
                <a16:creationId xmlns:a16="http://schemas.microsoft.com/office/drawing/2014/main" id="{6906525F-6A9F-491A-814F-4D7320A9106F}"/>
              </a:ext>
            </a:extLst>
          </p:cNvPr>
          <p:cNvSpPr>
            <a:spLocks noGrp="1"/>
          </p:cNvSpPr>
          <p:nvPr>
            <p:ph sz="quarter" idx="10"/>
          </p:nvPr>
        </p:nvSpPr>
        <p:spPr>
          <a:xfrm>
            <a:off x="539495" y="1435608"/>
            <a:ext cx="11167209" cy="4974336"/>
          </a:xfrm>
        </p:spPr>
        <p:txBody>
          <a:bodyPr>
            <a:normAutofit/>
          </a:bodyPr>
          <a:lstStyle/>
          <a:p>
            <a:r>
              <a:rPr lang="en-US" sz="1500" dirty="0"/>
              <a:t>Combinational logic is used in computer circuits to perform Boolean algebra on input signals and on stored data. Practical computer circuits normally contain a mixture of combinational and sequential logic. For example, the part of an arithmetic logic unit, or ALU, that does mathematical calculations is constructed using combinational logic.</a:t>
            </a:r>
          </a:p>
        </p:txBody>
      </p:sp>
    </p:spTree>
    <p:extLst>
      <p:ext uri="{BB962C8B-B14F-4D97-AF65-F5344CB8AC3E}">
        <p14:creationId xmlns:p14="http://schemas.microsoft.com/office/powerpoint/2010/main" val="60232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b="1" dirty="0">
                <a:solidFill>
                  <a:schemeClr val="bg1"/>
                </a:solidFill>
              </a:rPr>
              <a:t>   </a:t>
            </a:r>
            <a:br>
              <a:rPr lang="en-US" b="1" dirty="0">
                <a:solidFill>
                  <a:schemeClr val="bg1"/>
                </a:solidFill>
              </a:rPr>
            </a:br>
            <a:r>
              <a:rPr lang="en-US" b="1" dirty="0">
                <a:solidFill>
                  <a:schemeClr val="bg1"/>
                </a:solidFill>
              </a:rPr>
              <a:t>                                       </a:t>
            </a:r>
            <a:br>
              <a:rPr lang="en-US" b="1" dirty="0">
                <a:solidFill>
                  <a:schemeClr val="bg1"/>
                </a:solidFill>
              </a:rPr>
            </a:br>
            <a:r>
              <a:rPr lang="en-US" b="1" dirty="0">
                <a:solidFill>
                  <a:schemeClr val="bg1"/>
                </a:solidFill>
              </a:rPr>
              <a:t>                                    </a:t>
            </a:r>
            <a:br>
              <a:rPr lang="en-US" b="1" dirty="0">
                <a:solidFill>
                  <a:schemeClr val="bg1"/>
                </a:solidFill>
              </a:rPr>
            </a:br>
            <a:r>
              <a:rPr lang="en-US" b="1">
                <a:solidFill>
                  <a:schemeClr val="bg1"/>
                </a:solidFill>
              </a:rPr>
              <a:t>                                        </a:t>
            </a:r>
            <a:r>
              <a:rPr lang="en-US" sz="4000" b="1" dirty="0">
                <a:solidFill>
                  <a:schemeClr val="bg1"/>
                </a:solidFill>
              </a:rPr>
              <a:t>THANK YOU!</a:t>
            </a:r>
            <a:endParaRPr lang="en-US" sz="4000" dirty="0">
              <a:solidFill>
                <a:schemeClr val="bg1"/>
              </a:solidFill>
            </a:endParaRPr>
          </a:p>
        </p:txBody>
      </p:sp>
    </p:spTree>
    <p:extLst>
      <p:ext uri="{BB962C8B-B14F-4D97-AF65-F5344CB8AC3E}">
        <p14:creationId xmlns:p14="http://schemas.microsoft.com/office/powerpoint/2010/main" val="288991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7A1AE-B0D3-44F0-AD74-22B9485D3483}"/>
              </a:ext>
            </a:extLst>
          </p:cNvPr>
          <p:cNvSpPr>
            <a:spLocks noGrp="1"/>
          </p:cNvSpPr>
          <p:nvPr>
            <p:ph type="title"/>
          </p:nvPr>
        </p:nvSpPr>
        <p:spPr/>
        <p:txBody>
          <a:bodyPr/>
          <a:lstStyle/>
          <a:p>
            <a:r>
              <a:rPr lang="en-US" dirty="0">
                <a:latin typeface="Perpetua" panose="02020502060401020303" pitchFamily="18" charset="0"/>
              </a:rPr>
              <a:t>                                                      CONTENTS</a:t>
            </a:r>
          </a:p>
        </p:txBody>
      </p:sp>
      <p:sp>
        <p:nvSpPr>
          <p:cNvPr id="8" name="Content Placeholder 7">
            <a:extLst>
              <a:ext uri="{FF2B5EF4-FFF2-40B4-BE49-F238E27FC236}">
                <a16:creationId xmlns:a16="http://schemas.microsoft.com/office/drawing/2014/main" id="{04D0593F-8760-41F6-8322-0E9503BA4D13}"/>
              </a:ext>
            </a:extLst>
          </p:cNvPr>
          <p:cNvSpPr>
            <a:spLocks noGrp="1"/>
          </p:cNvSpPr>
          <p:nvPr>
            <p:ph sz="quarter" idx="10"/>
          </p:nvPr>
        </p:nvSpPr>
        <p:spPr>
          <a:xfrm>
            <a:off x="539496" y="1435608"/>
            <a:ext cx="11120952" cy="4974336"/>
          </a:xfrm>
        </p:spPr>
        <p:txBody>
          <a:bodyPr/>
          <a:lstStyle/>
          <a:p>
            <a:r>
              <a:rPr lang="en-US" dirty="0"/>
              <a:t>             </a:t>
            </a:r>
            <a:r>
              <a:rPr lang="en-US" sz="1600" dirty="0"/>
              <a:t>INTRODUCTION</a:t>
            </a:r>
          </a:p>
          <a:p>
            <a:r>
              <a:rPr lang="en-US" sz="1600" dirty="0"/>
              <a:t>         TYPES OF COMBINATIONAL CIRCUITS </a:t>
            </a:r>
          </a:p>
          <a:p>
            <a:r>
              <a:rPr lang="en-US" sz="1600" dirty="0"/>
              <a:t>         CONCLUSION</a:t>
            </a:r>
          </a:p>
          <a:p>
            <a:r>
              <a:rPr lang="en-US" sz="1600" dirty="0"/>
              <a:t>          THANK YOU </a:t>
            </a:r>
          </a:p>
          <a:p>
            <a:endParaRPr lang="en-US" sz="1600" dirty="0"/>
          </a:p>
        </p:txBody>
      </p:sp>
      <p:grpSp>
        <p:nvGrpSpPr>
          <p:cNvPr id="5" name="Group 4" descr="Small circle with number 1 inside  indicating step 1">
            <a:extLst>
              <a:ext uri="{FF2B5EF4-FFF2-40B4-BE49-F238E27FC236}">
                <a16:creationId xmlns:a16="http://schemas.microsoft.com/office/drawing/2014/main" id="{4EB11775-CB30-438D-8057-75397BBF4D48}"/>
              </a:ext>
            </a:extLst>
          </p:cNvPr>
          <p:cNvGrpSpPr/>
          <p:nvPr/>
        </p:nvGrpSpPr>
        <p:grpSpPr bwMode="blackWhite">
          <a:xfrm>
            <a:off x="531552" y="1480681"/>
            <a:ext cx="558179" cy="409838"/>
            <a:chOff x="6953426" y="711274"/>
            <a:chExt cx="558179" cy="409838"/>
          </a:xfrm>
        </p:grpSpPr>
        <p:sp>
          <p:nvSpPr>
            <p:cNvPr id="6" name="Oval 5" descr="Small circle">
              <a:extLst>
                <a:ext uri="{FF2B5EF4-FFF2-40B4-BE49-F238E27FC236}">
                  <a16:creationId xmlns:a16="http://schemas.microsoft.com/office/drawing/2014/main" id="{4E9D6B4D-D826-4A52-B080-EE692E2F88C5}"/>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descr="Number 1">
              <a:extLst>
                <a:ext uri="{FF2B5EF4-FFF2-40B4-BE49-F238E27FC236}">
                  <a16:creationId xmlns:a16="http://schemas.microsoft.com/office/drawing/2014/main" id="{7F059358-4965-4F9A-B4ED-260ECCC1DDD5}"/>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grpSp>
        <p:nvGrpSpPr>
          <p:cNvPr id="9" name="Group 8" descr="Small circle with number 2 inside  indicating step 2">
            <a:extLst>
              <a:ext uri="{FF2B5EF4-FFF2-40B4-BE49-F238E27FC236}">
                <a16:creationId xmlns:a16="http://schemas.microsoft.com/office/drawing/2014/main" id="{31012E86-F91A-4C26-A338-CA36155794B9}"/>
              </a:ext>
            </a:extLst>
          </p:cNvPr>
          <p:cNvGrpSpPr/>
          <p:nvPr/>
        </p:nvGrpSpPr>
        <p:grpSpPr bwMode="blackWhite">
          <a:xfrm>
            <a:off x="521207" y="2112584"/>
            <a:ext cx="558179" cy="409838"/>
            <a:chOff x="6953426" y="711274"/>
            <a:chExt cx="558179" cy="409838"/>
          </a:xfrm>
        </p:grpSpPr>
        <p:sp>
          <p:nvSpPr>
            <p:cNvPr id="10" name="Oval 9" descr="Small circle">
              <a:extLst>
                <a:ext uri="{FF2B5EF4-FFF2-40B4-BE49-F238E27FC236}">
                  <a16:creationId xmlns:a16="http://schemas.microsoft.com/office/drawing/2014/main" id="{56279AD0-D6FE-4ADB-B740-94AD8EAA713B}"/>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descr="Number 2">
              <a:extLst>
                <a:ext uri="{FF2B5EF4-FFF2-40B4-BE49-F238E27FC236}">
                  <a16:creationId xmlns:a16="http://schemas.microsoft.com/office/drawing/2014/main" id="{DB718D1B-F9BE-494F-8B37-976920148D88}"/>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grpSp>
        <p:nvGrpSpPr>
          <p:cNvPr id="15" name="Group 14" descr="Small circle with number 4 inside  indicating step 4">
            <a:extLst>
              <a:ext uri="{FF2B5EF4-FFF2-40B4-BE49-F238E27FC236}">
                <a16:creationId xmlns:a16="http://schemas.microsoft.com/office/drawing/2014/main" id="{84ECE03E-DC98-4CA4-9710-D8B115587E37}"/>
              </a:ext>
            </a:extLst>
          </p:cNvPr>
          <p:cNvGrpSpPr/>
          <p:nvPr/>
        </p:nvGrpSpPr>
        <p:grpSpPr bwMode="blackWhite">
          <a:xfrm>
            <a:off x="531552" y="2778498"/>
            <a:ext cx="558179" cy="409838"/>
            <a:chOff x="6953426" y="711274"/>
            <a:chExt cx="558179" cy="409838"/>
          </a:xfrm>
        </p:grpSpPr>
        <p:sp>
          <p:nvSpPr>
            <p:cNvPr id="16" name="Oval 15" descr="Small circle">
              <a:extLst>
                <a:ext uri="{FF2B5EF4-FFF2-40B4-BE49-F238E27FC236}">
                  <a16:creationId xmlns:a16="http://schemas.microsoft.com/office/drawing/2014/main" id="{A1885E5B-B3F6-47D0-9612-461386ABE8E9}"/>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descr="Number 4">
              <a:extLst>
                <a:ext uri="{FF2B5EF4-FFF2-40B4-BE49-F238E27FC236}">
                  <a16:creationId xmlns:a16="http://schemas.microsoft.com/office/drawing/2014/main" id="{35EAC3C2-C5DA-48A2-A81D-D23320C0301A}"/>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grpSp>
        <p:nvGrpSpPr>
          <p:cNvPr id="21" name="Group 20" descr="Small circle with number 4 inside  indicating step 4">
            <a:extLst>
              <a:ext uri="{FF2B5EF4-FFF2-40B4-BE49-F238E27FC236}">
                <a16:creationId xmlns:a16="http://schemas.microsoft.com/office/drawing/2014/main" id="{C065F7D1-FE2C-4403-92D9-F18B409ECBAC}"/>
              </a:ext>
            </a:extLst>
          </p:cNvPr>
          <p:cNvGrpSpPr/>
          <p:nvPr/>
        </p:nvGrpSpPr>
        <p:grpSpPr bwMode="blackWhite">
          <a:xfrm>
            <a:off x="531552" y="3361592"/>
            <a:ext cx="558179" cy="409838"/>
            <a:chOff x="6953426" y="711274"/>
            <a:chExt cx="558179" cy="409838"/>
          </a:xfrm>
        </p:grpSpPr>
        <p:sp>
          <p:nvSpPr>
            <p:cNvPr id="22" name="Oval 21" descr="Small circle">
              <a:extLst>
                <a:ext uri="{FF2B5EF4-FFF2-40B4-BE49-F238E27FC236}">
                  <a16:creationId xmlns:a16="http://schemas.microsoft.com/office/drawing/2014/main" id="{3F98E67F-EAF3-4BF7-9A58-4F9F55B4BDA9}"/>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descr="Number 4">
              <a:extLst>
                <a:ext uri="{FF2B5EF4-FFF2-40B4-BE49-F238E27FC236}">
                  <a16:creationId xmlns:a16="http://schemas.microsoft.com/office/drawing/2014/main" id="{612E6B37-7827-4A2D-9E1F-F2EE7A8B27F9}"/>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Tree>
    <p:extLst>
      <p:ext uri="{BB962C8B-B14F-4D97-AF65-F5344CB8AC3E}">
        <p14:creationId xmlns:p14="http://schemas.microsoft.com/office/powerpoint/2010/main" val="2506367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2F0D1-4939-489D-9D6A-E29AFBA88D6D}"/>
              </a:ext>
            </a:extLst>
          </p:cNvPr>
          <p:cNvSpPr>
            <a:spLocks noGrp="1"/>
          </p:cNvSpPr>
          <p:nvPr>
            <p:ph type="title"/>
          </p:nvPr>
        </p:nvSpPr>
        <p:spPr>
          <a:xfrm>
            <a:off x="521207" y="448056"/>
            <a:ext cx="11061193" cy="640080"/>
          </a:xfrm>
        </p:spPr>
        <p:txBody>
          <a:bodyPr/>
          <a:lstStyle/>
          <a:p>
            <a:r>
              <a:rPr lang="en-US" dirty="0">
                <a:latin typeface="Perpetua" panose="02020502060401020303" pitchFamily="18" charset="0"/>
              </a:rPr>
              <a:t>                                                    INTRODUCTION</a:t>
            </a:r>
          </a:p>
        </p:txBody>
      </p:sp>
      <p:sp>
        <p:nvSpPr>
          <p:cNvPr id="3" name="Content Placeholder 2">
            <a:extLst>
              <a:ext uri="{FF2B5EF4-FFF2-40B4-BE49-F238E27FC236}">
                <a16:creationId xmlns:a16="http://schemas.microsoft.com/office/drawing/2014/main" id="{FD52493A-28B2-41D6-B55B-C04E27254469}"/>
              </a:ext>
            </a:extLst>
          </p:cNvPr>
          <p:cNvSpPr>
            <a:spLocks noGrp="1"/>
          </p:cNvSpPr>
          <p:nvPr>
            <p:ph sz="quarter" idx="10"/>
          </p:nvPr>
        </p:nvSpPr>
        <p:spPr>
          <a:xfrm>
            <a:off x="666981" y="1435608"/>
            <a:ext cx="11188678" cy="4974336"/>
          </a:xfrm>
        </p:spPr>
        <p:txBody>
          <a:bodyPr/>
          <a:lstStyle/>
          <a:p>
            <a:r>
              <a:rPr lang="en-US" sz="1500" dirty="0"/>
              <a:t>Combinational Circuits are circuits made up of different types of logic gates. A logic gate is a basic building block of any electronic circuit. The output of the combinational circuit depends on the values at the input at any given time. The circuits do not make use of any memory or storage device.</a:t>
            </a:r>
          </a:p>
          <a:p>
            <a:endParaRPr lang="en-US" sz="1500" dirty="0"/>
          </a:p>
          <a:p>
            <a:endParaRPr lang="en-US" sz="1500" dirty="0"/>
          </a:p>
          <a:p>
            <a:endParaRPr lang="en-US" sz="1500" dirty="0"/>
          </a:p>
        </p:txBody>
      </p:sp>
      <p:pic>
        <p:nvPicPr>
          <p:cNvPr id="1026" name="Picture 2" descr="Block Diagram of combinational circuit">
            <a:extLst>
              <a:ext uri="{FF2B5EF4-FFF2-40B4-BE49-F238E27FC236}">
                <a16:creationId xmlns:a16="http://schemas.microsoft.com/office/drawing/2014/main" id="{70A042C9-08FC-4FBA-907F-496BE5087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9965" y="3428999"/>
            <a:ext cx="4041913" cy="2428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205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D17E5-3306-4A83-88F7-3DC8E6332811}"/>
              </a:ext>
            </a:extLst>
          </p:cNvPr>
          <p:cNvSpPr>
            <a:spLocks noGrp="1"/>
          </p:cNvSpPr>
          <p:nvPr>
            <p:ph type="title"/>
          </p:nvPr>
        </p:nvSpPr>
        <p:spPr>
          <a:xfrm>
            <a:off x="521207" y="448056"/>
            <a:ext cx="11140706" cy="640080"/>
          </a:xfrm>
        </p:spPr>
        <p:txBody>
          <a:bodyPr/>
          <a:lstStyle/>
          <a:p>
            <a:r>
              <a:rPr lang="en-US" dirty="0"/>
              <a:t>                                         </a:t>
            </a:r>
            <a:r>
              <a:rPr lang="en-US" dirty="0">
                <a:latin typeface="Perpetua" panose="02020502060401020303" pitchFamily="18" charset="0"/>
              </a:rPr>
              <a:t>HALF ADDER</a:t>
            </a:r>
          </a:p>
        </p:txBody>
      </p:sp>
      <p:sp>
        <p:nvSpPr>
          <p:cNvPr id="3" name="Content Placeholder 2">
            <a:extLst>
              <a:ext uri="{FF2B5EF4-FFF2-40B4-BE49-F238E27FC236}">
                <a16:creationId xmlns:a16="http://schemas.microsoft.com/office/drawing/2014/main" id="{3AF9D611-DA30-46B9-8EE9-C93B58758C9A}"/>
              </a:ext>
            </a:extLst>
          </p:cNvPr>
          <p:cNvSpPr>
            <a:spLocks noGrp="1"/>
          </p:cNvSpPr>
          <p:nvPr>
            <p:ph sz="quarter" idx="10"/>
          </p:nvPr>
        </p:nvSpPr>
        <p:spPr>
          <a:xfrm>
            <a:off x="397565" y="1435608"/>
            <a:ext cx="11529392" cy="4974336"/>
          </a:xfrm>
        </p:spPr>
        <p:txBody>
          <a:bodyPr>
            <a:normAutofit/>
          </a:bodyPr>
          <a:lstStyle/>
          <a:p>
            <a:r>
              <a:rPr lang="en-US" sz="1500" dirty="0"/>
              <a:t>Half adder is a combinational logic circuit with two inputs and two outputs. The half adder circuit is designed to add two single bit binary number A and B. It is the basic building block for addition of two single bit numbers. This circuit has two outputs carry and sum.</a:t>
            </a:r>
          </a:p>
        </p:txBody>
      </p:sp>
      <p:pic>
        <p:nvPicPr>
          <p:cNvPr id="2050" name="Picture 2" descr="Block Diagram of Half Adder">
            <a:extLst>
              <a:ext uri="{FF2B5EF4-FFF2-40B4-BE49-F238E27FC236}">
                <a16:creationId xmlns:a16="http://schemas.microsoft.com/office/drawing/2014/main" id="{4FBF0B09-ED48-42D9-9ED7-680935F3CF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396" y="3922776"/>
            <a:ext cx="3629025" cy="210026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alf Adder Truth Table">
            <a:extLst>
              <a:ext uri="{FF2B5EF4-FFF2-40B4-BE49-F238E27FC236}">
                <a16:creationId xmlns:a16="http://schemas.microsoft.com/office/drawing/2014/main" id="{488FF0D2-892F-4B96-A6A2-D8A4F3B842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7307" y="3313044"/>
            <a:ext cx="2169421" cy="270999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alf Adder Circuit Diagram">
            <a:extLst>
              <a:ext uri="{FF2B5EF4-FFF2-40B4-BE49-F238E27FC236}">
                <a16:creationId xmlns:a16="http://schemas.microsoft.com/office/drawing/2014/main" id="{AE4B6A1E-113E-4295-AE2F-6C0E7D05B5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8383" y="3922776"/>
            <a:ext cx="2964198" cy="2100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929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54FD2-6B94-4E7B-B8BD-7C280E53443A}"/>
              </a:ext>
            </a:extLst>
          </p:cNvPr>
          <p:cNvSpPr>
            <a:spLocks noGrp="1"/>
          </p:cNvSpPr>
          <p:nvPr>
            <p:ph type="title"/>
          </p:nvPr>
        </p:nvSpPr>
        <p:spPr>
          <a:xfrm>
            <a:off x="521207" y="448056"/>
            <a:ext cx="11180463" cy="640080"/>
          </a:xfrm>
        </p:spPr>
        <p:txBody>
          <a:bodyPr/>
          <a:lstStyle/>
          <a:p>
            <a:r>
              <a:rPr lang="en-US" dirty="0"/>
              <a:t>                                               </a:t>
            </a:r>
            <a:r>
              <a:rPr lang="en-US" dirty="0">
                <a:latin typeface="Perpetua" panose="02020502060401020303" pitchFamily="18" charset="0"/>
              </a:rPr>
              <a:t>FULL ADDER</a:t>
            </a:r>
          </a:p>
        </p:txBody>
      </p:sp>
      <p:sp>
        <p:nvSpPr>
          <p:cNvPr id="3" name="Content Placeholder 2">
            <a:extLst>
              <a:ext uri="{FF2B5EF4-FFF2-40B4-BE49-F238E27FC236}">
                <a16:creationId xmlns:a16="http://schemas.microsoft.com/office/drawing/2014/main" id="{50BDB03E-1B90-471C-A088-23F6E69EB1B5}"/>
              </a:ext>
            </a:extLst>
          </p:cNvPr>
          <p:cNvSpPr>
            <a:spLocks noGrp="1"/>
          </p:cNvSpPr>
          <p:nvPr>
            <p:ph sz="quarter" idx="10"/>
          </p:nvPr>
        </p:nvSpPr>
        <p:spPr>
          <a:xfrm>
            <a:off x="521206" y="1342843"/>
            <a:ext cx="11294695" cy="4974336"/>
          </a:xfrm>
        </p:spPr>
        <p:txBody>
          <a:bodyPr>
            <a:normAutofit/>
          </a:bodyPr>
          <a:lstStyle/>
          <a:p>
            <a:r>
              <a:rPr lang="en-US" sz="1500" dirty="0"/>
              <a:t>Full adder is developed to overcome the drawback of Half Adder circuit. It can add two one-bit numbers A and B, and carry c. The full adder is a three input and two output combinational circuit.</a:t>
            </a:r>
          </a:p>
          <a:p>
            <a:endParaRPr lang="en-US" sz="1500" dirty="0"/>
          </a:p>
          <a:p>
            <a:endParaRPr lang="en-US" sz="1500" dirty="0"/>
          </a:p>
          <a:p>
            <a:endParaRPr lang="en-US" sz="1500" dirty="0"/>
          </a:p>
          <a:p>
            <a:endParaRPr lang="en-US" sz="1500" dirty="0"/>
          </a:p>
          <a:p>
            <a:endParaRPr lang="en-US" sz="1500" dirty="0"/>
          </a:p>
        </p:txBody>
      </p:sp>
      <p:pic>
        <p:nvPicPr>
          <p:cNvPr id="3074" name="Picture 2" descr="Full Adder Circuit Diagram">
            <a:extLst>
              <a:ext uri="{FF2B5EF4-FFF2-40B4-BE49-F238E27FC236}">
                <a16:creationId xmlns:a16="http://schemas.microsoft.com/office/drawing/2014/main" id="{77056D0D-FF8E-49EE-83A2-4990923E1D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7670" y="3590304"/>
            <a:ext cx="5334000" cy="26193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ull Adder Truth Table">
            <a:extLst>
              <a:ext uri="{FF2B5EF4-FFF2-40B4-BE49-F238E27FC236}">
                <a16:creationId xmlns:a16="http://schemas.microsoft.com/office/drawing/2014/main" id="{73568EFD-57AF-41D0-B2FF-893615DE27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3374" y="2120348"/>
            <a:ext cx="2450065" cy="411790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Block Diagram of Full Adder">
            <a:extLst>
              <a:ext uri="{FF2B5EF4-FFF2-40B4-BE49-F238E27FC236}">
                <a16:creationId xmlns:a16="http://schemas.microsoft.com/office/drawing/2014/main" id="{C7624839-827F-4186-B099-24EF026BA9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99" y="4099891"/>
            <a:ext cx="3298344" cy="2109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285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DF682-51AA-4CCD-A2F0-EBFF80D9D1F1}"/>
              </a:ext>
            </a:extLst>
          </p:cNvPr>
          <p:cNvSpPr>
            <a:spLocks noGrp="1"/>
          </p:cNvSpPr>
          <p:nvPr>
            <p:ph type="title"/>
          </p:nvPr>
        </p:nvSpPr>
        <p:spPr>
          <a:xfrm>
            <a:off x="521207" y="448056"/>
            <a:ext cx="11140706" cy="640080"/>
          </a:xfrm>
        </p:spPr>
        <p:txBody>
          <a:bodyPr/>
          <a:lstStyle/>
          <a:p>
            <a:r>
              <a:rPr lang="en-US" dirty="0">
                <a:latin typeface="Perpetua" panose="02020502060401020303" pitchFamily="18" charset="0"/>
              </a:rPr>
              <a:t>                                                  HALF SUBTRACTOR</a:t>
            </a:r>
          </a:p>
        </p:txBody>
      </p:sp>
      <p:sp>
        <p:nvSpPr>
          <p:cNvPr id="3" name="Content Placeholder 2">
            <a:extLst>
              <a:ext uri="{FF2B5EF4-FFF2-40B4-BE49-F238E27FC236}">
                <a16:creationId xmlns:a16="http://schemas.microsoft.com/office/drawing/2014/main" id="{89C65ABA-1723-442F-BB6E-6C48B8CAD8D7}"/>
              </a:ext>
            </a:extLst>
          </p:cNvPr>
          <p:cNvSpPr>
            <a:spLocks noGrp="1"/>
          </p:cNvSpPr>
          <p:nvPr>
            <p:ph sz="quarter" idx="10"/>
          </p:nvPr>
        </p:nvSpPr>
        <p:spPr>
          <a:xfrm>
            <a:off x="410816" y="1303086"/>
            <a:ext cx="11383617" cy="4974336"/>
          </a:xfrm>
        </p:spPr>
        <p:txBody>
          <a:bodyPr>
            <a:normAutofit/>
          </a:bodyPr>
          <a:lstStyle/>
          <a:p>
            <a:r>
              <a:rPr lang="en-US" sz="1500" dirty="0"/>
              <a:t>Half subtractor is a combination circuit with two inputs and two outputs (difference and borrow). It produces the difference between the two binary bits at the input and also produces an output (Borrow) to indicate if a 1 has been borrowed. In the subtraction (A-B), A is called as Minuend bit and B is called as Subtrahend bit.</a:t>
            </a:r>
          </a:p>
          <a:p>
            <a:endParaRPr lang="en-US" sz="1500" dirty="0"/>
          </a:p>
          <a:p>
            <a:endParaRPr lang="en-US" sz="1500" dirty="0"/>
          </a:p>
        </p:txBody>
      </p:sp>
      <p:pic>
        <p:nvPicPr>
          <p:cNvPr id="4098" name="Picture 2" descr="Half Substractor Truth Table">
            <a:extLst>
              <a:ext uri="{FF2B5EF4-FFF2-40B4-BE49-F238E27FC236}">
                <a16:creationId xmlns:a16="http://schemas.microsoft.com/office/drawing/2014/main" id="{9B1EDB0B-6287-45FD-80A2-5996C86B7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1" y="3214050"/>
            <a:ext cx="2054087" cy="306337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alf Substractor Circuit Diagram">
            <a:extLst>
              <a:ext uri="{FF2B5EF4-FFF2-40B4-BE49-F238E27FC236}">
                <a16:creationId xmlns:a16="http://schemas.microsoft.com/office/drawing/2014/main" id="{1E880D9C-51C0-44E2-B4DE-999937302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812" y="3214050"/>
            <a:ext cx="5217101" cy="2842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388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F4707-F0FD-4DCF-9E1A-C9A88D73D689}"/>
              </a:ext>
            </a:extLst>
          </p:cNvPr>
          <p:cNvSpPr>
            <a:spLocks noGrp="1"/>
          </p:cNvSpPr>
          <p:nvPr>
            <p:ph type="title"/>
          </p:nvPr>
        </p:nvSpPr>
        <p:spPr>
          <a:xfrm>
            <a:off x="521207" y="448056"/>
            <a:ext cx="11180463" cy="640080"/>
          </a:xfrm>
        </p:spPr>
        <p:txBody>
          <a:bodyPr/>
          <a:lstStyle/>
          <a:p>
            <a:r>
              <a:rPr lang="en-US" dirty="0"/>
              <a:t>                                       </a:t>
            </a:r>
            <a:r>
              <a:rPr lang="en-US" dirty="0">
                <a:latin typeface="Perpetua" panose="02020502060401020303" pitchFamily="18" charset="0"/>
              </a:rPr>
              <a:t>FULL SUBTRACTOR</a:t>
            </a:r>
          </a:p>
        </p:txBody>
      </p:sp>
      <p:sp>
        <p:nvSpPr>
          <p:cNvPr id="3" name="Content Placeholder 2">
            <a:extLst>
              <a:ext uri="{FF2B5EF4-FFF2-40B4-BE49-F238E27FC236}">
                <a16:creationId xmlns:a16="http://schemas.microsoft.com/office/drawing/2014/main" id="{EE6CAFA2-BC49-474A-9BC0-ACB81F3152A3}"/>
              </a:ext>
            </a:extLst>
          </p:cNvPr>
          <p:cNvSpPr>
            <a:spLocks noGrp="1"/>
          </p:cNvSpPr>
          <p:nvPr>
            <p:ph sz="quarter" idx="10"/>
          </p:nvPr>
        </p:nvSpPr>
        <p:spPr>
          <a:xfrm>
            <a:off x="521207" y="1263330"/>
            <a:ext cx="11162174" cy="4974336"/>
          </a:xfrm>
        </p:spPr>
        <p:txBody>
          <a:bodyPr>
            <a:normAutofit/>
          </a:bodyPr>
          <a:lstStyle/>
          <a:p>
            <a:r>
              <a:rPr lang="en-US" sz="1500" dirty="0"/>
              <a:t>The disadvantage of a half subtractor is overcome by full subtractor. The full subtractor is a combinational circuit with three inputs A,B,C and two output D and C'. A is the 'minuend', B is 'subtrahend', C is the 'borrow' produced by the previous stage, D is the difference output and C' is the borrow output.</a:t>
            </a:r>
          </a:p>
          <a:p>
            <a:endParaRPr lang="en-US" sz="1500" dirty="0"/>
          </a:p>
          <a:p>
            <a:endParaRPr lang="en-US" sz="1500" dirty="0"/>
          </a:p>
        </p:txBody>
      </p:sp>
      <p:pic>
        <p:nvPicPr>
          <p:cNvPr id="5122" name="Picture 2" descr="Full Substractor Truth Table">
            <a:extLst>
              <a:ext uri="{FF2B5EF4-FFF2-40B4-BE49-F238E27FC236}">
                <a16:creationId xmlns:a16="http://schemas.microsoft.com/office/drawing/2014/main" id="{73D05AEA-8125-4DB6-9179-1F0FC10CAA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374" y="2809461"/>
            <a:ext cx="2981739" cy="360048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Full Substractor Circuit Diagram">
            <a:extLst>
              <a:ext uri="{FF2B5EF4-FFF2-40B4-BE49-F238E27FC236}">
                <a16:creationId xmlns:a16="http://schemas.microsoft.com/office/drawing/2014/main" id="{9D2DBB19-185B-4C89-A454-05F9B76CDE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4771" y="2809461"/>
            <a:ext cx="5136022" cy="3600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939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CFBB-A8A9-49F1-96D7-55089C95A2B7}"/>
              </a:ext>
            </a:extLst>
          </p:cNvPr>
          <p:cNvSpPr>
            <a:spLocks noGrp="1"/>
          </p:cNvSpPr>
          <p:nvPr>
            <p:ph type="title"/>
          </p:nvPr>
        </p:nvSpPr>
        <p:spPr>
          <a:xfrm>
            <a:off x="521207" y="448056"/>
            <a:ext cx="11193715" cy="640080"/>
          </a:xfrm>
        </p:spPr>
        <p:txBody>
          <a:bodyPr/>
          <a:lstStyle/>
          <a:p>
            <a:r>
              <a:rPr lang="en-US" dirty="0"/>
              <a:t>                                          </a:t>
            </a:r>
            <a:r>
              <a:rPr lang="en-US" dirty="0">
                <a:latin typeface="Perpetua" panose="02020502060401020303" pitchFamily="18" charset="0"/>
              </a:rPr>
              <a:t>ENCODERS</a:t>
            </a:r>
          </a:p>
        </p:txBody>
      </p:sp>
      <p:sp>
        <p:nvSpPr>
          <p:cNvPr id="3" name="Content Placeholder 2">
            <a:extLst>
              <a:ext uri="{FF2B5EF4-FFF2-40B4-BE49-F238E27FC236}">
                <a16:creationId xmlns:a16="http://schemas.microsoft.com/office/drawing/2014/main" id="{E485ED3C-8D2D-499E-974B-0C8CEFC625D8}"/>
              </a:ext>
            </a:extLst>
          </p:cNvPr>
          <p:cNvSpPr>
            <a:spLocks noGrp="1"/>
          </p:cNvSpPr>
          <p:nvPr>
            <p:ph sz="quarter" idx="10"/>
          </p:nvPr>
        </p:nvSpPr>
        <p:spPr>
          <a:xfrm>
            <a:off x="539495" y="1435608"/>
            <a:ext cx="11193715" cy="4974336"/>
          </a:xfrm>
        </p:spPr>
        <p:txBody>
          <a:bodyPr>
            <a:normAutofit/>
          </a:bodyPr>
          <a:lstStyle/>
          <a:p>
            <a:r>
              <a:rPr lang="en-US" sz="1500" dirty="0"/>
              <a:t>Encoder is a combinational circuit which is designed to perform the inverse operation of the decoder. An encoder has n number of input lines and m number of output lines. An encoder produces an m bit binary code corresponding to the digital input number. The encoder accepts an n input digital word and converts it into an m bit another digital word.</a:t>
            </a:r>
          </a:p>
        </p:txBody>
      </p:sp>
      <p:pic>
        <p:nvPicPr>
          <p:cNvPr id="6148" name="Picture 4">
            <a:extLst>
              <a:ext uri="{FF2B5EF4-FFF2-40B4-BE49-F238E27FC236}">
                <a16:creationId xmlns:a16="http://schemas.microsoft.com/office/drawing/2014/main" id="{477C673A-299D-448E-B131-026845D9D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90" y="3273288"/>
            <a:ext cx="4895088" cy="31366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5E231961-C868-4B41-BE1D-6F12A2642539}"/>
              </a:ext>
            </a:extLst>
          </p:cNvPr>
          <p:cNvGraphicFramePr>
            <a:graphicFrameLocks noGrp="1"/>
          </p:cNvGraphicFramePr>
          <p:nvPr>
            <p:extLst>
              <p:ext uri="{D42A27DB-BD31-4B8C-83A1-F6EECF244321}">
                <p14:modId xmlns:p14="http://schemas.microsoft.com/office/powerpoint/2010/main" val="1419968365"/>
              </p:ext>
            </p:extLst>
          </p:nvPr>
        </p:nvGraphicFramePr>
        <p:xfrm>
          <a:off x="5628579" y="3273287"/>
          <a:ext cx="6073089" cy="3136656"/>
        </p:xfrm>
        <a:graphic>
          <a:graphicData uri="http://schemas.openxmlformats.org/drawingml/2006/table">
            <a:tbl>
              <a:tblPr/>
              <a:tblGrid>
                <a:gridCol w="552099">
                  <a:extLst>
                    <a:ext uri="{9D8B030D-6E8A-4147-A177-3AD203B41FA5}">
                      <a16:colId xmlns:a16="http://schemas.microsoft.com/office/drawing/2014/main" val="3685195288"/>
                    </a:ext>
                  </a:extLst>
                </a:gridCol>
                <a:gridCol w="552099">
                  <a:extLst>
                    <a:ext uri="{9D8B030D-6E8A-4147-A177-3AD203B41FA5}">
                      <a16:colId xmlns:a16="http://schemas.microsoft.com/office/drawing/2014/main" val="341021634"/>
                    </a:ext>
                  </a:extLst>
                </a:gridCol>
                <a:gridCol w="552099">
                  <a:extLst>
                    <a:ext uri="{9D8B030D-6E8A-4147-A177-3AD203B41FA5}">
                      <a16:colId xmlns:a16="http://schemas.microsoft.com/office/drawing/2014/main" val="1789267026"/>
                    </a:ext>
                  </a:extLst>
                </a:gridCol>
                <a:gridCol w="552099">
                  <a:extLst>
                    <a:ext uri="{9D8B030D-6E8A-4147-A177-3AD203B41FA5}">
                      <a16:colId xmlns:a16="http://schemas.microsoft.com/office/drawing/2014/main" val="3343436651"/>
                    </a:ext>
                  </a:extLst>
                </a:gridCol>
                <a:gridCol w="552099">
                  <a:extLst>
                    <a:ext uri="{9D8B030D-6E8A-4147-A177-3AD203B41FA5}">
                      <a16:colId xmlns:a16="http://schemas.microsoft.com/office/drawing/2014/main" val="3576934568"/>
                    </a:ext>
                  </a:extLst>
                </a:gridCol>
                <a:gridCol w="552099">
                  <a:extLst>
                    <a:ext uri="{9D8B030D-6E8A-4147-A177-3AD203B41FA5}">
                      <a16:colId xmlns:a16="http://schemas.microsoft.com/office/drawing/2014/main" val="3383249705"/>
                    </a:ext>
                  </a:extLst>
                </a:gridCol>
                <a:gridCol w="552099">
                  <a:extLst>
                    <a:ext uri="{9D8B030D-6E8A-4147-A177-3AD203B41FA5}">
                      <a16:colId xmlns:a16="http://schemas.microsoft.com/office/drawing/2014/main" val="1394418113"/>
                    </a:ext>
                  </a:extLst>
                </a:gridCol>
                <a:gridCol w="552099">
                  <a:extLst>
                    <a:ext uri="{9D8B030D-6E8A-4147-A177-3AD203B41FA5}">
                      <a16:colId xmlns:a16="http://schemas.microsoft.com/office/drawing/2014/main" val="1193454767"/>
                    </a:ext>
                  </a:extLst>
                </a:gridCol>
                <a:gridCol w="552099">
                  <a:extLst>
                    <a:ext uri="{9D8B030D-6E8A-4147-A177-3AD203B41FA5}">
                      <a16:colId xmlns:a16="http://schemas.microsoft.com/office/drawing/2014/main" val="3230130201"/>
                    </a:ext>
                  </a:extLst>
                </a:gridCol>
                <a:gridCol w="552099">
                  <a:extLst>
                    <a:ext uri="{9D8B030D-6E8A-4147-A177-3AD203B41FA5}">
                      <a16:colId xmlns:a16="http://schemas.microsoft.com/office/drawing/2014/main" val="3951063931"/>
                    </a:ext>
                  </a:extLst>
                </a:gridCol>
                <a:gridCol w="552099">
                  <a:extLst>
                    <a:ext uri="{9D8B030D-6E8A-4147-A177-3AD203B41FA5}">
                      <a16:colId xmlns:a16="http://schemas.microsoft.com/office/drawing/2014/main" val="1950262363"/>
                    </a:ext>
                  </a:extLst>
                </a:gridCol>
              </a:tblGrid>
              <a:tr h="362920">
                <a:tc>
                  <a:txBody>
                    <a:bodyPr/>
                    <a:lstStyle/>
                    <a:p>
                      <a:pPr algn="ctr" fontAlgn="base"/>
                      <a:r>
                        <a:rPr lang="en-US" sz="1300" b="1" cap="all">
                          <a:solidFill>
                            <a:srgbClr val="000000"/>
                          </a:solidFill>
                          <a:effectLst/>
                        </a:rPr>
                        <a:t>D7</a:t>
                      </a:r>
                    </a:p>
                  </a:txBody>
                  <a:tcPr marL="55205" marR="55205" marT="55205" marB="55205"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US" sz="1300" b="1" cap="all">
                          <a:solidFill>
                            <a:srgbClr val="000000"/>
                          </a:solidFill>
                          <a:effectLst/>
                        </a:rPr>
                        <a:t>D6</a:t>
                      </a:r>
                    </a:p>
                  </a:txBody>
                  <a:tcPr marL="55205" marR="55205" marT="55205" marB="55205"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US" sz="1300" b="1" cap="all">
                          <a:solidFill>
                            <a:srgbClr val="000000"/>
                          </a:solidFill>
                          <a:effectLst/>
                        </a:rPr>
                        <a:t>D5</a:t>
                      </a:r>
                    </a:p>
                  </a:txBody>
                  <a:tcPr marL="55205" marR="55205" marT="55205" marB="55205"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US" sz="1300" b="1" cap="all" dirty="0">
                          <a:solidFill>
                            <a:srgbClr val="000000"/>
                          </a:solidFill>
                          <a:effectLst/>
                        </a:rPr>
                        <a:t>D4</a:t>
                      </a:r>
                    </a:p>
                  </a:txBody>
                  <a:tcPr marL="55205" marR="55205" marT="55205" marB="55205"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US" sz="1300" b="1" cap="all" dirty="0">
                          <a:solidFill>
                            <a:srgbClr val="000000"/>
                          </a:solidFill>
                          <a:effectLst/>
                        </a:rPr>
                        <a:t>D3</a:t>
                      </a:r>
                    </a:p>
                  </a:txBody>
                  <a:tcPr marL="55205" marR="55205" marT="55205" marB="55205"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US" sz="1300" b="1" cap="all">
                          <a:solidFill>
                            <a:srgbClr val="000000"/>
                          </a:solidFill>
                          <a:effectLst/>
                        </a:rPr>
                        <a:t>D2</a:t>
                      </a:r>
                    </a:p>
                  </a:txBody>
                  <a:tcPr marL="55205" marR="55205" marT="55205" marB="55205"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US" sz="1300" b="1" cap="all">
                          <a:solidFill>
                            <a:srgbClr val="000000"/>
                          </a:solidFill>
                          <a:effectLst/>
                        </a:rPr>
                        <a:t>D1</a:t>
                      </a:r>
                    </a:p>
                  </a:txBody>
                  <a:tcPr marL="55205" marR="55205" marT="55205" marB="55205"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US" sz="1300" b="1" cap="all">
                          <a:solidFill>
                            <a:srgbClr val="000000"/>
                          </a:solidFill>
                          <a:effectLst/>
                        </a:rPr>
                        <a:t>D0</a:t>
                      </a:r>
                    </a:p>
                  </a:txBody>
                  <a:tcPr marL="55205" marR="55205" marT="55205" marB="55205"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US" sz="1300" b="1" cap="all">
                          <a:solidFill>
                            <a:srgbClr val="000000"/>
                          </a:solidFill>
                          <a:effectLst/>
                        </a:rPr>
                        <a:t>X</a:t>
                      </a:r>
                    </a:p>
                  </a:txBody>
                  <a:tcPr marL="55205" marR="55205" marT="55205" marB="55205"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US" sz="1300" b="1" cap="all">
                          <a:solidFill>
                            <a:srgbClr val="000000"/>
                          </a:solidFill>
                          <a:effectLst/>
                        </a:rPr>
                        <a:t>Y</a:t>
                      </a:r>
                    </a:p>
                  </a:txBody>
                  <a:tcPr marL="55205" marR="55205" marT="55205" marB="55205"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US" sz="1300" b="1" cap="all">
                          <a:solidFill>
                            <a:srgbClr val="000000"/>
                          </a:solidFill>
                          <a:effectLst/>
                        </a:rPr>
                        <a:t>Z</a:t>
                      </a:r>
                    </a:p>
                  </a:txBody>
                  <a:tcPr marL="55205" marR="55205" marT="55205" marB="55205"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extLst>
                  <a:ext uri="{0D108BD9-81ED-4DB2-BD59-A6C34878D82A}">
                    <a16:rowId xmlns:a16="http://schemas.microsoft.com/office/drawing/2014/main" val="1590596695"/>
                  </a:ext>
                </a:extLst>
              </a:tr>
              <a:tr h="346717">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dirty="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1</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658392172"/>
                  </a:ext>
                </a:extLst>
              </a:tr>
              <a:tr h="346717">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dirty="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dirty="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dirty="0">
                          <a:effectLst/>
                        </a:rPr>
                        <a:t>1</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1</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184015210"/>
                  </a:ext>
                </a:extLst>
              </a:tr>
              <a:tr h="346717">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dirty="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1</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dirty="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dirty="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1</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404627164"/>
                  </a:ext>
                </a:extLst>
              </a:tr>
              <a:tr h="346717">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dirty="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1</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1</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1</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196077315"/>
                  </a:ext>
                </a:extLst>
              </a:tr>
              <a:tr h="346717">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dirty="0">
                          <a:effectLst/>
                        </a:rPr>
                        <a:t>1</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1</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099244249"/>
                  </a:ext>
                </a:extLst>
              </a:tr>
              <a:tr h="346717">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1</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dirty="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1</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1</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217721490"/>
                  </a:ext>
                </a:extLst>
              </a:tr>
              <a:tr h="346717">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1</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dirty="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1</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1</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643247025"/>
                  </a:ext>
                </a:extLst>
              </a:tr>
              <a:tr h="346717">
                <a:tc>
                  <a:txBody>
                    <a:bodyPr/>
                    <a:lstStyle/>
                    <a:p>
                      <a:pPr algn="ctr" fontAlgn="base"/>
                      <a:r>
                        <a:rPr lang="en-US" sz="1300" b="0">
                          <a:effectLst/>
                        </a:rPr>
                        <a:t>1</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US" sz="1300" b="0" dirty="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US" sz="1300" b="0">
                          <a:effectLst/>
                        </a:rPr>
                        <a:t>0</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US" sz="1300" b="0">
                          <a:effectLst/>
                        </a:rPr>
                        <a:t>1</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US" sz="1300" b="0">
                          <a:effectLst/>
                        </a:rPr>
                        <a:t>1</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US" sz="1300" b="0" dirty="0">
                          <a:effectLst/>
                        </a:rPr>
                        <a:t>1</a:t>
                      </a:r>
                    </a:p>
                  </a:txBody>
                  <a:tcPr marL="96609" marR="96609" marT="48305" marB="4830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321024496"/>
                  </a:ext>
                </a:extLst>
              </a:tr>
            </a:tbl>
          </a:graphicData>
        </a:graphic>
      </p:graphicFrame>
    </p:spTree>
    <p:extLst>
      <p:ext uri="{BB962C8B-B14F-4D97-AF65-F5344CB8AC3E}">
        <p14:creationId xmlns:p14="http://schemas.microsoft.com/office/powerpoint/2010/main" val="2209455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B10E8-1D9A-42D4-A54D-F5C362CA2102}"/>
              </a:ext>
            </a:extLst>
          </p:cNvPr>
          <p:cNvSpPr>
            <a:spLocks noGrp="1"/>
          </p:cNvSpPr>
          <p:nvPr>
            <p:ph type="title"/>
          </p:nvPr>
        </p:nvSpPr>
        <p:spPr/>
        <p:txBody>
          <a:bodyPr/>
          <a:lstStyle/>
          <a:p>
            <a:r>
              <a:rPr lang="en-US" dirty="0">
                <a:latin typeface="Perpetua" panose="02020502060401020303" pitchFamily="18" charset="0"/>
              </a:rPr>
              <a:t>                                                          ENCODERS</a:t>
            </a:r>
          </a:p>
        </p:txBody>
      </p:sp>
      <p:pic>
        <p:nvPicPr>
          <p:cNvPr id="7170" name="Picture 2">
            <a:extLst>
              <a:ext uri="{FF2B5EF4-FFF2-40B4-BE49-F238E27FC236}">
                <a16:creationId xmlns:a16="http://schemas.microsoft.com/office/drawing/2014/main" id="{B586EB86-E8CA-4171-A024-CB02C59D4F12}"/>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1454150" y="1598333"/>
            <a:ext cx="8895798" cy="3938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248469"/>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{8671826A-3BA2-453D-BA98-3C5077F09047}tf10001108</Template>
  <TotalTime>0</TotalTime>
  <Words>832</Words>
  <Application>Microsoft Office PowerPoint</Application>
  <PresentationFormat>Widescreen</PresentationFormat>
  <Paragraphs>140</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Perpetua</vt:lpstr>
      <vt:lpstr>Segoe UI</vt:lpstr>
      <vt:lpstr>Segoe UI Light</vt:lpstr>
      <vt:lpstr>Segoe UI Semibold</vt:lpstr>
      <vt:lpstr>WelcomeDoc</vt:lpstr>
      <vt:lpstr>        COMBINATIONAL CIRCUITS AND ITS APPLICATIONS IN INDUSTRY</vt:lpstr>
      <vt:lpstr>                                                      CONTENTS</vt:lpstr>
      <vt:lpstr>                                                    INTRODUCTION</vt:lpstr>
      <vt:lpstr>                                         HALF ADDER</vt:lpstr>
      <vt:lpstr>                                               FULL ADDER</vt:lpstr>
      <vt:lpstr>                                                  HALF SUBTRACTOR</vt:lpstr>
      <vt:lpstr>                                       FULL SUBTRACTOR</vt:lpstr>
      <vt:lpstr>                                          ENCODERS</vt:lpstr>
      <vt:lpstr>                                                          ENCODERS</vt:lpstr>
      <vt:lpstr>                                                             DECODERS</vt:lpstr>
      <vt:lpstr>                                          MULTIPLEXERS</vt:lpstr>
      <vt:lpstr>                                               DEMULTIPLEXERS</vt:lpstr>
      <vt:lpstr>                                         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2020-02-06T06:44:01Z</dcterms:created>
  <dcterms:modified xsi:type="dcterms:W3CDTF">2020-02-07T05:05:24Z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