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3"/>
  </p:notesMasterIdLst>
  <p:handoutMasterIdLst>
    <p:handoutMasterId r:id="rId14"/>
  </p:handoutMasterIdLst>
  <p:sldIdLst>
    <p:sldId id="256" r:id="rId5"/>
    <p:sldId id="280" r:id="rId6"/>
    <p:sldId id="281" r:id="rId7"/>
    <p:sldId id="282" r:id="rId8"/>
    <p:sldId id="283" r:id="rId9"/>
    <p:sldId id="284" r:id="rId10"/>
    <p:sldId id="285" r:id="rId11"/>
    <p:sldId id="28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0"/>
            <p14:sldId id="281"/>
            <p14:sldId id="282"/>
            <p14:sldId id="283"/>
            <p14:sldId id="284"/>
            <p14:sldId id="285"/>
          </p14:sldIdLst>
        </p14:section>
        <p14:section name="Design, Morph, Annotate, Work Together, Tell Me" id="{B9B51309-D148-4332-87C2-07BE32FBCA3B}">
          <p14:sldIdLst>
            <p14:sldId id="286"/>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1" autoAdjust="0"/>
  </p:normalViewPr>
  <p:slideViewPr>
    <p:cSldViewPr snapToGrid="0">
      <p:cViewPr>
        <p:scale>
          <a:sx n="68" d="100"/>
          <a:sy n="68" d="100"/>
        </p:scale>
        <p:origin x="816" y="1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2/7/2020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2339231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2/7/2020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2/7/2020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b="1" dirty="0">
                <a:solidFill>
                  <a:schemeClr val="bg1"/>
                </a:solidFill>
              </a:rPr>
              <a:t>                MICROCONTROLLER-8051 AND ITS WORKING </a:t>
            </a:r>
            <a:endParaRPr lang="en-US" sz="4800" dirty="0">
              <a:solidFill>
                <a:schemeClr val="bg1"/>
              </a:solidFill>
            </a:endParaRPr>
          </a:p>
        </p:txBody>
      </p:sp>
      <p:sp>
        <p:nvSpPr>
          <p:cNvPr id="3" name="Subtitle 2"/>
          <p:cNvSpPr>
            <a:spLocks noGrp="1"/>
          </p:cNvSpPr>
          <p:nvPr>
            <p:ph type="subTitle" idx="4294967295"/>
          </p:nvPr>
        </p:nvSpPr>
        <p:spPr>
          <a:xfrm>
            <a:off x="8043646" y="2933105"/>
            <a:ext cx="9582736" cy="1731660"/>
          </a:xfrm>
        </p:spPr>
        <p:txBody>
          <a:bodyPr>
            <a:normAutofit fontScale="40000" lnSpcReduction="20000"/>
          </a:bodyPr>
          <a:lstStyle/>
          <a:p>
            <a:pPr marL="0" indent="0">
              <a:buNone/>
            </a:pPr>
            <a:endParaRPr lang="en-US" sz="2400" dirty="0">
              <a:solidFill>
                <a:schemeClr val="bg1"/>
              </a:solidFill>
              <a:latin typeface="+mj-lt"/>
            </a:endParaRPr>
          </a:p>
          <a:p>
            <a:pPr marL="0" indent="0">
              <a:buNone/>
            </a:pPr>
            <a:r>
              <a:rPr lang="en-US" sz="4900" dirty="0">
                <a:solidFill>
                  <a:schemeClr val="bg1"/>
                </a:solidFill>
                <a:latin typeface="+mj-lt"/>
              </a:rPr>
              <a:t>          AKASH KUMAR GUPTA </a:t>
            </a:r>
          </a:p>
          <a:p>
            <a:pPr marL="0" indent="0">
              <a:buNone/>
            </a:pPr>
            <a:r>
              <a:rPr lang="en-US" sz="4900" dirty="0" err="1">
                <a:solidFill>
                  <a:schemeClr val="bg1"/>
                </a:solidFill>
                <a:latin typeface="+mj-lt"/>
              </a:rPr>
              <a:t>Kasura</a:t>
            </a:r>
            <a:r>
              <a:rPr lang="en-US" sz="4900" dirty="0">
                <a:solidFill>
                  <a:schemeClr val="bg1"/>
                </a:solidFill>
                <a:latin typeface="+mj-lt"/>
              </a:rPr>
              <a:t> Technologies Private Limited</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88F7-2397-40B9-B435-68194B6781E6}"/>
              </a:ext>
            </a:extLst>
          </p:cNvPr>
          <p:cNvSpPr>
            <a:spLocks noGrp="1"/>
          </p:cNvSpPr>
          <p:nvPr>
            <p:ph type="title"/>
          </p:nvPr>
        </p:nvSpPr>
        <p:spPr>
          <a:xfrm>
            <a:off x="521207" y="448056"/>
            <a:ext cx="11220219" cy="640080"/>
          </a:xfrm>
        </p:spPr>
        <p:txBody>
          <a:bodyPr/>
          <a:lstStyle/>
          <a:p>
            <a:r>
              <a:rPr lang="en-US" dirty="0"/>
              <a:t>                                                </a:t>
            </a:r>
            <a:r>
              <a:rPr lang="en-US" dirty="0">
                <a:latin typeface="Perpetua" panose="02020502060401020303" pitchFamily="18" charset="0"/>
              </a:rPr>
              <a:t>CONTENTS</a:t>
            </a:r>
            <a:r>
              <a:rPr lang="en-US" dirty="0"/>
              <a:t> </a:t>
            </a:r>
          </a:p>
        </p:txBody>
      </p:sp>
      <p:sp>
        <p:nvSpPr>
          <p:cNvPr id="3" name="Content Placeholder 2">
            <a:extLst>
              <a:ext uri="{FF2B5EF4-FFF2-40B4-BE49-F238E27FC236}">
                <a16:creationId xmlns:a16="http://schemas.microsoft.com/office/drawing/2014/main" id="{311031FE-16FC-4109-A0F8-43B41DD3E2F1}"/>
              </a:ext>
            </a:extLst>
          </p:cNvPr>
          <p:cNvSpPr>
            <a:spLocks noGrp="1"/>
          </p:cNvSpPr>
          <p:nvPr>
            <p:ph sz="quarter" idx="10"/>
          </p:nvPr>
        </p:nvSpPr>
        <p:spPr>
          <a:xfrm>
            <a:off x="539496" y="1435608"/>
            <a:ext cx="11347704" cy="4974336"/>
          </a:xfrm>
        </p:spPr>
        <p:txBody>
          <a:bodyPr/>
          <a:lstStyle/>
          <a:p>
            <a:r>
              <a:rPr lang="en-US" dirty="0"/>
              <a:t>              </a:t>
            </a:r>
            <a:r>
              <a:rPr lang="en-US" sz="1600" dirty="0"/>
              <a:t>INTRODUCTION</a:t>
            </a:r>
          </a:p>
          <a:p>
            <a:r>
              <a:rPr lang="en-US" sz="1600" dirty="0"/>
              <a:t>          DIFFERENCE BETWEEN MICROCONTROLLER AND MICROPROCESSOR</a:t>
            </a:r>
          </a:p>
          <a:p>
            <a:r>
              <a:rPr lang="en-US" sz="1600" dirty="0"/>
              <a:t>          PIN CONFINGURATIONS</a:t>
            </a:r>
          </a:p>
          <a:p>
            <a:r>
              <a:rPr lang="en-US" sz="1600" dirty="0"/>
              <a:t>          INTERRUPTS</a:t>
            </a:r>
          </a:p>
          <a:p>
            <a:r>
              <a:rPr lang="en-US" sz="1600" dirty="0"/>
              <a:t>         CONCLUSION</a:t>
            </a:r>
          </a:p>
        </p:txBody>
      </p:sp>
      <p:grpSp>
        <p:nvGrpSpPr>
          <p:cNvPr id="4" name="Group 3" descr="Small circle with number 1 inside  indicating step 1">
            <a:extLst>
              <a:ext uri="{FF2B5EF4-FFF2-40B4-BE49-F238E27FC236}">
                <a16:creationId xmlns:a16="http://schemas.microsoft.com/office/drawing/2014/main" id="{D428438D-5B34-407D-AA9A-DCC827648A8B}"/>
              </a:ext>
            </a:extLst>
          </p:cNvPr>
          <p:cNvGrpSpPr/>
          <p:nvPr/>
        </p:nvGrpSpPr>
        <p:grpSpPr bwMode="blackWhite">
          <a:xfrm>
            <a:off x="531552" y="1467427"/>
            <a:ext cx="558179" cy="409838"/>
            <a:chOff x="6953426" y="711274"/>
            <a:chExt cx="558179" cy="409838"/>
          </a:xfrm>
        </p:grpSpPr>
        <p:sp>
          <p:nvSpPr>
            <p:cNvPr id="5" name="Oval 4" descr="Small circle">
              <a:extLst>
                <a:ext uri="{FF2B5EF4-FFF2-40B4-BE49-F238E27FC236}">
                  <a16:creationId xmlns:a16="http://schemas.microsoft.com/office/drawing/2014/main" id="{9F67AC12-B3B5-4D26-B270-25DADE655C62}"/>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descr="Number 1">
              <a:extLst>
                <a:ext uri="{FF2B5EF4-FFF2-40B4-BE49-F238E27FC236}">
                  <a16:creationId xmlns:a16="http://schemas.microsoft.com/office/drawing/2014/main" id="{D05D629F-A001-498A-A16B-85396762DE39}"/>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grpSp>
        <p:nvGrpSpPr>
          <p:cNvPr id="7" name="Group 6" descr="Small circle with number 1 inside  indicating step 1">
            <a:extLst>
              <a:ext uri="{FF2B5EF4-FFF2-40B4-BE49-F238E27FC236}">
                <a16:creationId xmlns:a16="http://schemas.microsoft.com/office/drawing/2014/main" id="{9A629B7E-30D5-4398-A2E0-144DCC37B4CC}"/>
              </a:ext>
            </a:extLst>
          </p:cNvPr>
          <p:cNvGrpSpPr/>
          <p:nvPr/>
        </p:nvGrpSpPr>
        <p:grpSpPr bwMode="blackWhite">
          <a:xfrm>
            <a:off x="531552" y="2063769"/>
            <a:ext cx="558179" cy="409838"/>
            <a:chOff x="6953426" y="711274"/>
            <a:chExt cx="558179" cy="409838"/>
          </a:xfrm>
        </p:grpSpPr>
        <p:sp>
          <p:nvSpPr>
            <p:cNvPr id="8" name="Oval 7" descr="Small circle">
              <a:extLst>
                <a:ext uri="{FF2B5EF4-FFF2-40B4-BE49-F238E27FC236}">
                  <a16:creationId xmlns:a16="http://schemas.microsoft.com/office/drawing/2014/main" id="{B4797C5A-7465-4479-840A-77C7CA4345D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descr="Number 1">
              <a:extLst>
                <a:ext uri="{FF2B5EF4-FFF2-40B4-BE49-F238E27FC236}">
                  <a16:creationId xmlns:a16="http://schemas.microsoft.com/office/drawing/2014/main" id="{682734FF-1341-4E63-8560-1A223F096924}"/>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grpSp>
        <p:nvGrpSpPr>
          <p:cNvPr id="10" name="Group 9" descr="Small circle with number 1 inside  indicating step 1">
            <a:extLst>
              <a:ext uri="{FF2B5EF4-FFF2-40B4-BE49-F238E27FC236}">
                <a16:creationId xmlns:a16="http://schemas.microsoft.com/office/drawing/2014/main" id="{CC7077F6-2068-4AEF-91D1-B5CF7D6E1143}"/>
              </a:ext>
            </a:extLst>
          </p:cNvPr>
          <p:cNvGrpSpPr/>
          <p:nvPr/>
        </p:nvGrpSpPr>
        <p:grpSpPr bwMode="blackWhite">
          <a:xfrm>
            <a:off x="538177" y="2746258"/>
            <a:ext cx="558179" cy="409838"/>
            <a:chOff x="6953426" y="711274"/>
            <a:chExt cx="558179" cy="409838"/>
          </a:xfrm>
        </p:grpSpPr>
        <p:sp>
          <p:nvSpPr>
            <p:cNvPr id="11" name="Oval 10" descr="Small circle">
              <a:extLst>
                <a:ext uri="{FF2B5EF4-FFF2-40B4-BE49-F238E27FC236}">
                  <a16:creationId xmlns:a16="http://schemas.microsoft.com/office/drawing/2014/main" id="{F1565079-DE58-4F9E-AD93-AD3DDC577E11}"/>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descr="Number 1">
              <a:extLst>
                <a:ext uri="{FF2B5EF4-FFF2-40B4-BE49-F238E27FC236}">
                  <a16:creationId xmlns:a16="http://schemas.microsoft.com/office/drawing/2014/main" id="{D3F22B32-8967-45E2-ADAB-8C5786AD0DF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grpSp>
        <p:nvGrpSpPr>
          <p:cNvPr id="13" name="Group 12" descr="Small circle with number 1 inside  indicating step 1">
            <a:extLst>
              <a:ext uri="{FF2B5EF4-FFF2-40B4-BE49-F238E27FC236}">
                <a16:creationId xmlns:a16="http://schemas.microsoft.com/office/drawing/2014/main" id="{8E25454D-18B0-4BB1-8465-539851887F70}"/>
              </a:ext>
            </a:extLst>
          </p:cNvPr>
          <p:cNvGrpSpPr/>
          <p:nvPr/>
        </p:nvGrpSpPr>
        <p:grpSpPr bwMode="blackWhite">
          <a:xfrm>
            <a:off x="538179" y="3435375"/>
            <a:ext cx="558179" cy="409838"/>
            <a:chOff x="6953426" y="711274"/>
            <a:chExt cx="558179" cy="409838"/>
          </a:xfrm>
        </p:grpSpPr>
        <p:sp>
          <p:nvSpPr>
            <p:cNvPr id="14" name="Oval 13" descr="Small circle">
              <a:extLst>
                <a:ext uri="{FF2B5EF4-FFF2-40B4-BE49-F238E27FC236}">
                  <a16:creationId xmlns:a16="http://schemas.microsoft.com/office/drawing/2014/main" id="{D8B0220A-8D7B-400A-9354-EBA215E7EF75}"/>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a:extLst>
                <a:ext uri="{FF2B5EF4-FFF2-40B4-BE49-F238E27FC236}">
                  <a16:creationId xmlns:a16="http://schemas.microsoft.com/office/drawing/2014/main" id="{55E5375B-EDCF-4C51-9C95-81C50433A895}"/>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grpSp>
        <p:nvGrpSpPr>
          <p:cNvPr id="16" name="Group 15" descr="Small circle with number 1 inside  indicating step 1">
            <a:extLst>
              <a:ext uri="{FF2B5EF4-FFF2-40B4-BE49-F238E27FC236}">
                <a16:creationId xmlns:a16="http://schemas.microsoft.com/office/drawing/2014/main" id="{4A34B7F3-6B7D-467C-9F11-854AC84C8FDF}"/>
              </a:ext>
            </a:extLst>
          </p:cNvPr>
          <p:cNvGrpSpPr/>
          <p:nvPr/>
        </p:nvGrpSpPr>
        <p:grpSpPr bwMode="blackWhite">
          <a:xfrm>
            <a:off x="538180" y="4018470"/>
            <a:ext cx="558179" cy="409838"/>
            <a:chOff x="6953426" y="711274"/>
            <a:chExt cx="558179" cy="409838"/>
          </a:xfrm>
        </p:grpSpPr>
        <p:sp>
          <p:nvSpPr>
            <p:cNvPr id="17" name="Oval 16" descr="Small circle">
              <a:extLst>
                <a:ext uri="{FF2B5EF4-FFF2-40B4-BE49-F238E27FC236}">
                  <a16:creationId xmlns:a16="http://schemas.microsoft.com/office/drawing/2014/main" id="{BF60FECC-9F77-42DA-860A-36247C7DAB11}"/>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descr="Number 1">
              <a:extLst>
                <a:ext uri="{FF2B5EF4-FFF2-40B4-BE49-F238E27FC236}">
                  <a16:creationId xmlns:a16="http://schemas.microsoft.com/office/drawing/2014/main" id="{4CF66AFC-75C3-4FC3-AE49-021E45BF2C22}"/>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spTree>
    <p:extLst>
      <p:ext uri="{BB962C8B-B14F-4D97-AF65-F5344CB8AC3E}">
        <p14:creationId xmlns:p14="http://schemas.microsoft.com/office/powerpoint/2010/main" val="2964298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2BAEC-A4C1-477A-A797-7E60566480D3}"/>
              </a:ext>
            </a:extLst>
          </p:cNvPr>
          <p:cNvSpPr>
            <a:spLocks noGrp="1"/>
          </p:cNvSpPr>
          <p:nvPr>
            <p:ph type="title"/>
          </p:nvPr>
        </p:nvSpPr>
        <p:spPr>
          <a:xfrm>
            <a:off x="521207" y="448056"/>
            <a:ext cx="11206967" cy="640080"/>
          </a:xfrm>
        </p:spPr>
        <p:txBody>
          <a:bodyPr/>
          <a:lstStyle/>
          <a:p>
            <a:r>
              <a:rPr lang="en-US" dirty="0">
                <a:latin typeface="Perpetua" panose="02020502060401020303" pitchFamily="18" charset="0"/>
              </a:rPr>
              <a:t>                                                      INTRODUCTION</a:t>
            </a:r>
          </a:p>
        </p:txBody>
      </p:sp>
      <p:sp>
        <p:nvSpPr>
          <p:cNvPr id="3" name="Content Placeholder 2">
            <a:extLst>
              <a:ext uri="{FF2B5EF4-FFF2-40B4-BE49-F238E27FC236}">
                <a16:creationId xmlns:a16="http://schemas.microsoft.com/office/drawing/2014/main" id="{7C0CC230-4753-4DD9-A853-C0A18083EED6}"/>
              </a:ext>
            </a:extLst>
          </p:cNvPr>
          <p:cNvSpPr>
            <a:spLocks noGrp="1"/>
          </p:cNvSpPr>
          <p:nvPr>
            <p:ph sz="quarter" idx="10"/>
          </p:nvPr>
        </p:nvSpPr>
        <p:spPr>
          <a:xfrm>
            <a:off x="539495" y="1435608"/>
            <a:ext cx="11206967" cy="4974336"/>
          </a:xfrm>
        </p:spPr>
        <p:txBody>
          <a:bodyPr/>
          <a:lstStyle/>
          <a:p>
            <a:r>
              <a:rPr lang="en-US" sz="1600" dirty="0"/>
              <a:t>A microcontroller is a small and low-cost microcomputer, which is designed to perform the specific tasks of embedded systems like displaying microwave’s information, receiving remote signals, etc.</a:t>
            </a:r>
          </a:p>
          <a:p>
            <a:r>
              <a:rPr lang="en-US" sz="1600" dirty="0"/>
              <a:t>The general microcontroller consists of the processor, the memory (RAM, ROM, EPROM), Serial ports, peripherals (timers, counters), etc.</a:t>
            </a:r>
          </a:p>
          <a:p>
            <a:endParaRPr lang="en-US" sz="1600" dirty="0"/>
          </a:p>
          <a:p>
            <a:endParaRPr lang="en-US" dirty="0"/>
          </a:p>
        </p:txBody>
      </p:sp>
      <p:pic>
        <p:nvPicPr>
          <p:cNvPr id="1026" name="Picture 2" descr="Image result for microcontroller">
            <a:extLst>
              <a:ext uri="{FF2B5EF4-FFF2-40B4-BE49-F238E27FC236}">
                <a16:creationId xmlns:a16="http://schemas.microsoft.com/office/drawing/2014/main" id="{2C4D89E5-9CCA-455F-B018-182D2679C1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999" y="3429000"/>
            <a:ext cx="7665285" cy="2980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78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A92B7-43B3-4173-B42D-254BFE9CA0F4}"/>
              </a:ext>
            </a:extLst>
          </p:cNvPr>
          <p:cNvSpPr>
            <a:spLocks noGrp="1"/>
          </p:cNvSpPr>
          <p:nvPr>
            <p:ph type="title"/>
          </p:nvPr>
        </p:nvSpPr>
        <p:spPr>
          <a:xfrm>
            <a:off x="521207" y="448056"/>
            <a:ext cx="11127454" cy="640080"/>
          </a:xfrm>
        </p:spPr>
        <p:txBody>
          <a:bodyPr/>
          <a:lstStyle/>
          <a:p>
            <a:r>
              <a:rPr lang="en-US" dirty="0"/>
              <a:t>  </a:t>
            </a:r>
            <a:r>
              <a:rPr lang="en-US" dirty="0">
                <a:latin typeface="Perpetua" panose="02020502060401020303" pitchFamily="18" charset="0"/>
              </a:rPr>
              <a:t>DIFFERENCE BETWEEN MICROCONTROLLER AND MICROPROCESSOR</a:t>
            </a:r>
          </a:p>
        </p:txBody>
      </p:sp>
      <p:graphicFrame>
        <p:nvGraphicFramePr>
          <p:cNvPr id="9" name="Content Placeholder 8">
            <a:extLst>
              <a:ext uri="{FF2B5EF4-FFF2-40B4-BE49-F238E27FC236}">
                <a16:creationId xmlns:a16="http://schemas.microsoft.com/office/drawing/2014/main" id="{DA2DEA3F-531F-4FD8-94B8-AECD702AD466}"/>
              </a:ext>
            </a:extLst>
          </p:cNvPr>
          <p:cNvGraphicFramePr>
            <a:graphicFrameLocks noGrp="1"/>
          </p:cNvGraphicFramePr>
          <p:nvPr>
            <p:ph sz="quarter" idx="10"/>
            <p:extLst>
              <p:ext uri="{D42A27DB-BD31-4B8C-83A1-F6EECF244321}">
                <p14:modId xmlns:p14="http://schemas.microsoft.com/office/powerpoint/2010/main" val="3510469630"/>
              </p:ext>
            </p:extLst>
          </p:nvPr>
        </p:nvGraphicFramePr>
        <p:xfrm>
          <a:off x="521207" y="1298713"/>
          <a:ext cx="11273228" cy="4996070"/>
        </p:xfrm>
        <a:graphic>
          <a:graphicData uri="http://schemas.openxmlformats.org/drawingml/2006/table">
            <a:tbl>
              <a:tblPr/>
              <a:tblGrid>
                <a:gridCol w="5349721">
                  <a:extLst>
                    <a:ext uri="{9D8B030D-6E8A-4147-A177-3AD203B41FA5}">
                      <a16:colId xmlns:a16="http://schemas.microsoft.com/office/drawing/2014/main" val="3430428005"/>
                    </a:ext>
                  </a:extLst>
                </a:gridCol>
                <a:gridCol w="5923507">
                  <a:extLst>
                    <a:ext uri="{9D8B030D-6E8A-4147-A177-3AD203B41FA5}">
                      <a16:colId xmlns:a16="http://schemas.microsoft.com/office/drawing/2014/main" val="2096380265"/>
                    </a:ext>
                  </a:extLst>
                </a:gridCol>
              </a:tblGrid>
              <a:tr h="463265">
                <a:tc>
                  <a:txBody>
                    <a:bodyPr/>
                    <a:lstStyle/>
                    <a:p>
                      <a:pPr algn="ctr" fontAlgn="t"/>
                      <a:r>
                        <a:rPr lang="en-US">
                          <a:effectLst/>
                        </a:rPr>
                        <a:t>Microcontroller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Microprocessor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236671716"/>
                  </a:ext>
                </a:extLst>
              </a:tr>
              <a:tr h="1058891">
                <a:tc>
                  <a:txBody>
                    <a:bodyPr/>
                    <a:lstStyle/>
                    <a:p>
                      <a:pPr fontAlgn="t"/>
                      <a:r>
                        <a:rPr lang="en-US">
                          <a:effectLst/>
                        </a:rPr>
                        <a:t>Microcontrollers are used to execute a single task within an application.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Microprocessors are used for big applications.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80463781"/>
                  </a:ext>
                </a:extLst>
              </a:tr>
              <a:tr h="761078">
                <a:tc>
                  <a:txBody>
                    <a:bodyPr/>
                    <a:lstStyle/>
                    <a:p>
                      <a:pPr fontAlgn="t"/>
                      <a:r>
                        <a:rPr lang="en-US">
                          <a:effectLst/>
                        </a:rPr>
                        <a:t>Its designing and hardware cost is low.</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Its designing and hardware cost is high.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0558145"/>
                  </a:ext>
                </a:extLst>
              </a:tr>
              <a:tr h="463265">
                <a:tc>
                  <a:txBody>
                    <a:bodyPr/>
                    <a:lstStyle/>
                    <a:p>
                      <a:pPr fontAlgn="t"/>
                      <a:r>
                        <a:rPr lang="en-US">
                          <a:effectLst/>
                        </a:rPr>
                        <a:t>Easy to replace.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Not so easy to replace.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55254123"/>
                  </a:ext>
                </a:extLst>
              </a:tr>
              <a:tr h="1058891">
                <a:tc>
                  <a:txBody>
                    <a:bodyPr/>
                    <a:lstStyle/>
                    <a:p>
                      <a:pPr fontAlgn="t"/>
                      <a:r>
                        <a:rPr lang="en-US">
                          <a:effectLst/>
                        </a:rPr>
                        <a:t>It is built with CMOS technology, which requires less power to operate.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Its power consumption is high because it has to control the entire system.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43108066"/>
                  </a:ext>
                </a:extLst>
              </a:tr>
              <a:tr h="1190680">
                <a:tc>
                  <a:txBody>
                    <a:bodyPr/>
                    <a:lstStyle/>
                    <a:p>
                      <a:pPr fontAlgn="t"/>
                      <a:r>
                        <a:rPr lang="en-US">
                          <a:effectLst/>
                        </a:rPr>
                        <a:t>It consists of CPU, RAM, ROM, I/O ports.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It doesn’t consist of RAM, ROM, I/O ports. It uses its pins to interface to peripheral devices.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45722980"/>
                  </a:ext>
                </a:extLst>
              </a:tr>
            </a:tbl>
          </a:graphicData>
        </a:graphic>
      </p:graphicFrame>
    </p:spTree>
    <p:extLst>
      <p:ext uri="{BB962C8B-B14F-4D97-AF65-F5344CB8AC3E}">
        <p14:creationId xmlns:p14="http://schemas.microsoft.com/office/powerpoint/2010/main" val="157779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6BD3-A43B-4143-8B05-DC4EADCA93DB}"/>
              </a:ext>
            </a:extLst>
          </p:cNvPr>
          <p:cNvSpPr>
            <a:spLocks noGrp="1"/>
          </p:cNvSpPr>
          <p:nvPr>
            <p:ph type="title"/>
          </p:nvPr>
        </p:nvSpPr>
        <p:spPr>
          <a:xfrm>
            <a:off x="521207" y="448056"/>
            <a:ext cx="11180463" cy="640080"/>
          </a:xfrm>
        </p:spPr>
        <p:txBody>
          <a:bodyPr/>
          <a:lstStyle/>
          <a:p>
            <a:r>
              <a:rPr lang="en-US" dirty="0">
                <a:latin typeface="Perpetua" panose="02020502060401020303" pitchFamily="18" charset="0"/>
              </a:rPr>
              <a:t>                                                PIN CONFIGURATIONS</a:t>
            </a:r>
          </a:p>
        </p:txBody>
      </p:sp>
      <p:pic>
        <p:nvPicPr>
          <p:cNvPr id="3074" name="Picture 2" descr="8051 Pin Diagram">
            <a:extLst>
              <a:ext uri="{FF2B5EF4-FFF2-40B4-BE49-F238E27FC236}">
                <a16:creationId xmlns:a16="http://schemas.microsoft.com/office/drawing/2014/main" id="{3595D181-C706-4920-87AC-67212CA7B3B1}"/>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4041913" y="1306410"/>
            <a:ext cx="4185211" cy="5103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58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1ABF7-4572-484F-906D-E233557D7842}"/>
              </a:ext>
            </a:extLst>
          </p:cNvPr>
          <p:cNvSpPr>
            <a:spLocks noGrp="1"/>
          </p:cNvSpPr>
          <p:nvPr>
            <p:ph type="title"/>
          </p:nvPr>
        </p:nvSpPr>
        <p:spPr>
          <a:xfrm>
            <a:off x="521207" y="448056"/>
            <a:ext cx="11127454" cy="640080"/>
          </a:xfrm>
        </p:spPr>
        <p:txBody>
          <a:bodyPr/>
          <a:lstStyle/>
          <a:p>
            <a:r>
              <a:rPr lang="en-US" dirty="0">
                <a:latin typeface="Perpetua" panose="02020502060401020303" pitchFamily="18" charset="0"/>
              </a:rPr>
              <a:t>                                                           INTERRUPTS</a:t>
            </a:r>
          </a:p>
        </p:txBody>
      </p:sp>
      <p:sp>
        <p:nvSpPr>
          <p:cNvPr id="3" name="Content Placeholder 2">
            <a:extLst>
              <a:ext uri="{FF2B5EF4-FFF2-40B4-BE49-F238E27FC236}">
                <a16:creationId xmlns:a16="http://schemas.microsoft.com/office/drawing/2014/main" id="{079E9115-58E6-4DF7-8A3D-C92639ECAC08}"/>
              </a:ext>
            </a:extLst>
          </p:cNvPr>
          <p:cNvSpPr>
            <a:spLocks noGrp="1"/>
          </p:cNvSpPr>
          <p:nvPr>
            <p:ph sz="quarter" idx="10"/>
          </p:nvPr>
        </p:nvSpPr>
        <p:spPr>
          <a:xfrm>
            <a:off x="539495" y="1435608"/>
            <a:ext cx="11307947" cy="4974336"/>
          </a:xfrm>
        </p:spPr>
        <p:txBody>
          <a:bodyPr>
            <a:normAutofit fontScale="92500" lnSpcReduction="10000"/>
          </a:bodyPr>
          <a:lstStyle/>
          <a:p>
            <a:pPr marL="285750" indent="-285750">
              <a:buFont typeface="Arial" panose="020B0604020202020204" pitchFamily="34" charset="0"/>
              <a:buChar char="•"/>
            </a:pPr>
            <a:r>
              <a:rPr lang="en-US" sz="1600" dirty="0"/>
              <a:t>Interrupts are the events that temporarily suspend the main program, pass the control to the external sources and execute their task. It then passes the control to the main program where it had left off.</a:t>
            </a:r>
          </a:p>
          <a:p>
            <a:pPr marL="285750" indent="-285750">
              <a:buFont typeface="Arial" panose="020B0604020202020204" pitchFamily="34" charset="0"/>
              <a:buChar char="•"/>
            </a:pPr>
            <a:r>
              <a:rPr lang="en-US" sz="1600" dirty="0"/>
              <a:t>8051 has 5 interrupt signals, i.e. INT0, TFO, INT1, TF1, RI/TI. Each interrupt can be enabled or disabled by setting bits of the IE register and the whole interrupt system can be disabled by clearing the EA bit of the same register.</a:t>
            </a:r>
          </a:p>
          <a:p>
            <a:pPr marL="228600" indent="-228600" fontAlgn="base">
              <a:buFont typeface="+mj-lt"/>
              <a:buAutoNum type="arabicPeriod"/>
            </a:pPr>
            <a:r>
              <a:rPr lang="en-US" sz="1600" dirty="0"/>
              <a:t>Timer 0 overflow interrupt- TF0</a:t>
            </a:r>
          </a:p>
          <a:p>
            <a:pPr marL="228600" indent="-228600" fontAlgn="base">
              <a:buFont typeface="+mj-lt"/>
              <a:buAutoNum type="arabicPeriod"/>
            </a:pPr>
            <a:r>
              <a:rPr lang="en-US" sz="1600" dirty="0"/>
              <a:t>Timer 1 overflow interrupt- TF1</a:t>
            </a:r>
          </a:p>
          <a:p>
            <a:pPr marL="228600" indent="-228600" fontAlgn="base">
              <a:buFont typeface="+mj-lt"/>
              <a:buAutoNum type="arabicPeriod"/>
            </a:pPr>
            <a:r>
              <a:rPr lang="en-US" sz="1600" dirty="0"/>
              <a:t>External hardware interrupt- INT0</a:t>
            </a:r>
          </a:p>
          <a:p>
            <a:pPr marL="228600" indent="-228600" fontAlgn="base">
              <a:buFont typeface="+mj-lt"/>
              <a:buAutoNum type="arabicPeriod"/>
            </a:pPr>
            <a:r>
              <a:rPr lang="en-US" sz="1600" dirty="0"/>
              <a:t>External hardware interrupt- INT1</a:t>
            </a:r>
          </a:p>
          <a:p>
            <a:pPr marL="228600" indent="-228600" fontAlgn="base">
              <a:buFont typeface="+mj-lt"/>
              <a:buAutoNum type="arabicPeriod"/>
            </a:pPr>
            <a:r>
              <a:rPr lang="en-US" sz="1600" dirty="0"/>
              <a:t>Serial communication interrupt- RI/TI</a:t>
            </a:r>
          </a:p>
          <a:p>
            <a:pPr marL="342900" indent="-342900">
              <a:buFont typeface="+mj-lt"/>
              <a:buAutoNum type="arabicPeriod"/>
            </a:pPr>
            <a:endParaRPr lang="en-US" sz="1600" dirty="0"/>
          </a:p>
        </p:txBody>
      </p:sp>
    </p:spTree>
    <p:extLst>
      <p:ext uri="{BB962C8B-B14F-4D97-AF65-F5344CB8AC3E}">
        <p14:creationId xmlns:p14="http://schemas.microsoft.com/office/powerpoint/2010/main" val="73026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08972-FC9F-42EE-B715-1381D3992059}"/>
              </a:ext>
            </a:extLst>
          </p:cNvPr>
          <p:cNvSpPr>
            <a:spLocks noGrp="1"/>
          </p:cNvSpPr>
          <p:nvPr>
            <p:ph type="title"/>
          </p:nvPr>
        </p:nvSpPr>
        <p:spPr>
          <a:xfrm>
            <a:off x="521207" y="448056"/>
            <a:ext cx="11180463" cy="640080"/>
          </a:xfrm>
        </p:spPr>
        <p:txBody>
          <a:bodyPr/>
          <a:lstStyle/>
          <a:p>
            <a:r>
              <a:rPr lang="en-US" dirty="0"/>
              <a:t>                                              </a:t>
            </a:r>
            <a:r>
              <a:rPr lang="en-US" dirty="0">
                <a:latin typeface="Perpetua" panose="02020502060401020303" pitchFamily="18" charset="0"/>
              </a:rPr>
              <a:t>CONCLUSION</a:t>
            </a:r>
          </a:p>
        </p:txBody>
      </p:sp>
      <p:sp>
        <p:nvSpPr>
          <p:cNvPr id="3" name="Content Placeholder 2">
            <a:extLst>
              <a:ext uri="{FF2B5EF4-FFF2-40B4-BE49-F238E27FC236}">
                <a16:creationId xmlns:a16="http://schemas.microsoft.com/office/drawing/2014/main" id="{E7497DE8-A52A-436C-84C2-5878B2948FE0}"/>
              </a:ext>
            </a:extLst>
          </p:cNvPr>
          <p:cNvSpPr>
            <a:spLocks noGrp="1"/>
          </p:cNvSpPr>
          <p:nvPr>
            <p:ph sz="quarter" idx="10"/>
          </p:nvPr>
        </p:nvSpPr>
        <p:spPr>
          <a:xfrm>
            <a:off x="539495" y="1435608"/>
            <a:ext cx="11180463" cy="4974336"/>
          </a:xfrm>
        </p:spPr>
        <p:txBody>
          <a:bodyPr/>
          <a:lstStyle/>
          <a:p>
            <a:pPr marL="285750" indent="-285750">
              <a:buFont typeface="Arial" panose="020B0604020202020204" pitchFamily="34" charset="0"/>
              <a:buChar char="•"/>
            </a:pPr>
            <a:r>
              <a:rPr lang="en-US" sz="1600" dirty="0"/>
              <a:t>Microcontrollers are widely used in various different devices such as −</a:t>
            </a:r>
          </a:p>
          <a:p>
            <a:pPr marL="285750" indent="-285750">
              <a:buFont typeface="Arial" panose="020B0604020202020204" pitchFamily="34" charset="0"/>
              <a:buChar char="•"/>
            </a:pPr>
            <a:r>
              <a:rPr lang="en-US" sz="1600" dirty="0"/>
              <a:t>Light sensing and controlling devices like LED.</a:t>
            </a:r>
          </a:p>
          <a:p>
            <a:pPr marL="285750" indent="-285750">
              <a:buFont typeface="Arial" panose="020B0604020202020204" pitchFamily="34" charset="0"/>
              <a:buChar char="•"/>
            </a:pPr>
            <a:r>
              <a:rPr lang="en-US" sz="1600" dirty="0"/>
              <a:t>Temperature sensing and controlling devices like microwave oven, chimneys.</a:t>
            </a:r>
          </a:p>
          <a:p>
            <a:pPr marL="285750" indent="-285750">
              <a:buFont typeface="Arial" panose="020B0604020202020204" pitchFamily="34" charset="0"/>
              <a:buChar char="•"/>
            </a:pPr>
            <a:r>
              <a:rPr lang="en-US" sz="1600" dirty="0"/>
              <a:t>Fire detection and safety devices like Fire alarm.</a:t>
            </a:r>
          </a:p>
          <a:p>
            <a:pPr marL="285750" indent="-285750">
              <a:buFont typeface="Arial" panose="020B0604020202020204" pitchFamily="34" charset="0"/>
              <a:buChar char="•"/>
            </a:pPr>
            <a:r>
              <a:rPr lang="en-US" sz="1600" dirty="0"/>
              <a:t>Measuring devices like Volt Meter.</a:t>
            </a:r>
          </a:p>
          <a:p>
            <a:endParaRPr lang="en-US" dirty="0"/>
          </a:p>
        </p:txBody>
      </p:sp>
    </p:spTree>
    <p:extLst>
      <p:ext uri="{BB962C8B-B14F-4D97-AF65-F5344CB8AC3E}">
        <p14:creationId xmlns:p14="http://schemas.microsoft.com/office/powerpoint/2010/main" val="1815682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b="1" dirty="0">
                <a:solidFill>
                  <a:schemeClr val="bg1"/>
                </a:solidFill>
              </a:rPr>
              <a:t>               </a:t>
            </a:r>
            <a:br>
              <a:rPr lang="en-US" b="1" dirty="0">
                <a:solidFill>
                  <a:schemeClr val="bg1"/>
                </a:solidFill>
              </a:rPr>
            </a:br>
            <a:br>
              <a:rPr lang="en-US" b="1" dirty="0">
                <a:solidFill>
                  <a:schemeClr val="bg1"/>
                </a:solidFill>
              </a:rPr>
            </a:br>
            <a:r>
              <a:rPr lang="en-US" b="1" dirty="0">
                <a:solidFill>
                  <a:schemeClr val="bg1"/>
                </a:solidFill>
              </a:rPr>
              <a:t>                                      </a:t>
            </a:r>
            <a:br>
              <a:rPr lang="en-US" b="1" dirty="0">
                <a:solidFill>
                  <a:schemeClr val="bg1"/>
                </a:solidFill>
              </a:rPr>
            </a:br>
            <a:r>
              <a:rPr lang="en-US" b="1" dirty="0">
                <a:solidFill>
                  <a:schemeClr val="bg1"/>
                </a:solidFill>
              </a:rPr>
              <a:t>                                      </a:t>
            </a:r>
            <a:r>
              <a:rPr lang="en-US" sz="4000" b="1" dirty="0">
                <a:solidFill>
                  <a:schemeClr val="bg1"/>
                </a:solidFill>
              </a:rPr>
              <a:t>THANK YOU ! </a:t>
            </a:r>
            <a:endParaRPr lang="en-US" sz="4000" dirty="0">
              <a:solidFill>
                <a:schemeClr val="bg1"/>
              </a:solidFill>
            </a:endParaRPr>
          </a:p>
        </p:txBody>
      </p:sp>
    </p:spTree>
    <p:extLst>
      <p:ext uri="{BB962C8B-B14F-4D97-AF65-F5344CB8AC3E}">
        <p14:creationId xmlns:p14="http://schemas.microsoft.com/office/powerpoint/2010/main" val="4201505806"/>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{8671826A-3BA2-453D-BA98-3C5077F09047}tf10001108</Template>
  <TotalTime>0</TotalTime>
  <Words>393</Words>
  <Application>Microsoft Office PowerPoint</Application>
  <PresentationFormat>Widescreen</PresentationFormat>
  <Paragraphs>49</Paragraphs>
  <Slides>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Perpetua</vt:lpstr>
      <vt:lpstr>Segoe UI</vt:lpstr>
      <vt:lpstr>Segoe UI Light</vt:lpstr>
      <vt:lpstr>Segoe UI Semibold</vt:lpstr>
      <vt:lpstr>WelcomeDoc</vt:lpstr>
      <vt:lpstr>                MICROCONTROLLER-8051 AND ITS WORKING </vt:lpstr>
      <vt:lpstr>                                                CONTENTS </vt:lpstr>
      <vt:lpstr>                                                      INTRODUCTION</vt:lpstr>
      <vt:lpstr>  DIFFERENCE BETWEEN MICROCONTROLLER AND MICROPROCESSOR</vt:lpstr>
      <vt:lpstr>                                                PIN CONFIGURATIONS</vt:lpstr>
      <vt:lpstr>                                                           INTERRUPTS</vt:lpstr>
      <vt:lpstr>                                              CONCLUSION</vt:lpstr>
      <vt:lpstr>                                                                                              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2020-02-07T05:28:14Z</dcterms:created>
  <dcterms:modified xsi:type="dcterms:W3CDTF">2020-02-07T06:27:44Z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