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80" r:id="rId6"/>
    <p:sldId id="281" r:id="rId7"/>
    <p:sldId id="282" r:id="rId8"/>
    <p:sldId id="283" r:id="rId9"/>
    <p:sldId id="284" r:id="rId10"/>
    <p:sldId id="285" r:id="rId11"/>
    <p:sldId id="286"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0"/>
            <p14:sldId id="281"/>
            <p14:sldId id="282"/>
            <p14:sldId id="283"/>
            <p14:sldId id="284"/>
            <p14:sldId id="285"/>
            <p14:sldId id="286"/>
            <p14:sldId id="287"/>
            <p14:sldId id="288"/>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454051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2/7/2020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2/7/2020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b="1" dirty="0">
                <a:solidFill>
                  <a:schemeClr val="bg1"/>
                </a:solidFill>
              </a:rPr>
              <a:t>                 MICROPROCESSOR-8085 AND ITS WORKING</a:t>
            </a:r>
            <a:endParaRPr lang="en-US" sz="4800" dirty="0">
              <a:solidFill>
                <a:schemeClr val="bg1"/>
              </a:solidFill>
            </a:endParaRPr>
          </a:p>
        </p:txBody>
      </p:sp>
      <p:sp>
        <p:nvSpPr>
          <p:cNvPr id="3" name="Subtitle 2"/>
          <p:cNvSpPr>
            <a:spLocks noGrp="1"/>
          </p:cNvSpPr>
          <p:nvPr>
            <p:ph type="subTitle" idx="4294967295"/>
          </p:nvPr>
        </p:nvSpPr>
        <p:spPr>
          <a:xfrm>
            <a:off x="855619" y="2933105"/>
            <a:ext cx="11111093" cy="1612391"/>
          </a:xfrm>
        </p:spPr>
        <p:txBody>
          <a:bodyPr>
            <a:normAutofit fontScale="32500" lnSpcReduction="20000"/>
          </a:bodyPr>
          <a:lstStyle/>
          <a:p>
            <a:pPr marL="0" indent="0">
              <a:buNone/>
            </a:pPr>
            <a:r>
              <a:rPr lang="en-US" sz="2400" dirty="0">
                <a:solidFill>
                  <a:schemeClr val="bg1"/>
                </a:solidFill>
                <a:latin typeface="+mj-lt"/>
              </a:rPr>
              <a:t>                                                     </a:t>
            </a:r>
          </a:p>
          <a:p>
            <a:pPr marL="0" indent="0">
              <a:buNone/>
            </a:pPr>
            <a:r>
              <a:rPr lang="en-US" sz="2400" dirty="0">
                <a:solidFill>
                  <a:schemeClr val="bg1"/>
                </a:solidFill>
                <a:latin typeface="+mj-lt"/>
              </a:rPr>
              <a:t>                                                                                                                                                                                                                                                                        </a:t>
            </a:r>
            <a:r>
              <a:rPr lang="en-US" sz="5500" dirty="0">
                <a:solidFill>
                  <a:schemeClr val="bg1"/>
                </a:solidFill>
                <a:latin typeface="+mj-lt"/>
              </a:rPr>
              <a:t>AKASH KUMAR GUPTA </a:t>
            </a:r>
          </a:p>
          <a:p>
            <a:pPr marL="0" indent="0">
              <a:buNone/>
            </a:pPr>
            <a:r>
              <a:rPr lang="en-US" sz="7200" dirty="0">
                <a:solidFill>
                  <a:schemeClr val="bg1"/>
                </a:solidFill>
                <a:latin typeface="+mj-lt"/>
              </a:rPr>
              <a:t>                                                                                  </a:t>
            </a:r>
            <a:r>
              <a:rPr lang="en-US" sz="7200" dirty="0" err="1">
                <a:solidFill>
                  <a:schemeClr val="bg1"/>
                </a:solidFill>
                <a:latin typeface="+mj-lt"/>
              </a:rPr>
              <a:t>Kasura</a:t>
            </a:r>
            <a:r>
              <a:rPr lang="en-US" sz="7200" dirty="0">
                <a:solidFill>
                  <a:schemeClr val="bg1"/>
                </a:solidFill>
                <a:latin typeface="+mj-lt"/>
              </a:rPr>
              <a:t> Technologies Private Limited</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b="1" dirty="0">
                <a:solidFill>
                  <a:schemeClr val="bg1"/>
                </a:solidFill>
              </a:rPr>
              <a:t>                 </a:t>
            </a:r>
            <a:br>
              <a:rPr lang="en-US" b="1" dirty="0">
                <a:solidFill>
                  <a:schemeClr val="bg1"/>
                </a:solidFill>
              </a:rPr>
            </a:br>
            <a:r>
              <a:rPr lang="en-US" b="1" dirty="0">
                <a:solidFill>
                  <a:schemeClr val="bg1"/>
                </a:solidFill>
              </a:rPr>
              <a:t>                                      </a:t>
            </a:r>
            <a:br>
              <a:rPr lang="en-US" b="1" dirty="0">
                <a:solidFill>
                  <a:schemeClr val="bg1"/>
                </a:solidFill>
              </a:rPr>
            </a:br>
            <a:r>
              <a:rPr lang="en-US" b="1">
                <a:solidFill>
                  <a:schemeClr val="bg1"/>
                </a:solidFill>
              </a:rPr>
              <a:t>                                        </a:t>
            </a:r>
            <a:r>
              <a:rPr lang="en-US" sz="4000" b="1">
                <a:solidFill>
                  <a:schemeClr val="bg1"/>
                </a:solidFill>
              </a:rPr>
              <a:t>THANK </a:t>
            </a:r>
            <a:r>
              <a:rPr lang="en-US" sz="4000" b="1" dirty="0">
                <a:solidFill>
                  <a:schemeClr val="bg1"/>
                </a:solidFill>
              </a:rPr>
              <a:t>YOU !</a:t>
            </a:r>
            <a:endParaRPr lang="en-US" sz="4000" dirty="0">
              <a:solidFill>
                <a:schemeClr val="bg1"/>
              </a:solidFill>
            </a:endParaRPr>
          </a:p>
        </p:txBody>
      </p:sp>
      <p:sp>
        <p:nvSpPr>
          <p:cNvPr id="3" name="Subtitle 2"/>
          <p:cNvSpPr>
            <a:spLocks noGrp="1"/>
          </p:cNvSpPr>
          <p:nvPr>
            <p:ph type="subTitle" idx="4294967295"/>
          </p:nvPr>
        </p:nvSpPr>
        <p:spPr>
          <a:xfrm>
            <a:off x="855619" y="2933105"/>
            <a:ext cx="11111093" cy="1612391"/>
          </a:xfrm>
        </p:spPr>
        <p:txBody>
          <a:bodyPr>
            <a:normAutofit/>
          </a:bodyPr>
          <a:lstStyle/>
          <a:p>
            <a:pPr marL="0" indent="0">
              <a:buNone/>
            </a:pPr>
            <a:r>
              <a:rPr lang="en-US" sz="2400" dirty="0">
                <a:solidFill>
                  <a:schemeClr val="bg1"/>
                </a:solidFill>
                <a:latin typeface="+mj-lt"/>
              </a:rPr>
              <a:t>                                                     </a:t>
            </a:r>
          </a:p>
          <a:p>
            <a:pPr marL="0" indent="0">
              <a:buNone/>
            </a:pPr>
            <a:r>
              <a:rPr lang="en-US" sz="2400" dirty="0">
                <a:solidFill>
                  <a:schemeClr val="bg1"/>
                </a:solidFill>
                <a:latin typeface="+mj-lt"/>
              </a:rPr>
              <a:t>                                                                                                                                                                                                                                                                        </a:t>
            </a:r>
            <a:endParaRPr lang="en-US" sz="7200" dirty="0">
              <a:solidFill>
                <a:schemeClr val="bg1"/>
              </a:solidFill>
              <a:latin typeface="+mj-lt"/>
            </a:endParaRPr>
          </a:p>
        </p:txBody>
      </p:sp>
    </p:spTree>
    <p:extLst>
      <p:ext uri="{BB962C8B-B14F-4D97-AF65-F5344CB8AC3E}">
        <p14:creationId xmlns:p14="http://schemas.microsoft.com/office/powerpoint/2010/main" val="324755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42B6-BFD4-4B14-A09D-AA98370244CA}"/>
              </a:ext>
            </a:extLst>
          </p:cNvPr>
          <p:cNvSpPr>
            <a:spLocks noGrp="1"/>
          </p:cNvSpPr>
          <p:nvPr>
            <p:ph type="title"/>
          </p:nvPr>
        </p:nvSpPr>
        <p:spPr>
          <a:xfrm>
            <a:off x="521207" y="448056"/>
            <a:ext cx="11047941" cy="640080"/>
          </a:xfrm>
        </p:spPr>
        <p:txBody>
          <a:bodyPr/>
          <a:lstStyle/>
          <a:p>
            <a:r>
              <a:rPr lang="en-US" dirty="0">
                <a:latin typeface="Perpetua" panose="02020502060401020303" pitchFamily="18" charset="0"/>
              </a:rPr>
              <a:t>                                                      CONTENTS</a:t>
            </a:r>
          </a:p>
        </p:txBody>
      </p:sp>
      <p:sp>
        <p:nvSpPr>
          <p:cNvPr id="3" name="Content Placeholder 2">
            <a:extLst>
              <a:ext uri="{FF2B5EF4-FFF2-40B4-BE49-F238E27FC236}">
                <a16:creationId xmlns:a16="http://schemas.microsoft.com/office/drawing/2014/main" id="{8ED6456D-7D23-4D5B-A4DD-52789793F52A}"/>
              </a:ext>
            </a:extLst>
          </p:cNvPr>
          <p:cNvSpPr>
            <a:spLocks noGrp="1"/>
          </p:cNvSpPr>
          <p:nvPr>
            <p:ph sz="quarter" idx="10"/>
          </p:nvPr>
        </p:nvSpPr>
        <p:spPr>
          <a:xfrm>
            <a:off x="365753" y="1435608"/>
            <a:ext cx="11508195" cy="4974336"/>
          </a:xfrm>
        </p:spPr>
        <p:txBody>
          <a:bodyPr>
            <a:normAutofit fontScale="85000" lnSpcReduction="20000"/>
          </a:bodyPr>
          <a:lstStyle/>
          <a:p>
            <a:r>
              <a:rPr lang="en-US" dirty="0"/>
              <a:t> </a:t>
            </a:r>
          </a:p>
          <a:p>
            <a:r>
              <a:rPr lang="en-US" sz="1800" dirty="0"/>
              <a:t>             INTRODUCTION</a:t>
            </a:r>
          </a:p>
          <a:p>
            <a:r>
              <a:rPr lang="en-US" sz="1800" dirty="0"/>
              <a:t>             CONFIGURATIONS </a:t>
            </a:r>
          </a:p>
          <a:p>
            <a:r>
              <a:rPr lang="en-US" sz="1800" dirty="0"/>
              <a:t>             FLAG REGISTER</a:t>
            </a:r>
          </a:p>
          <a:p>
            <a:r>
              <a:rPr lang="en-US" sz="1800" dirty="0"/>
              <a:t>             ARCHITECTURE</a:t>
            </a:r>
          </a:p>
          <a:p>
            <a:r>
              <a:rPr lang="en-US" sz="1800" dirty="0"/>
              <a:t>              PIN DIAGRAM </a:t>
            </a:r>
          </a:p>
          <a:p>
            <a:r>
              <a:rPr lang="en-US" sz="1800" dirty="0"/>
              <a:t>              INTERRUPTS</a:t>
            </a:r>
          </a:p>
          <a:p>
            <a:r>
              <a:rPr lang="en-US" sz="1800" dirty="0"/>
              <a:t>             CONCLUSION </a:t>
            </a:r>
          </a:p>
          <a:p>
            <a:r>
              <a:rPr lang="en-US" sz="1800" dirty="0"/>
              <a:t>        </a:t>
            </a:r>
          </a:p>
        </p:txBody>
      </p:sp>
      <p:grpSp>
        <p:nvGrpSpPr>
          <p:cNvPr id="4" name="Group 3" descr="Small circle with number 1 inside  indicating step 1">
            <a:extLst>
              <a:ext uri="{FF2B5EF4-FFF2-40B4-BE49-F238E27FC236}">
                <a16:creationId xmlns:a16="http://schemas.microsoft.com/office/drawing/2014/main" id="{D63CEADE-762D-46BB-A4AD-97A902D7F15E}"/>
              </a:ext>
            </a:extLst>
          </p:cNvPr>
          <p:cNvGrpSpPr/>
          <p:nvPr/>
        </p:nvGrpSpPr>
        <p:grpSpPr bwMode="blackWhite">
          <a:xfrm>
            <a:off x="558056" y="1917997"/>
            <a:ext cx="558179" cy="409838"/>
            <a:chOff x="6953426" y="711274"/>
            <a:chExt cx="558179" cy="409838"/>
          </a:xfrm>
        </p:grpSpPr>
        <p:sp>
          <p:nvSpPr>
            <p:cNvPr id="5" name="Oval 4" descr="Small circle">
              <a:extLst>
                <a:ext uri="{FF2B5EF4-FFF2-40B4-BE49-F238E27FC236}">
                  <a16:creationId xmlns:a16="http://schemas.microsoft.com/office/drawing/2014/main" id="{FA1CB6DB-14BD-41D1-891A-C25F7E63312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descr="Number 1">
              <a:extLst>
                <a:ext uri="{FF2B5EF4-FFF2-40B4-BE49-F238E27FC236}">
                  <a16:creationId xmlns:a16="http://schemas.microsoft.com/office/drawing/2014/main" id="{A8DBE186-BA19-4426-8313-7B1039F7E56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7" name="Group 6" descr="Small circle with number 2 inside  indicating step 2">
            <a:extLst>
              <a:ext uri="{FF2B5EF4-FFF2-40B4-BE49-F238E27FC236}">
                <a16:creationId xmlns:a16="http://schemas.microsoft.com/office/drawing/2014/main" id="{547798A4-CBC3-4C70-80E7-A9100DDF84DB}"/>
              </a:ext>
            </a:extLst>
          </p:cNvPr>
          <p:cNvGrpSpPr/>
          <p:nvPr/>
        </p:nvGrpSpPr>
        <p:grpSpPr bwMode="blackWhite">
          <a:xfrm>
            <a:off x="531552" y="2512712"/>
            <a:ext cx="558179" cy="409838"/>
            <a:chOff x="6953426" y="711274"/>
            <a:chExt cx="558179" cy="409838"/>
          </a:xfrm>
        </p:grpSpPr>
        <p:sp>
          <p:nvSpPr>
            <p:cNvPr id="8" name="Oval 7" descr="Small circle">
              <a:extLst>
                <a:ext uri="{FF2B5EF4-FFF2-40B4-BE49-F238E27FC236}">
                  <a16:creationId xmlns:a16="http://schemas.microsoft.com/office/drawing/2014/main" id="{47106B69-EA9D-4B4A-846C-A2DDD2FAC1A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descr="Number 2">
              <a:extLst>
                <a:ext uri="{FF2B5EF4-FFF2-40B4-BE49-F238E27FC236}">
                  <a16:creationId xmlns:a16="http://schemas.microsoft.com/office/drawing/2014/main" id="{2FDBF1D5-FB1F-4322-B9B2-483FA82E6595}"/>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10" name="Group 9" descr="Small circle with number 3 inside  indicating step 3">
            <a:extLst>
              <a:ext uri="{FF2B5EF4-FFF2-40B4-BE49-F238E27FC236}">
                <a16:creationId xmlns:a16="http://schemas.microsoft.com/office/drawing/2014/main" id="{93894692-5186-4B7D-8324-089C90BA0AAD}"/>
              </a:ext>
            </a:extLst>
          </p:cNvPr>
          <p:cNvGrpSpPr/>
          <p:nvPr/>
        </p:nvGrpSpPr>
        <p:grpSpPr bwMode="blackWhite">
          <a:xfrm>
            <a:off x="531552" y="3068614"/>
            <a:ext cx="558179" cy="409838"/>
            <a:chOff x="6953426" y="711274"/>
            <a:chExt cx="558179" cy="409838"/>
          </a:xfrm>
        </p:grpSpPr>
        <p:sp>
          <p:nvSpPr>
            <p:cNvPr id="11" name="Oval 10" descr="Small circle">
              <a:extLst>
                <a:ext uri="{FF2B5EF4-FFF2-40B4-BE49-F238E27FC236}">
                  <a16:creationId xmlns:a16="http://schemas.microsoft.com/office/drawing/2014/main" id="{A3DEF959-2C90-44BC-8B83-9C16EB2F242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descr="Number 3">
              <a:extLst>
                <a:ext uri="{FF2B5EF4-FFF2-40B4-BE49-F238E27FC236}">
                  <a16:creationId xmlns:a16="http://schemas.microsoft.com/office/drawing/2014/main" id="{3CABBC44-B2E4-414E-A2DD-4CA8A6DE377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grpSp>
        <p:nvGrpSpPr>
          <p:cNvPr id="15" name="Group 14" descr="Small circle with number 3 inside  indicating step 3">
            <a:extLst>
              <a:ext uri="{FF2B5EF4-FFF2-40B4-BE49-F238E27FC236}">
                <a16:creationId xmlns:a16="http://schemas.microsoft.com/office/drawing/2014/main" id="{71F015CB-DC60-425C-99F0-510B083ED579}"/>
              </a:ext>
            </a:extLst>
          </p:cNvPr>
          <p:cNvGrpSpPr/>
          <p:nvPr/>
        </p:nvGrpSpPr>
        <p:grpSpPr bwMode="blackWhite">
          <a:xfrm>
            <a:off x="524928" y="3592072"/>
            <a:ext cx="558179" cy="409838"/>
            <a:chOff x="6953426" y="711274"/>
            <a:chExt cx="558179" cy="409838"/>
          </a:xfrm>
        </p:grpSpPr>
        <p:sp>
          <p:nvSpPr>
            <p:cNvPr id="16" name="Oval 15" descr="Small circle">
              <a:extLst>
                <a:ext uri="{FF2B5EF4-FFF2-40B4-BE49-F238E27FC236}">
                  <a16:creationId xmlns:a16="http://schemas.microsoft.com/office/drawing/2014/main" id="{AE69FF28-B376-4DD8-B2E2-00EB6434899F}"/>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descr="Number 3">
              <a:extLst>
                <a:ext uri="{FF2B5EF4-FFF2-40B4-BE49-F238E27FC236}">
                  <a16:creationId xmlns:a16="http://schemas.microsoft.com/office/drawing/2014/main" id="{223A0EE4-7D3E-4860-94BD-9E5DD3CE3FBD}"/>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grpSp>
        <p:nvGrpSpPr>
          <p:cNvPr id="18" name="Group 17" descr="Small circle with number 3 inside  indicating step 3">
            <a:extLst>
              <a:ext uri="{FF2B5EF4-FFF2-40B4-BE49-F238E27FC236}">
                <a16:creationId xmlns:a16="http://schemas.microsoft.com/office/drawing/2014/main" id="{AE3237A3-DABA-4648-9DE7-BE97CCFA87CE}"/>
              </a:ext>
            </a:extLst>
          </p:cNvPr>
          <p:cNvGrpSpPr/>
          <p:nvPr/>
        </p:nvGrpSpPr>
        <p:grpSpPr bwMode="blackWhite">
          <a:xfrm>
            <a:off x="511676" y="4201673"/>
            <a:ext cx="558179" cy="409838"/>
            <a:chOff x="6953426" y="711274"/>
            <a:chExt cx="558179" cy="409838"/>
          </a:xfrm>
        </p:grpSpPr>
        <p:sp>
          <p:nvSpPr>
            <p:cNvPr id="19" name="Oval 18" descr="Small circle">
              <a:extLst>
                <a:ext uri="{FF2B5EF4-FFF2-40B4-BE49-F238E27FC236}">
                  <a16:creationId xmlns:a16="http://schemas.microsoft.com/office/drawing/2014/main" id="{70690AF9-C79A-45B9-9E50-02B378FA870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3">
              <a:extLst>
                <a:ext uri="{FF2B5EF4-FFF2-40B4-BE49-F238E27FC236}">
                  <a16:creationId xmlns:a16="http://schemas.microsoft.com/office/drawing/2014/main" id="{CF7DC960-53C9-40D8-87B2-BF2AEEEBC2C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grpSp>
        <p:nvGrpSpPr>
          <p:cNvPr id="21" name="Group 20" descr="Small circle with number 3 inside  indicating step 3">
            <a:extLst>
              <a:ext uri="{FF2B5EF4-FFF2-40B4-BE49-F238E27FC236}">
                <a16:creationId xmlns:a16="http://schemas.microsoft.com/office/drawing/2014/main" id="{6D7CC3C4-3271-4263-923E-2FD28D496C7C}"/>
              </a:ext>
            </a:extLst>
          </p:cNvPr>
          <p:cNvGrpSpPr/>
          <p:nvPr/>
        </p:nvGrpSpPr>
        <p:grpSpPr bwMode="blackWhite">
          <a:xfrm>
            <a:off x="524928" y="4811274"/>
            <a:ext cx="558179" cy="409838"/>
            <a:chOff x="6953426" y="711274"/>
            <a:chExt cx="558179" cy="409838"/>
          </a:xfrm>
        </p:grpSpPr>
        <p:sp>
          <p:nvSpPr>
            <p:cNvPr id="22" name="Oval 21" descr="Small circle">
              <a:extLst>
                <a:ext uri="{FF2B5EF4-FFF2-40B4-BE49-F238E27FC236}">
                  <a16:creationId xmlns:a16="http://schemas.microsoft.com/office/drawing/2014/main" id="{739204CC-3DBB-4809-BCF6-4CAA242DC6A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descr="Number 3">
              <a:extLst>
                <a:ext uri="{FF2B5EF4-FFF2-40B4-BE49-F238E27FC236}">
                  <a16:creationId xmlns:a16="http://schemas.microsoft.com/office/drawing/2014/main" id="{4FF51598-720D-4978-B2D9-F35F2C3B3DD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grpSp>
        <p:nvGrpSpPr>
          <p:cNvPr id="24" name="Group 23" descr="Small circle with number 3 inside  indicating step 3">
            <a:extLst>
              <a:ext uri="{FF2B5EF4-FFF2-40B4-BE49-F238E27FC236}">
                <a16:creationId xmlns:a16="http://schemas.microsoft.com/office/drawing/2014/main" id="{F2723151-8ABC-4A79-93AE-410F02FBA13B}"/>
              </a:ext>
            </a:extLst>
          </p:cNvPr>
          <p:cNvGrpSpPr/>
          <p:nvPr/>
        </p:nvGrpSpPr>
        <p:grpSpPr bwMode="blackWhite">
          <a:xfrm>
            <a:off x="531552" y="5361242"/>
            <a:ext cx="558179" cy="409838"/>
            <a:chOff x="6953426" y="711274"/>
            <a:chExt cx="558179" cy="409838"/>
          </a:xfrm>
        </p:grpSpPr>
        <p:sp>
          <p:nvSpPr>
            <p:cNvPr id="25" name="Oval 24" descr="Small circle">
              <a:extLst>
                <a:ext uri="{FF2B5EF4-FFF2-40B4-BE49-F238E27FC236}">
                  <a16:creationId xmlns:a16="http://schemas.microsoft.com/office/drawing/2014/main" id="{A3D399AD-1DE5-4A51-808E-BE6D7FCE163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descr="Number 3">
              <a:extLst>
                <a:ext uri="{FF2B5EF4-FFF2-40B4-BE49-F238E27FC236}">
                  <a16:creationId xmlns:a16="http://schemas.microsoft.com/office/drawing/2014/main" id="{1460556F-A59D-449F-B699-2E6D55D3CCC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Tree>
    <p:extLst>
      <p:ext uri="{BB962C8B-B14F-4D97-AF65-F5344CB8AC3E}">
        <p14:creationId xmlns:p14="http://schemas.microsoft.com/office/powerpoint/2010/main" val="188329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E962-9A49-431E-B922-C3C4D9D517A6}"/>
              </a:ext>
            </a:extLst>
          </p:cNvPr>
          <p:cNvSpPr>
            <a:spLocks noGrp="1"/>
          </p:cNvSpPr>
          <p:nvPr>
            <p:ph type="title"/>
          </p:nvPr>
        </p:nvSpPr>
        <p:spPr>
          <a:xfrm>
            <a:off x="521207" y="408300"/>
            <a:ext cx="11153958" cy="640080"/>
          </a:xfrm>
        </p:spPr>
        <p:txBody>
          <a:bodyPr/>
          <a:lstStyle/>
          <a:p>
            <a:r>
              <a:rPr lang="en-US" dirty="0"/>
              <a:t>                                         </a:t>
            </a:r>
            <a:r>
              <a:rPr lang="en-US" dirty="0">
                <a:latin typeface="Perpetua" panose="02020502060401020303" pitchFamily="18" charset="0"/>
              </a:rPr>
              <a:t>INTRODUCTION</a:t>
            </a:r>
          </a:p>
        </p:txBody>
      </p:sp>
      <p:sp>
        <p:nvSpPr>
          <p:cNvPr id="3" name="Content Placeholder 2">
            <a:extLst>
              <a:ext uri="{FF2B5EF4-FFF2-40B4-BE49-F238E27FC236}">
                <a16:creationId xmlns:a16="http://schemas.microsoft.com/office/drawing/2014/main" id="{EE94ACBC-CCC3-4E7C-A405-32D8A33A3A7F}"/>
              </a:ext>
            </a:extLst>
          </p:cNvPr>
          <p:cNvSpPr>
            <a:spLocks noGrp="1"/>
          </p:cNvSpPr>
          <p:nvPr>
            <p:ph sz="quarter" idx="10"/>
          </p:nvPr>
        </p:nvSpPr>
        <p:spPr>
          <a:xfrm>
            <a:off x="539496" y="1485304"/>
            <a:ext cx="11153957" cy="5014092"/>
          </a:xfrm>
        </p:spPr>
        <p:txBody>
          <a:bodyPr>
            <a:normAutofit/>
          </a:bodyPr>
          <a:lstStyle/>
          <a:p>
            <a:r>
              <a:rPr lang="en-US" sz="1500" dirty="0"/>
              <a:t>The Intel 8085 ("</a:t>
            </a:r>
            <a:r>
              <a:rPr lang="en-US" sz="1500" i="1" dirty="0"/>
              <a:t>eighty-eighty-five</a:t>
            </a:r>
            <a:r>
              <a:rPr lang="en-US" sz="1500" dirty="0"/>
              <a:t>") is an 8-bit microprocessor produced by Intel and introduced in March 1976. It is a software-binary compatible with the more-famous Intel 8080 with only two minor instructions added to support its added interrupt and serial input/output features. However, it requires less support circuitry, allowing simpler and less expensive microcomputer systems to be built.</a:t>
            </a:r>
          </a:p>
        </p:txBody>
      </p:sp>
      <p:pic>
        <p:nvPicPr>
          <p:cNvPr id="2050" name="Picture 2" descr="Image result for microprocessor 8085">
            <a:extLst>
              <a:ext uri="{FF2B5EF4-FFF2-40B4-BE49-F238E27FC236}">
                <a16:creationId xmlns:a16="http://schemas.microsoft.com/office/drawing/2014/main" id="{00C0AB27-BF7B-42B7-A73C-01F0CD3CC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322154"/>
            <a:ext cx="4572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59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2131-205F-49BF-A046-3C19CC2D5B87}"/>
              </a:ext>
            </a:extLst>
          </p:cNvPr>
          <p:cNvSpPr>
            <a:spLocks noGrp="1"/>
          </p:cNvSpPr>
          <p:nvPr>
            <p:ph type="title"/>
          </p:nvPr>
        </p:nvSpPr>
        <p:spPr>
          <a:xfrm>
            <a:off x="521207" y="448056"/>
            <a:ext cx="11193715" cy="640080"/>
          </a:xfrm>
        </p:spPr>
        <p:txBody>
          <a:bodyPr/>
          <a:lstStyle/>
          <a:p>
            <a:r>
              <a:rPr lang="en-US" dirty="0">
                <a:latin typeface="Perpetua" panose="02020502060401020303" pitchFamily="18" charset="0"/>
              </a:rPr>
              <a:t>                                             CONFIGURATIONS</a:t>
            </a:r>
          </a:p>
        </p:txBody>
      </p:sp>
      <p:sp>
        <p:nvSpPr>
          <p:cNvPr id="3" name="Content Placeholder 2">
            <a:extLst>
              <a:ext uri="{FF2B5EF4-FFF2-40B4-BE49-F238E27FC236}">
                <a16:creationId xmlns:a16="http://schemas.microsoft.com/office/drawing/2014/main" id="{0ECAC1DD-C8D9-4196-8FE3-0C06B2798FA3}"/>
              </a:ext>
            </a:extLst>
          </p:cNvPr>
          <p:cNvSpPr>
            <a:spLocks noGrp="1"/>
          </p:cNvSpPr>
          <p:nvPr>
            <p:ph sz="quarter" idx="10"/>
          </p:nvPr>
        </p:nvSpPr>
        <p:spPr>
          <a:xfrm>
            <a:off x="539496" y="1435608"/>
            <a:ext cx="11175426" cy="4974336"/>
          </a:xfrm>
        </p:spPr>
        <p:txBody>
          <a:bodyPr/>
          <a:lstStyle/>
          <a:p>
            <a:r>
              <a:rPr lang="en-US" sz="1600" dirty="0"/>
              <a:t>It has the following configuration </a:t>
            </a:r>
            <a:r>
              <a:rPr lang="en-US" dirty="0"/>
              <a:t>−</a:t>
            </a:r>
          </a:p>
          <a:p>
            <a:pPr marL="171450" indent="-171450">
              <a:buFont typeface="Arial" panose="020B0604020202020204" pitchFamily="34" charset="0"/>
              <a:buChar char="•"/>
            </a:pPr>
            <a:r>
              <a:rPr lang="en-US" sz="1500" dirty="0"/>
              <a:t>8-bit data bus</a:t>
            </a:r>
          </a:p>
          <a:p>
            <a:pPr marL="171450" indent="-171450">
              <a:buFont typeface="Arial" panose="020B0604020202020204" pitchFamily="34" charset="0"/>
              <a:buChar char="•"/>
            </a:pPr>
            <a:r>
              <a:rPr lang="en-US" sz="1500" dirty="0"/>
              <a:t>16-bit address bus, which can address </a:t>
            </a:r>
            <a:r>
              <a:rPr lang="en-US" sz="1500" dirty="0" err="1"/>
              <a:t>upto</a:t>
            </a:r>
            <a:r>
              <a:rPr lang="en-US" sz="1500" dirty="0"/>
              <a:t> 64KB</a:t>
            </a:r>
          </a:p>
          <a:p>
            <a:pPr marL="171450" indent="-171450">
              <a:buFont typeface="Arial" panose="020B0604020202020204" pitchFamily="34" charset="0"/>
              <a:buChar char="•"/>
            </a:pPr>
            <a:r>
              <a:rPr lang="en-US" sz="1500" dirty="0"/>
              <a:t>A 16-bit program counter</a:t>
            </a:r>
          </a:p>
          <a:p>
            <a:pPr marL="171450" indent="-171450">
              <a:buFont typeface="Arial" panose="020B0604020202020204" pitchFamily="34" charset="0"/>
              <a:buChar char="•"/>
            </a:pPr>
            <a:r>
              <a:rPr lang="en-US" sz="1500" dirty="0"/>
              <a:t>A 16-bit stack pointer</a:t>
            </a:r>
          </a:p>
          <a:p>
            <a:pPr marL="171450" indent="-171450">
              <a:buFont typeface="Arial" panose="020B0604020202020204" pitchFamily="34" charset="0"/>
              <a:buChar char="•"/>
            </a:pPr>
            <a:r>
              <a:rPr lang="en-US" sz="1500" dirty="0"/>
              <a:t>Six 8-bit registers arranged in pairs: BC, DE, HL</a:t>
            </a:r>
          </a:p>
          <a:p>
            <a:pPr marL="171450" indent="-171450">
              <a:buFont typeface="Arial" panose="020B0604020202020204" pitchFamily="34" charset="0"/>
              <a:buChar char="•"/>
            </a:pPr>
            <a:r>
              <a:rPr lang="en-US" sz="1500" dirty="0"/>
              <a:t>Requires +5V supply to operate at 3.2 MHZ single phase clock</a:t>
            </a:r>
          </a:p>
          <a:p>
            <a:endParaRPr lang="en-US" dirty="0"/>
          </a:p>
        </p:txBody>
      </p:sp>
    </p:spTree>
    <p:extLst>
      <p:ext uri="{BB962C8B-B14F-4D97-AF65-F5344CB8AC3E}">
        <p14:creationId xmlns:p14="http://schemas.microsoft.com/office/powerpoint/2010/main" val="153433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4E5A-19D6-4D43-8652-72656AC3219B}"/>
              </a:ext>
            </a:extLst>
          </p:cNvPr>
          <p:cNvSpPr>
            <a:spLocks noGrp="1"/>
          </p:cNvSpPr>
          <p:nvPr>
            <p:ph type="title"/>
          </p:nvPr>
        </p:nvSpPr>
        <p:spPr>
          <a:xfrm>
            <a:off x="521207" y="448056"/>
            <a:ext cx="11180463" cy="640080"/>
          </a:xfrm>
        </p:spPr>
        <p:txBody>
          <a:bodyPr/>
          <a:lstStyle/>
          <a:p>
            <a:r>
              <a:rPr lang="en-US" dirty="0">
                <a:latin typeface="Perpetua" panose="02020502060401020303" pitchFamily="18" charset="0"/>
              </a:rPr>
              <a:t>                                                 FLAG REGISTER</a:t>
            </a:r>
          </a:p>
        </p:txBody>
      </p:sp>
      <p:graphicFrame>
        <p:nvGraphicFramePr>
          <p:cNvPr id="4" name="Content Placeholder 3">
            <a:extLst>
              <a:ext uri="{FF2B5EF4-FFF2-40B4-BE49-F238E27FC236}">
                <a16:creationId xmlns:a16="http://schemas.microsoft.com/office/drawing/2014/main" id="{C61A6CCA-45B9-464F-9452-37F6E3E00EBA}"/>
              </a:ext>
            </a:extLst>
          </p:cNvPr>
          <p:cNvGraphicFramePr>
            <a:graphicFrameLocks noGrp="1"/>
          </p:cNvGraphicFramePr>
          <p:nvPr>
            <p:ph sz="quarter" idx="10"/>
            <p:extLst>
              <p:ext uri="{D42A27DB-BD31-4B8C-83A1-F6EECF244321}">
                <p14:modId xmlns:p14="http://schemas.microsoft.com/office/powerpoint/2010/main" val="4179585574"/>
              </p:ext>
            </p:extLst>
          </p:nvPr>
        </p:nvGraphicFramePr>
        <p:xfrm>
          <a:off x="3230802" y="4860967"/>
          <a:ext cx="6362704" cy="853440"/>
        </p:xfrm>
        <a:graphic>
          <a:graphicData uri="http://schemas.openxmlformats.org/drawingml/2006/table">
            <a:tbl>
              <a:tblPr/>
              <a:tblGrid>
                <a:gridCol w="795338">
                  <a:extLst>
                    <a:ext uri="{9D8B030D-6E8A-4147-A177-3AD203B41FA5}">
                      <a16:colId xmlns:a16="http://schemas.microsoft.com/office/drawing/2014/main" val="2634799148"/>
                    </a:ext>
                  </a:extLst>
                </a:gridCol>
                <a:gridCol w="795338">
                  <a:extLst>
                    <a:ext uri="{9D8B030D-6E8A-4147-A177-3AD203B41FA5}">
                      <a16:colId xmlns:a16="http://schemas.microsoft.com/office/drawing/2014/main" val="3251968142"/>
                    </a:ext>
                  </a:extLst>
                </a:gridCol>
                <a:gridCol w="795338">
                  <a:extLst>
                    <a:ext uri="{9D8B030D-6E8A-4147-A177-3AD203B41FA5}">
                      <a16:colId xmlns:a16="http://schemas.microsoft.com/office/drawing/2014/main" val="1962984104"/>
                    </a:ext>
                  </a:extLst>
                </a:gridCol>
                <a:gridCol w="795338">
                  <a:extLst>
                    <a:ext uri="{9D8B030D-6E8A-4147-A177-3AD203B41FA5}">
                      <a16:colId xmlns:a16="http://schemas.microsoft.com/office/drawing/2014/main" val="487922018"/>
                    </a:ext>
                  </a:extLst>
                </a:gridCol>
                <a:gridCol w="795338">
                  <a:extLst>
                    <a:ext uri="{9D8B030D-6E8A-4147-A177-3AD203B41FA5}">
                      <a16:colId xmlns:a16="http://schemas.microsoft.com/office/drawing/2014/main" val="3262662942"/>
                    </a:ext>
                  </a:extLst>
                </a:gridCol>
                <a:gridCol w="795338">
                  <a:extLst>
                    <a:ext uri="{9D8B030D-6E8A-4147-A177-3AD203B41FA5}">
                      <a16:colId xmlns:a16="http://schemas.microsoft.com/office/drawing/2014/main" val="4287841195"/>
                    </a:ext>
                  </a:extLst>
                </a:gridCol>
                <a:gridCol w="795338">
                  <a:extLst>
                    <a:ext uri="{9D8B030D-6E8A-4147-A177-3AD203B41FA5}">
                      <a16:colId xmlns:a16="http://schemas.microsoft.com/office/drawing/2014/main" val="1996093409"/>
                    </a:ext>
                  </a:extLst>
                </a:gridCol>
                <a:gridCol w="795338">
                  <a:extLst>
                    <a:ext uri="{9D8B030D-6E8A-4147-A177-3AD203B41FA5}">
                      <a16:colId xmlns:a16="http://schemas.microsoft.com/office/drawing/2014/main" val="949084106"/>
                    </a:ext>
                  </a:extLst>
                </a:gridCol>
              </a:tblGrid>
              <a:tr h="0">
                <a:tc>
                  <a:txBody>
                    <a:bodyPr/>
                    <a:lstStyle/>
                    <a:p>
                      <a:pPr fontAlgn="t"/>
                      <a:r>
                        <a:rPr lang="en-US" dirty="0">
                          <a:effectLst/>
                        </a:rPr>
                        <a:t>   D7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dirty="0">
                          <a:effectLst/>
                        </a:rPr>
                        <a:t>  D6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dirty="0">
                          <a:effectLst/>
                        </a:rPr>
                        <a:t>   D5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dirty="0">
                          <a:effectLst/>
                        </a:rPr>
                        <a:t>  D4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dirty="0">
                          <a:effectLst/>
                        </a:rPr>
                        <a:t>   D3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dirty="0">
                          <a:effectLst/>
                        </a:rPr>
                        <a:t>  D2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dirty="0">
                          <a:effectLst/>
                        </a:rPr>
                        <a:t>   D1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dirty="0">
                          <a:effectLst/>
                        </a:rPr>
                        <a:t>  D0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518574053"/>
                  </a:ext>
                </a:extLst>
              </a:tr>
              <a:tr h="0">
                <a:tc>
                  <a:txBody>
                    <a:bodyPr/>
                    <a:lstStyle/>
                    <a:p>
                      <a:pPr fontAlgn="t"/>
                      <a:r>
                        <a:rPr lang="en-US" dirty="0">
                          <a:effectLst/>
                        </a:rPr>
                        <a:t>    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   Z</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    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   AC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   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   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    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   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21831030"/>
                  </a:ext>
                </a:extLst>
              </a:tr>
            </a:tbl>
          </a:graphicData>
        </a:graphic>
      </p:graphicFrame>
      <p:sp>
        <p:nvSpPr>
          <p:cNvPr id="5" name="Rectangle 1">
            <a:extLst>
              <a:ext uri="{FF2B5EF4-FFF2-40B4-BE49-F238E27FC236}">
                <a16:creationId xmlns:a16="http://schemas.microsoft.com/office/drawing/2014/main" id="{D2316D05-8FAC-4F72-BEFD-1C22C96D29D0}"/>
              </a:ext>
            </a:extLst>
          </p:cNvPr>
          <p:cNvSpPr>
            <a:spLocks noChangeArrowheads="1"/>
          </p:cNvSpPr>
          <p:nvPr/>
        </p:nvSpPr>
        <p:spPr bwMode="auto">
          <a:xfrm>
            <a:off x="437317" y="1340161"/>
            <a:ext cx="11480900"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1"/>
                </a:solidFill>
                <a:effectLst/>
                <a:latin typeface="Arial" panose="020B0604020202020204" pitchFamily="34" charset="0"/>
                <a:cs typeface="Arial" panose="020B0604020202020204" pitchFamily="34" charset="0"/>
              </a:rPr>
              <a:t>Flag register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It is an 8-bit register having five 1-bit flip-flops, which holds either 0 or 1 depending upon the result stored in the accumulator.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These are the set of 5 flip-flops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Sign (S)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Zero (Z)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Auxiliary Carry (AC)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Parity (P)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Carry (C)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Its bit position is shown in the following table </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219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35C5-7564-4C84-BE96-CE82C286F401}"/>
              </a:ext>
            </a:extLst>
          </p:cNvPr>
          <p:cNvSpPr>
            <a:spLocks noGrp="1"/>
          </p:cNvSpPr>
          <p:nvPr>
            <p:ph type="title"/>
          </p:nvPr>
        </p:nvSpPr>
        <p:spPr>
          <a:xfrm>
            <a:off x="521207" y="448056"/>
            <a:ext cx="11167210" cy="640080"/>
          </a:xfrm>
        </p:spPr>
        <p:txBody>
          <a:bodyPr/>
          <a:lstStyle/>
          <a:p>
            <a:r>
              <a:rPr lang="en-US" dirty="0"/>
              <a:t>                                           </a:t>
            </a:r>
            <a:r>
              <a:rPr lang="en-US" dirty="0">
                <a:latin typeface="Perpetua" panose="02020502060401020303" pitchFamily="18" charset="0"/>
              </a:rPr>
              <a:t>ARCHITECTURE</a:t>
            </a:r>
          </a:p>
        </p:txBody>
      </p:sp>
      <p:pic>
        <p:nvPicPr>
          <p:cNvPr id="1026" name="Picture 2" descr="8085 artchitecture">
            <a:extLst>
              <a:ext uri="{FF2B5EF4-FFF2-40B4-BE49-F238E27FC236}">
                <a16:creationId xmlns:a16="http://schemas.microsoft.com/office/drawing/2014/main" id="{26C6B129-9345-4B5D-A964-18C756785A2C}"/>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521206" y="1435100"/>
            <a:ext cx="11167209" cy="5111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49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47BD-402A-42F8-AD07-DC4F06B63DC1}"/>
              </a:ext>
            </a:extLst>
          </p:cNvPr>
          <p:cNvSpPr>
            <a:spLocks noGrp="1"/>
          </p:cNvSpPr>
          <p:nvPr>
            <p:ph type="title"/>
          </p:nvPr>
        </p:nvSpPr>
        <p:spPr>
          <a:xfrm>
            <a:off x="521207" y="448056"/>
            <a:ext cx="11193715" cy="640080"/>
          </a:xfrm>
        </p:spPr>
        <p:txBody>
          <a:bodyPr/>
          <a:lstStyle/>
          <a:p>
            <a:r>
              <a:rPr lang="en-US" dirty="0"/>
              <a:t>                                           </a:t>
            </a:r>
            <a:r>
              <a:rPr lang="en-US" dirty="0">
                <a:latin typeface="Perpetua" panose="02020502060401020303" pitchFamily="18" charset="0"/>
              </a:rPr>
              <a:t>PIN DIAGRAM</a:t>
            </a:r>
          </a:p>
        </p:txBody>
      </p:sp>
      <p:pic>
        <p:nvPicPr>
          <p:cNvPr id="2050" name="Picture 2" descr="2">
            <a:extLst>
              <a:ext uri="{FF2B5EF4-FFF2-40B4-BE49-F238E27FC236}">
                <a16:creationId xmlns:a16="http://schemas.microsoft.com/office/drawing/2014/main" id="{EACD9AA0-22C3-4D51-B2F8-89FF16BE51A8}"/>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743200" y="1435100"/>
            <a:ext cx="5539409" cy="497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9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B85C-53A6-4AF1-925B-C01C4B7A609F}"/>
              </a:ext>
            </a:extLst>
          </p:cNvPr>
          <p:cNvSpPr>
            <a:spLocks noGrp="1"/>
          </p:cNvSpPr>
          <p:nvPr>
            <p:ph type="title"/>
          </p:nvPr>
        </p:nvSpPr>
        <p:spPr>
          <a:xfrm>
            <a:off x="521207" y="448056"/>
            <a:ext cx="11167210" cy="640080"/>
          </a:xfrm>
        </p:spPr>
        <p:txBody>
          <a:bodyPr/>
          <a:lstStyle/>
          <a:p>
            <a:r>
              <a:rPr lang="en-US" dirty="0"/>
              <a:t>                                               INTERRUPTS</a:t>
            </a:r>
          </a:p>
        </p:txBody>
      </p:sp>
      <p:sp>
        <p:nvSpPr>
          <p:cNvPr id="3" name="Content Placeholder 2">
            <a:extLst>
              <a:ext uri="{FF2B5EF4-FFF2-40B4-BE49-F238E27FC236}">
                <a16:creationId xmlns:a16="http://schemas.microsoft.com/office/drawing/2014/main" id="{2C8F736D-AF67-46B6-BDAC-3BFC3A64F075}"/>
              </a:ext>
            </a:extLst>
          </p:cNvPr>
          <p:cNvSpPr>
            <a:spLocks noGrp="1"/>
          </p:cNvSpPr>
          <p:nvPr>
            <p:ph sz="quarter" idx="10"/>
          </p:nvPr>
        </p:nvSpPr>
        <p:spPr>
          <a:xfrm>
            <a:off x="539495" y="1435608"/>
            <a:ext cx="11167209" cy="4974336"/>
          </a:xfrm>
        </p:spPr>
        <p:txBody>
          <a:bodyPr>
            <a:normAutofit fontScale="92500" lnSpcReduction="20000"/>
          </a:bodyPr>
          <a:lstStyle/>
          <a:p>
            <a:r>
              <a:rPr lang="en-US" sz="1800" b="1" dirty="0">
                <a:solidFill>
                  <a:schemeClr val="accent1"/>
                </a:solidFill>
              </a:rPr>
              <a:t>TRAP </a:t>
            </a:r>
            <a:r>
              <a:rPr lang="en-US" sz="1800" dirty="0"/>
              <a:t>- It is a non-maskable interrupt, having the highest priority among all interrupts. By default, it is enabled until it gets acknowledged. In case of failure, it executes as ISR and sends the data to backup memory. This interrupt transfers the control to the location 0024H.</a:t>
            </a:r>
          </a:p>
          <a:p>
            <a:r>
              <a:rPr lang="en-US" sz="1800" b="1" dirty="0">
                <a:solidFill>
                  <a:schemeClr val="accent1"/>
                </a:solidFill>
              </a:rPr>
              <a:t>RST7.5 </a:t>
            </a:r>
            <a:r>
              <a:rPr lang="en-US" sz="1800" dirty="0"/>
              <a:t>- It is a maskable interrupt, having the second highest priority among all interrupts. When this interrupt is executed, the processor saves the content of the PC register into the stack and branches to 003CH address</a:t>
            </a:r>
            <a:r>
              <a:rPr lang="en-US" dirty="0"/>
              <a:t>.</a:t>
            </a:r>
          </a:p>
          <a:p>
            <a:r>
              <a:rPr lang="en-US" sz="1600" b="1" dirty="0">
                <a:solidFill>
                  <a:schemeClr val="accent1"/>
                </a:solidFill>
              </a:rPr>
              <a:t>RST 6.5 </a:t>
            </a:r>
            <a:r>
              <a:rPr lang="en-US" sz="1600" dirty="0"/>
              <a:t>- It is a maskable interrupt, having the third highest priority among all interrupts. When this interrupt is executed, the processor saves the content of the PC register into the stack and branches to 0034H address</a:t>
            </a:r>
            <a:r>
              <a:rPr lang="en-US" dirty="0"/>
              <a:t>.</a:t>
            </a:r>
          </a:p>
          <a:p>
            <a:r>
              <a:rPr lang="en-US" sz="1600" b="1" dirty="0">
                <a:solidFill>
                  <a:schemeClr val="accent1"/>
                </a:solidFill>
              </a:rPr>
              <a:t>RST 5.5 </a:t>
            </a:r>
            <a:r>
              <a:rPr lang="en-US" sz="1600" dirty="0"/>
              <a:t>- It is a maskable interrupt. When this interrupt is executed, the processor saves the content of the PC register into the stack and branches to 002CH address.</a:t>
            </a:r>
          </a:p>
          <a:p>
            <a:r>
              <a:rPr lang="en-US" sz="1600" b="1" dirty="0">
                <a:solidFill>
                  <a:schemeClr val="accent1"/>
                </a:solidFill>
              </a:rPr>
              <a:t>INTR </a:t>
            </a:r>
            <a:r>
              <a:rPr lang="en-US" sz="1600" dirty="0"/>
              <a:t>- It is a maskable interrupt, having the lowest priority among all interrupts. It can be disabled by resetting the microprocessor.</a:t>
            </a:r>
          </a:p>
          <a:p>
            <a:endParaRPr lang="en-US" dirty="0"/>
          </a:p>
        </p:txBody>
      </p:sp>
    </p:spTree>
    <p:extLst>
      <p:ext uri="{BB962C8B-B14F-4D97-AF65-F5344CB8AC3E}">
        <p14:creationId xmlns:p14="http://schemas.microsoft.com/office/powerpoint/2010/main" val="77137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9423-30F4-4122-B6AC-F8AA0C80DABA}"/>
              </a:ext>
            </a:extLst>
          </p:cNvPr>
          <p:cNvSpPr>
            <a:spLocks noGrp="1"/>
          </p:cNvSpPr>
          <p:nvPr>
            <p:ph type="title"/>
          </p:nvPr>
        </p:nvSpPr>
        <p:spPr>
          <a:xfrm>
            <a:off x="521207" y="448056"/>
            <a:ext cx="11180463" cy="640080"/>
          </a:xfrm>
        </p:spPr>
        <p:txBody>
          <a:bodyPr>
            <a:normAutofit/>
          </a:bodyPr>
          <a:lstStyle/>
          <a:p>
            <a:r>
              <a:rPr lang="en-US" dirty="0"/>
              <a:t>                                                CONCLUSION</a:t>
            </a:r>
          </a:p>
        </p:txBody>
      </p:sp>
      <p:sp>
        <p:nvSpPr>
          <p:cNvPr id="3" name="Content Placeholder 2">
            <a:extLst>
              <a:ext uri="{FF2B5EF4-FFF2-40B4-BE49-F238E27FC236}">
                <a16:creationId xmlns:a16="http://schemas.microsoft.com/office/drawing/2014/main" id="{AFD8538D-9AFF-4A29-B2C6-E750C5561159}"/>
              </a:ext>
            </a:extLst>
          </p:cNvPr>
          <p:cNvSpPr>
            <a:spLocks noGrp="1"/>
          </p:cNvSpPr>
          <p:nvPr>
            <p:ph sz="quarter" idx="10"/>
          </p:nvPr>
        </p:nvSpPr>
        <p:spPr>
          <a:xfrm>
            <a:off x="539496" y="1435608"/>
            <a:ext cx="11180462" cy="4974336"/>
          </a:xfrm>
        </p:spPr>
        <p:txBody>
          <a:bodyPr/>
          <a:lstStyle/>
          <a:p>
            <a:r>
              <a:rPr lang="en-US" sz="1600" dirty="0"/>
              <a:t>8085 is pronounced as "eighty-eighty-five" microprocessor. It is an 8-bit microprocessor designed by Intel in 1977 using NMOS technology</a:t>
            </a:r>
            <a:r>
              <a:rPr lang="en-US" dirty="0"/>
              <a:t>.</a:t>
            </a:r>
          </a:p>
          <a:p>
            <a:r>
              <a:rPr lang="en-US" sz="1600" dirty="0"/>
              <a:t>It is used in washing machines, microwave ovens, mobile phones, etc.</a:t>
            </a:r>
          </a:p>
        </p:txBody>
      </p:sp>
    </p:spTree>
    <p:extLst>
      <p:ext uri="{BB962C8B-B14F-4D97-AF65-F5344CB8AC3E}">
        <p14:creationId xmlns:p14="http://schemas.microsoft.com/office/powerpoint/2010/main" val="355561441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{8671826A-3BA2-453D-BA98-3C5077F09047}tf10001108</Template>
  <TotalTime>0</TotalTime>
  <Words>519</Words>
  <Application>Microsoft Office PowerPoint</Application>
  <PresentationFormat>Widescreen</PresentationFormat>
  <Paragraphs>77</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Perpetua</vt:lpstr>
      <vt:lpstr>Segoe UI</vt:lpstr>
      <vt:lpstr>Segoe UI Light</vt:lpstr>
      <vt:lpstr>Segoe UI Semibold</vt:lpstr>
      <vt:lpstr>WelcomeDoc</vt:lpstr>
      <vt:lpstr>                 MICROPROCESSOR-8085 AND ITS WORKING</vt:lpstr>
      <vt:lpstr>                                                      CONTENTS</vt:lpstr>
      <vt:lpstr>                                         INTRODUCTION</vt:lpstr>
      <vt:lpstr>                                             CONFIGURATIONS</vt:lpstr>
      <vt:lpstr>                                                 FLAG REGISTER</vt:lpstr>
      <vt:lpstr>                                           ARCHITECTURE</vt:lpstr>
      <vt:lpstr>                                           PIN DIAGRAM</vt:lpstr>
      <vt:lpstr>                                               INTERRUPTS</vt:lpstr>
      <vt:lpstr>                                                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2020-02-06T10:27:27Z</dcterms:created>
  <dcterms:modified xsi:type="dcterms:W3CDTF">2020-02-07T05:04:54Z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