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83" r:id="rId7"/>
    <p:sldId id="279" r:id="rId8"/>
    <p:sldId id="281" r:id="rId9"/>
    <p:sldId id="284" r:id="rId10"/>
    <p:sldId id="285" r:id="rId11"/>
    <p:sldId id="287" r:id="rId12"/>
    <p:sldId id="288" r:id="rId13"/>
    <p:sldId id="286" r:id="rId14"/>
    <p:sldId id="28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79"/>
            <p14:sldId id="281"/>
            <p14:sldId id="284"/>
          </p14:sldIdLst>
        </p14:section>
        <p14:section name="Untitled Section" id="{DA888DE6-83B8-4962-BAE0-395D21708121}">
          <p14:sldIdLst>
            <p14:sldId id="285"/>
            <p14:sldId id="287"/>
            <p14:sldId id="288"/>
            <p14:sldId id="286"/>
            <p14:sldId id="289"/>
            <p14:sldId id="290"/>
            <p14:sldId id="291"/>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414252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863470" cy="2480024"/>
          </a:xfrm>
        </p:spPr>
        <p:txBody>
          <a:bodyPr anchor="ctr" anchorCtr="0">
            <a:normAutofit/>
          </a:bodyPr>
          <a:lstStyle/>
          <a:p>
            <a:br>
              <a:rPr lang="en-US" sz="3200" b="1" dirty="0">
                <a:solidFill>
                  <a:schemeClr val="bg1"/>
                </a:solidFill>
              </a:rPr>
            </a:br>
            <a:r>
              <a:rPr lang="en-US" sz="3200" b="1" dirty="0">
                <a:solidFill>
                  <a:schemeClr val="bg1"/>
                </a:solidFill>
              </a:rPr>
              <a:t>SEQUENTIAL CIRCUITS AND ITS APPLICATIONS IN INDUSTRY</a:t>
            </a:r>
            <a:endParaRPr lang="en-US" sz="3200" dirty="0">
              <a:solidFill>
                <a:schemeClr val="bg1"/>
              </a:solidFill>
            </a:endParaRPr>
          </a:p>
        </p:txBody>
      </p:sp>
      <p:sp>
        <p:nvSpPr>
          <p:cNvPr id="3" name="Subtitle 2"/>
          <p:cNvSpPr>
            <a:spLocks noGrp="1"/>
          </p:cNvSpPr>
          <p:nvPr>
            <p:ph type="subTitle" idx="4294967295"/>
          </p:nvPr>
        </p:nvSpPr>
        <p:spPr>
          <a:xfrm>
            <a:off x="855619" y="3429000"/>
            <a:ext cx="11137597" cy="2480024"/>
          </a:xfrm>
        </p:spPr>
        <p:txBody>
          <a:bodyPr>
            <a:normAutofit fontScale="85000" lnSpcReduction="10000"/>
          </a:bodyPr>
          <a:lstStyle/>
          <a:p>
            <a:pPr marL="0" indent="0">
              <a:buNone/>
            </a:pPr>
            <a:r>
              <a:rPr lang="en-US" sz="2000" dirty="0">
                <a:solidFill>
                  <a:schemeClr val="bg1"/>
                </a:solidFill>
                <a:latin typeface="+mj-lt"/>
              </a:rPr>
              <a:t>                                                       </a:t>
            </a:r>
          </a:p>
          <a:p>
            <a:r>
              <a:rPr lang="en-US" sz="2000" dirty="0">
                <a:solidFill>
                  <a:schemeClr val="bg1"/>
                </a:solidFill>
                <a:latin typeface="+mj-lt"/>
              </a:rPr>
              <a:t>                                                                                                                                    </a:t>
            </a:r>
            <a:r>
              <a:rPr lang="en-US" sz="2000" dirty="0">
                <a:solidFill>
                  <a:schemeClr val="bg1"/>
                </a:solidFill>
              </a:rPr>
              <a:t>BY AKASH KUMAR GUPTA</a:t>
            </a:r>
            <a:endParaRPr lang="en-US" sz="2000" dirty="0">
              <a:solidFill>
                <a:schemeClr val="bg1"/>
              </a:solidFill>
              <a:latin typeface="+mj-lt"/>
            </a:endParaRPr>
          </a:p>
          <a:p>
            <a:pPr marL="0" indent="0">
              <a:buNone/>
            </a:pPr>
            <a:r>
              <a:rPr lang="en-US" sz="2000" dirty="0">
                <a:solidFill>
                  <a:schemeClr val="bg1"/>
                </a:solidFill>
                <a:latin typeface="+mj-lt"/>
              </a:rPr>
              <a:t>                                                                                                                  </a:t>
            </a:r>
            <a:r>
              <a:rPr lang="en-US" sz="2600" dirty="0" err="1">
                <a:solidFill>
                  <a:schemeClr val="bg1"/>
                </a:solidFill>
                <a:latin typeface="+mj-lt"/>
              </a:rPr>
              <a:t>Kasura</a:t>
            </a:r>
            <a:r>
              <a:rPr lang="en-US" sz="2600" dirty="0">
                <a:solidFill>
                  <a:schemeClr val="bg1"/>
                </a:solidFill>
                <a:latin typeface="+mj-lt"/>
              </a:rPr>
              <a:t> Technologies Private Limited</a:t>
            </a:r>
          </a:p>
          <a:p>
            <a:pPr marL="0" indent="0">
              <a:buNone/>
            </a:pPr>
            <a:endParaRPr lang="en-US" sz="2000" dirty="0">
              <a:solidFill>
                <a:schemeClr val="bg1"/>
              </a:solidFill>
              <a:latin typeface="+mj-lt"/>
            </a:endParaRPr>
          </a:p>
          <a:p>
            <a:pPr marL="0" indent="0">
              <a:buNone/>
            </a:pPr>
            <a:endParaRPr lang="en-US" sz="96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3229-A2F4-4885-97AA-8FC4FB4B9AF5}"/>
              </a:ext>
            </a:extLst>
          </p:cNvPr>
          <p:cNvSpPr>
            <a:spLocks noGrp="1"/>
          </p:cNvSpPr>
          <p:nvPr>
            <p:ph type="title"/>
          </p:nvPr>
        </p:nvSpPr>
        <p:spPr>
          <a:xfrm>
            <a:off x="521207" y="448056"/>
            <a:ext cx="11137393" cy="640080"/>
          </a:xfrm>
        </p:spPr>
        <p:txBody>
          <a:bodyPr/>
          <a:lstStyle/>
          <a:p>
            <a:r>
              <a:rPr lang="en-US" dirty="0"/>
              <a:t>                       </a:t>
            </a:r>
            <a:r>
              <a:rPr lang="en-US" dirty="0">
                <a:latin typeface="Perpetua" panose="02020502060401020303" pitchFamily="18" charset="0"/>
              </a:rPr>
              <a:t>SYCHRONOUS SEQUENTIAL CIRCUITS</a:t>
            </a:r>
          </a:p>
        </p:txBody>
      </p:sp>
      <p:sp>
        <p:nvSpPr>
          <p:cNvPr id="3" name="Content Placeholder 2">
            <a:extLst>
              <a:ext uri="{FF2B5EF4-FFF2-40B4-BE49-F238E27FC236}">
                <a16:creationId xmlns:a16="http://schemas.microsoft.com/office/drawing/2014/main" id="{331A4891-484A-4968-867A-B31AE113E22B}"/>
              </a:ext>
            </a:extLst>
          </p:cNvPr>
          <p:cNvSpPr>
            <a:spLocks noGrp="1"/>
          </p:cNvSpPr>
          <p:nvPr>
            <p:ph sz="quarter" idx="10"/>
          </p:nvPr>
        </p:nvSpPr>
        <p:spPr>
          <a:xfrm>
            <a:off x="539496" y="1435608"/>
            <a:ext cx="11137392" cy="4974336"/>
          </a:xfrm>
        </p:spPr>
        <p:txBody>
          <a:bodyPr/>
          <a:lstStyle/>
          <a:p>
            <a:r>
              <a:rPr lang="en-US" sz="1600" b="1" dirty="0">
                <a:solidFill>
                  <a:schemeClr val="tx2"/>
                </a:solidFill>
              </a:rPr>
              <a:t>D Flip-Flop -</a:t>
            </a:r>
          </a:p>
          <a:p>
            <a:r>
              <a:rPr lang="en-US" sz="1400" dirty="0"/>
              <a:t>D flip-flop operates with only positive clock transitions or negative clock transitions. Whereas, D latch operates with enable signal. That means, the output of D flip-flop is insensitive to the changes in the input, D except for active transition of the clock signal</a:t>
            </a:r>
            <a:r>
              <a:rPr lang="en-US" dirty="0"/>
              <a:t>.</a:t>
            </a:r>
          </a:p>
          <a:p>
            <a:endParaRPr lang="en-US" dirty="0"/>
          </a:p>
        </p:txBody>
      </p:sp>
      <p:pic>
        <p:nvPicPr>
          <p:cNvPr id="2050" name="Picture 2" descr="D Flip-Flop">
            <a:extLst>
              <a:ext uri="{FF2B5EF4-FFF2-40B4-BE49-F238E27FC236}">
                <a16:creationId xmlns:a16="http://schemas.microsoft.com/office/drawing/2014/main" id="{DFE5CAEB-E81E-46DB-A31E-29204A45C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96" y="3429000"/>
            <a:ext cx="5147523" cy="2790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CD4B3586-D8D0-4C3E-A3D4-E04F3EDA2985}"/>
              </a:ext>
            </a:extLst>
          </p:cNvPr>
          <p:cNvGraphicFramePr>
            <a:graphicFrameLocks noGrp="1"/>
          </p:cNvGraphicFramePr>
          <p:nvPr>
            <p:extLst>
              <p:ext uri="{D42A27DB-BD31-4B8C-83A1-F6EECF244321}">
                <p14:modId xmlns:p14="http://schemas.microsoft.com/office/powerpoint/2010/main" val="160191493"/>
              </p:ext>
            </p:extLst>
          </p:nvPr>
        </p:nvGraphicFramePr>
        <p:xfrm>
          <a:off x="6713622" y="3429000"/>
          <a:ext cx="4740442" cy="2790825"/>
        </p:xfrm>
        <a:graphic>
          <a:graphicData uri="http://schemas.openxmlformats.org/drawingml/2006/table">
            <a:tbl>
              <a:tblPr/>
              <a:tblGrid>
                <a:gridCol w="2378149">
                  <a:extLst>
                    <a:ext uri="{9D8B030D-6E8A-4147-A177-3AD203B41FA5}">
                      <a16:colId xmlns:a16="http://schemas.microsoft.com/office/drawing/2014/main" val="130334741"/>
                    </a:ext>
                  </a:extLst>
                </a:gridCol>
                <a:gridCol w="2362293">
                  <a:extLst>
                    <a:ext uri="{9D8B030D-6E8A-4147-A177-3AD203B41FA5}">
                      <a16:colId xmlns:a16="http://schemas.microsoft.com/office/drawing/2014/main" val="3517276465"/>
                    </a:ext>
                  </a:extLst>
                </a:gridCol>
              </a:tblGrid>
              <a:tr h="930275">
                <a:tc>
                  <a:txBody>
                    <a:bodyPr/>
                    <a:lstStyle/>
                    <a:p>
                      <a:pPr algn="ctr" fontAlgn="t"/>
                      <a:r>
                        <a:rPr lang="en-US">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Q(t + 1)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9086253"/>
                  </a:ext>
                </a:extLst>
              </a:tr>
              <a:tr h="930275">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24481385"/>
                  </a:ext>
                </a:extLst>
              </a:tr>
              <a:tr h="930275">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7533193"/>
                  </a:ext>
                </a:extLst>
              </a:tr>
            </a:tbl>
          </a:graphicData>
        </a:graphic>
      </p:graphicFrame>
      <p:sp>
        <p:nvSpPr>
          <p:cNvPr id="5" name="Rectangle 3">
            <a:extLst>
              <a:ext uri="{FF2B5EF4-FFF2-40B4-BE49-F238E27FC236}">
                <a16:creationId xmlns:a16="http://schemas.microsoft.com/office/drawing/2014/main" id="{392A6419-2ADB-4B02-8E8B-D3C74FEB56A6}"/>
              </a:ext>
            </a:extLst>
          </p:cNvPr>
          <p:cNvSpPr>
            <a:spLocks noChangeArrowheads="1"/>
          </p:cNvSpPr>
          <p:nvPr/>
        </p:nvSpPr>
        <p:spPr bwMode="auto">
          <a:xfrm>
            <a:off x="5393438" y="3869008"/>
            <a:ext cx="182215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551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B4FC-F735-460D-8A3C-AD149FDC6D3A}"/>
              </a:ext>
            </a:extLst>
          </p:cNvPr>
          <p:cNvSpPr>
            <a:spLocks noGrp="1"/>
          </p:cNvSpPr>
          <p:nvPr>
            <p:ph type="title"/>
          </p:nvPr>
        </p:nvSpPr>
        <p:spPr>
          <a:xfrm>
            <a:off x="521207" y="448056"/>
            <a:ext cx="11113330" cy="640080"/>
          </a:xfrm>
        </p:spPr>
        <p:txBody>
          <a:bodyPr>
            <a:normAutofit/>
          </a:bodyPr>
          <a:lstStyle/>
          <a:p>
            <a:r>
              <a:rPr lang="en-US" dirty="0"/>
              <a:t>                             </a:t>
            </a:r>
            <a:r>
              <a:rPr lang="en-US" dirty="0">
                <a:latin typeface="Perpetua" panose="02020502060401020303" pitchFamily="18" charset="0"/>
              </a:rPr>
              <a:t>APPLICATION IN INDUSTRY</a:t>
            </a:r>
          </a:p>
        </p:txBody>
      </p:sp>
      <p:sp>
        <p:nvSpPr>
          <p:cNvPr id="3" name="Content Placeholder 2">
            <a:extLst>
              <a:ext uri="{FF2B5EF4-FFF2-40B4-BE49-F238E27FC236}">
                <a16:creationId xmlns:a16="http://schemas.microsoft.com/office/drawing/2014/main" id="{05209E08-612D-43DF-A89F-45A35864BCDD}"/>
              </a:ext>
            </a:extLst>
          </p:cNvPr>
          <p:cNvSpPr>
            <a:spLocks noGrp="1"/>
          </p:cNvSpPr>
          <p:nvPr>
            <p:ph sz="quarter" idx="10"/>
          </p:nvPr>
        </p:nvSpPr>
        <p:spPr>
          <a:xfrm>
            <a:off x="539495" y="1435608"/>
            <a:ext cx="11194677" cy="4974336"/>
          </a:xfrm>
        </p:spPr>
        <p:txBody>
          <a:bodyPr/>
          <a:lstStyle/>
          <a:p>
            <a:r>
              <a:rPr lang="en-US" sz="1600" dirty="0"/>
              <a:t>          Counters                                   Frequency Dividers                      Shift Registers                          Storage Registers</a:t>
            </a:r>
          </a:p>
          <a:p>
            <a:endParaRPr lang="en-US" dirty="0"/>
          </a:p>
        </p:txBody>
      </p:sp>
      <p:pic>
        <p:nvPicPr>
          <p:cNvPr id="6146" name="Picture 2" descr="Image result for counters in digital electronics">
            <a:extLst>
              <a:ext uri="{FF2B5EF4-FFF2-40B4-BE49-F238E27FC236}">
                <a16:creationId xmlns:a16="http://schemas.microsoft.com/office/drawing/2014/main" id="{3EC97B20-5EED-471B-9EB0-A397538CC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40" y="2045365"/>
            <a:ext cx="2836862" cy="450510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frequency divider in digital electronics">
            <a:extLst>
              <a:ext uri="{FF2B5EF4-FFF2-40B4-BE49-F238E27FC236}">
                <a16:creationId xmlns:a16="http://schemas.microsoft.com/office/drawing/2014/main" id="{BCB40A1E-D45D-4CD8-8280-3BA573624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971" y="2045365"/>
            <a:ext cx="2836862" cy="450510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shift register in digital electronics">
            <a:extLst>
              <a:ext uri="{FF2B5EF4-FFF2-40B4-BE49-F238E27FC236}">
                <a16:creationId xmlns:a16="http://schemas.microsoft.com/office/drawing/2014/main" id="{3D895C94-8644-4BCF-81CE-CABA63DE5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602" y="3429000"/>
            <a:ext cx="5425570" cy="285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06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7692-F890-4F88-8879-396DE187EE79}"/>
              </a:ext>
            </a:extLst>
          </p:cNvPr>
          <p:cNvSpPr>
            <a:spLocks noGrp="1"/>
          </p:cNvSpPr>
          <p:nvPr>
            <p:ph type="title"/>
          </p:nvPr>
        </p:nvSpPr>
        <p:spPr>
          <a:xfrm>
            <a:off x="521207" y="448056"/>
            <a:ext cx="11077235" cy="640080"/>
          </a:xfrm>
        </p:spPr>
        <p:txBody>
          <a:bodyPr/>
          <a:lstStyle/>
          <a:p>
            <a:r>
              <a:rPr lang="en-US" dirty="0"/>
              <a:t>                                         </a:t>
            </a:r>
            <a:r>
              <a:rPr lang="en-US" dirty="0">
                <a:latin typeface="Perpetua" panose="02020502060401020303" pitchFamily="18" charset="0"/>
              </a:rPr>
              <a:t>CONCLUSION</a:t>
            </a:r>
          </a:p>
        </p:txBody>
      </p:sp>
      <p:sp>
        <p:nvSpPr>
          <p:cNvPr id="3" name="Content Placeholder 2">
            <a:extLst>
              <a:ext uri="{FF2B5EF4-FFF2-40B4-BE49-F238E27FC236}">
                <a16:creationId xmlns:a16="http://schemas.microsoft.com/office/drawing/2014/main" id="{635FF5CC-30FD-49CB-A2F5-EA65C460F85C}"/>
              </a:ext>
            </a:extLst>
          </p:cNvPr>
          <p:cNvSpPr>
            <a:spLocks noGrp="1"/>
          </p:cNvSpPr>
          <p:nvPr>
            <p:ph sz="quarter" idx="10"/>
          </p:nvPr>
        </p:nvSpPr>
        <p:spPr>
          <a:xfrm>
            <a:off x="539495" y="1435608"/>
            <a:ext cx="11251451" cy="4974336"/>
          </a:xfrm>
        </p:spPr>
        <p:txBody>
          <a:bodyPr>
            <a:normAutofit/>
          </a:bodyPr>
          <a:lstStyle/>
          <a:p>
            <a:pPr marL="285750" indent="-285750">
              <a:buFont typeface="Arial" panose="020B0604020202020204" pitchFamily="34" charset="0"/>
              <a:buChar char="•"/>
            </a:pPr>
            <a:r>
              <a:rPr lang="en-US" sz="1500" dirty="0"/>
              <a:t>In brief, Latches and Flip flop are used to store binary data. </a:t>
            </a:r>
          </a:p>
          <a:p>
            <a:pPr marL="285750" indent="-285750">
              <a:buFont typeface="Arial" panose="020B0604020202020204" pitchFamily="34" charset="0"/>
              <a:buChar char="•"/>
            </a:pPr>
            <a:r>
              <a:rPr lang="en-US" sz="1500" dirty="0"/>
              <a:t>The stored data can be changed by applying varying inputs.</a:t>
            </a:r>
            <a:r>
              <a:rPr lang="en-US" sz="1500" b="1" dirty="0"/>
              <a:t> </a:t>
            </a:r>
          </a:p>
          <a:p>
            <a:pPr marL="285750" indent="-285750">
              <a:buFont typeface="Arial" panose="020B0604020202020204" pitchFamily="34" charset="0"/>
              <a:buChar char="•"/>
            </a:pPr>
            <a:r>
              <a:rPr lang="en-US" sz="1500" dirty="0"/>
              <a:t>Flip-flops and latches are fundamental building blocks of digital electronics systems used in computers, communications, and many other types of systems.</a:t>
            </a:r>
          </a:p>
        </p:txBody>
      </p:sp>
    </p:spTree>
    <p:extLst>
      <p:ext uri="{BB962C8B-B14F-4D97-AF65-F5344CB8AC3E}">
        <p14:creationId xmlns:p14="http://schemas.microsoft.com/office/powerpoint/2010/main" val="1759648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863470" cy="2480024"/>
          </a:xfrm>
        </p:spPr>
        <p:txBody>
          <a:bodyPr anchor="ctr" anchorCtr="0">
            <a:normAutofit/>
          </a:bodyPr>
          <a:lstStyle/>
          <a:p>
            <a:br>
              <a:rPr lang="en-US" sz="3200" b="1" dirty="0">
                <a:solidFill>
                  <a:schemeClr val="bg1"/>
                </a:solidFill>
              </a:rPr>
            </a:br>
            <a:r>
              <a:rPr lang="en-US" sz="3200" b="1" dirty="0">
                <a:solidFill>
                  <a:schemeClr val="bg1"/>
                </a:solidFill>
              </a:rPr>
              <a:t>                                 </a:t>
            </a:r>
            <a:br>
              <a:rPr lang="en-US" sz="3200" b="1" dirty="0">
                <a:solidFill>
                  <a:schemeClr val="bg1"/>
                </a:solidFill>
              </a:rPr>
            </a:br>
            <a:r>
              <a:rPr lang="en-US" sz="4000" b="1">
                <a:solidFill>
                  <a:schemeClr val="bg1"/>
                </a:solidFill>
              </a:rPr>
              <a:t>                         THANK </a:t>
            </a:r>
            <a:r>
              <a:rPr lang="en-US" sz="4000" b="1" dirty="0">
                <a:solidFill>
                  <a:schemeClr val="bg1"/>
                </a:solidFill>
              </a:rPr>
              <a:t>YOU!</a:t>
            </a:r>
            <a:endParaRPr lang="en-US" sz="4000" dirty="0">
              <a:solidFill>
                <a:schemeClr val="bg1"/>
              </a:solidFill>
            </a:endParaRPr>
          </a:p>
        </p:txBody>
      </p:sp>
      <p:sp>
        <p:nvSpPr>
          <p:cNvPr id="3" name="Subtitle 2"/>
          <p:cNvSpPr>
            <a:spLocks noGrp="1"/>
          </p:cNvSpPr>
          <p:nvPr>
            <p:ph type="subTitle" idx="4294967295"/>
          </p:nvPr>
        </p:nvSpPr>
        <p:spPr>
          <a:xfrm>
            <a:off x="855619" y="3429000"/>
            <a:ext cx="11137597" cy="2480024"/>
          </a:xfrm>
        </p:spPr>
        <p:txBody>
          <a:bodyPr>
            <a:normAutofit/>
          </a:bodyPr>
          <a:lstStyle/>
          <a:p>
            <a:pPr marL="0" indent="0">
              <a:buNone/>
            </a:pPr>
            <a:r>
              <a:rPr lang="en-US" sz="2000" dirty="0">
                <a:solidFill>
                  <a:schemeClr val="bg1"/>
                </a:solidFill>
                <a:latin typeface="+mj-lt"/>
              </a:rPr>
              <a:t>                                                       </a:t>
            </a:r>
          </a:p>
          <a:p>
            <a:r>
              <a:rPr lang="en-US" sz="2000" dirty="0">
                <a:solidFill>
                  <a:schemeClr val="bg1"/>
                </a:solidFill>
                <a:latin typeface="+mj-lt"/>
              </a:rPr>
              <a:t>                                                                                                                                    </a:t>
            </a:r>
          </a:p>
          <a:p>
            <a:pPr marL="0" indent="0">
              <a:buNone/>
            </a:pPr>
            <a:endParaRPr lang="en-US" sz="9600" dirty="0">
              <a:solidFill>
                <a:schemeClr val="bg1"/>
              </a:solidFill>
              <a:latin typeface="+mj-lt"/>
            </a:endParaRPr>
          </a:p>
        </p:txBody>
      </p:sp>
    </p:spTree>
    <p:extLst>
      <p:ext uri="{BB962C8B-B14F-4D97-AF65-F5344CB8AC3E}">
        <p14:creationId xmlns:p14="http://schemas.microsoft.com/office/powerpoint/2010/main" val="21826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                                          </a:t>
            </a:r>
            <a:r>
              <a:rPr lang="en-US" dirty="0">
                <a:latin typeface="Perpetua" panose="02020502060401020303" pitchFamily="18" charset="0"/>
                <a:cs typeface="Segoe UI Light" panose="020B0502040204020203" pitchFamily="34" charset="0"/>
              </a:rPr>
              <a:t>CONTENTS</a:t>
            </a:r>
          </a:p>
        </p:txBody>
      </p:sp>
      <p:sp>
        <p:nvSpPr>
          <p:cNvPr id="4" name="Content Placeholder 3">
            <a:extLst>
              <a:ext uri="{FF2B5EF4-FFF2-40B4-BE49-F238E27FC236}">
                <a16:creationId xmlns:a16="http://schemas.microsoft.com/office/drawing/2014/main" id="{431A15F9-D4F9-4E19-82F6-0099ADEBBABE}"/>
              </a:ext>
            </a:extLst>
          </p:cNvPr>
          <p:cNvSpPr>
            <a:spLocks noGrp="1"/>
          </p:cNvSpPr>
          <p:nvPr>
            <p:ph sz="quarter" idx="10"/>
          </p:nvPr>
        </p:nvSpPr>
        <p:spPr>
          <a:xfrm>
            <a:off x="1099930" y="1431235"/>
            <a:ext cx="10550460" cy="3525078"/>
          </a:xfrm>
        </p:spPr>
        <p:txBody>
          <a:bodyPr>
            <a:normAutofit/>
          </a:bodyPr>
          <a:lstStyle/>
          <a:p>
            <a:r>
              <a:rPr lang="en-US" sz="2000" dirty="0">
                <a:latin typeface="Arial" panose="020B0604020202020204" pitchFamily="34" charset="0"/>
                <a:cs typeface="Arial" panose="020B0604020202020204" pitchFamily="34" charset="0"/>
              </a:rPr>
              <a:t>INTRODUCTION</a:t>
            </a:r>
          </a:p>
          <a:p>
            <a:r>
              <a:rPr lang="en-US" sz="2000" dirty="0"/>
              <a:t>ASYCHRONOUS SEQUENTIAL CIRCUITS </a:t>
            </a:r>
          </a:p>
          <a:p>
            <a:r>
              <a:rPr lang="en-US" sz="2000" dirty="0"/>
              <a:t>SYCHRONOUS SEQUENTIAL CIRCUITS </a:t>
            </a:r>
          </a:p>
          <a:p>
            <a:r>
              <a:rPr lang="en-US" sz="2000" dirty="0"/>
              <a:t>APPLICATION IN INDUSTRY</a:t>
            </a:r>
          </a:p>
          <a:p>
            <a:r>
              <a:rPr lang="en-US" sz="2000" dirty="0"/>
              <a:t>CONCLUSION</a:t>
            </a:r>
          </a:p>
        </p:txBody>
      </p:sp>
      <p:sp>
        <p:nvSpPr>
          <p:cNvPr id="38" name="Content Placeholder 17"/>
          <p:cNvSpPr txBox="1">
            <a:spLocks/>
          </p:cNvSpPr>
          <p:nvPr/>
        </p:nvSpPr>
        <p:spPr>
          <a:xfrm>
            <a:off x="541609" y="1537252"/>
            <a:ext cx="11239573" cy="43599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solidFill>
                <a:schemeClr val="bg1"/>
              </a:solidFill>
            </a:endParaRPr>
          </a:p>
        </p:txBody>
      </p:sp>
      <p:sp>
        <p:nvSpPr>
          <p:cNvPr id="3" name="Oval 2">
            <a:extLst>
              <a:ext uri="{FF2B5EF4-FFF2-40B4-BE49-F238E27FC236}">
                <a16:creationId xmlns:a16="http://schemas.microsoft.com/office/drawing/2014/main" id="{0F5F3DD3-0B17-46F2-9085-89C569D817AC}"/>
              </a:ext>
            </a:extLst>
          </p:cNvPr>
          <p:cNvSpPr/>
          <p:nvPr/>
        </p:nvSpPr>
        <p:spPr>
          <a:xfrm>
            <a:off x="521207" y="1537252"/>
            <a:ext cx="410817" cy="45057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a:t>
            </a:r>
          </a:p>
        </p:txBody>
      </p:sp>
      <p:sp>
        <p:nvSpPr>
          <p:cNvPr id="9" name="Oval 8">
            <a:extLst>
              <a:ext uri="{FF2B5EF4-FFF2-40B4-BE49-F238E27FC236}">
                <a16:creationId xmlns:a16="http://schemas.microsoft.com/office/drawing/2014/main" id="{D8E7820C-B0E8-40FF-BF1E-69B4C806C680}"/>
              </a:ext>
            </a:extLst>
          </p:cNvPr>
          <p:cNvSpPr/>
          <p:nvPr/>
        </p:nvSpPr>
        <p:spPr>
          <a:xfrm>
            <a:off x="541608" y="2251345"/>
            <a:ext cx="410817" cy="45057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a:extLst>
              <a:ext uri="{FF2B5EF4-FFF2-40B4-BE49-F238E27FC236}">
                <a16:creationId xmlns:a16="http://schemas.microsoft.com/office/drawing/2014/main" id="{1DB6A27E-2959-4B15-8261-30A3301323B0}"/>
              </a:ext>
            </a:extLst>
          </p:cNvPr>
          <p:cNvSpPr/>
          <p:nvPr/>
        </p:nvSpPr>
        <p:spPr>
          <a:xfrm>
            <a:off x="541608" y="2961859"/>
            <a:ext cx="410817" cy="45057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2C817530-2155-4249-8604-429CEA564717}"/>
              </a:ext>
            </a:extLst>
          </p:cNvPr>
          <p:cNvSpPr/>
          <p:nvPr/>
        </p:nvSpPr>
        <p:spPr>
          <a:xfrm>
            <a:off x="541608" y="3650971"/>
            <a:ext cx="410817" cy="45057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Oval 11">
            <a:extLst>
              <a:ext uri="{FF2B5EF4-FFF2-40B4-BE49-F238E27FC236}">
                <a16:creationId xmlns:a16="http://schemas.microsoft.com/office/drawing/2014/main" id="{A329A070-D737-4AA0-846A-7B44259DFD58}"/>
              </a:ext>
            </a:extLst>
          </p:cNvPr>
          <p:cNvSpPr/>
          <p:nvPr/>
        </p:nvSpPr>
        <p:spPr>
          <a:xfrm>
            <a:off x="541608" y="4370241"/>
            <a:ext cx="410817" cy="45057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1ED8-B87F-47DE-9D6D-E0E0FB2E9861}"/>
              </a:ext>
            </a:extLst>
          </p:cNvPr>
          <p:cNvSpPr>
            <a:spLocks noGrp="1"/>
          </p:cNvSpPr>
          <p:nvPr>
            <p:ph type="title"/>
          </p:nvPr>
        </p:nvSpPr>
        <p:spPr/>
        <p:txBody>
          <a:bodyPr>
            <a:normAutofit/>
          </a:bodyPr>
          <a:lstStyle/>
          <a:p>
            <a:r>
              <a:rPr lang="en-US" dirty="0">
                <a:latin typeface="Perpetua" panose="02020502060401020303" pitchFamily="18" charset="0"/>
              </a:rPr>
              <a:t>                                               INTRODUCTION</a:t>
            </a:r>
          </a:p>
        </p:txBody>
      </p:sp>
      <p:sp>
        <p:nvSpPr>
          <p:cNvPr id="3" name="Content Placeholder 2">
            <a:extLst>
              <a:ext uri="{FF2B5EF4-FFF2-40B4-BE49-F238E27FC236}">
                <a16:creationId xmlns:a16="http://schemas.microsoft.com/office/drawing/2014/main" id="{B92EC608-0F4C-46EA-A6AF-1D51318B961D}"/>
              </a:ext>
            </a:extLst>
          </p:cNvPr>
          <p:cNvSpPr>
            <a:spLocks noGrp="1"/>
          </p:cNvSpPr>
          <p:nvPr>
            <p:ph sz="quarter" idx="10"/>
          </p:nvPr>
        </p:nvSpPr>
        <p:spPr>
          <a:xfrm>
            <a:off x="512992" y="1382600"/>
            <a:ext cx="11228434" cy="4925181"/>
          </a:xfrm>
        </p:spPr>
        <p:txBody>
          <a:bodyPr>
            <a:normAutofit/>
          </a:bodyPr>
          <a:lstStyle/>
          <a:p>
            <a:r>
              <a:rPr lang="en-US" sz="1600" dirty="0"/>
              <a:t>Sequential circuits are essentially combinational circuits with feedback</a:t>
            </a:r>
            <a:r>
              <a:rPr lang="en-US" dirty="0"/>
              <a:t>.</a:t>
            </a:r>
          </a:p>
          <a:p>
            <a:r>
              <a:rPr lang="en-US" sz="2000" b="1" dirty="0">
                <a:solidFill>
                  <a:schemeClr val="tx2"/>
                </a:solidFill>
                <a:latin typeface="Agency FB" panose="020B0503020202020204" pitchFamily="34" charset="0"/>
              </a:rPr>
              <a:t>What are Combinational circuits?</a:t>
            </a:r>
          </a:p>
          <a:p>
            <a:r>
              <a:rPr lang="en-US" sz="1600" dirty="0"/>
              <a:t>Combinational Circuits are circuits made up of different types of logic gates. A logic gate is a basic building block of any electronic circuit. The output of the combinational circuit depends on the values at the input at any given time. The circuits do not make use of any memory or storage device.</a:t>
            </a:r>
          </a:p>
          <a:p>
            <a:r>
              <a:rPr lang="en-US" sz="2000" b="1" dirty="0">
                <a:solidFill>
                  <a:schemeClr val="tx2"/>
                </a:solidFill>
                <a:latin typeface="Agency FB" panose="020B0503020202020204" pitchFamily="34" charset="0"/>
              </a:rPr>
              <a:t>Sequential Circuits :-</a:t>
            </a:r>
          </a:p>
          <a:p>
            <a:r>
              <a:rPr lang="en-US" sz="2000" b="1" dirty="0">
                <a:solidFill>
                  <a:schemeClr val="tx2"/>
                </a:solidFill>
                <a:latin typeface="Agency FB" panose="020B0503020202020204" pitchFamily="34" charset="0"/>
              </a:rPr>
              <a:t>   </a:t>
            </a:r>
          </a:p>
          <a:p>
            <a:endParaRPr lang="en-US" sz="2000" b="1" dirty="0">
              <a:solidFill>
                <a:schemeClr val="tx2"/>
              </a:solidFill>
              <a:latin typeface="Agency FB" panose="020B0503020202020204" pitchFamily="34" charset="0"/>
            </a:endParaRPr>
          </a:p>
        </p:txBody>
      </p:sp>
      <p:pic>
        <p:nvPicPr>
          <p:cNvPr id="1028" name="Picture 4" descr="Image result for sequential circuits">
            <a:extLst>
              <a:ext uri="{FF2B5EF4-FFF2-40B4-BE49-F238E27FC236}">
                <a16:creationId xmlns:a16="http://schemas.microsoft.com/office/drawing/2014/main" id="{C298DDA4-3B95-4C1F-B457-3D2EBDB4C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776" y="3737113"/>
            <a:ext cx="4989649" cy="267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32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146793" cy="64008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                            </a:t>
            </a:r>
            <a:r>
              <a:rPr lang="en-US" sz="3100" dirty="0">
                <a:latin typeface="Perpetua" panose="02020502060401020303" pitchFamily="18" charset="0"/>
              </a:rPr>
              <a:t>ASYCHRONOUS SEQUENTIAL CIRCUITS</a:t>
            </a:r>
            <a:endParaRPr lang="en-US" sz="3100" dirty="0">
              <a:latin typeface="Perpetua" panose="02020502060401020303" pitchFamily="18" charset="0"/>
              <a:cs typeface="Segoe UI Light" panose="020B0502040204020203" pitchFamily="34" charset="0"/>
            </a:endParaRPr>
          </a:p>
        </p:txBody>
      </p:sp>
      <p:sp>
        <p:nvSpPr>
          <p:cNvPr id="2" name="Content Placeholder 1">
            <a:extLst>
              <a:ext uri="{FF2B5EF4-FFF2-40B4-BE49-F238E27FC236}">
                <a16:creationId xmlns:a16="http://schemas.microsoft.com/office/drawing/2014/main" id="{8E5B413C-BA9C-4E4E-A8E6-1E5E59ACFDF5}"/>
              </a:ext>
            </a:extLst>
          </p:cNvPr>
          <p:cNvSpPr>
            <a:spLocks noGrp="1"/>
          </p:cNvSpPr>
          <p:nvPr>
            <p:ph sz="quarter" idx="10"/>
          </p:nvPr>
        </p:nvSpPr>
        <p:spPr>
          <a:xfrm>
            <a:off x="539496" y="1435608"/>
            <a:ext cx="11162174" cy="4974336"/>
          </a:xfrm>
        </p:spPr>
        <p:txBody>
          <a:bodyPr>
            <a:normAutofit/>
          </a:bodyPr>
          <a:lstStyle/>
          <a:p>
            <a:r>
              <a:rPr lang="en-US" sz="1600" dirty="0"/>
              <a:t>Asynchronous sequential circuits do not use clock signals. Instead, the circuit is driven by the pulses of the inputs which means the state of the circuit changes when the inputs change. The change of internal state occurs when there is a change in the input variable.</a:t>
            </a:r>
          </a:p>
          <a:p>
            <a:pPr fontAlgn="base"/>
            <a:r>
              <a:rPr lang="en-US" sz="1600" b="1" dirty="0">
                <a:solidFill>
                  <a:schemeClr val="tx2"/>
                </a:solidFill>
              </a:rPr>
              <a:t>Advantage </a:t>
            </a:r>
            <a:r>
              <a:rPr lang="en-US" b="1" dirty="0">
                <a:solidFill>
                  <a:schemeClr val="tx2"/>
                </a:solidFill>
              </a:rPr>
              <a:t>–</a:t>
            </a:r>
          </a:p>
          <a:p>
            <a:pPr fontAlgn="base"/>
            <a:r>
              <a:rPr lang="en-US" sz="1600" dirty="0"/>
              <a:t>No clock signal, hence no waiting for a clock pulse to begin processing inputs, therefore fast(Lower Power Consumption).</a:t>
            </a:r>
          </a:p>
          <a:p>
            <a:r>
              <a:rPr lang="en-US" sz="1600" b="1" dirty="0">
                <a:solidFill>
                  <a:schemeClr val="tx2"/>
                </a:solidFill>
              </a:rPr>
              <a:t>Disadvantage –</a:t>
            </a:r>
          </a:p>
          <a:p>
            <a:r>
              <a:rPr lang="en-US" sz="1600" dirty="0"/>
              <a:t>Some asynchronous circuits may require extra power for certain operations.</a:t>
            </a:r>
          </a:p>
          <a:p>
            <a:r>
              <a:rPr lang="en-US" sz="1600" b="1" dirty="0">
                <a:solidFill>
                  <a:schemeClr val="tx2"/>
                </a:solidFill>
              </a:rPr>
              <a:t>Example –  </a:t>
            </a:r>
            <a:r>
              <a:rPr lang="en-US" sz="1600" dirty="0">
                <a:solidFill>
                  <a:schemeClr val="tx1"/>
                </a:solidFill>
              </a:rPr>
              <a:t>Latch</a:t>
            </a:r>
            <a:r>
              <a:rPr lang="en-US" sz="1600" dirty="0">
                <a:solidFill>
                  <a:schemeClr val="tx2"/>
                </a:solidFill>
              </a:rPr>
              <a:t> </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r>
              <a:rPr lang="en-US" dirty="0">
                <a:latin typeface="Perpetua" panose="02020502060401020303" pitchFamily="18" charset="0"/>
                <a:cs typeface="Segoe UI Light" panose="020B0502040204020203" pitchFamily="34" charset="0"/>
              </a:rPr>
              <a:t>LATCH</a:t>
            </a:r>
          </a:p>
        </p:txBody>
      </p:sp>
      <p:sp>
        <p:nvSpPr>
          <p:cNvPr id="6" name="Content Placeholder 5">
            <a:extLst>
              <a:ext uri="{FF2B5EF4-FFF2-40B4-BE49-F238E27FC236}">
                <a16:creationId xmlns:a16="http://schemas.microsoft.com/office/drawing/2014/main" id="{4FFCC10F-0CE3-45BA-95AA-496B65443F64}"/>
              </a:ext>
            </a:extLst>
          </p:cNvPr>
          <p:cNvSpPr>
            <a:spLocks noGrp="1"/>
          </p:cNvSpPr>
          <p:nvPr>
            <p:ph sz="quarter" idx="10"/>
          </p:nvPr>
        </p:nvSpPr>
        <p:spPr>
          <a:xfrm>
            <a:off x="521206" y="1440179"/>
            <a:ext cx="11233471" cy="4841350"/>
          </a:xfrm>
        </p:spPr>
        <p:txBody>
          <a:bodyPr>
            <a:normAutofit/>
          </a:bodyPr>
          <a:lstStyle/>
          <a:p>
            <a:r>
              <a:rPr lang="en-US" sz="1600" dirty="0"/>
              <a:t>Latches operate with enable signal, which is level sensitive. </a:t>
            </a:r>
          </a:p>
          <a:p>
            <a:r>
              <a:rPr lang="en-US" sz="1600" b="1" dirty="0">
                <a:solidFill>
                  <a:srgbClr val="0070C0"/>
                </a:solidFill>
              </a:rPr>
              <a:t>SR Latch</a:t>
            </a:r>
          </a:p>
          <a:p>
            <a:r>
              <a:rPr lang="en-US" sz="1600" dirty="0"/>
              <a:t>SR Latch is also called as </a:t>
            </a:r>
            <a:r>
              <a:rPr lang="en-US" sz="1600" b="1" dirty="0"/>
              <a:t>Set Reset Latch</a:t>
            </a:r>
            <a:r>
              <a:rPr lang="en-US" sz="1600" dirty="0"/>
              <a:t>. This latch affects the outputs as long as the enable, E is maintained at ‘1’. </a:t>
            </a:r>
          </a:p>
          <a:p>
            <a:endParaRPr lang="en-US" sz="1600" dirty="0"/>
          </a:p>
        </p:txBody>
      </p:sp>
      <p:pic>
        <p:nvPicPr>
          <p:cNvPr id="3076" name="Picture 4" descr="SR Latch">
            <a:extLst>
              <a:ext uri="{FF2B5EF4-FFF2-40B4-BE49-F238E27FC236}">
                <a16:creationId xmlns:a16="http://schemas.microsoft.com/office/drawing/2014/main" id="{25D54280-00C4-414C-B429-F6A4B3CD7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03" y="3429000"/>
            <a:ext cx="4580284" cy="3036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r latch truth table&quot;">
            <a:extLst>
              <a:ext uri="{FF2B5EF4-FFF2-40B4-BE49-F238E27FC236}">
                <a16:creationId xmlns:a16="http://schemas.microsoft.com/office/drawing/2014/main" id="{72234F70-A3AE-480C-B0BB-82052C4CD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9915" y="3401357"/>
            <a:ext cx="4405314" cy="3008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r>
              <a:rPr lang="en-US" dirty="0">
                <a:latin typeface="Perpetua" panose="02020502060401020303" pitchFamily="18" charset="0"/>
                <a:cs typeface="Segoe UI Light" panose="020B0502040204020203" pitchFamily="34" charset="0"/>
              </a:rPr>
              <a:t>LATCH</a:t>
            </a:r>
          </a:p>
        </p:txBody>
      </p:sp>
      <p:sp>
        <p:nvSpPr>
          <p:cNvPr id="6" name="Content Placeholder 5">
            <a:extLst>
              <a:ext uri="{FF2B5EF4-FFF2-40B4-BE49-F238E27FC236}">
                <a16:creationId xmlns:a16="http://schemas.microsoft.com/office/drawing/2014/main" id="{4FFCC10F-0CE3-45BA-95AA-496B65443F64}"/>
              </a:ext>
            </a:extLst>
          </p:cNvPr>
          <p:cNvSpPr>
            <a:spLocks noGrp="1"/>
          </p:cNvSpPr>
          <p:nvPr>
            <p:ph sz="quarter" idx="10"/>
          </p:nvPr>
        </p:nvSpPr>
        <p:spPr>
          <a:xfrm>
            <a:off x="521206" y="1440179"/>
            <a:ext cx="11233471" cy="4841350"/>
          </a:xfrm>
        </p:spPr>
        <p:txBody>
          <a:bodyPr>
            <a:normAutofit/>
          </a:bodyPr>
          <a:lstStyle/>
          <a:p>
            <a:r>
              <a:rPr lang="en-US" sz="1600" dirty="0"/>
              <a:t> </a:t>
            </a:r>
            <a:r>
              <a:rPr lang="en-US" sz="1600" b="1" dirty="0">
                <a:solidFill>
                  <a:srgbClr val="0070C0"/>
                </a:solidFill>
              </a:rPr>
              <a:t>D Latch</a:t>
            </a:r>
          </a:p>
          <a:p>
            <a:r>
              <a:rPr lang="en-US" sz="1600" dirty="0"/>
              <a:t>There is one drawback of SR Latch. That is the next state value can’t be predicted when both the inputs S and R are one. So, we can overcome this difficulty by D Latch. It is also called as Data Latch.</a:t>
            </a:r>
          </a:p>
          <a:p>
            <a:endParaRPr lang="en-US" sz="1600" dirty="0"/>
          </a:p>
        </p:txBody>
      </p:sp>
      <p:pic>
        <p:nvPicPr>
          <p:cNvPr id="4098" name="Picture 2" descr="D Latch">
            <a:extLst>
              <a:ext uri="{FF2B5EF4-FFF2-40B4-BE49-F238E27FC236}">
                <a16:creationId xmlns:a16="http://schemas.microsoft.com/office/drawing/2014/main" id="{9942CA45-815C-4E3F-A8A2-9F167C7A2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71" y="3528804"/>
            <a:ext cx="5715000" cy="2752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5184B8B2-9865-4CCB-9053-5B9E44F89661}"/>
              </a:ext>
            </a:extLst>
          </p:cNvPr>
          <p:cNvGraphicFramePr>
            <a:graphicFrameLocks noGrp="1"/>
          </p:cNvGraphicFramePr>
          <p:nvPr>
            <p:extLst>
              <p:ext uri="{D42A27DB-BD31-4B8C-83A1-F6EECF244321}">
                <p14:modId xmlns:p14="http://schemas.microsoft.com/office/powerpoint/2010/main" val="4284172648"/>
              </p:ext>
            </p:extLst>
          </p:nvPr>
        </p:nvGraphicFramePr>
        <p:xfrm>
          <a:off x="7288696" y="3528804"/>
          <a:ext cx="4382098" cy="2646708"/>
        </p:xfrm>
        <a:graphic>
          <a:graphicData uri="http://schemas.openxmlformats.org/drawingml/2006/table">
            <a:tbl>
              <a:tblPr/>
              <a:tblGrid>
                <a:gridCol w="2191049">
                  <a:extLst>
                    <a:ext uri="{9D8B030D-6E8A-4147-A177-3AD203B41FA5}">
                      <a16:colId xmlns:a16="http://schemas.microsoft.com/office/drawing/2014/main" val="1685854134"/>
                    </a:ext>
                  </a:extLst>
                </a:gridCol>
                <a:gridCol w="2191049">
                  <a:extLst>
                    <a:ext uri="{9D8B030D-6E8A-4147-A177-3AD203B41FA5}">
                      <a16:colId xmlns:a16="http://schemas.microsoft.com/office/drawing/2014/main" val="2411164953"/>
                    </a:ext>
                  </a:extLst>
                </a:gridCol>
              </a:tblGrid>
              <a:tr h="882236">
                <a:tc>
                  <a:txBody>
                    <a:bodyPr/>
                    <a:lstStyle/>
                    <a:p>
                      <a:pPr algn="ctr" fontAlgn="t"/>
                      <a:r>
                        <a:rPr lang="en-US">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Q(</a:t>
                      </a:r>
                      <a:r>
                        <a:rPr lang="en-US" b="0" i="0" u="none" strike="noStrike" dirty="0">
                          <a:effectLst/>
                          <a:latin typeface="MathJax_Math-italic"/>
                        </a:rPr>
                        <a:t>t</a:t>
                      </a:r>
                      <a:r>
                        <a:rPr lang="en-US" b="0" i="0" u="none" strike="noStrike" dirty="0">
                          <a:effectLst/>
                          <a:latin typeface="MathJax_Main"/>
                        </a:rPr>
                        <a:t>+1)</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816723851"/>
                  </a:ext>
                </a:extLst>
              </a:tr>
              <a:tr h="882236">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2931420"/>
                  </a:ext>
                </a:extLst>
              </a:tr>
              <a:tr h="882236">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90309940"/>
                  </a:ext>
                </a:extLst>
              </a:tr>
            </a:tbl>
          </a:graphicData>
        </a:graphic>
      </p:graphicFrame>
    </p:spTree>
    <p:extLst>
      <p:ext uri="{BB962C8B-B14F-4D97-AF65-F5344CB8AC3E}">
        <p14:creationId xmlns:p14="http://schemas.microsoft.com/office/powerpoint/2010/main" val="540264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984C-BAE0-4E5A-A6DC-E3CE0E9E6942}"/>
              </a:ext>
            </a:extLst>
          </p:cNvPr>
          <p:cNvSpPr>
            <a:spLocks noGrp="1"/>
          </p:cNvSpPr>
          <p:nvPr>
            <p:ph type="title"/>
          </p:nvPr>
        </p:nvSpPr>
        <p:spPr>
          <a:xfrm>
            <a:off x="521207" y="448056"/>
            <a:ext cx="11185519" cy="640080"/>
          </a:xfrm>
        </p:spPr>
        <p:txBody>
          <a:bodyPr/>
          <a:lstStyle/>
          <a:p>
            <a:r>
              <a:rPr lang="en-US" dirty="0"/>
              <a:t>                            </a:t>
            </a:r>
            <a:r>
              <a:rPr lang="en-US" dirty="0">
                <a:latin typeface="Perpetua" panose="02020502060401020303" pitchFamily="18" charset="0"/>
              </a:rPr>
              <a:t>SYCHRONOUS SEQUENTIAL CIRCUITS</a:t>
            </a:r>
          </a:p>
        </p:txBody>
      </p:sp>
      <p:sp>
        <p:nvSpPr>
          <p:cNvPr id="3" name="Content Placeholder 2">
            <a:extLst>
              <a:ext uri="{FF2B5EF4-FFF2-40B4-BE49-F238E27FC236}">
                <a16:creationId xmlns:a16="http://schemas.microsoft.com/office/drawing/2014/main" id="{A10319E9-9F52-42C9-AB90-1511862E60E5}"/>
              </a:ext>
            </a:extLst>
          </p:cNvPr>
          <p:cNvSpPr>
            <a:spLocks noGrp="1"/>
          </p:cNvSpPr>
          <p:nvPr>
            <p:ph sz="quarter" idx="10"/>
          </p:nvPr>
        </p:nvSpPr>
        <p:spPr>
          <a:xfrm>
            <a:off x="372979" y="1435608"/>
            <a:ext cx="11490158" cy="4974336"/>
          </a:xfrm>
        </p:spPr>
        <p:txBody>
          <a:bodyPr/>
          <a:lstStyle/>
          <a:p>
            <a:pPr lvl="0" algn="just" eaLnBrk="0" fontAlgn="base" hangingPunct="0">
              <a:lnSpc>
                <a:spcPct val="100000"/>
              </a:lnSpc>
              <a:spcBef>
                <a:spcPct val="0"/>
              </a:spcBef>
              <a:spcAft>
                <a:spcPct val="0"/>
              </a:spcAft>
            </a:pPr>
            <a:r>
              <a:rPr lang="en-US" altLang="en-US" sz="1600" dirty="0">
                <a:solidFill>
                  <a:srgbClr val="000000"/>
                </a:solidFill>
                <a:cs typeface="Arial" panose="020B0604020202020204" pitchFamily="34" charset="0"/>
              </a:rPr>
              <a:t>If all the outputs of a sequential circuit change </a:t>
            </a:r>
            <a:r>
              <a:rPr lang="en-US" altLang="en-US" sz="1600" dirty="0">
                <a:solidFill>
                  <a:srgbClr val="000000"/>
                </a:solidFill>
                <a:latin typeface="MathJax_Math-italic"/>
                <a:cs typeface="Arial" panose="020B0604020202020204" pitchFamily="34" charset="0"/>
              </a:rPr>
              <a:t>affect</a:t>
            </a:r>
            <a:r>
              <a:rPr lang="en-US" altLang="en-US" sz="1600" dirty="0">
                <a:solidFill>
                  <a:srgbClr val="000000"/>
                </a:solidFill>
                <a:cs typeface="Arial" panose="020B0604020202020204" pitchFamily="34" charset="0"/>
              </a:rPr>
              <a:t> with respect to active transition of clock signal, then that sequential circuit is called as Synchronous sequential circuit.</a:t>
            </a:r>
            <a:r>
              <a:rPr lang="en-US" altLang="en-US" sz="1600" dirty="0">
                <a:solidFill>
                  <a:schemeClr val="tx1"/>
                </a:solidFill>
              </a:rPr>
              <a:t> </a:t>
            </a:r>
          </a:p>
          <a:p>
            <a:pPr lvl="0" algn="just" eaLnBrk="0" fontAlgn="base" hangingPunct="0">
              <a:lnSpc>
                <a:spcPct val="100000"/>
              </a:lnSpc>
              <a:spcBef>
                <a:spcPct val="0"/>
              </a:spcBef>
              <a:spcAft>
                <a:spcPct val="0"/>
              </a:spcAft>
            </a:pPr>
            <a:endParaRPr lang="en-US" altLang="en-US" sz="1000" dirty="0"/>
          </a:p>
          <a:p>
            <a:r>
              <a:rPr lang="en-US" sz="1600" b="1" dirty="0">
                <a:solidFill>
                  <a:schemeClr val="tx2"/>
                </a:solidFill>
              </a:rPr>
              <a:t>SR Flip-Flop</a:t>
            </a:r>
          </a:p>
          <a:p>
            <a:r>
              <a:rPr lang="en-US" sz="1600" dirty="0"/>
              <a:t>SR flip-flop operates with only positive clock transitions or negative clock transitions. Whereas, SR latch operates with enable signal.</a:t>
            </a:r>
          </a:p>
          <a:p>
            <a:endParaRPr lang="en-US" dirty="0"/>
          </a:p>
        </p:txBody>
      </p:sp>
      <p:pic>
        <p:nvPicPr>
          <p:cNvPr id="4" name="Picture 6" descr="SR Flip-Flop">
            <a:extLst>
              <a:ext uri="{FF2B5EF4-FFF2-40B4-BE49-F238E27FC236}">
                <a16:creationId xmlns:a16="http://schemas.microsoft.com/office/drawing/2014/main" id="{DBDEE6AA-3B18-43B6-99D7-E2B4F4971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860" y="3697668"/>
            <a:ext cx="5147518" cy="28836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13A4C3C1-2EB2-4924-94C1-9B995CD1600D}"/>
              </a:ext>
            </a:extLst>
          </p:cNvPr>
          <p:cNvGraphicFramePr>
            <a:graphicFrameLocks noGrp="1"/>
          </p:cNvGraphicFramePr>
          <p:nvPr>
            <p:extLst>
              <p:ext uri="{D42A27DB-BD31-4B8C-83A1-F6EECF244321}">
                <p14:modId xmlns:p14="http://schemas.microsoft.com/office/powerpoint/2010/main" val="2181631480"/>
              </p:ext>
            </p:extLst>
          </p:nvPr>
        </p:nvGraphicFramePr>
        <p:xfrm>
          <a:off x="6775778" y="3697668"/>
          <a:ext cx="5147517" cy="2912645"/>
        </p:xfrm>
        <a:graphic>
          <a:graphicData uri="http://schemas.openxmlformats.org/drawingml/2006/table">
            <a:tbl>
              <a:tblPr/>
              <a:tblGrid>
                <a:gridCol w="1715839">
                  <a:extLst>
                    <a:ext uri="{9D8B030D-6E8A-4147-A177-3AD203B41FA5}">
                      <a16:colId xmlns:a16="http://schemas.microsoft.com/office/drawing/2014/main" val="2530796085"/>
                    </a:ext>
                  </a:extLst>
                </a:gridCol>
                <a:gridCol w="1715839">
                  <a:extLst>
                    <a:ext uri="{9D8B030D-6E8A-4147-A177-3AD203B41FA5}">
                      <a16:colId xmlns:a16="http://schemas.microsoft.com/office/drawing/2014/main" val="4084587788"/>
                    </a:ext>
                  </a:extLst>
                </a:gridCol>
                <a:gridCol w="1715839">
                  <a:extLst>
                    <a:ext uri="{9D8B030D-6E8A-4147-A177-3AD203B41FA5}">
                      <a16:colId xmlns:a16="http://schemas.microsoft.com/office/drawing/2014/main" val="2847952822"/>
                    </a:ext>
                  </a:extLst>
                </a:gridCol>
              </a:tblGrid>
              <a:tr h="582529">
                <a:tc>
                  <a:txBody>
                    <a:bodyPr/>
                    <a:lstStyle/>
                    <a:p>
                      <a:pPr algn="ctr" fontAlgn="t"/>
                      <a:r>
                        <a:rPr lang="en-US">
                          <a:effectLst/>
                        </a:rPr>
                        <a: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Q</a:t>
                      </a:r>
                      <a:r>
                        <a:rPr lang="en-US" b="0" i="0" u="none" strike="noStrike" dirty="0">
                          <a:effectLst/>
                        </a:rPr>
                        <a:t>t+1</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0378835"/>
                  </a:ext>
                </a:extLst>
              </a:tr>
              <a:tr h="582529">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Q</a:t>
                      </a:r>
                      <a:r>
                        <a:rPr lang="en-US" b="0" i="0" u="none" strike="noStrike">
                          <a:effectLst/>
                        </a:rPr>
                        <a:t>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0613362"/>
                  </a:ext>
                </a:extLst>
              </a:tr>
              <a:tr h="582529">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64306584"/>
                  </a:ext>
                </a:extLst>
              </a:tr>
              <a:tr h="582529">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34295002"/>
                  </a:ext>
                </a:extLst>
              </a:tr>
              <a:tr h="582529">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1139444"/>
                  </a:ext>
                </a:extLst>
              </a:tr>
            </a:tbl>
          </a:graphicData>
        </a:graphic>
      </p:graphicFrame>
    </p:spTree>
    <p:extLst>
      <p:ext uri="{BB962C8B-B14F-4D97-AF65-F5344CB8AC3E}">
        <p14:creationId xmlns:p14="http://schemas.microsoft.com/office/powerpoint/2010/main" val="407043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A841-B595-41EB-8F55-0B677E57851A}"/>
              </a:ext>
            </a:extLst>
          </p:cNvPr>
          <p:cNvSpPr>
            <a:spLocks noGrp="1"/>
          </p:cNvSpPr>
          <p:nvPr>
            <p:ph type="title"/>
          </p:nvPr>
        </p:nvSpPr>
        <p:spPr>
          <a:xfrm>
            <a:off x="521207" y="448056"/>
            <a:ext cx="11161456" cy="640080"/>
          </a:xfrm>
        </p:spPr>
        <p:txBody>
          <a:bodyPr/>
          <a:lstStyle/>
          <a:p>
            <a:r>
              <a:rPr lang="en-US" dirty="0"/>
              <a:t>                      </a:t>
            </a:r>
            <a:r>
              <a:rPr lang="en-US" dirty="0">
                <a:latin typeface="Perpetua" panose="02020502060401020303" pitchFamily="18" charset="0"/>
              </a:rPr>
              <a:t>SYCHRONOUS SEQUENTIAL CIRCUITS</a:t>
            </a:r>
          </a:p>
        </p:txBody>
      </p:sp>
      <p:sp>
        <p:nvSpPr>
          <p:cNvPr id="3" name="Content Placeholder 2">
            <a:extLst>
              <a:ext uri="{FF2B5EF4-FFF2-40B4-BE49-F238E27FC236}">
                <a16:creationId xmlns:a16="http://schemas.microsoft.com/office/drawing/2014/main" id="{81E1BEFF-6F93-4794-A719-911AF2BC78C4}"/>
              </a:ext>
            </a:extLst>
          </p:cNvPr>
          <p:cNvSpPr>
            <a:spLocks noGrp="1"/>
          </p:cNvSpPr>
          <p:nvPr>
            <p:ph sz="quarter" idx="10"/>
          </p:nvPr>
        </p:nvSpPr>
        <p:spPr>
          <a:xfrm>
            <a:off x="539495" y="1435608"/>
            <a:ext cx="11161455" cy="4974336"/>
          </a:xfrm>
        </p:spPr>
        <p:txBody>
          <a:bodyPr/>
          <a:lstStyle/>
          <a:p>
            <a:r>
              <a:rPr lang="en-US" sz="1400" b="1" dirty="0">
                <a:solidFill>
                  <a:schemeClr val="tx2"/>
                </a:solidFill>
              </a:rPr>
              <a:t>JK Flip-Flop -</a:t>
            </a:r>
          </a:p>
          <a:p>
            <a:r>
              <a:rPr lang="en-US" sz="1500" dirty="0"/>
              <a:t>JK flip-flop is the modified version of SR flip-flop. It operates with only positive clock transitions or negative clock transitions.</a:t>
            </a:r>
          </a:p>
          <a:p>
            <a:endParaRPr lang="en-US" dirty="0"/>
          </a:p>
        </p:txBody>
      </p:sp>
      <p:pic>
        <p:nvPicPr>
          <p:cNvPr id="4098" name="Picture 2" descr="JK Flip-Flop">
            <a:extLst>
              <a:ext uri="{FF2B5EF4-FFF2-40B4-BE49-F238E27FC236}">
                <a16:creationId xmlns:a16="http://schemas.microsoft.com/office/drawing/2014/main" id="{FD606F10-957D-45E3-8445-747100C46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61" y="2887079"/>
            <a:ext cx="5713002" cy="3562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F8CA039-1D92-4A18-B534-A853B7E75DF9}"/>
              </a:ext>
            </a:extLst>
          </p:cNvPr>
          <p:cNvGraphicFramePr>
            <a:graphicFrameLocks noGrp="1"/>
          </p:cNvGraphicFramePr>
          <p:nvPr>
            <p:extLst>
              <p:ext uri="{D42A27DB-BD31-4B8C-83A1-F6EECF244321}">
                <p14:modId xmlns:p14="http://schemas.microsoft.com/office/powerpoint/2010/main" val="3494428493"/>
              </p:ext>
            </p:extLst>
          </p:nvPr>
        </p:nvGraphicFramePr>
        <p:xfrm>
          <a:off x="7693827" y="2486429"/>
          <a:ext cx="3896508" cy="4017240"/>
        </p:xfrm>
        <a:graphic>
          <a:graphicData uri="http://schemas.openxmlformats.org/drawingml/2006/table">
            <a:tbl>
              <a:tblPr/>
              <a:tblGrid>
                <a:gridCol w="974127">
                  <a:extLst>
                    <a:ext uri="{9D8B030D-6E8A-4147-A177-3AD203B41FA5}">
                      <a16:colId xmlns:a16="http://schemas.microsoft.com/office/drawing/2014/main" val="3436159345"/>
                    </a:ext>
                  </a:extLst>
                </a:gridCol>
                <a:gridCol w="974127">
                  <a:extLst>
                    <a:ext uri="{9D8B030D-6E8A-4147-A177-3AD203B41FA5}">
                      <a16:colId xmlns:a16="http://schemas.microsoft.com/office/drawing/2014/main" val="2609267832"/>
                    </a:ext>
                  </a:extLst>
                </a:gridCol>
                <a:gridCol w="974127">
                  <a:extLst>
                    <a:ext uri="{9D8B030D-6E8A-4147-A177-3AD203B41FA5}">
                      <a16:colId xmlns:a16="http://schemas.microsoft.com/office/drawing/2014/main" val="812446985"/>
                    </a:ext>
                  </a:extLst>
                </a:gridCol>
                <a:gridCol w="974127">
                  <a:extLst>
                    <a:ext uri="{9D8B030D-6E8A-4147-A177-3AD203B41FA5}">
                      <a16:colId xmlns:a16="http://schemas.microsoft.com/office/drawing/2014/main" val="2583145599"/>
                    </a:ext>
                  </a:extLst>
                </a:gridCol>
              </a:tblGrid>
              <a:tr h="614096">
                <a:tc gridSpan="2">
                  <a:txBody>
                    <a:bodyPr/>
                    <a:lstStyle/>
                    <a:p>
                      <a:pPr algn="ctr" fontAlgn="t"/>
                      <a:r>
                        <a:rPr lang="en-US" sz="1600">
                          <a:effectLst/>
                        </a:rPr>
                        <a:t>Present Inputs</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c>
                  <a:txBody>
                    <a:bodyPr/>
                    <a:lstStyle/>
                    <a:p>
                      <a:pPr algn="ctr" fontAlgn="t"/>
                      <a:r>
                        <a:rPr lang="en-US" sz="1600">
                          <a:effectLst/>
                        </a:rPr>
                        <a:t>Present State</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Next State</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321727760"/>
                  </a:ext>
                </a:extLst>
              </a:tr>
              <a:tr h="373798">
                <a:tc>
                  <a:txBody>
                    <a:bodyPr/>
                    <a:lstStyle/>
                    <a:p>
                      <a:pPr algn="ctr" fontAlgn="t"/>
                      <a:r>
                        <a:rPr lang="en-US" sz="1600" b="1">
                          <a:effectLst/>
                        </a:rPr>
                        <a:t>J</a:t>
                      </a:r>
                      <a:endParaRPr lang="en-US" sz="1600">
                        <a:effectLst/>
                      </a:endParaRP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b="1">
                          <a:effectLst/>
                        </a:rPr>
                        <a:t>K</a:t>
                      </a:r>
                      <a:endParaRPr lang="en-US" sz="1600">
                        <a:effectLst/>
                      </a:endParaRP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b="1" dirty="0">
                          <a:effectLst/>
                        </a:rPr>
                        <a:t>Q</a:t>
                      </a:r>
                      <a:r>
                        <a:rPr lang="en-US" sz="1600" b="0" i="0" u="none" strike="noStrike" dirty="0">
                          <a:effectLst/>
                        </a:rPr>
                        <a:t>t</a:t>
                      </a:r>
                      <a:endParaRPr lang="en-US" sz="1600" dirty="0">
                        <a:effectLst/>
                      </a:endParaRP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b="1" dirty="0">
                          <a:effectLst/>
                        </a:rPr>
                        <a:t>Q</a:t>
                      </a:r>
                      <a:r>
                        <a:rPr lang="en-US" sz="1600" b="0" i="0" u="none" strike="noStrike" dirty="0">
                          <a:effectLst/>
                        </a:rPr>
                        <a:t>t+1</a:t>
                      </a:r>
                      <a:endParaRPr lang="en-US" sz="1600" dirty="0">
                        <a:effectLst/>
                      </a:endParaRP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54954391"/>
                  </a:ext>
                </a:extLst>
              </a:tr>
              <a:tr h="373798">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93241163"/>
                  </a:ext>
                </a:extLst>
              </a:tr>
              <a:tr h="373798">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93667932"/>
                  </a:ext>
                </a:extLst>
              </a:tr>
              <a:tr h="373798">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54466695"/>
                  </a:ext>
                </a:extLst>
              </a:tr>
              <a:tr h="373798">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9968063"/>
                  </a:ext>
                </a:extLst>
              </a:tr>
              <a:tr h="373798">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76538066"/>
                  </a:ext>
                </a:extLst>
              </a:tr>
              <a:tr h="373798">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8832437"/>
                  </a:ext>
                </a:extLst>
              </a:tr>
              <a:tr h="373798">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0342536"/>
                  </a:ext>
                </a:extLst>
              </a:tr>
              <a:tr h="373798">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dirty="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713566"/>
                  </a:ext>
                </a:extLst>
              </a:tr>
            </a:tbl>
          </a:graphicData>
        </a:graphic>
      </p:graphicFrame>
      <p:sp>
        <p:nvSpPr>
          <p:cNvPr id="5" name="Rectangle 3">
            <a:extLst>
              <a:ext uri="{FF2B5EF4-FFF2-40B4-BE49-F238E27FC236}">
                <a16:creationId xmlns:a16="http://schemas.microsoft.com/office/drawing/2014/main" id="{FC10CB49-504F-4288-95A8-7A3E442C939D}"/>
              </a:ext>
            </a:extLst>
          </p:cNvPr>
          <p:cNvSpPr>
            <a:spLocks noChangeArrowheads="1"/>
          </p:cNvSpPr>
          <p:nvPr/>
        </p:nvSpPr>
        <p:spPr bwMode="auto">
          <a:xfrm>
            <a:off x="7694219" y="24868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382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5BC2-4BCB-40FA-A122-AAF90999688E}"/>
              </a:ext>
            </a:extLst>
          </p:cNvPr>
          <p:cNvSpPr>
            <a:spLocks noGrp="1"/>
          </p:cNvSpPr>
          <p:nvPr>
            <p:ph type="title"/>
          </p:nvPr>
        </p:nvSpPr>
        <p:spPr>
          <a:xfrm>
            <a:off x="521207" y="448056"/>
            <a:ext cx="11125361" cy="640080"/>
          </a:xfrm>
        </p:spPr>
        <p:txBody>
          <a:bodyPr/>
          <a:lstStyle/>
          <a:p>
            <a:r>
              <a:rPr lang="en-US" dirty="0"/>
              <a:t>                      </a:t>
            </a:r>
            <a:r>
              <a:rPr lang="en-US" dirty="0">
                <a:latin typeface="Perpetua" panose="02020502060401020303" pitchFamily="18" charset="0"/>
              </a:rPr>
              <a:t>SYCHRONOUS SEQUENTIAL CIRCUITS</a:t>
            </a:r>
          </a:p>
        </p:txBody>
      </p:sp>
      <p:sp>
        <p:nvSpPr>
          <p:cNvPr id="3" name="Content Placeholder 2">
            <a:extLst>
              <a:ext uri="{FF2B5EF4-FFF2-40B4-BE49-F238E27FC236}">
                <a16:creationId xmlns:a16="http://schemas.microsoft.com/office/drawing/2014/main" id="{6874560E-BFA0-4ADF-AF43-4B30A335A895}"/>
              </a:ext>
            </a:extLst>
          </p:cNvPr>
          <p:cNvSpPr>
            <a:spLocks noGrp="1"/>
          </p:cNvSpPr>
          <p:nvPr>
            <p:ph sz="quarter" idx="10"/>
          </p:nvPr>
        </p:nvSpPr>
        <p:spPr>
          <a:xfrm>
            <a:off x="539495" y="1435608"/>
            <a:ext cx="11215357" cy="4974336"/>
          </a:xfrm>
        </p:spPr>
        <p:txBody>
          <a:bodyPr/>
          <a:lstStyle/>
          <a:p>
            <a:r>
              <a:rPr lang="en-US" sz="1600" b="1" dirty="0">
                <a:solidFill>
                  <a:schemeClr val="tx2"/>
                </a:solidFill>
              </a:rPr>
              <a:t>T Flip-Flop –</a:t>
            </a:r>
          </a:p>
          <a:p>
            <a:r>
              <a:rPr lang="en-US" sz="1500" dirty="0"/>
              <a:t>T flip-flop is the simplified version of JK flip-flop. It is obtained by connecting the same input ‘T’ to both inputs of JK flip-flop. It operates with only positive clock transitions or negative clock transitions.</a:t>
            </a:r>
          </a:p>
          <a:p>
            <a:endParaRPr lang="en-US" dirty="0"/>
          </a:p>
        </p:txBody>
      </p:sp>
      <p:pic>
        <p:nvPicPr>
          <p:cNvPr id="5122" name="Picture 2" descr="T Flip-Flop">
            <a:extLst>
              <a:ext uri="{FF2B5EF4-FFF2-40B4-BE49-F238E27FC236}">
                <a16:creationId xmlns:a16="http://schemas.microsoft.com/office/drawing/2014/main" id="{C8008A15-9A9C-4CC5-83D5-F02B9653F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65" y="3358316"/>
            <a:ext cx="5715000" cy="3028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C316953A-8F0C-4680-834B-84B3A985805E}"/>
              </a:ext>
            </a:extLst>
          </p:cNvPr>
          <p:cNvGraphicFramePr>
            <a:graphicFrameLocks noGrp="1"/>
          </p:cNvGraphicFramePr>
          <p:nvPr>
            <p:extLst>
              <p:ext uri="{D42A27DB-BD31-4B8C-83A1-F6EECF244321}">
                <p14:modId xmlns:p14="http://schemas.microsoft.com/office/powerpoint/2010/main" val="1308694831"/>
              </p:ext>
            </p:extLst>
          </p:nvPr>
        </p:nvGraphicFramePr>
        <p:xfrm>
          <a:off x="6593305" y="3426636"/>
          <a:ext cx="5115429" cy="2637282"/>
        </p:xfrm>
        <a:graphic>
          <a:graphicData uri="http://schemas.openxmlformats.org/drawingml/2006/table">
            <a:tbl>
              <a:tblPr/>
              <a:tblGrid>
                <a:gridCol w="1705143">
                  <a:extLst>
                    <a:ext uri="{9D8B030D-6E8A-4147-A177-3AD203B41FA5}">
                      <a16:colId xmlns:a16="http://schemas.microsoft.com/office/drawing/2014/main" val="1912314840"/>
                    </a:ext>
                  </a:extLst>
                </a:gridCol>
                <a:gridCol w="1705143">
                  <a:extLst>
                    <a:ext uri="{9D8B030D-6E8A-4147-A177-3AD203B41FA5}">
                      <a16:colId xmlns:a16="http://schemas.microsoft.com/office/drawing/2014/main" val="851371028"/>
                    </a:ext>
                  </a:extLst>
                </a:gridCol>
                <a:gridCol w="1705143">
                  <a:extLst>
                    <a:ext uri="{9D8B030D-6E8A-4147-A177-3AD203B41FA5}">
                      <a16:colId xmlns:a16="http://schemas.microsoft.com/office/drawing/2014/main" val="1628942389"/>
                    </a:ext>
                  </a:extLst>
                </a:gridCol>
              </a:tblGrid>
              <a:tr h="439547">
                <a:tc>
                  <a:txBody>
                    <a:bodyPr/>
                    <a:lstStyle/>
                    <a:p>
                      <a:pPr algn="ctr" fontAlgn="t"/>
                      <a:r>
                        <a:rPr lang="en-US">
                          <a:effectLst/>
                        </a:rPr>
                        <a:t>Inputs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Present State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Next State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68042786"/>
                  </a:ext>
                </a:extLst>
              </a:tr>
              <a:tr h="439547">
                <a:tc>
                  <a:txBody>
                    <a:bodyPr/>
                    <a:lstStyle/>
                    <a:p>
                      <a:pPr algn="ctr" fontAlgn="t"/>
                      <a:r>
                        <a:rPr lang="en-US" b="1">
                          <a:effectLst/>
                        </a:rPr>
                        <a:t>T</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1" dirty="0">
                          <a:effectLst/>
                        </a:rPr>
                        <a:t>Q </a:t>
                      </a:r>
                      <a:r>
                        <a:rPr lang="en-US" b="0" i="0" u="none" strike="noStrike" dirty="0">
                          <a:effectLst/>
                        </a:rPr>
                        <a:t>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1" dirty="0">
                          <a:effectLst/>
                        </a:rPr>
                        <a:t>Q </a:t>
                      </a:r>
                      <a:r>
                        <a:rPr lang="en-US" b="0" i="0" u="none" strike="noStrike" dirty="0">
                          <a:effectLst/>
                          <a:latin typeface="MathJax_Math-italic"/>
                        </a:rPr>
                        <a:t>t</a:t>
                      </a:r>
                      <a:r>
                        <a:rPr lang="en-US" b="0" i="0" u="none" strike="noStrike" dirty="0">
                          <a:effectLst/>
                          <a:latin typeface="MathJax_Main"/>
                        </a:rPr>
                        <a:t>+1</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83623269"/>
                  </a:ext>
                </a:extLst>
              </a:tr>
              <a:tr h="439547">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77043216"/>
                  </a:ext>
                </a:extLst>
              </a:tr>
              <a:tr h="439547">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61096658"/>
                  </a:ext>
                </a:extLst>
              </a:tr>
              <a:tr h="439547">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38002866"/>
                  </a:ext>
                </a:extLst>
              </a:tr>
              <a:tr h="439547">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5814792"/>
                  </a:ext>
                </a:extLst>
              </a:tr>
            </a:tbl>
          </a:graphicData>
        </a:graphic>
      </p:graphicFrame>
      <p:sp>
        <p:nvSpPr>
          <p:cNvPr id="5" name="Rectangle 3">
            <a:extLst>
              <a:ext uri="{FF2B5EF4-FFF2-40B4-BE49-F238E27FC236}">
                <a16:creationId xmlns:a16="http://schemas.microsoft.com/office/drawing/2014/main" id="{08D005BE-A2AF-451D-8F9B-BC903B92BB62}"/>
              </a:ext>
            </a:extLst>
          </p:cNvPr>
          <p:cNvSpPr>
            <a:spLocks noChangeArrowheads="1"/>
          </p:cNvSpPr>
          <p:nvPr/>
        </p:nvSpPr>
        <p:spPr bwMode="auto">
          <a:xfrm>
            <a:off x="4349293" y="3103154"/>
            <a:ext cx="196629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459358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{8671826A-3BA2-453D-BA98-3C5077F09047}tf10001108</Template>
  <TotalTime>0</TotalTime>
  <Words>684</Words>
  <Application>Microsoft Office PowerPoint</Application>
  <PresentationFormat>Widescreen</PresentationFormat>
  <Paragraphs>147</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Agency FB</vt:lpstr>
      <vt:lpstr>Arial</vt:lpstr>
      <vt:lpstr>Calibri</vt:lpstr>
      <vt:lpstr>MathJax_Main</vt:lpstr>
      <vt:lpstr>MathJax_Math-italic</vt:lpstr>
      <vt:lpstr>Perpetua</vt:lpstr>
      <vt:lpstr>Segoe UI</vt:lpstr>
      <vt:lpstr>Segoe UI Light</vt:lpstr>
      <vt:lpstr>WelcomeDoc</vt:lpstr>
      <vt:lpstr> SEQUENTIAL CIRCUITS AND ITS APPLICATIONS IN INDUSTRY</vt:lpstr>
      <vt:lpstr>                                          CONTENTS</vt:lpstr>
      <vt:lpstr>                                               INTRODUCTION</vt:lpstr>
      <vt:lpstr>                                   ASYCHRONOUS SEQUENTIAL CIRCUITS</vt:lpstr>
      <vt:lpstr>                                             LATCH</vt:lpstr>
      <vt:lpstr>                                             LATCH</vt:lpstr>
      <vt:lpstr>                            SYCHRONOUS SEQUENTIAL CIRCUITS</vt:lpstr>
      <vt:lpstr>                      SYCHRONOUS SEQUENTIAL CIRCUITS</vt:lpstr>
      <vt:lpstr>                      SYCHRONOUS SEQUENTIAL CIRCUITS</vt:lpstr>
      <vt:lpstr>                       SYCHRONOUS SEQUENTIAL CIRCUITS</vt:lpstr>
      <vt:lpstr>                             APPLICATION IN INDUSTRY</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2020-02-05T09:16:51Z</dcterms:created>
  <dcterms:modified xsi:type="dcterms:W3CDTF">2020-02-09T06:01:10Z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