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80" r:id="rId6"/>
    <p:sldId id="281" r:id="rId7"/>
    <p:sldId id="282" r:id="rId8"/>
    <p:sldId id="283" r:id="rId9"/>
    <p:sldId id="284" r:id="rId10"/>
    <p:sldId id="285" r:id="rId11"/>
    <p:sldId id="286" r:id="rId12"/>
    <p:sldId id="2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0"/>
            <p14:sldId id="281"/>
            <p14:sldId id="282"/>
            <p14:sldId id="283"/>
            <p14:sldId id="284"/>
            <p14:sldId id="285"/>
            <p14:sldId id="286"/>
            <p14:sldId id="287"/>
          </p14:sldIdLst>
        </p14:section>
        <p14:section name="Design, Morph, Annotate, Work Together, Tell Me"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241" autoAdjust="0"/>
  </p:normalViewPr>
  <p:slideViewPr>
    <p:cSldViewPr snapToGrid="0">
      <p:cViewPr varScale="1">
        <p:scale>
          <a:sx n="70" d="100"/>
          <a:sy n="70" d="100"/>
        </p:scale>
        <p:origin x="4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2/7/2020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421673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2/7/2020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2/7/2020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b="1" dirty="0">
                <a:solidFill>
                  <a:schemeClr val="bg1"/>
                </a:solidFill>
              </a:rPr>
              <a:t>                            SOC DESIGN AND VERIFICATION </a:t>
            </a:r>
            <a:endParaRPr lang="en-US" sz="4800" dirty="0">
              <a:solidFill>
                <a:schemeClr val="bg1"/>
              </a:solidFill>
            </a:endParaRPr>
          </a:p>
        </p:txBody>
      </p:sp>
      <p:sp>
        <p:nvSpPr>
          <p:cNvPr id="3" name="Subtitle 2"/>
          <p:cNvSpPr>
            <a:spLocks noGrp="1"/>
          </p:cNvSpPr>
          <p:nvPr>
            <p:ph type="subTitle" idx="4294967295"/>
          </p:nvPr>
        </p:nvSpPr>
        <p:spPr>
          <a:xfrm>
            <a:off x="8005480" y="3529453"/>
            <a:ext cx="9582736" cy="1137793"/>
          </a:xfrm>
        </p:spPr>
        <p:txBody>
          <a:bodyPr>
            <a:normAutofit fontScale="85000" lnSpcReduction="20000"/>
          </a:bodyPr>
          <a:lstStyle/>
          <a:p>
            <a:pPr marL="0" indent="0">
              <a:buNone/>
            </a:pPr>
            <a:r>
              <a:rPr lang="en-US" sz="2400" dirty="0">
                <a:solidFill>
                  <a:schemeClr val="bg1"/>
                </a:solidFill>
                <a:latin typeface="+mj-lt"/>
              </a:rPr>
              <a:t>           AKASH KUMAR GUPTA </a:t>
            </a:r>
          </a:p>
          <a:p>
            <a:pPr marL="0" indent="0">
              <a:buNone/>
            </a:pPr>
            <a:r>
              <a:rPr lang="en-US" sz="2400" dirty="0" err="1">
                <a:solidFill>
                  <a:schemeClr val="bg1"/>
                </a:solidFill>
                <a:latin typeface="+mj-lt"/>
              </a:rPr>
              <a:t>Kasura</a:t>
            </a:r>
            <a:r>
              <a:rPr lang="en-US" sz="2400" dirty="0">
                <a:solidFill>
                  <a:schemeClr val="bg1"/>
                </a:solidFill>
                <a:latin typeface="+mj-lt"/>
              </a:rPr>
              <a:t> Technologies Private Limited</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A333-10F0-4D91-9849-BCC23DCE1386}"/>
              </a:ext>
            </a:extLst>
          </p:cNvPr>
          <p:cNvSpPr>
            <a:spLocks noGrp="1"/>
          </p:cNvSpPr>
          <p:nvPr>
            <p:ph type="title"/>
          </p:nvPr>
        </p:nvSpPr>
        <p:spPr>
          <a:xfrm>
            <a:off x="521207" y="448056"/>
            <a:ext cx="11140706" cy="640080"/>
          </a:xfrm>
        </p:spPr>
        <p:txBody>
          <a:bodyPr/>
          <a:lstStyle/>
          <a:p>
            <a:r>
              <a:rPr lang="en-US" dirty="0">
                <a:latin typeface="Perpetua" panose="02020502060401020303" pitchFamily="18" charset="0"/>
              </a:rPr>
              <a:t>                                                       CONTENTS</a:t>
            </a:r>
          </a:p>
        </p:txBody>
      </p:sp>
      <p:sp>
        <p:nvSpPr>
          <p:cNvPr id="3" name="Content Placeholder 2">
            <a:extLst>
              <a:ext uri="{FF2B5EF4-FFF2-40B4-BE49-F238E27FC236}">
                <a16:creationId xmlns:a16="http://schemas.microsoft.com/office/drawing/2014/main" id="{A27F2C34-104B-4E80-B97E-0D82E64B2717}"/>
              </a:ext>
            </a:extLst>
          </p:cNvPr>
          <p:cNvSpPr>
            <a:spLocks noGrp="1"/>
          </p:cNvSpPr>
          <p:nvPr>
            <p:ph sz="quarter" idx="10"/>
          </p:nvPr>
        </p:nvSpPr>
        <p:spPr>
          <a:xfrm>
            <a:off x="539495" y="1435608"/>
            <a:ext cx="11268191" cy="4974336"/>
          </a:xfrm>
        </p:spPr>
        <p:txBody>
          <a:bodyPr>
            <a:normAutofit/>
          </a:bodyPr>
          <a:lstStyle/>
          <a:p>
            <a:r>
              <a:rPr lang="en-US" sz="1600" dirty="0"/>
              <a:t>         INTRODUCTION</a:t>
            </a:r>
          </a:p>
          <a:p>
            <a:r>
              <a:rPr lang="en-US" sz="1600" dirty="0"/>
              <a:t>          DIFFERENT FROM MICROCONTROLLER</a:t>
            </a:r>
          </a:p>
          <a:p>
            <a:r>
              <a:rPr lang="en-US" sz="1600" dirty="0"/>
              <a:t>          AN SoC MADE UP OF</a:t>
            </a:r>
          </a:p>
          <a:p>
            <a:r>
              <a:rPr lang="en-US" b="1" dirty="0"/>
              <a:t>             </a:t>
            </a:r>
            <a:r>
              <a:rPr lang="en-US" sz="1600" dirty="0"/>
              <a:t>WHY DO MOST CHIPS HAVE PROGRAMMABLE REGISTERS?</a:t>
            </a:r>
          </a:p>
          <a:p>
            <a:r>
              <a:rPr lang="en-US" sz="1600" dirty="0"/>
              <a:t>          HOW SoC IS VERIFIED?</a:t>
            </a:r>
          </a:p>
          <a:p>
            <a:r>
              <a:rPr lang="en-US" sz="1600" dirty="0"/>
              <a:t>          CONCLUSION</a:t>
            </a:r>
          </a:p>
          <a:p>
            <a:endParaRPr lang="en-US" sz="1600" dirty="0"/>
          </a:p>
        </p:txBody>
      </p:sp>
      <p:grpSp>
        <p:nvGrpSpPr>
          <p:cNvPr id="4" name="Group 3" descr="Small circle with number 1 inside  indicating step 1">
            <a:extLst>
              <a:ext uri="{FF2B5EF4-FFF2-40B4-BE49-F238E27FC236}">
                <a16:creationId xmlns:a16="http://schemas.microsoft.com/office/drawing/2014/main" id="{78E7FFDB-ACF9-4AC4-8507-F95CD04DAADC}"/>
              </a:ext>
            </a:extLst>
          </p:cNvPr>
          <p:cNvGrpSpPr/>
          <p:nvPr/>
        </p:nvGrpSpPr>
        <p:grpSpPr bwMode="blackWhite">
          <a:xfrm>
            <a:off x="531552" y="1493929"/>
            <a:ext cx="558179" cy="409838"/>
            <a:chOff x="6953426" y="711274"/>
            <a:chExt cx="558179" cy="409838"/>
          </a:xfrm>
        </p:grpSpPr>
        <p:sp>
          <p:nvSpPr>
            <p:cNvPr id="5" name="Oval 4" descr="Small circle">
              <a:extLst>
                <a:ext uri="{FF2B5EF4-FFF2-40B4-BE49-F238E27FC236}">
                  <a16:creationId xmlns:a16="http://schemas.microsoft.com/office/drawing/2014/main" id="{1360F78D-4710-4276-B499-8A63CB9FA1FF}"/>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descr="Number 1">
              <a:extLst>
                <a:ext uri="{FF2B5EF4-FFF2-40B4-BE49-F238E27FC236}">
                  <a16:creationId xmlns:a16="http://schemas.microsoft.com/office/drawing/2014/main" id="{3B0700A9-8387-4F22-95EC-B4A92AAA1BE2}"/>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7" name="Group 6" descr="Small circle with number 1 inside  indicating step 1">
            <a:extLst>
              <a:ext uri="{FF2B5EF4-FFF2-40B4-BE49-F238E27FC236}">
                <a16:creationId xmlns:a16="http://schemas.microsoft.com/office/drawing/2014/main" id="{AB68C8EC-C2EC-403A-AB1E-0F45373707F5}"/>
              </a:ext>
            </a:extLst>
          </p:cNvPr>
          <p:cNvGrpSpPr/>
          <p:nvPr/>
        </p:nvGrpSpPr>
        <p:grpSpPr bwMode="blackWhite">
          <a:xfrm>
            <a:off x="531552" y="2090274"/>
            <a:ext cx="558179" cy="409838"/>
            <a:chOff x="6953426" y="711274"/>
            <a:chExt cx="558179" cy="409838"/>
          </a:xfrm>
        </p:grpSpPr>
        <p:sp>
          <p:nvSpPr>
            <p:cNvPr id="8" name="Oval 7" descr="Small circle">
              <a:extLst>
                <a:ext uri="{FF2B5EF4-FFF2-40B4-BE49-F238E27FC236}">
                  <a16:creationId xmlns:a16="http://schemas.microsoft.com/office/drawing/2014/main" id="{14E2853B-B95B-4F09-BC13-E696FF88DE50}"/>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descr="Number 1">
              <a:extLst>
                <a:ext uri="{FF2B5EF4-FFF2-40B4-BE49-F238E27FC236}">
                  <a16:creationId xmlns:a16="http://schemas.microsoft.com/office/drawing/2014/main" id="{D5CF4A6A-E6EC-4456-96FB-A5588C0D4CD5}"/>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grpSp>
        <p:nvGrpSpPr>
          <p:cNvPr id="10" name="Group 9" descr="Small circle with number 1 inside  indicating step 1">
            <a:extLst>
              <a:ext uri="{FF2B5EF4-FFF2-40B4-BE49-F238E27FC236}">
                <a16:creationId xmlns:a16="http://schemas.microsoft.com/office/drawing/2014/main" id="{A61F112C-648A-41F7-B090-DADE25596F95}"/>
              </a:ext>
            </a:extLst>
          </p:cNvPr>
          <p:cNvGrpSpPr/>
          <p:nvPr/>
        </p:nvGrpSpPr>
        <p:grpSpPr bwMode="blackWhite">
          <a:xfrm>
            <a:off x="531552" y="2752885"/>
            <a:ext cx="558179" cy="409838"/>
            <a:chOff x="6953426" y="711274"/>
            <a:chExt cx="558179" cy="409838"/>
          </a:xfrm>
        </p:grpSpPr>
        <p:sp>
          <p:nvSpPr>
            <p:cNvPr id="11" name="Oval 10" descr="Small circle">
              <a:extLst>
                <a:ext uri="{FF2B5EF4-FFF2-40B4-BE49-F238E27FC236}">
                  <a16:creationId xmlns:a16="http://schemas.microsoft.com/office/drawing/2014/main" id="{67828A6B-C74A-45FF-A7FE-1B16347AE54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descr="Number 1">
              <a:extLst>
                <a:ext uri="{FF2B5EF4-FFF2-40B4-BE49-F238E27FC236}">
                  <a16:creationId xmlns:a16="http://schemas.microsoft.com/office/drawing/2014/main" id="{91E179C6-ED9E-42CB-8837-CCC86F87A1B0}"/>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grpSp>
        <p:nvGrpSpPr>
          <p:cNvPr id="13" name="Group 12" descr="Small circle with number 1 inside  indicating step 1">
            <a:extLst>
              <a:ext uri="{FF2B5EF4-FFF2-40B4-BE49-F238E27FC236}">
                <a16:creationId xmlns:a16="http://schemas.microsoft.com/office/drawing/2014/main" id="{C2A8F7CC-ECD4-4A4A-9AA6-6977AB22E19A}"/>
              </a:ext>
            </a:extLst>
          </p:cNvPr>
          <p:cNvGrpSpPr/>
          <p:nvPr/>
        </p:nvGrpSpPr>
        <p:grpSpPr bwMode="blackWhite">
          <a:xfrm>
            <a:off x="538180" y="3435371"/>
            <a:ext cx="558179" cy="409838"/>
            <a:chOff x="6953426" y="711274"/>
            <a:chExt cx="558179" cy="409838"/>
          </a:xfrm>
        </p:grpSpPr>
        <p:sp>
          <p:nvSpPr>
            <p:cNvPr id="14" name="Oval 13" descr="Small circle">
              <a:extLst>
                <a:ext uri="{FF2B5EF4-FFF2-40B4-BE49-F238E27FC236}">
                  <a16:creationId xmlns:a16="http://schemas.microsoft.com/office/drawing/2014/main" id="{7E2E6A82-E93D-4CA4-97A5-514DF3E95DF4}"/>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a:extLst>
                <a:ext uri="{FF2B5EF4-FFF2-40B4-BE49-F238E27FC236}">
                  <a16:creationId xmlns:a16="http://schemas.microsoft.com/office/drawing/2014/main" id="{3CC43A6D-DC7B-4FA2-A2CE-D6768E68B400}"/>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grpSp>
        <p:nvGrpSpPr>
          <p:cNvPr id="16" name="Group 15" descr="Small circle with number 1 inside  indicating step 1">
            <a:extLst>
              <a:ext uri="{FF2B5EF4-FFF2-40B4-BE49-F238E27FC236}">
                <a16:creationId xmlns:a16="http://schemas.microsoft.com/office/drawing/2014/main" id="{A494937C-2B30-476C-A393-E2D193EEE1F7}"/>
              </a:ext>
            </a:extLst>
          </p:cNvPr>
          <p:cNvGrpSpPr/>
          <p:nvPr/>
        </p:nvGrpSpPr>
        <p:grpSpPr bwMode="blackWhite">
          <a:xfrm>
            <a:off x="538180" y="4084731"/>
            <a:ext cx="558179" cy="409838"/>
            <a:chOff x="6953426" y="711274"/>
            <a:chExt cx="558179" cy="409838"/>
          </a:xfrm>
        </p:grpSpPr>
        <p:sp>
          <p:nvSpPr>
            <p:cNvPr id="17" name="Oval 16" descr="Small circle">
              <a:extLst>
                <a:ext uri="{FF2B5EF4-FFF2-40B4-BE49-F238E27FC236}">
                  <a16:creationId xmlns:a16="http://schemas.microsoft.com/office/drawing/2014/main" id="{A1CDD89B-2C2C-4E7F-9233-A968C52AF85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descr="Number 1">
              <a:extLst>
                <a:ext uri="{FF2B5EF4-FFF2-40B4-BE49-F238E27FC236}">
                  <a16:creationId xmlns:a16="http://schemas.microsoft.com/office/drawing/2014/main" id="{E3D453E9-B24E-4145-AD72-433F7C4D8FB0}"/>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grpSp>
        <p:nvGrpSpPr>
          <p:cNvPr id="19" name="Group 18" descr="Small circle with number 1 inside  indicating step 1">
            <a:extLst>
              <a:ext uri="{FF2B5EF4-FFF2-40B4-BE49-F238E27FC236}">
                <a16:creationId xmlns:a16="http://schemas.microsoft.com/office/drawing/2014/main" id="{15A3BA4D-0C45-4494-A801-A76B183B0172}"/>
              </a:ext>
            </a:extLst>
          </p:cNvPr>
          <p:cNvGrpSpPr/>
          <p:nvPr/>
        </p:nvGrpSpPr>
        <p:grpSpPr bwMode="blackWhite">
          <a:xfrm>
            <a:off x="538180" y="4707581"/>
            <a:ext cx="558179" cy="409838"/>
            <a:chOff x="6953426" y="711274"/>
            <a:chExt cx="558179" cy="409838"/>
          </a:xfrm>
        </p:grpSpPr>
        <p:sp>
          <p:nvSpPr>
            <p:cNvPr id="20" name="Oval 19" descr="Small circle">
              <a:extLst>
                <a:ext uri="{FF2B5EF4-FFF2-40B4-BE49-F238E27FC236}">
                  <a16:creationId xmlns:a16="http://schemas.microsoft.com/office/drawing/2014/main" id="{426F9447-7A9E-4254-AA02-FD8B61B6E2B8}"/>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1">
              <a:extLst>
                <a:ext uri="{FF2B5EF4-FFF2-40B4-BE49-F238E27FC236}">
                  <a16:creationId xmlns:a16="http://schemas.microsoft.com/office/drawing/2014/main" id="{30985431-0136-4C73-9CDA-596E41070006}"/>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spTree>
    <p:extLst>
      <p:ext uri="{BB962C8B-B14F-4D97-AF65-F5344CB8AC3E}">
        <p14:creationId xmlns:p14="http://schemas.microsoft.com/office/powerpoint/2010/main" val="55007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EC54-4F27-4987-B618-2B58DF30ADAD}"/>
              </a:ext>
            </a:extLst>
          </p:cNvPr>
          <p:cNvSpPr>
            <a:spLocks noGrp="1"/>
          </p:cNvSpPr>
          <p:nvPr>
            <p:ph type="title"/>
          </p:nvPr>
        </p:nvSpPr>
        <p:spPr>
          <a:xfrm>
            <a:off x="521207" y="448056"/>
            <a:ext cx="11193715" cy="640080"/>
          </a:xfrm>
        </p:spPr>
        <p:txBody>
          <a:bodyPr/>
          <a:lstStyle/>
          <a:p>
            <a:r>
              <a:rPr lang="en-US" dirty="0">
                <a:latin typeface="Perpetua" panose="02020502060401020303" pitchFamily="18" charset="0"/>
              </a:rPr>
              <a:t>                                                       INTRODUCTION</a:t>
            </a:r>
          </a:p>
        </p:txBody>
      </p:sp>
      <p:sp>
        <p:nvSpPr>
          <p:cNvPr id="3" name="Content Placeholder 2">
            <a:extLst>
              <a:ext uri="{FF2B5EF4-FFF2-40B4-BE49-F238E27FC236}">
                <a16:creationId xmlns:a16="http://schemas.microsoft.com/office/drawing/2014/main" id="{DAEB28A7-3CC4-4841-B186-5B2B1E0957FA}"/>
              </a:ext>
            </a:extLst>
          </p:cNvPr>
          <p:cNvSpPr>
            <a:spLocks noGrp="1"/>
          </p:cNvSpPr>
          <p:nvPr>
            <p:ph sz="quarter" idx="10"/>
          </p:nvPr>
        </p:nvSpPr>
        <p:spPr>
          <a:xfrm>
            <a:off x="539495" y="1435608"/>
            <a:ext cx="11193715" cy="4974336"/>
          </a:xfrm>
        </p:spPr>
        <p:txBody>
          <a:bodyPr>
            <a:normAutofit/>
          </a:bodyPr>
          <a:lstStyle/>
          <a:p>
            <a:r>
              <a:rPr lang="en-US" sz="1600" dirty="0"/>
              <a:t>A system on a chip (SOC) is an integrated circuit (IC) that integrates all components of a computer or other electronic system into a single chip. It may contain digital, analog, mixed-signal, and often radio-frequency functions—all on a single chip substrate.</a:t>
            </a:r>
          </a:p>
          <a:p>
            <a:br>
              <a:rPr lang="en-US" sz="1600" dirty="0"/>
            </a:br>
            <a:endParaRPr lang="en-US" sz="1600" dirty="0"/>
          </a:p>
        </p:txBody>
      </p:sp>
      <p:pic>
        <p:nvPicPr>
          <p:cNvPr id="1026" name="Picture 2" descr="Image result for system on chip soc">
            <a:extLst>
              <a:ext uri="{FF2B5EF4-FFF2-40B4-BE49-F238E27FC236}">
                <a16:creationId xmlns:a16="http://schemas.microsoft.com/office/drawing/2014/main" id="{2060CC03-B056-472B-865E-B11D7EE54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878" y="2928730"/>
            <a:ext cx="5340626" cy="3481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73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BE6A-5D2E-42BE-A02B-C022671229AC}"/>
              </a:ext>
            </a:extLst>
          </p:cNvPr>
          <p:cNvSpPr>
            <a:spLocks noGrp="1"/>
          </p:cNvSpPr>
          <p:nvPr>
            <p:ph type="title"/>
          </p:nvPr>
        </p:nvSpPr>
        <p:spPr>
          <a:xfrm>
            <a:off x="521207" y="448056"/>
            <a:ext cx="11127454" cy="640080"/>
          </a:xfrm>
        </p:spPr>
        <p:txBody>
          <a:bodyPr/>
          <a:lstStyle/>
          <a:p>
            <a:r>
              <a:rPr lang="en-US" dirty="0">
                <a:latin typeface="Perpetua" panose="02020502060401020303" pitchFamily="18" charset="0"/>
              </a:rPr>
              <a:t>                                    DIFFERENT FROM MICROCONTROLLER</a:t>
            </a:r>
          </a:p>
        </p:txBody>
      </p:sp>
      <p:sp>
        <p:nvSpPr>
          <p:cNvPr id="3" name="Content Placeholder 2">
            <a:extLst>
              <a:ext uri="{FF2B5EF4-FFF2-40B4-BE49-F238E27FC236}">
                <a16:creationId xmlns:a16="http://schemas.microsoft.com/office/drawing/2014/main" id="{650131F9-AFC0-452E-AB4A-CFB21256D71E}"/>
              </a:ext>
            </a:extLst>
          </p:cNvPr>
          <p:cNvSpPr>
            <a:spLocks noGrp="1"/>
          </p:cNvSpPr>
          <p:nvPr>
            <p:ph sz="quarter" idx="10"/>
          </p:nvPr>
        </p:nvSpPr>
        <p:spPr>
          <a:xfrm>
            <a:off x="539495" y="1435608"/>
            <a:ext cx="11127453" cy="4974336"/>
          </a:xfrm>
        </p:spPr>
        <p:txBody>
          <a:bodyPr/>
          <a:lstStyle/>
          <a:p>
            <a:r>
              <a:rPr lang="en-US" sz="1600" dirty="0"/>
              <a:t>Microcontrollers typically have under 100 kB of RAM (often just a few kilobytes) and often really are single-chip-systems, whereas the term SoC is typically used for more powerful processors, capable of running software such as the desktop versions of Windows and Linux, which need external memory chips (flash, RAM) to be useful, and which are used with various external peripherals.</a:t>
            </a:r>
          </a:p>
          <a:p>
            <a:br>
              <a:rPr lang="en-US" dirty="0"/>
            </a:br>
            <a:endParaRPr lang="en-US" dirty="0"/>
          </a:p>
        </p:txBody>
      </p:sp>
    </p:spTree>
    <p:extLst>
      <p:ext uri="{BB962C8B-B14F-4D97-AF65-F5344CB8AC3E}">
        <p14:creationId xmlns:p14="http://schemas.microsoft.com/office/powerpoint/2010/main" val="262619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DFF6E-96B4-413D-B393-45A2ECFAC724}"/>
              </a:ext>
            </a:extLst>
          </p:cNvPr>
          <p:cNvSpPr>
            <a:spLocks noGrp="1"/>
          </p:cNvSpPr>
          <p:nvPr>
            <p:ph type="title"/>
          </p:nvPr>
        </p:nvSpPr>
        <p:spPr>
          <a:xfrm>
            <a:off x="521207" y="448056"/>
            <a:ext cx="11140706" cy="640080"/>
          </a:xfrm>
        </p:spPr>
        <p:txBody>
          <a:bodyPr>
            <a:normAutofit/>
          </a:bodyPr>
          <a:lstStyle/>
          <a:p>
            <a:r>
              <a:rPr lang="en-US" dirty="0"/>
              <a:t>                                       </a:t>
            </a:r>
            <a:r>
              <a:rPr lang="en-US" dirty="0">
                <a:latin typeface="Perpetua" panose="02020502060401020303" pitchFamily="18" charset="0"/>
              </a:rPr>
              <a:t>AN SoC MADE UP OF</a:t>
            </a:r>
          </a:p>
        </p:txBody>
      </p:sp>
      <p:sp>
        <p:nvSpPr>
          <p:cNvPr id="3" name="Content Placeholder 2">
            <a:extLst>
              <a:ext uri="{FF2B5EF4-FFF2-40B4-BE49-F238E27FC236}">
                <a16:creationId xmlns:a16="http://schemas.microsoft.com/office/drawing/2014/main" id="{23CFAD3F-B695-45C2-914F-A198C902E18C}"/>
              </a:ext>
            </a:extLst>
          </p:cNvPr>
          <p:cNvSpPr>
            <a:spLocks noGrp="1"/>
          </p:cNvSpPr>
          <p:nvPr>
            <p:ph sz="quarter" idx="10"/>
          </p:nvPr>
        </p:nvSpPr>
        <p:spPr>
          <a:xfrm>
            <a:off x="539495" y="1435608"/>
            <a:ext cx="11241687" cy="4974336"/>
          </a:xfrm>
        </p:spPr>
        <p:txBody>
          <a:bodyPr>
            <a:normAutofit fontScale="25000" lnSpcReduction="20000"/>
          </a:bodyPr>
          <a:lstStyle/>
          <a:p>
            <a:r>
              <a:rPr lang="en-US" sz="6400" dirty="0"/>
              <a:t>Most SoCs contain :</a:t>
            </a:r>
          </a:p>
          <a:p>
            <a:pPr marL="857250" indent="-857250">
              <a:buFont typeface="Arial" panose="020B0604020202020204" pitchFamily="34" charset="0"/>
              <a:buChar char="•"/>
            </a:pPr>
            <a:r>
              <a:rPr lang="en-US" sz="6400" dirty="0"/>
              <a:t>Microcontroller/Microprocessor/Digital Signal Processor (DSP) core – multiprocessor SoCs (</a:t>
            </a:r>
            <a:r>
              <a:rPr lang="en-US" sz="6400" dirty="0" err="1"/>
              <a:t>MPSoC</a:t>
            </a:r>
            <a:r>
              <a:rPr lang="en-US" sz="6400" dirty="0"/>
              <a:t>) have more than one processor core</a:t>
            </a:r>
          </a:p>
          <a:p>
            <a:pPr marL="857250" indent="-857250">
              <a:buFont typeface="Arial" panose="020B0604020202020204" pitchFamily="34" charset="0"/>
              <a:buChar char="•"/>
            </a:pPr>
            <a:r>
              <a:rPr lang="en-US" sz="6400" dirty="0"/>
              <a:t>Memory blocks including a selection of ROM, RAM, EEPROM and Flash memory</a:t>
            </a:r>
          </a:p>
          <a:p>
            <a:pPr marL="857250" indent="-857250">
              <a:buFont typeface="Arial" panose="020B0604020202020204" pitchFamily="34" charset="0"/>
              <a:buChar char="•"/>
            </a:pPr>
            <a:r>
              <a:rPr lang="en-US" sz="6400" dirty="0"/>
              <a:t>Timing sources like PLLs, control for external oscillator, clock generation modules</a:t>
            </a:r>
          </a:p>
          <a:p>
            <a:pPr marL="857250" indent="-857250">
              <a:buFont typeface="Arial" panose="020B0604020202020204" pitchFamily="34" charset="0"/>
              <a:buChar char="•"/>
            </a:pPr>
            <a:r>
              <a:rPr lang="en-US" sz="6400" dirty="0"/>
              <a:t>Peripherals like Watchdog timers, counters, Keypad Controller, PWM, etc.</a:t>
            </a:r>
          </a:p>
          <a:p>
            <a:pPr marL="857250" indent="-857250">
              <a:buFont typeface="Arial" panose="020B0604020202020204" pitchFamily="34" charset="0"/>
              <a:buChar char="•"/>
            </a:pPr>
            <a:r>
              <a:rPr lang="en-US" sz="6400" dirty="0"/>
              <a:t>External interfaces such as USB, HDMI, JTAG, UART, </a:t>
            </a:r>
            <a:r>
              <a:rPr lang="en-US" sz="6400" dirty="0" err="1"/>
              <a:t>Usdhc</a:t>
            </a:r>
            <a:r>
              <a:rPr lang="en-US" sz="6400" dirty="0"/>
              <a:t>.</a:t>
            </a:r>
          </a:p>
          <a:p>
            <a:pPr marL="857250" indent="-857250">
              <a:buFont typeface="Arial" panose="020B0604020202020204" pitchFamily="34" charset="0"/>
              <a:buChar char="•"/>
            </a:pPr>
            <a:r>
              <a:rPr lang="en-US" sz="6400" dirty="0"/>
              <a:t>Analog components like ADC and DAC.</a:t>
            </a:r>
          </a:p>
          <a:p>
            <a:pPr marL="857250" indent="-857250">
              <a:buFont typeface="Arial" panose="020B0604020202020204" pitchFamily="34" charset="0"/>
              <a:buChar char="•"/>
            </a:pPr>
            <a:r>
              <a:rPr lang="en-US" sz="6400" dirty="0"/>
              <a:t>Power Management Units, Low Power Control modules.</a:t>
            </a:r>
          </a:p>
          <a:p>
            <a:br>
              <a:rPr lang="en-US" dirty="0"/>
            </a:br>
            <a:endParaRPr lang="en-US" dirty="0"/>
          </a:p>
        </p:txBody>
      </p:sp>
    </p:spTree>
    <p:extLst>
      <p:ext uri="{BB962C8B-B14F-4D97-AF65-F5344CB8AC3E}">
        <p14:creationId xmlns:p14="http://schemas.microsoft.com/office/powerpoint/2010/main" val="25594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6CDA-DAB0-466D-A3CE-5B2CDD5C5927}"/>
              </a:ext>
            </a:extLst>
          </p:cNvPr>
          <p:cNvSpPr>
            <a:spLocks noGrp="1"/>
          </p:cNvSpPr>
          <p:nvPr>
            <p:ph type="title"/>
          </p:nvPr>
        </p:nvSpPr>
        <p:spPr>
          <a:xfrm>
            <a:off x="521207" y="448056"/>
            <a:ext cx="11312984" cy="640080"/>
          </a:xfrm>
        </p:spPr>
        <p:txBody>
          <a:bodyPr>
            <a:normAutofit/>
          </a:bodyPr>
          <a:lstStyle/>
          <a:p>
            <a:r>
              <a:rPr lang="en-US" dirty="0"/>
              <a:t>          WHY DO MOST CHIPS HAVE PROGRAMMABLE REGISTERS?  </a:t>
            </a:r>
          </a:p>
        </p:txBody>
      </p:sp>
      <p:sp>
        <p:nvSpPr>
          <p:cNvPr id="3" name="Content Placeholder 2">
            <a:extLst>
              <a:ext uri="{FF2B5EF4-FFF2-40B4-BE49-F238E27FC236}">
                <a16:creationId xmlns:a16="http://schemas.microsoft.com/office/drawing/2014/main" id="{D2613BC8-8307-4212-B7E2-49DC1B4E99DF}"/>
              </a:ext>
            </a:extLst>
          </p:cNvPr>
          <p:cNvSpPr>
            <a:spLocks noGrp="1"/>
          </p:cNvSpPr>
          <p:nvPr>
            <p:ph sz="quarter" idx="10"/>
          </p:nvPr>
        </p:nvSpPr>
        <p:spPr>
          <a:xfrm>
            <a:off x="539496" y="1435608"/>
            <a:ext cx="11188678" cy="4974336"/>
          </a:xfrm>
        </p:spPr>
        <p:txBody>
          <a:bodyPr/>
          <a:lstStyle/>
          <a:p>
            <a:r>
              <a:rPr lang="en-US" sz="1600" dirty="0"/>
              <a:t>Designing and producing chips take a lot of time and effort and companies want to avoid re-spins and include more functionality. The best way to do both is by making the registers programmable so that the same chip can be used in a variety of ways by configuring it appropriately.</a:t>
            </a:r>
          </a:p>
          <a:p>
            <a:br>
              <a:rPr lang="en-US" dirty="0"/>
            </a:br>
            <a:endParaRPr lang="en-US" dirty="0"/>
          </a:p>
        </p:txBody>
      </p:sp>
    </p:spTree>
    <p:extLst>
      <p:ext uri="{BB962C8B-B14F-4D97-AF65-F5344CB8AC3E}">
        <p14:creationId xmlns:p14="http://schemas.microsoft.com/office/powerpoint/2010/main" val="479753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5140-45A1-41DC-92E3-D1A2BBC7D1F6}"/>
              </a:ext>
            </a:extLst>
          </p:cNvPr>
          <p:cNvSpPr>
            <a:spLocks noGrp="1"/>
          </p:cNvSpPr>
          <p:nvPr>
            <p:ph type="title"/>
          </p:nvPr>
        </p:nvSpPr>
        <p:spPr>
          <a:xfrm>
            <a:off x="521207" y="448056"/>
            <a:ext cx="11180463" cy="640080"/>
          </a:xfrm>
        </p:spPr>
        <p:txBody>
          <a:bodyPr>
            <a:normAutofit/>
          </a:bodyPr>
          <a:lstStyle/>
          <a:p>
            <a:r>
              <a:rPr lang="en-US" dirty="0"/>
              <a:t>                                     HOW SoC IS VERIFIED?</a:t>
            </a:r>
          </a:p>
        </p:txBody>
      </p:sp>
      <p:sp>
        <p:nvSpPr>
          <p:cNvPr id="3" name="Content Placeholder 2">
            <a:extLst>
              <a:ext uri="{FF2B5EF4-FFF2-40B4-BE49-F238E27FC236}">
                <a16:creationId xmlns:a16="http://schemas.microsoft.com/office/drawing/2014/main" id="{45796183-2DEB-4D4A-AE73-3C341649C32C}"/>
              </a:ext>
            </a:extLst>
          </p:cNvPr>
          <p:cNvSpPr>
            <a:spLocks noGrp="1"/>
          </p:cNvSpPr>
          <p:nvPr>
            <p:ph sz="quarter" idx="10"/>
          </p:nvPr>
        </p:nvSpPr>
        <p:spPr>
          <a:xfrm>
            <a:off x="539495" y="1435608"/>
            <a:ext cx="11180463" cy="4974336"/>
          </a:xfrm>
        </p:spPr>
        <p:txBody>
          <a:bodyPr/>
          <a:lstStyle/>
          <a:p>
            <a:r>
              <a:rPr lang="en-US" sz="1600" dirty="0"/>
              <a:t>Verification of huge chips (&gt; 80 mm2 in 28 nm!) with dozens of cores and hundreds of IP's is a mind-numbing task. So, you may wonder - how do these engineers do it ? Well, the answer is that no-one starts building from scratch. For instance, if some-one wanted to develop a C++ program, the best place to start would be from Qt, which is an application framework. In a similar way, SoC's are usually verified using legacy, flexible testbench structures that have been in use and improved upon over many years and have the ability to re-use a lot of the verification components. Such testbenches also have the flexibility to plug in Verification IP's (Intellectual Property) to aid in faster completion of projects. Such IP's are bought or licensed by these semiconductors firms and used in their testbench structures to verify specific design elements. An example would be Synopsys's AMBA VIPs, to verify AXI/AHB protocols used within the design.</a:t>
            </a:r>
          </a:p>
          <a:p>
            <a:br>
              <a:rPr lang="en-US" dirty="0"/>
            </a:br>
            <a:endParaRPr lang="en-US" dirty="0"/>
          </a:p>
        </p:txBody>
      </p:sp>
    </p:spTree>
    <p:extLst>
      <p:ext uri="{BB962C8B-B14F-4D97-AF65-F5344CB8AC3E}">
        <p14:creationId xmlns:p14="http://schemas.microsoft.com/office/powerpoint/2010/main" val="1178238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1A6E-2332-49B3-BF28-52D1BA8497EC}"/>
              </a:ext>
            </a:extLst>
          </p:cNvPr>
          <p:cNvSpPr>
            <a:spLocks noGrp="1"/>
          </p:cNvSpPr>
          <p:nvPr>
            <p:ph type="title"/>
          </p:nvPr>
        </p:nvSpPr>
        <p:spPr>
          <a:xfrm>
            <a:off x="521207" y="448056"/>
            <a:ext cx="11153958" cy="640080"/>
          </a:xfrm>
        </p:spPr>
        <p:txBody>
          <a:bodyPr/>
          <a:lstStyle/>
          <a:p>
            <a:r>
              <a:rPr lang="en-US" dirty="0">
                <a:latin typeface="Perpetua" panose="02020502060401020303" pitchFamily="18" charset="0"/>
              </a:rPr>
              <a:t>                                                        CONCLUSION</a:t>
            </a:r>
          </a:p>
        </p:txBody>
      </p:sp>
      <p:sp>
        <p:nvSpPr>
          <p:cNvPr id="3" name="Content Placeholder 2">
            <a:extLst>
              <a:ext uri="{FF2B5EF4-FFF2-40B4-BE49-F238E27FC236}">
                <a16:creationId xmlns:a16="http://schemas.microsoft.com/office/drawing/2014/main" id="{59A95AFA-4FD7-439B-8904-82AE5BF9C5C1}"/>
              </a:ext>
            </a:extLst>
          </p:cNvPr>
          <p:cNvSpPr>
            <a:spLocks noGrp="1"/>
          </p:cNvSpPr>
          <p:nvPr>
            <p:ph sz="quarter" idx="10"/>
          </p:nvPr>
        </p:nvSpPr>
        <p:spPr>
          <a:xfrm>
            <a:off x="539495" y="1435608"/>
            <a:ext cx="11153957" cy="4974336"/>
          </a:xfrm>
        </p:spPr>
        <p:txBody>
          <a:bodyPr>
            <a:normAutofit/>
          </a:bodyPr>
          <a:lstStyle/>
          <a:p>
            <a:pPr marL="285750" indent="-285750">
              <a:buFont typeface="Arial" panose="020B0604020202020204" pitchFamily="34" charset="0"/>
              <a:buChar char="•"/>
            </a:pPr>
            <a:r>
              <a:rPr lang="en-US" sz="1600" dirty="0"/>
              <a:t>An System On Chip is an Integrated Circuit that’s implement most or all of the function of a complete electronic system.</a:t>
            </a:r>
            <a:endParaRPr lang="en-US" b="1" dirty="0"/>
          </a:p>
          <a:p>
            <a:pPr marL="285750" indent="-285750">
              <a:buFont typeface="Arial" panose="020B0604020202020204" pitchFamily="34" charset="0"/>
              <a:buChar char="•"/>
            </a:pPr>
            <a:r>
              <a:rPr lang="en-US" sz="1600" dirty="0"/>
              <a:t>Traditionally, engineers have employed simulation acceleration, emulation and/or an FPGA prototype to verify and debug both hardware and software for SoC designs prior to tape out. </a:t>
            </a:r>
          </a:p>
          <a:p>
            <a:br>
              <a:rPr lang="en-US" sz="1600" dirty="0"/>
            </a:br>
            <a:endParaRPr lang="en-US" sz="1600" dirty="0"/>
          </a:p>
        </p:txBody>
      </p:sp>
    </p:spTree>
    <p:extLst>
      <p:ext uri="{BB962C8B-B14F-4D97-AF65-F5344CB8AC3E}">
        <p14:creationId xmlns:p14="http://schemas.microsoft.com/office/powerpoint/2010/main" val="2856111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b="1" dirty="0">
                <a:solidFill>
                  <a:schemeClr val="bg1"/>
                </a:solidFill>
              </a:rPr>
              <a:t>                            </a:t>
            </a:r>
            <a:br>
              <a:rPr lang="en-US" b="1" dirty="0">
                <a:solidFill>
                  <a:schemeClr val="bg1"/>
                </a:solidFill>
              </a:rPr>
            </a:br>
            <a:br>
              <a:rPr lang="en-US" sz="4000" b="1" dirty="0">
                <a:solidFill>
                  <a:schemeClr val="bg1"/>
                </a:solidFill>
              </a:rPr>
            </a:br>
            <a:r>
              <a:rPr lang="en-US" sz="4000" b="1">
                <a:solidFill>
                  <a:schemeClr val="bg1"/>
                </a:solidFill>
              </a:rPr>
              <a:t>                           THANK </a:t>
            </a:r>
            <a:r>
              <a:rPr lang="en-US" sz="4000" b="1" dirty="0">
                <a:solidFill>
                  <a:schemeClr val="bg1"/>
                </a:solidFill>
              </a:rPr>
              <a:t>YOU ! </a:t>
            </a:r>
            <a:endParaRPr lang="en-US" sz="4000" dirty="0">
              <a:solidFill>
                <a:schemeClr val="bg1"/>
              </a:solidFill>
            </a:endParaRPr>
          </a:p>
        </p:txBody>
      </p:sp>
      <p:sp>
        <p:nvSpPr>
          <p:cNvPr id="3" name="Subtitle 2"/>
          <p:cNvSpPr>
            <a:spLocks noGrp="1"/>
          </p:cNvSpPr>
          <p:nvPr>
            <p:ph type="subTitle" idx="4294967295"/>
          </p:nvPr>
        </p:nvSpPr>
        <p:spPr>
          <a:xfrm>
            <a:off x="8005480" y="3529453"/>
            <a:ext cx="9582736" cy="1137793"/>
          </a:xfrm>
        </p:spPr>
        <p:txBody>
          <a:bodyPr>
            <a:normAutofit/>
          </a:bodyPr>
          <a:lstStyle/>
          <a:p>
            <a:pPr marL="0" indent="0">
              <a:buNone/>
            </a:pPr>
            <a:r>
              <a:rPr lang="en-US" sz="2400" dirty="0">
                <a:solidFill>
                  <a:schemeClr val="bg1"/>
                </a:solidFill>
                <a:latin typeface="+mj-lt"/>
              </a:rPr>
              <a:t>     </a:t>
            </a:r>
          </a:p>
        </p:txBody>
      </p:sp>
    </p:spTree>
    <p:extLst>
      <p:ext uri="{BB962C8B-B14F-4D97-AF65-F5344CB8AC3E}">
        <p14:creationId xmlns:p14="http://schemas.microsoft.com/office/powerpoint/2010/main" val="3043830484"/>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{8671826A-3BA2-453D-BA98-3C5077F09047}tf10001108</Template>
  <TotalTime>0</TotalTime>
  <Words>601</Words>
  <Application>Microsoft Office PowerPoint</Application>
  <PresentationFormat>Widescreen</PresentationFormat>
  <Paragraphs>46</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Perpetua</vt:lpstr>
      <vt:lpstr>Segoe UI</vt:lpstr>
      <vt:lpstr>Segoe UI Light</vt:lpstr>
      <vt:lpstr>Segoe UI Semibold</vt:lpstr>
      <vt:lpstr>WelcomeDoc</vt:lpstr>
      <vt:lpstr>                            SOC DESIGN AND VERIFICATION </vt:lpstr>
      <vt:lpstr>                                                       CONTENTS</vt:lpstr>
      <vt:lpstr>                                                       INTRODUCTION</vt:lpstr>
      <vt:lpstr>                                    DIFFERENT FROM MICROCONTROLLER</vt:lpstr>
      <vt:lpstr>                                       AN SoC MADE UP OF</vt:lpstr>
      <vt:lpstr>          WHY DO MOST CHIPS HAVE PROGRAMMABLE REGISTERS?  </vt:lpstr>
      <vt:lpstr>                                     HOW SoC IS VERIFIED?</vt:lpstr>
      <vt:lpstr>                                                        CONCLUSION</vt:lpstr>
      <vt:lpstr>                                                         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2020-02-07T06:42:00Z</dcterms:created>
  <dcterms:modified xsi:type="dcterms:W3CDTF">2020-02-07T07:28:21Z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