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4/12/2020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4/12/2020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4/12/2020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4/12/2020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4/12/2020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4/12/2020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4/12/2020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4/12/2020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4/12/2020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4/12/2020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4/12/2020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4/12/2020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4/12/2020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4/12/2020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4/12/2020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4/12/2020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4/12/2020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4/12/2020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lave_select" TargetMode="External"/><Relationship Id="rId2" Type="http://schemas.openxmlformats.org/officeDocument/2006/relationships/hyperlink" Target="https://en.wikipedia.org/wiki/Motorol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8EA1-8829-4968-8E0D-977B34EB374B}"/>
              </a:ext>
            </a:extLst>
          </p:cNvPr>
          <p:cNvSpPr>
            <a:spLocks noGrp="1"/>
          </p:cNvSpPr>
          <p:nvPr>
            <p:ph type="ctrTitle"/>
          </p:nvPr>
        </p:nvSpPr>
        <p:spPr>
          <a:xfrm>
            <a:off x="1154955" y="901148"/>
            <a:ext cx="8825658" cy="2292625"/>
          </a:xfrm>
        </p:spPr>
        <p:txBody>
          <a:bodyPr/>
          <a:lstStyle/>
          <a:p>
            <a:r>
              <a:rPr lang="en-US" sz="3600" b="1" dirty="0"/>
              <a:t>          Serial Peripheral Interface</a:t>
            </a:r>
            <a:r>
              <a:rPr lang="en-US" sz="3600" dirty="0"/>
              <a:t> (</a:t>
            </a:r>
            <a:r>
              <a:rPr lang="en-US" sz="3600" b="1" dirty="0"/>
              <a:t>SPI</a:t>
            </a:r>
            <a:r>
              <a:rPr lang="en-US" sz="3600" dirty="0"/>
              <a:t>)</a:t>
            </a:r>
          </a:p>
        </p:txBody>
      </p:sp>
      <p:sp>
        <p:nvSpPr>
          <p:cNvPr id="3" name="Subtitle 2">
            <a:extLst>
              <a:ext uri="{FF2B5EF4-FFF2-40B4-BE49-F238E27FC236}">
                <a16:creationId xmlns:a16="http://schemas.microsoft.com/office/drawing/2014/main" id="{B35CC7FD-8263-40AD-81FC-D495675F5571}"/>
              </a:ext>
            </a:extLst>
          </p:cNvPr>
          <p:cNvSpPr>
            <a:spLocks noGrp="1"/>
          </p:cNvSpPr>
          <p:nvPr>
            <p:ph type="subTitle" idx="1"/>
          </p:nvPr>
        </p:nvSpPr>
        <p:spPr>
          <a:xfrm>
            <a:off x="1154954" y="3869635"/>
            <a:ext cx="10400941" cy="2292625"/>
          </a:xfrm>
        </p:spPr>
        <p:txBody>
          <a:bodyPr>
            <a:normAutofit/>
          </a:bodyPr>
          <a:lstStyle/>
          <a:p>
            <a:r>
              <a:rPr lang="en-US" dirty="0"/>
              <a:t> </a:t>
            </a:r>
          </a:p>
          <a:p>
            <a:r>
              <a:rPr lang="en-US" dirty="0"/>
              <a:t>                                                                                 </a:t>
            </a:r>
            <a:r>
              <a:rPr lang="en-US" sz="2300" dirty="0"/>
              <a:t>By :- AKASH KUMAR GUPTA</a:t>
            </a:r>
          </a:p>
          <a:p>
            <a:r>
              <a:rPr lang="en-US" sz="2300" dirty="0"/>
              <a:t>                                                    KASURA TECHNOLOGIES PRIVATE LIMITED</a:t>
            </a:r>
          </a:p>
        </p:txBody>
      </p:sp>
    </p:spTree>
    <p:extLst>
      <p:ext uri="{BB962C8B-B14F-4D97-AF65-F5344CB8AC3E}">
        <p14:creationId xmlns:p14="http://schemas.microsoft.com/office/powerpoint/2010/main" val="2017705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5E129-86BB-4EFB-B45D-D42F5BDE5517}"/>
              </a:ext>
            </a:extLst>
          </p:cNvPr>
          <p:cNvSpPr>
            <a:spLocks noGrp="1"/>
          </p:cNvSpPr>
          <p:nvPr>
            <p:ph type="title"/>
          </p:nvPr>
        </p:nvSpPr>
        <p:spPr/>
        <p:txBody>
          <a:bodyPr/>
          <a:lstStyle/>
          <a:p>
            <a:r>
              <a:rPr lang="en-US" dirty="0"/>
              <a:t>            SPI INTERFACE – SLAVE SELECT</a:t>
            </a:r>
          </a:p>
        </p:txBody>
      </p:sp>
      <p:sp>
        <p:nvSpPr>
          <p:cNvPr id="3" name="Content Placeholder 2">
            <a:extLst>
              <a:ext uri="{FF2B5EF4-FFF2-40B4-BE49-F238E27FC236}">
                <a16:creationId xmlns:a16="http://schemas.microsoft.com/office/drawing/2014/main" id="{B3908777-E6A2-4764-9AD9-9F8338805ED8}"/>
              </a:ext>
            </a:extLst>
          </p:cNvPr>
          <p:cNvSpPr>
            <a:spLocks noGrp="1"/>
          </p:cNvSpPr>
          <p:nvPr>
            <p:ph idx="1"/>
          </p:nvPr>
        </p:nvSpPr>
        <p:spPr>
          <a:xfrm>
            <a:off x="1154955" y="2603500"/>
            <a:ext cx="9579306" cy="3416300"/>
          </a:xfrm>
        </p:spPr>
        <p:txBody>
          <a:bodyPr>
            <a:normAutofit fontScale="92500" lnSpcReduction="10000"/>
          </a:bodyPr>
          <a:lstStyle/>
          <a:p>
            <a:r>
              <a:rPr lang="en-US" dirty="0"/>
              <a:t>The </a:t>
            </a:r>
            <a:r>
              <a:rPr lang="en-US" b="1" dirty="0">
                <a:solidFill>
                  <a:schemeClr val="tx2">
                    <a:lumMod val="40000"/>
                    <a:lumOff val="60000"/>
                  </a:schemeClr>
                </a:solidFill>
              </a:rPr>
              <a:t>master can choose </a:t>
            </a:r>
            <a:r>
              <a:rPr lang="en-US" dirty="0"/>
              <a:t>which </a:t>
            </a:r>
            <a:r>
              <a:rPr lang="en-US" b="1" dirty="0">
                <a:solidFill>
                  <a:schemeClr val="tx2">
                    <a:lumMod val="40000"/>
                    <a:lumOff val="60000"/>
                  </a:schemeClr>
                </a:solidFill>
              </a:rPr>
              <a:t>slave</a:t>
            </a:r>
            <a:r>
              <a:rPr lang="en-US" dirty="0"/>
              <a:t> it wants to communicate to by </a:t>
            </a:r>
            <a:r>
              <a:rPr lang="en-US" b="1" dirty="0">
                <a:solidFill>
                  <a:schemeClr val="tx2">
                    <a:lumMod val="40000"/>
                    <a:lumOff val="60000"/>
                  </a:schemeClr>
                </a:solidFill>
              </a:rPr>
              <a:t>setting the slave’s CS/SS line to a low voltage level.</a:t>
            </a:r>
          </a:p>
          <a:p>
            <a:endParaRPr lang="en-US" dirty="0"/>
          </a:p>
          <a:p>
            <a:r>
              <a:rPr lang="en-US" dirty="0"/>
              <a:t>In the idle, </a:t>
            </a:r>
            <a:r>
              <a:rPr lang="en-US" b="1" dirty="0">
                <a:solidFill>
                  <a:schemeClr val="tx2">
                    <a:lumMod val="40000"/>
                    <a:lumOff val="60000"/>
                  </a:schemeClr>
                </a:solidFill>
              </a:rPr>
              <a:t>non-transmitting state, the slave select line is kept at a high voltage level. </a:t>
            </a:r>
          </a:p>
          <a:p>
            <a:endParaRPr lang="en-US" dirty="0"/>
          </a:p>
          <a:p>
            <a:r>
              <a:rPr lang="en-US" b="1" dirty="0">
                <a:solidFill>
                  <a:schemeClr val="tx2">
                    <a:lumMod val="40000"/>
                    <a:lumOff val="60000"/>
                  </a:schemeClr>
                </a:solidFill>
              </a:rPr>
              <a:t>Multiple CS/SS pins may be available </a:t>
            </a:r>
            <a:r>
              <a:rPr lang="en-US" dirty="0"/>
              <a:t>on the master, which allows for multiple slaves to be wired in parallel. </a:t>
            </a:r>
          </a:p>
          <a:p>
            <a:endParaRPr lang="en-US" dirty="0"/>
          </a:p>
          <a:p>
            <a:r>
              <a:rPr lang="en-US" b="1" dirty="0">
                <a:solidFill>
                  <a:schemeClr val="tx2">
                    <a:lumMod val="40000"/>
                    <a:lumOff val="60000"/>
                  </a:schemeClr>
                </a:solidFill>
              </a:rPr>
              <a:t>If only one CS/SS pin is present</a:t>
            </a:r>
            <a:r>
              <a:rPr lang="en-US" dirty="0"/>
              <a:t>, multiple slaves can be wired to the master by </a:t>
            </a:r>
            <a:r>
              <a:rPr lang="en-US" b="1" dirty="0">
                <a:solidFill>
                  <a:schemeClr val="tx2">
                    <a:lumMod val="40000"/>
                    <a:lumOff val="60000"/>
                  </a:schemeClr>
                </a:solidFill>
              </a:rPr>
              <a:t>daisy-chaining.</a:t>
            </a:r>
          </a:p>
        </p:txBody>
      </p:sp>
    </p:spTree>
    <p:extLst>
      <p:ext uri="{BB962C8B-B14F-4D97-AF65-F5344CB8AC3E}">
        <p14:creationId xmlns:p14="http://schemas.microsoft.com/office/powerpoint/2010/main" val="373831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CF81-0181-4140-868D-A12E10A7354E}"/>
              </a:ext>
            </a:extLst>
          </p:cNvPr>
          <p:cNvSpPr>
            <a:spLocks noGrp="1"/>
          </p:cNvSpPr>
          <p:nvPr>
            <p:ph type="title"/>
          </p:nvPr>
        </p:nvSpPr>
        <p:spPr/>
        <p:txBody>
          <a:bodyPr/>
          <a:lstStyle/>
          <a:p>
            <a:r>
              <a:rPr lang="en-US" dirty="0"/>
              <a:t>            SPI INTERFACE – MULTIPLE SLAVE</a:t>
            </a:r>
          </a:p>
        </p:txBody>
      </p:sp>
      <p:sp>
        <p:nvSpPr>
          <p:cNvPr id="3" name="Content Placeholder 2">
            <a:extLst>
              <a:ext uri="{FF2B5EF4-FFF2-40B4-BE49-F238E27FC236}">
                <a16:creationId xmlns:a16="http://schemas.microsoft.com/office/drawing/2014/main" id="{9E04DF75-3EBC-476E-8279-1A28D8DCCCF7}"/>
              </a:ext>
            </a:extLst>
          </p:cNvPr>
          <p:cNvSpPr>
            <a:spLocks noGrp="1"/>
          </p:cNvSpPr>
          <p:nvPr>
            <p:ph idx="1"/>
          </p:nvPr>
        </p:nvSpPr>
        <p:spPr/>
        <p:txBody>
          <a:bodyPr/>
          <a:lstStyle/>
          <a:p>
            <a:r>
              <a:rPr lang="en-US" b="1" dirty="0">
                <a:solidFill>
                  <a:schemeClr val="tx2">
                    <a:lumMod val="40000"/>
                    <a:lumOff val="60000"/>
                  </a:schemeClr>
                </a:solidFill>
              </a:rPr>
              <a:t>Multiple CS/SS pins </a:t>
            </a:r>
            <a:r>
              <a:rPr lang="en-US" dirty="0"/>
              <a:t>are available on the master.</a:t>
            </a:r>
          </a:p>
          <a:p>
            <a:endParaRPr lang="en-US" dirty="0"/>
          </a:p>
          <a:p>
            <a:r>
              <a:rPr lang="en-US" dirty="0"/>
              <a:t>Only one CS/SS pin is present, multiple slaves are wired to the master by </a:t>
            </a:r>
            <a:r>
              <a:rPr lang="en-US" b="1" dirty="0">
                <a:solidFill>
                  <a:schemeClr val="tx2">
                    <a:lumMod val="40000"/>
                    <a:lumOff val="60000"/>
                  </a:schemeClr>
                </a:solidFill>
              </a:rPr>
              <a:t>daisy-chaining.</a:t>
            </a:r>
          </a:p>
        </p:txBody>
      </p:sp>
    </p:spTree>
    <p:extLst>
      <p:ext uri="{BB962C8B-B14F-4D97-AF65-F5344CB8AC3E}">
        <p14:creationId xmlns:p14="http://schemas.microsoft.com/office/powerpoint/2010/main" val="364554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ntroduction to SPI - Multiple Slave Configuration Separate Slave Select">
            <a:extLst>
              <a:ext uri="{FF2B5EF4-FFF2-40B4-BE49-F238E27FC236}">
                <a16:creationId xmlns:a16="http://schemas.microsoft.com/office/drawing/2014/main" id="{F9BE1A80-35FA-4F03-9248-1F35276A4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83" y="530087"/>
            <a:ext cx="5035825" cy="605044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ntroduction to SPI - Multiple Slave Configuration Daisy Chained">
            <a:extLst>
              <a:ext uri="{FF2B5EF4-FFF2-40B4-BE49-F238E27FC236}">
                <a16:creationId xmlns:a16="http://schemas.microsoft.com/office/drawing/2014/main" id="{437F4862-9F11-439F-8568-9AEC4F68B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8470" y="569846"/>
            <a:ext cx="5155304" cy="5825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134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F592A-997E-407A-92C3-8C5129A1BD9E}"/>
              </a:ext>
            </a:extLst>
          </p:cNvPr>
          <p:cNvSpPr>
            <a:spLocks noGrp="1"/>
          </p:cNvSpPr>
          <p:nvPr>
            <p:ph type="title"/>
          </p:nvPr>
        </p:nvSpPr>
        <p:spPr/>
        <p:txBody>
          <a:bodyPr/>
          <a:lstStyle/>
          <a:p>
            <a:r>
              <a:rPr lang="en-US" dirty="0"/>
              <a:t>                      SPI - PROTOCOL</a:t>
            </a:r>
          </a:p>
        </p:txBody>
      </p:sp>
      <p:sp>
        <p:nvSpPr>
          <p:cNvPr id="4" name="Content Placeholder 3">
            <a:extLst>
              <a:ext uri="{FF2B5EF4-FFF2-40B4-BE49-F238E27FC236}">
                <a16:creationId xmlns:a16="http://schemas.microsoft.com/office/drawing/2014/main" id="{2993FA8F-492B-4E36-B3BF-C8C64CC1ED2F}"/>
              </a:ext>
            </a:extLst>
          </p:cNvPr>
          <p:cNvSpPr>
            <a:spLocks noGrp="1"/>
          </p:cNvSpPr>
          <p:nvPr>
            <p:ph idx="1"/>
          </p:nvPr>
        </p:nvSpPr>
        <p:spPr>
          <a:xfrm>
            <a:off x="1154955" y="2603500"/>
            <a:ext cx="9711828" cy="3982830"/>
          </a:xfrm>
        </p:spPr>
        <p:txBody>
          <a:bodyPr/>
          <a:lstStyle/>
          <a:p>
            <a:r>
              <a:rPr lang="en-US" dirty="0"/>
              <a:t>To begin communication, </a:t>
            </a:r>
            <a:r>
              <a:rPr lang="en-US" b="1" dirty="0">
                <a:solidFill>
                  <a:schemeClr val="tx2">
                    <a:lumMod val="40000"/>
                    <a:lumOff val="60000"/>
                  </a:schemeClr>
                </a:solidFill>
              </a:rPr>
              <a:t>the bus master configures the clock</a:t>
            </a:r>
            <a:r>
              <a:rPr lang="en-US" dirty="0"/>
              <a:t>, using a frequency supported by the slave device, typically up to a few </a:t>
            </a:r>
            <a:r>
              <a:rPr lang="en-US" dirty="0" err="1"/>
              <a:t>MHz.</a:t>
            </a:r>
            <a:endParaRPr lang="en-US" dirty="0"/>
          </a:p>
          <a:p>
            <a:r>
              <a:rPr lang="en-US" b="1" dirty="0">
                <a:solidFill>
                  <a:schemeClr val="tx2">
                    <a:lumMod val="40000"/>
                    <a:lumOff val="60000"/>
                  </a:schemeClr>
                </a:solidFill>
              </a:rPr>
              <a:t>The master then selects the slave device </a:t>
            </a:r>
            <a:r>
              <a:rPr lang="en-US" dirty="0"/>
              <a:t>with a logic level 0 on the select line.</a:t>
            </a:r>
          </a:p>
          <a:p>
            <a:r>
              <a:rPr lang="en-US" dirty="0"/>
              <a:t>If a waiting period is required, such as for an analog to-digital conversion, the master must wait for at least that period of time before issuing clock cycles.</a:t>
            </a:r>
          </a:p>
          <a:p>
            <a:r>
              <a:rPr lang="en-US" dirty="0"/>
              <a:t> </a:t>
            </a:r>
            <a:r>
              <a:rPr lang="en-US" b="1" dirty="0">
                <a:solidFill>
                  <a:schemeClr val="tx2">
                    <a:lumMod val="40000"/>
                    <a:lumOff val="60000"/>
                  </a:schemeClr>
                </a:solidFill>
              </a:rPr>
              <a:t>During each SPI clock cycle, a full duplex data transmission occurs.</a:t>
            </a:r>
          </a:p>
          <a:p>
            <a:r>
              <a:rPr lang="en-US" dirty="0"/>
              <a:t>The master sends a bit on the MOSI line and the slave reads it, while the slave sends a bit on the MISO line and the master reads it.</a:t>
            </a:r>
          </a:p>
        </p:txBody>
      </p:sp>
    </p:spTree>
    <p:extLst>
      <p:ext uri="{BB962C8B-B14F-4D97-AF65-F5344CB8AC3E}">
        <p14:creationId xmlns:p14="http://schemas.microsoft.com/office/powerpoint/2010/main" val="1925886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B09C-BAB2-4CC2-B20A-522C4940CD58}"/>
              </a:ext>
            </a:extLst>
          </p:cNvPr>
          <p:cNvSpPr>
            <a:spLocks noGrp="1"/>
          </p:cNvSpPr>
          <p:nvPr>
            <p:ph type="title"/>
          </p:nvPr>
        </p:nvSpPr>
        <p:spPr/>
        <p:txBody>
          <a:bodyPr/>
          <a:lstStyle/>
          <a:p>
            <a:r>
              <a:rPr lang="en-US" dirty="0"/>
              <a:t>             DATA TRANSMISSION - SPI</a:t>
            </a:r>
          </a:p>
        </p:txBody>
      </p:sp>
      <p:pic>
        <p:nvPicPr>
          <p:cNvPr id="5122" name="Picture 2" descr="SPI Working - Data Transfer">
            <a:extLst>
              <a:ext uri="{FF2B5EF4-FFF2-40B4-BE49-F238E27FC236}">
                <a16:creationId xmlns:a16="http://schemas.microsoft.com/office/drawing/2014/main" id="{8D312B30-FBD6-477B-B376-228690CA4BC9}"/>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2094" y="2743200"/>
            <a:ext cx="9023384" cy="3379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591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71BD-9A17-4A29-B0D9-D926A22EE552}"/>
              </a:ext>
            </a:extLst>
          </p:cNvPr>
          <p:cNvSpPr>
            <a:spLocks noGrp="1"/>
          </p:cNvSpPr>
          <p:nvPr>
            <p:ph type="title"/>
          </p:nvPr>
        </p:nvSpPr>
        <p:spPr/>
        <p:txBody>
          <a:bodyPr/>
          <a:lstStyle/>
          <a:p>
            <a:r>
              <a:rPr lang="en-US" dirty="0"/>
              <a:t>      DATA TRANSMISSION – SPI (contd..)</a:t>
            </a:r>
          </a:p>
        </p:txBody>
      </p:sp>
      <p:sp>
        <p:nvSpPr>
          <p:cNvPr id="3" name="Content Placeholder 2">
            <a:extLst>
              <a:ext uri="{FF2B5EF4-FFF2-40B4-BE49-F238E27FC236}">
                <a16:creationId xmlns:a16="http://schemas.microsoft.com/office/drawing/2014/main" id="{529DB1AD-AD6F-4D9B-9E5D-4A25B776574F}"/>
              </a:ext>
            </a:extLst>
          </p:cNvPr>
          <p:cNvSpPr>
            <a:spLocks noGrp="1"/>
          </p:cNvSpPr>
          <p:nvPr>
            <p:ph idx="1"/>
          </p:nvPr>
        </p:nvSpPr>
        <p:spPr>
          <a:xfrm>
            <a:off x="1154955" y="2603500"/>
            <a:ext cx="10162402" cy="3416300"/>
          </a:xfrm>
        </p:spPr>
        <p:txBody>
          <a:bodyPr>
            <a:normAutofit fontScale="92500" lnSpcReduction="10000"/>
          </a:bodyPr>
          <a:lstStyle/>
          <a:p>
            <a:r>
              <a:rPr lang="en-US" dirty="0"/>
              <a:t>Transmissions normally involve two shift registers of some given word size ( may be 8eight bits), one in the master and one in the slave.</a:t>
            </a:r>
          </a:p>
          <a:p>
            <a:endParaRPr lang="en-US" dirty="0"/>
          </a:p>
          <a:p>
            <a:r>
              <a:rPr lang="en-US" dirty="0"/>
              <a:t>They are connected in a virtual ring topology.</a:t>
            </a:r>
          </a:p>
          <a:p>
            <a:endParaRPr lang="en-US" dirty="0"/>
          </a:p>
          <a:p>
            <a:r>
              <a:rPr lang="en-US" dirty="0"/>
              <a:t>Data is usually shifted out with the most-significant bit first. On the clock edge, both master and slave shift out a bit and output it on the transmission line to the counterpart.</a:t>
            </a:r>
          </a:p>
          <a:p>
            <a:endParaRPr lang="en-US" dirty="0"/>
          </a:p>
          <a:p>
            <a:r>
              <a:rPr lang="en-US" dirty="0"/>
              <a:t> On the next clock edge, at each receiver the bit is sampled from the transmission line and set as a new least-significant bit of the shift register.</a:t>
            </a:r>
          </a:p>
        </p:txBody>
      </p:sp>
    </p:spTree>
    <p:extLst>
      <p:ext uri="{BB962C8B-B14F-4D97-AF65-F5344CB8AC3E}">
        <p14:creationId xmlns:p14="http://schemas.microsoft.com/office/powerpoint/2010/main" val="156781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44E0-1A54-4413-BCDE-03C0CA83848F}"/>
              </a:ext>
            </a:extLst>
          </p:cNvPr>
          <p:cNvSpPr>
            <a:spLocks noGrp="1"/>
          </p:cNvSpPr>
          <p:nvPr>
            <p:ph type="title"/>
          </p:nvPr>
        </p:nvSpPr>
        <p:spPr/>
        <p:txBody>
          <a:bodyPr/>
          <a:lstStyle/>
          <a:p>
            <a:r>
              <a:rPr lang="en-US" dirty="0"/>
              <a:t>       DATA TRANSMISSION – SPI (contd..)</a:t>
            </a:r>
          </a:p>
        </p:txBody>
      </p:sp>
      <p:sp>
        <p:nvSpPr>
          <p:cNvPr id="3" name="Content Placeholder 2">
            <a:extLst>
              <a:ext uri="{FF2B5EF4-FFF2-40B4-BE49-F238E27FC236}">
                <a16:creationId xmlns:a16="http://schemas.microsoft.com/office/drawing/2014/main" id="{9F960B11-BC64-4364-8066-F2895D1B006D}"/>
              </a:ext>
            </a:extLst>
          </p:cNvPr>
          <p:cNvSpPr>
            <a:spLocks noGrp="1"/>
          </p:cNvSpPr>
          <p:nvPr>
            <p:ph idx="1"/>
          </p:nvPr>
        </p:nvSpPr>
        <p:spPr>
          <a:xfrm>
            <a:off x="1154955" y="2603500"/>
            <a:ext cx="9725080" cy="4102100"/>
          </a:xfrm>
        </p:spPr>
        <p:txBody>
          <a:bodyPr>
            <a:normAutofit/>
          </a:bodyPr>
          <a:lstStyle/>
          <a:p>
            <a:r>
              <a:rPr lang="en-US" dirty="0"/>
              <a:t>After the register bits have been shifted out and in, the master and slave have exchanged register values. </a:t>
            </a:r>
          </a:p>
          <a:p>
            <a:endParaRPr lang="en-US" dirty="0"/>
          </a:p>
          <a:p>
            <a:r>
              <a:rPr lang="en-US" dirty="0"/>
              <a:t>If more data needs to be exchanged, the shift registers are reloaded and the process repeats.</a:t>
            </a:r>
          </a:p>
          <a:p>
            <a:endParaRPr lang="en-US" dirty="0"/>
          </a:p>
          <a:p>
            <a:r>
              <a:rPr lang="en-US" dirty="0"/>
              <a:t> Transmission may continue for any number of clock cycles. </a:t>
            </a:r>
          </a:p>
          <a:p>
            <a:endParaRPr lang="en-US" dirty="0"/>
          </a:p>
          <a:p>
            <a:r>
              <a:rPr lang="en-US" dirty="0"/>
              <a:t>When complete, the master stops toggling the clock signal, and typically deselects the slave.</a:t>
            </a:r>
          </a:p>
        </p:txBody>
      </p:sp>
    </p:spTree>
    <p:extLst>
      <p:ext uri="{BB962C8B-B14F-4D97-AF65-F5344CB8AC3E}">
        <p14:creationId xmlns:p14="http://schemas.microsoft.com/office/powerpoint/2010/main" val="840518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8079-320E-4AE9-9FC3-4B7B4804CD10}"/>
              </a:ext>
            </a:extLst>
          </p:cNvPr>
          <p:cNvSpPr>
            <a:spLocks noGrp="1"/>
          </p:cNvSpPr>
          <p:nvPr>
            <p:ph type="title"/>
          </p:nvPr>
        </p:nvSpPr>
        <p:spPr/>
        <p:txBody>
          <a:bodyPr/>
          <a:lstStyle/>
          <a:p>
            <a:r>
              <a:rPr lang="en-US" dirty="0"/>
              <a:t>             STEPS OF SPI TRANSMISSION</a:t>
            </a:r>
          </a:p>
        </p:txBody>
      </p:sp>
      <p:sp>
        <p:nvSpPr>
          <p:cNvPr id="3" name="Content Placeholder 2">
            <a:extLst>
              <a:ext uri="{FF2B5EF4-FFF2-40B4-BE49-F238E27FC236}">
                <a16:creationId xmlns:a16="http://schemas.microsoft.com/office/drawing/2014/main" id="{72049408-B496-4CA5-B4A3-68F69FFA9439}"/>
              </a:ext>
            </a:extLst>
          </p:cNvPr>
          <p:cNvSpPr>
            <a:spLocks noGrp="1"/>
          </p:cNvSpPr>
          <p:nvPr>
            <p:ph idx="1"/>
          </p:nvPr>
        </p:nvSpPr>
        <p:spPr>
          <a:xfrm>
            <a:off x="1350499" y="2603500"/>
            <a:ext cx="9529536" cy="3416300"/>
          </a:xfrm>
        </p:spPr>
        <p:txBody>
          <a:bodyPr/>
          <a:lstStyle/>
          <a:p>
            <a:pPr fontAlgn="base"/>
            <a:r>
              <a:rPr lang="en-US" dirty="0"/>
              <a:t>1. The master outputs the clock signal:</a:t>
            </a:r>
          </a:p>
          <a:p>
            <a:pPr fontAlgn="base"/>
            <a:endParaRPr lang="en-US" dirty="0"/>
          </a:p>
          <a:p>
            <a:pPr fontAlgn="base"/>
            <a:endParaRPr lang="en-US" dirty="0"/>
          </a:p>
          <a:p>
            <a:pPr fontAlgn="base"/>
            <a:endParaRPr lang="en-US" dirty="0"/>
          </a:p>
          <a:p>
            <a:pPr marL="0" indent="0" fontAlgn="base">
              <a:buNone/>
            </a:pPr>
            <a:endParaRPr lang="en-US" dirty="0"/>
          </a:p>
          <a:p>
            <a:pPr fontAlgn="base"/>
            <a:r>
              <a:rPr lang="en-US" dirty="0"/>
              <a:t>The master switches the SS/CS pin to a low voltage state, which activates the slave:</a:t>
            </a:r>
          </a:p>
          <a:p>
            <a:pPr fontAlgn="base"/>
            <a:endParaRPr lang="en-US" dirty="0"/>
          </a:p>
        </p:txBody>
      </p:sp>
      <p:pic>
        <p:nvPicPr>
          <p:cNvPr id="6146" name="Picture 2" descr="Introduction to SPI - Data Transmission Diagram Clock Signal">
            <a:extLst>
              <a:ext uri="{FF2B5EF4-FFF2-40B4-BE49-F238E27FC236}">
                <a16:creationId xmlns:a16="http://schemas.microsoft.com/office/drawing/2014/main" id="{495E9466-1AAE-4CAA-9036-153EC106A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270" y="3062288"/>
            <a:ext cx="4625008" cy="148320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0406F3A2-A60B-4C5D-9A8F-4C3DF43E4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270" y="5236891"/>
            <a:ext cx="5022574" cy="129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439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FB8D1-ABF1-4F88-AF5A-7F7F53E73523}"/>
              </a:ext>
            </a:extLst>
          </p:cNvPr>
          <p:cNvSpPr>
            <a:spLocks noGrp="1"/>
          </p:cNvSpPr>
          <p:nvPr>
            <p:ph type="title"/>
          </p:nvPr>
        </p:nvSpPr>
        <p:spPr/>
        <p:txBody>
          <a:bodyPr/>
          <a:lstStyle/>
          <a:p>
            <a:r>
              <a:rPr lang="en-US" dirty="0"/>
              <a:t>    STEPS OF SPI TRANSMISSION (contd..)</a:t>
            </a:r>
          </a:p>
        </p:txBody>
      </p:sp>
      <p:sp>
        <p:nvSpPr>
          <p:cNvPr id="3" name="Content Placeholder 2">
            <a:extLst>
              <a:ext uri="{FF2B5EF4-FFF2-40B4-BE49-F238E27FC236}">
                <a16:creationId xmlns:a16="http://schemas.microsoft.com/office/drawing/2014/main" id="{B32B4818-56F4-4B29-8B46-C0B0C1DFEE23}"/>
              </a:ext>
            </a:extLst>
          </p:cNvPr>
          <p:cNvSpPr>
            <a:spLocks noGrp="1"/>
          </p:cNvSpPr>
          <p:nvPr>
            <p:ph idx="1"/>
          </p:nvPr>
        </p:nvSpPr>
        <p:spPr>
          <a:xfrm>
            <a:off x="702365" y="2570922"/>
            <a:ext cx="10774018" cy="4287077"/>
          </a:xfrm>
        </p:spPr>
        <p:txBody>
          <a:bodyPr>
            <a:normAutofit/>
          </a:bodyPr>
          <a:lstStyle/>
          <a:p>
            <a:r>
              <a:rPr lang="en-US" dirty="0"/>
              <a:t>The master sends the data one bit at a time to the slave along the MOSI line. The slave reads the bits as they are received:</a:t>
            </a:r>
          </a:p>
          <a:p>
            <a:endParaRPr lang="en-US" dirty="0"/>
          </a:p>
          <a:p>
            <a:endParaRPr lang="en-US" dirty="0"/>
          </a:p>
          <a:p>
            <a:endParaRPr lang="en-US" dirty="0"/>
          </a:p>
          <a:p>
            <a:endParaRPr lang="en-US" dirty="0"/>
          </a:p>
          <a:p>
            <a:r>
              <a:rPr lang="en-US" dirty="0"/>
              <a:t>If a response is needed, the slave returns data one bit at a time to the master along the MISO line. The master reads the bits as they are received:</a:t>
            </a:r>
          </a:p>
          <a:p>
            <a:endParaRPr lang="en-US" dirty="0"/>
          </a:p>
          <a:p>
            <a:endParaRPr lang="en-US" dirty="0"/>
          </a:p>
        </p:txBody>
      </p:sp>
      <p:pic>
        <p:nvPicPr>
          <p:cNvPr id="7170" name="Picture 2" descr="Introduction to SPI - Data Transmission Diagram Master to Slave Data Transfer">
            <a:extLst>
              <a:ext uri="{FF2B5EF4-FFF2-40B4-BE49-F238E27FC236}">
                <a16:creationId xmlns:a16="http://schemas.microsoft.com/office/drawing/2014/main" id="{1262C22C-C14D-4822-B129-A0E25CF4B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3" y="3150708"/>
            <a:ext cx="6200004" cy="1805609"/>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ntroduction to SPI - Data Transmission Diagram Slave to Master Data Transfer">
            <a:extLst>
              <a:ext uri="{FF2B5EF4-FFF2-40B4-BE49-F238E27FC236}">
                <a16:creationId xmlns:a16="http://schemas.microsoft.com/office/drawing/2014/main" id="{272CA4CA-E5B8-404C-940C-E29C24461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937" y="5530032"/>
            <a:ext cx="5960995" cy="1327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479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CC7B-7289-4F1A-ACF3-00AF358EC343}"/>
              </a:ext>
            </a:extLst>
          </p:cNvPr>
          <p:cNvSpPr>
            <a:spLocks noGrp="1"/>
          </p:cNvSpPr>
          <p:nvPr>
            <p:ph type="title"/>
          </p:nvPr>
        </p:nvSpPr>
        <p:spPr/>
        <p:txBody>
          <a:bodyPr/>
          <a:lstStyle/>
          <a:p>
            <a:r>
              <a:rPr lang="en-US" dirty="0"/>
              <a:t>                     ADVANTAGES</a:t>
            </a:r>
          </a:p>
        </p:txBody>
      </p:sp>
      <p:sp>
        <p:nvSpPr>
          <p:cNvPr id="3" name="Content Placeholder 2">
            <a:extLst>
              <a:ext uri="{FF2B5EF4-FFF2-40B4-BE49-F238E27FC236}">
                <a16:creationId xmlns:a16="http://schemas.microsoft.com/office/drawing/2014/main" id="{2F3C4884-D247-4802-B2C1-A808B615C9D8}"/>
              </a:ext>
            </a:extLst>
          </p:cNvPr>
          <p:cNvSpPr>
            <a:spLocks noGrp="1"/>
          </p:cNvSpPr>
          <p:nvPr>
            <p:ph idx="1"/>
          </p:nvPr>
        </p:nvSpPr>
        <p:spPr/>
        <p:txBody>
          <a:bodyPr/>
          <a:lstStyle/>
          <a:p>
            <a:pPr fontAlgn="base"/>
            <a:r>
              <a:rPr lang="en-US" dirty="0"/>
              <a:t>No start and stop bits, so the data can be streamed continuously without interruption.</a:t>
            </a:r>
          </a:p>
          <a:p>
            <a:pPr fontAlgn="base"/>
            <a:endParaRPr lang="en-US" dirty="0"/>
          </a:p>
          <a:p>
            <a:pPr fontAlgn="base"/>
            <a:r>
              <a:rPr lang="en-US" dirty="0"/>
              <a:t>No complicated slave addressing system like I2C.</a:t>
            </a:r>
          </a:p>
          <a:p>
            <a:pPr fontAlgn="base"/>
            <a:endParaRPr lang="en-US" dirty="0"/>
          </a:p>
          <a:p>
            <a:pPr fontAlgn="base"/>
            <a:r>
              <a:rPr lang="en-US" dirty="0"/>
              <a:t>Higher data transfer rate than I2C (almost twice as fast).</a:t>
            </a:r>
          </a:p>
          <a:p>
            <a:pPr fontAlgn="base"/>
            <a:endParaRPr lang="en-US" dirty="0"/>
          </a:p>
          <a:p>
            <a:pPr fontAlgn="base"/>
            <a:r>
              <a:rPr lang="en-US" dirty="0"/>
              <a:t>Separate MISO and MOSI lines, so data can be sent and received at the same time.</a:t>
            </a:r>
          </a:p>
          <a:p>
            <a:endParaRPr lang="en-US" dirty="0"/>
          </a:p>
        </p:txBody>
      </p:sp>
    </p:spTree>
    <p:extLst>
      <p:ext uri="{BB962C8B-B14F-4D97-AF65-F5344CB8AC3E}">
        <p14:creationId xmlns:p14="http://schemas.microsoft.com/office/powerpoint/2010/main" val="1659640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77D7-48B2-4099-B53B-4B10742A0D5D}"/>
              </a:ext>
            </a:extLst>
          </p:cNvPr>
          <p:cNvSpPr>
            <a:spLocks noGrp="1"/>
          </p:cNvSpPr>
          <p:nvPr>
            <p:ph type="title"/>
          </p:nvPr>
        </p:nvSpPr>
        <p:spPr/>
        <p:txBody>
          <a:bodyPr/>
          <a:lstStyle/>
          <a:p>
            <a:r>
              <a:rPr lang="en-US" dirty="0"/>
              <a:t>                     INTRODUCTION</a:t>
            </a:r>
          </a:p>
        </p:txBody>
      </p:sp>
      <p:sp>
        <p:nvSpPr>
          <p:cNvPr id="3" name="Content Placeholder 2">
            <a:extLst>
              <a:ext uri="{FF2B5EF4-FFF2-40B4-BE49-F238E27FC236}">
                <a16:creationId xmlns:a16="http://schemas.microsoft.com/office/drawing/2014/main" id="{964FACFB-3A00-4F5E-A460-74606D831E6C}"/>
              </a:ext>
            </a:extLst>
          </p:cNvPr>
          <p:cNvSpPr>
            <a:spLocks noGrp="1"/>
          </p:cNvSpPr>
          <p:nvPr>
            <p:ph idx="1"/>
          </p:nvPr>
        </p:nvSpPr>
        <p:spPr>
          <a:xfrm>
            <a:off x="1154955" y="2603500"/>
            <a:ext cx="10069636" cy="3416300"/>
          </a:xfrm>
        </p:spPr>
        <p:txBody>
          <a:bodyPr>
            <a:normAutofit lnSpcReduction="10000"/>
          </a:bodyPr>
          <a:lstStyle/>
          <a:p>
            <a:r>
              <a:rPr lang="en-US" dirty="0"/>
              <a:t>The Serial Peripheral Interface (SPI) is a </a:t>
            </a:r>
            <a:r>
              <a:rPr lang="en-US" b="1" dirty="0">
                <a:solidFill>
                  <a:schemeClr val="tx2">
                    <a:lumMod val="40000"/>
                    <a:lumOff val="60000"/>
                  </a:schemeClr>
                </a:solidFill>
              </a:rPr>
              <a:t>synchronous serial communication</a:t>
            </a:r>
            <a:r>
              <a:rPr lang="en-US" dirty="0"/>
              <a:t> interface specification used for short distance communication.</a:t>
            </a:r>
          </a:p>
          <a:p>
            <a:endParaRPr lang="en-US" dirty="0"/>
          </a:p>
          <a:p>
            <a:r>
              <a:rPr lang="en-US" dirty="0"/>
              <a:t>The interface was developed by</a:t>
            </a:r>
            <a:r>
              <a:rPr lang="en-US" u="sng" dirty="0"/>
              <a:t> </a:t>
            </a:r>
            <a:r>
              <a:rPr lang="en-US" b="1" u="sng" dirty="0">
                <a:solidFill>
                  <a:schemeClr val="tx2">
                    <a:lumMod val="40000"/>
                    <a:lumOff val="60000"/>
                  </a:schemeClr>
                </a:solidFill>
                <a:hlinkClick r:id="rId2" tooltip="Motorola">
                  <a:extLst>
                    <a:ext uri="{A12FA001-AC4F-418D-AE19-62706E023703}">
                      <ahyp:hlinkClr xmlns:ahyp="http://schemas.microsoft.com/office/drawing/2018/hyperlinkcolor" val="tx"/>
                    </a:ext>
                  </a:extLst>
                </a:hlinkClick>
              </a:rPr>
              <a:t>Motorola</a:t>
            </a:r>
            <a:r>
              <a:rPr lang="en-US" b="1" u="sng" dirty="0"/>
              <a:t> </a:t>
            </a:r>
            <a:r>
              <a:rPr lang="en-US" dirty="0"/>
              <a:t>in the mid-1980s.</a:t>
            </a:r>
          </a:p>
          <a:p>
            <a:endParaRPr lang="en-US" dirty="0"/>
          </a:p>
          <a:p>
            <a:r>
              <a:rPr lang="en-US" dirty="0"/>
              <a:t> SPI devices communicate in </a:t>
            </a:r>
            <a:r>
              <a:rPr lang="en-US" b="1" dirty="0">
                <a:solidFill>
                  <a:schemeClr val="tx2">
                    <a:lumMod val="40000"/>
                    <a:lumOff val="60000"/>
                  </a:schemeClr>
                </a:solidFill>
              </a:rPr>
              <a:t>full duplex </a:t>
            </a:r>
            <a:r>
              <a:rPr lang="en-US" dirty="0"/>
              <a:t>mode using a </a:t>
            </a:r>
            <a:r>
              <a:rPr lang="en-US" b="1" dirty="0">
                <a:solidFill>
                  <a:schemeClr val="tx2">
                    <a:lumMod val="40000"/>
                    <a:lumOff val="60000"/>
                  </a:schemeClr>
                </a:solidFill>
              </a:rPr>
              <a:t>master-slave architecture</a:t>
            </a:r>
            <a:r>
              <a:rPr lang="en-US" dirty="0"/>
              <a:t> with a </a:t>
            </a:r>
            <a:r>
              <a:rPr lang="en-US" b="1" dirty="0">
                <a:solidFill>
                  <a:schemeClr val="tx2">
                    <a:lumMod val="40000"/>
                    <a:lumOff val="60000"/>
                  </a:schemeClr>
                </a:solidFill>
              </a:rPr>
              <a:t>single master</a:t>
            </a:r>
            <a:r>
              <a:rPr lang="en-US" dirty="0"/>
              <a:t>. </a:t>
            </a:r>
          </a:p>
          <a:p>
            <a:endParaRPr lang="en-US" dirty="0"/>
          </a:p>
          <a:p>
            <a:r>
              <a:rPr lang="en-US" dirty="0"/>
              <a:t>Multiple slave-devices are supported through selection with individual </a:t>
            </a:r>
            <a:r>
              <a:rPr lang="en-US" b="1" u="sng" dirty="0">
                <a:solidFill>
                  <a:schemeClr val="tx2">
                    <a:lumMod val="40000"/>
                    <a:lumOff val="60000"/>
                  </a:schemeClr>
                </a:solidFill>
                <a:hlinkClick r:id="rId3" tooltip="Slave select">
                  <a:extLst>
                    <a:ext uri="{A12FA001-AC4F-418D-AE19-62706E023703}">
                      <ahyp:hlinkClr xmlns:ahyp="http://schemas.microsoft.com/office/drawing/2018/hyperlinkcolor" val="tx"/>
                    </a:ext>
                  </a:extLst>
                </a:hlinkClick>
              </a:rPr>
              <a:t>slave select</a:t>
            </a:r>
            <a:r>
              <a:rPr lang="en-US" b="1" u="sng" dirty="0">
                <a:solidFill>
                  <a:schemeClr val="tx2">
                    <a:lumMod val="40000"/>
                    <a:lumOff val="60000"/>
                  </a:schemeClr>
                </a:solidFill>
              </a:rPr>
              <a:t> </a:t>
            </a:r>
            <a:r>
              <a:rPr lang="en-US" dirty="0"/>
              <a:t>(SS), sometimes called </a:t>
            </a:r>
            <a:r>
              <a:rPr lang="en-US" b="1" u="sng" dirty="0">
                <a:solidFill>
                  <a:schemeClr val="tx2">
                    <a:lumMod val="40000"/>
                    <a:lumOff val="60000"/>
                  </a:schemeClr>
                </a:solidFill>
              </a:rPr>
              <a:t>chip select </a:t>
            </a:r>
            <a:r>
              <a:rPr lang="en-US" dirty="0"/>
              <a:t>(CS), lines</a:t>
            </a:r>
          </a:p>
        </p:txBody>
      </p:sp>
    </p:spTree>
    <p:extLst>
      <p:ext uri="{BB962C8B-B14F-4D97-AF65-F5344CB8AC3E}">
        <p14:creationId xmlns:p14="http://schemas.microsoft.com/office/powerpoint/2010/main" val="4022825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1F8E-D3A1-4BE7-B724-D2027D20A170}"/>
              </a:ext>
            </a:extLst>
          </p:cNvPr>
          <p:cNvSpPr>
            <a:spLocks noGrp="1"/>
          </p:cNvSpPr>
          <p:nvPr>
            <p:ph type="title"/>
          </p:nvPr>
        </p:nvSpPr>
        <p:spPr/>
        <p:txBody>
          <a:bodyPr/>
          <a:lstStyle/>
          <a:p>
            <a:r>
              <a:rPr lang="en-US" dirty="0"/>
              <a:t>                  DISADVANTAGES</a:t>
            </a:r>
          </a:p>
        </p:txBody>
      </p:sp>
      <p:sp>
        <p:nvSpPr>
          <p:cNvPr id="3" name="Content Placeholder 2">
            <a:extLst>
              <a:ext uri="{FF2B5EF4-FFF2-40B4-BE49-F238E27FC236}">
                <a16:creationId xmlns:a16="http://schemas.microsoft.com/office/drawing/2014/main" id="{092000C2-099A-43A4-A561-B94C82202492}"/>
              </a:ext>
            </a:extLst>
          </p:cNvPr>
          <p:cNvSpPr>
            <a:spLocks noGrp="1"/>
          </p:cNvSpPr>
          <p:nvPr>
            <p:ph idx="1"/>
          </p:nvPr>
        </p:nvSpPr>
        <p:spPr>
          <a:xfrm>
            <a:off x="1154954" y="2603499"/>
            <a:ext cx="9844349" cy="3863561"/>
          </a:xfrm>
        </p:spPr>
        <p:txBody>
          <a:bodyPr/>
          <a:lstStyle/>
          <a:p>
            <a:pPr fontAlgn="base"/>
            <a:r>
              <a:rPr lang="en-US" dirty="0"/>
              <a:t>Uses four wires (I2C and UARTs use two).</a:t>
            </a:r>
          </a:p>
          <a:p>
            <a:pPr fontAlgn="base"/>
            <a:endParaRPr lang="en-US" dirty="0"/>
          </a:p>
          <a:p>
            <a:pPr fontAlgn="base"/>
            <a:r>
              <a:rPr lang="en-US" dirty="0"/>
              <a:t>No acknowledgement that the data has been successfully received (I2C has this).</a:t>
            </a:r>
          </a:p>
          <a:p>
            <a:pPr fontAlgn="base"/>
            <a:endParaRPr lang="en-US" dirty="0"/>
          </a:p>
          <a:p>
            <a:pPr fontAlgn="base"/>
            <a:r>
              <a:rPr lang="en-US" dirty="0"/>
              <a:t>No form of error checking like the parity bit in UART.</a:t>
            </a:r>
          </a:p>
          <a:p>
            <a:pPr fontAlgn="base"/>
            <a:endParaRPr lang="en-US" dirty="0"/>
          </a:p>
          <a:p>
            <a:pPr fontAlgn="base"/>
            <a:r>
              <a:rPr lang="en-US" dirty="0"/>
              <a:t>Only allows for a single master.</a:t>
            </a:r>
          </a:p>
          <a:p>
            <a:endParaRPr lang="en-US" dirty="0"/>
          </a:p>
        </p:txBody>
      </p:sp>
    </p:spTree>
    <p:extLst>
      <p:ext uri="{BB962C8B-B14F-4D97-AF65-F5344CB8AC3E}">
        <p14:creationId xmlns:p14="http://schemas.microsoft.com/office/powerpoint/2010/main" val="2898106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BA37AE-0BBF-4443-B339-1EB473CECCF1}"/>
              </a:ext>
            </a:extLst>
          </p:cNvPr>
          <p:cNvSpPr>
            <a:spLocks noGrp="1"/>
          </p:cNvSpPr>
          <p:nvPr>
            <p:ph type="ctrTitle"/>
          </p:nvPr>
        </p:nvSpPr>
        <p:spPr>
          <a:xfrm>
            <a:off x="1154955" y="1457739"/>
            <a:ext cx="8825658" cy="2517913"/>
          </a:xfrm>
        </p:spPr>
        <p:txBody>
          <a:bodyPr/>
          <a:lstStyle/>
          <a:p>
            <a:r>
              <a:rPr lang="en-US" sz="5400" dirty="0"/>
              <a:t>            THANK YOU ! </a:t>
            </a:r>
          </a:p>
        </p:txBody>
      </p:sp>
    </p:spTree>
    <p:extLst>
      <p:ext uri="{BB962C8B-B14F-4D97-AF65-F5344CB8AC3E}">
        <p14:creationId xmlns:p14="http://schemas.microsoft.com/office/powerpoint/2010/main" val="340773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5EAD-314C-4361-BFD1-EFE3DA3A80BC}"/>
              </a:ext>
            </a:extLst>
          </p:cNvPr>
          <p:cNvSpPr>
            <a:spLocks noGrp="1"/>
          </p:cNvSpPr>
          <p:nvPr>
            <p:ph type="title"/>
          </p:nvPr>
        </p:nvSpPr>
        <p:spPr/>
        <p:txBody>
          <a:bodyPr/>
          <a:lstStyle/>
          <a:p>
            <a:r>
              <a:rPr lang="en-US" dirty="0"/>
              <a:t>          WHY NOT ASYNCHRONOUS ? </a:t>
            </a:r>
          </a:p>
        </p:txBody>
      </p:sp>
      <p:sp>
        <p:nvSpPr>
          <p:cNvPr id="3" name="Content Placeholder 2">
            <a:extLst>
              <a:ext uri="{FF2B5EF4-FFF2-40B4-BE49-F238E27FC236}">
                <a16:creationId xmlns:a16="http://schemas.microsoft.com/office/drawing/2014/main" id="{C92AC9DA-F875-4935-9BB3-F2DE1C07409A}"/>
              </a:ext>
            </a:extLst>
          </p:cNvPr>
          <p:cNvSpPr>
            <a:spLocks noGrp="1"/>
          </p:cNvSpPr>
          <p:nvPr>
            <p:ph idx="1"/>
          </p:nvPr>
        </p:nvSpPr>
        <p:spPr>
          <a:xfrm>
            <a:off x="1154954" y="2603499"/>
            <a:ext cx="10440697" cy="3784049"/>
          </a:xfrm>
        </p:spPr>
        <p:txBody>
          <a:bodyPr>
            <a:normAutofit/>
          </a:bodyPr>
          <a:lstStyle/>
          <a:p>
            <a:r>
              <a:rPr lang="en-US" dirty="0"/>
              <a:t>The common serial port, such as </a:t>
            </a:r>
            <a:r>
              <a:rPr lang="en-US" b="1" dirty="0">
                <a:solidFill>
                  <a:schemeClr val="tx2">
                    <a:lumMod val="40000"/>
                    <a:lumOff val="60000"/>
                  </a:schemeClr>
                </a:solidFill>
              </a:rPr>
              <a:t>UART</a:t>
            </a:r>
            <a:r>
              <a:rPr lang="en-US" dirty="0"/>
              <a:t>, is called “asynchronous” because there is </a:t>
            </a:r>
            <a:r>
              <a:rPr lang="en-US" b="1" dirty="0">
                <a:solidFill>
                  <a:schemeClr val="tx2">
                    <a:lumMod val="40000"/>
                    <a:lumOff val="60000"/>
                  </a:schemeClr>
                </a:solidFill>
              </a:rPr>
              <a:t>no control over when data is sent</a:t>
            </a:r>
            <a:r>
              <a:rPr lang="en-US" dirty="0">
                <a:solidFill>
                  <a:schemeClr val="tx2">
                    <a:lumMod val="40000"/>
                    <a:lumOff val="60000"/>
                  </a:schemeClr>
                </a:solidFill>
              </a:rPr>
              <a:t> </a:t>
            </a:r>
            <a:r>
              <a:rPr lang="en-US" dirty="0"/>
              <a:t>or any guarantee that both sides are running at precisely the same rate. </a:t>
            </a:r>
          </a:p>
          <a:p>
            <a:r>
              <a:rPr lang="en-US" dirty="0"/>
              <a:t>There can be an issue when two systems with slightly different clocks try to communicate with each other.</a:t>
            </a:r>
          </a:p>
          <a:p>
            <a:r>
              <a:rPr lang="en-US" dirty="0"/>
              <a:t> To mitigate this issue, </a:t>
            </a:r>
            <a:r>
              <a:rPr lang="en-US" b="1" dirty="0">
                <a:solidFill>
                  <a:schemeClr val="tx2">
                    <a:lumMod val="40000"/>
                    <a:lumOff val="60000"/>
                  </a:schemeClr>
                </a:solidFill>
              </a:rPr>
              <a:t>asynchronous serial connections add extra start and stop bits to each byte</a:t>
            </a:r>
            <a:r>
              <a:rPr lang="en-US" dirty="0"/>
              <a:t>, so as to help the receiver sync up to data as it arrives. </a:t>
            </a:r>
          </a:p>
          <a:p>
            <a:r>
              <a:rPr lang="en-US" dirty="0"/>
              <a:t>Asynchronous serial works just fine, but has a lot of </a:t>
            </a:r>
            <a:r>
              <a:rPr lang="en-US" b="1" dirty="0">
                <a:solidFill>
                  <a:schemeClr val="tx2">
                    <a:lumMod val="40000"/>
                    <a:lumOff val="60000"/>
                  </a:schemeClr>
                </a:solidFill>
              </a:rPr>
              <a:t>overhead</a:t>
            </a:r>
            <a:r>
              <a:rPr lang="en-US" dirty="0"/>
              <a:t> in both the </a:t>
            </a:r>
            <a:r>
              <a:rPr lang="en-US" b="1" dirty="0">
                <a:solidFill>
                  <a:schemeClr val="tx2">
                    <a:lumMod val="40000"/>
                    <a:lumOff val="60000"/>
                  </a:schemeClr>
                </a:solidFill>
              </a:rPr>
              <a:t>extra start and stop bits</a:t>
            </a:r>
            <a:r>
              <a:rPr lang="en-US" dirty="0"/>
              <a:t> sent with every byte the </a:t>
            </a:r>
            <a:r>
              <a:rPr lang="en-US" b="1" dirty="0">
                <a:solidFill>
                  <a:schemeClr val="tx2">
                    <a:lumMod val="40000"/>
                    <a:lumOff val="60000"/>
                  </a:schemeClr>
                </a:solidFill>
              </a:rPr>
              <a:t>complex hardware</a:t>
            </a:r>
            <a:r>
              <a:rPr lang="en-US" dirty="0"/>
              <a:t> required to send and receive data if both sides aren’t set to the same speed, the received data will be garbage.</a:t>
            </a:r>
          </a:p>
        </p:txBody>
      </p:sp>
    </p:spTree>
    <p:extLst>
      <p:ext uri="{BB962C8B-B14F-4D97-AF65-F5344CB8AC3E}">
        <p14:creationId xmlns:p14="http://schemas.microsoft.com/office/powerpoint/2010/main" val="180349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B0E8-467D-4311-BD3B-17353534FF71}"/>
              </a:ext>
            </a:extLst>
          </p:cNvPr>
          <p:cNvSpPr>
            <a:spLocks noGrp="1"/>
          </p:cNvSpPr>
          <p:nvPr>
            <p:ph type="title"/>
          </p:nvPr>
        </p:nvSpPr>
        <p:spPr/>
        <p:txBody>
          <a:bodyPr/>
          <a:lstStyle/>
          <a:p>
            <a:r>
              <a:rPr lang="en-US" dirty="0"/>
              <a:t>          How is synchronous beneficial? </a:t>
            </a:r>
          </a:p>
        </p:txBody>
      </p:sp>
      <p:sp>
        <p:nvSpPr>
          <p:cNvPr id="3" name="Content Placeholder 2">
            <a:extLst>
              <a:ext uri="{FF2B5EF4-FFF2-40B4-BE49-F238E27FC236}">
                <a16:creationId xmlns:a16="http://schemas.microsoft.com/office/drawing/2014/main" id="{D6633BCA-E66A-4F8D-8898-F444FC9F36AC}"/>
              </a:ext>
            </a:extLst>
          </p:cNvPr>
          <p:cNvSpPr>
            <a:spLocks noGrp="1"/>
          </p:cNvSpPr>
          <p:nvPr>
            <p:ph idx="1"/>
          </p:nvPr>
        </p:nvSpPr>
        <p:spPr>
          <a:xfrm>
            <a:off x="1154955" y="2603499"/>
            <a:ext cx="10082888" cy="3837057"/>
          </a:xfrm>
        </p:spPr>
        <p:txBody>
          <a:bodyPr/>
          <a:lstStyle/>
          <a:p>
            <a:r>
              <a:rPr lang="en-US" dirty="0"/>
              <a:t>A “synchronous” </a:t>
            </a:r>
            <a:r>
              <a:rPr lang="en-US" b="1" dirty="0">
                <a:solidFill>
                  <a:schemeClr val="tx2">
                    <a:lumMod val="40000"/>
                    <a:lumOff val="60000"/>
                  </a:schemeClr>
                </a:solidFill>
              </a:rPr>
              <a:t>data bus uses separate lines for data and clock </a:t>
            </a:r>
            <a:r>
              <a:rPr lang="en-US" dirty="0"/>
              <a:t>that keeps both sides in perfect sync. </a:t>
            </a:r>
          </a:p>
          <a:p>
            <a:endParaRPr lang="en-US" dirty="0"/>
          </a:p>
          <a:p>
            <a:r>
              <a:rPr lang="en-US" dirty="0"/>
              <a:t>The </a:t>
            </a:r>
            <a:r>
              <a:rPr lang="en-US" b="1" dirty="0">
                <a:solidFill>
                  <a:schemeClr val="tx2">
                    <a:lumMod val="40000"/>
                    <a:lumOff val="60000"/>
                  </a:schemeClr>
                </a:solidFill>
              </a:rPr>
              <a:t>clock</a:t>
            </a:r>
            <a:r>
              <a:rPr lang="en-US" dirty="0"/>
              <a:t> is an oscillating signal that tells the receiver exactly when to sample the bits on the data line. This could be the rising (low to high) or falling (high to low) edge of the clock signal; the datasheet will specify which one to use. </a:t>
            </a:r>
          </a:p>
          <a:p>
            <a:endParaRPr lang="en-US" dirty="0"/>
          </a:p>
          <a:p>
            <a:r>
              <a:rPr lang="en-US" b="1" dirty="0">
                <a:solidFill>
                  <a:schemeClr val="tx2">
                    <a:lumMod val="40000"/>
                    <a:lumOff val="60000"/>
                  </a:schemeClr>
                </a:solidFill>
              </a:rPr>
              <a:t>When the receiver detects that edge, it will immediately look at the data line to read the next bit.</a:t>
            </a:r>
          </a:p>
        </p:txBody>
      </p:sp>
    </p:spTree>
    <p:extLst>
      <p:ext uri="{BB962C8B-B14F-4D97-AF65-F5344CB8AC3E}">
        <p14:creationId xmlns:p14="http://schemas.microsoft.com/office/powerpoint/2010/main" val="3470911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7566-2626-44D5-81EA-7EAE4C69A24A}"/>
              </a:ext>
            </a:extLst>
          </p:cNvPr>
          <p:cNvSpPr>
            <a:spLocks noGrp="1"/>
          </p:cNvSpPr>
          <p:nvPr>
            <p:ph type="title"/>
          </p:nvPr>
        </p:nvSpPr>
        <p:spPr/>
        <p:txBody>
          <a:bodyPr/>
          <a:lstStyle/>
          <a:p>
            <a:r>
              <a:rPr lang="en-US" b="1" dirty="0"/>
              <a:t>          Serial Peripheral Interface</a:t>
            </a:r>
            <a:r>
              <a:rPr lang="en-US" dirty="0"/>
              <a:t> (</a:t>
            </a:r>
            <a:r>
              <a:rPr lang="en-US" b="1" dirty="0"/>
              <a:t>SPI</a:t>
            </a:r>
            <a:r>
              <a:rPr lang="en-US" dirty="0"/>
              <a:t>) </a:t>
            </a:r>
          </a:p>
        </p:txBody>
      </p:sp>
      <p:pic>
        <p:nvPicPr>
          <p:cNvPr id="1026" name="Picture 2" descr="Basics of the SPI Communication Protocol">
            <a:extLst>
              <a:ext uri="{FF2B5EF4-FFF2-40B4-BE49-F238E27FC236}">
                <a16:creationId xmlns:a16="http://schemas.microsoft.com/office/drawing/2014/main" id="{ADFA2D8F-08CD-49D0-9211-7419A51C2C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5392" y="2623929"/>
            <a:ext cx="6626086" cy="3578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78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91FA-18A0-4947-B3C4-74C595AC5F32}"/>
              </a:ext>
            </a:extLst>
          </p:cNvPr>
          <p:cNvSpPr>
            <a:spLocks noGrp="1"/>
          </p:cNvSpPr>
          <p:nvPr>
            <p:ph type="title"/>
          </p:nvPr>
        </p:nvSpPr>
        <p:spPr/>
        <p:txBody>
          <a:bodyPr/>
          <a:lstStyle/>
          <a:p>
            <a:r>
              <a:rPr lang="en-US" dirty="0"/>
              <a:t>          THE SPI PROTOCOL - BASICS</a:t>
            </a:r>
          </a:p>
        </p:txBody>
      </p:sp>
      <p:sp>
        <p:nvSpPr>
          <p:cNvPr id="3" name="Content Placeholder 2">
            <a:extLst>
              <a:ext uri="{FF2B5EF4-FFF2-40B4-BE49-F238E27FC236}">
                <a16:creationId xmlns:a16="http://schemas.microsoft.com/office/drawing/2014/main" id="{A8FF643A-1ACC-4D24-8B89-AEC179FEC82E}"/>
              </a:ext>
            </a:extLst>
          </p:cNvPr>
          <p:cNvSpPr>
            <a:spLocks noGrp="1"/>
          </p:cNvSpPr>
          <p:nvPr>
            <p:ph idx="1"/>
          </p:nvPr>
        </p:nvSpPr>
        <p:spPr>
          <a:xfrm>
            <a:off x="1154954" y="2603499"/>
            <a:ext cx="10096141" cy="4049091"/>
          </a:xfrm>
        </p:spPr>
        <p:txBody>
          <a:bodyPr>
            <a:normAutofit lnSpcReduction="10000"/>
          </a:bodyPr>
          <a:lstStyle/>
          <a:p>
            <a:r>
              <a:rPr lang="en-US" dirty="0"/>
              <a:t>The SPI bus can operate with a </a:t>
            </a:r>
            <a:r>
              <a:rPr lang="en-US" b="1" dirty="0">
                <a:solidFill>
                  <a:schemeClr val="tx2">
                    <a:lumMod val="40000"/>
                    <a:lumOff val="60000"/>
                  </a:schemeClr>
                </a:solidFill>
              </a:rPr>
              <a:t>single master device and with one or more slave devices. </a:t>
            </a:r>
          </a:p>
          <a:p>
            <a:endParaRPr lang="en-US" dirty="0"/>
          </a:p>
          <a:p>
            <a:r>
              <a:rPr lang="en-US" dirty="0"/>
              <a:t>One unique feature of SPI is that </a:t>
            </a:r>
            <a:r>
              <a:rPr lang="en-US" b="1" dirty="0">
                <a:solidFill>
                  <a:schemeClr val="tx2">
                    <a:lumMod val="40000"/>
                    <a:lumOff val="60000"/>
                  </a:schemeClr>
                </a:solidFill>
              </a:rPr>
              <a:t>data can be transferred without interruption. </a:t>
            </a:r>
          </a:p>
          <a:p>
            <a:endParaRPr lang="en-US" dirty="0"/>
          </a:p>
          <a:p>
            <a:r>
              <a:rPr lang="en-US" b="1" dirty="0">
                <a:solidFill>
                  <a:schemeClr val="tx2">
                    <a:lumMod val="40000"/>
                    <a:lumOff val="60000"/>
                  </a:schemeClr>
                </a:solidFill>
              </a:rPr>
              <a:t>Any number of bits can be sent or received in a continuous stream. </a:t>
            </a:r>
          </a:p>
          <a:p>
            <a:endParaRPr lang="en-US" dirty="0"/>
          </a:p>
          <a:p>
            <a:r>
              <a:rPr lang="en-US" dirty="0"/>
              <a:t>With I2C and UART, data is sent in packets, limited to a specific number of bits. </a:t>
            </a:r>
          </a:p>
          <a:p>
            <a:endParaRPr lang="en-US" dirty="0"/>
          </a:p>
          <a:p>
            <a:r>
              <a:rPr lang="en-US" dirty="0"/>
              <a:t>Start and stop conditions define the beginning and end of each packet, so the data is interrupted during transmission.</a:t>
            </a:r>
          </a:p>
          <a:p>
            <a:endParaRPr lang="en-US" dirty="0"/>
          </a:p>
        </p:txBody>
      </p:sp>
    </p:spTree>
    <p:extLst>
      <p:ext uri="{BB962C8B-B14F-4D97-AF65-F5344CB8AC3E}">
        <p14:creationId xmlns:p14="http://schemas.microsoft.com/office/powerpoint/2010/main" val="1482089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B72A-B4B6-4E21-80DC-6211A881A0B6}"/>
              </a:ext>
            </a:extLst>
          </p:cNvPr>
          <p:cNvSpPr>
            <a:spLocks noGrp="1"/>
          </p:cNvSpPr>
          <p:nvPr>
            <p:ph type="title"/>
          </p:nvPr>
        </p:nvSpPr>
        <p:spPr/>
        <p:txBody>
          <a:bodyPr/>
          <a:lstStyle/>
          <a:p>
            <a:r>
              <a:rPr lang="en-US" dirty="0"/>
              <a:t>   THE SPI PROTOCOL – BASICS(contd..)</a:t>
            </a:r>
          </a:p>
        </p:txBody>
      </p:sp>
      <p:sp>
        <p:nvSpPr>
          <p:cNvPr id="3" name="Content Placeholder 2">
            <a:extLst>
              <a:ext uri="{FF2B5EF4-FFF2-40B4-BE49-F238E27FC236}">
                <a16:creationId xmlns:a16="http://schemas.microsoft.com/office/drawing/2014/main" id="{FC936BAD-CED0-4622-B63E-143215360148}"/>
              </a:ext>
            </a:extLst>
          </p:cNvPr>
          <p:cNvSpPr>
            <a:spLocks noGrp="1"/>
          </p:cNvSpPr>
          <p:nvPr>
            <p:ph idx="1"/>
          </p:nvPr>
        </p:nvSpPr>
        <p:spPr/>
        <p:txBody>
          <a:bodyPr/>
          <a:lstStyle/>
          <a:p>
            <a:r>
              <a:rPr lang="en-US" dirty="0"/>
              <a:t>Devices communicating via SPI are in a </a:t>
            </a:r>
            <a:r>
              <a:rPr lang="en-US" b="1" dirty="0">
                <a:solidFill>
                  <a:schemeClr val="tx2">
                    <a:lumMod val="40000"/>
                    <a:lumOff val="60000"/>
                  </a:schemeClr>
                </a:solidFill>
              </a:rPr>
              <a:t>master slave relationship.</a:t>
            </a:r>
          </a:p>
          <a:p>
            <a:endParaRPr lang="en-US" dirty="0"/>
          </a:p>
          <a:p>
            <a:r>
              <a:rPr lang="en-US" dirty="0"/>
              <a:t>In SPI, only </a:t>
            </a:r>
            <a:r>
              <a:rPr lang="en-US" b="1" dirty="0">
                <a:solidFill>
                  <a:schemeClr val="tx2">
                    <a:lumMod val="40000"/>
                    <a:lumOff val="60000"/>
                  </a:schemeClr>
                </a:solidFill>
              </a:rPr>
              <a:t>one side </a:t>
            </a:r>
            <a:r>
              <a:rPr lang="en-US" dirty="0"/>
              <a:t>generates the clock signal.</a:t>
            </a:r>
          </a:p>
          <a:p>
            <a:endParaRPr lang="en-US" dirty="0"/>
          </a:p>
          <a:p>
            <a:r>
              <a:rPr lang="en-US" dirty="0"/>
              <a:t>There is always only </a:t>
            </a:r>
            <a:r>
              <a:rPr lang="en-US" b="1" dirty="0">
                <a:solidFill>
                  <a:schemeClr val="tx2">
                    <a:lumMod val="40000"/>
                    <a:lumOff val="60000"/>
                  </a:schemeClr>
                </a:solidFill>
              </a:rPr>
              <a:t>one master </a:t>
            </a:r>
            <a:r>
              <a:rPr lang="en-US" dirty="0"/>
              <a:t>but there </a:t>
            </a:r>
            <a:r>
              <a:rPr lang="en-US" b="1" dirty="0">
                <a:solidFill>
                  <a:schemeClr val="tx2">
                    <a:lumMod val="40000"/>
                    <a:lumOff val="60000"/>
                  </a:schemeClr>
                </a:solidFill>
              </a:rPr>
              <a:t>can be multiple slaves.</a:t>
            </a:r>
          </a:p>
          <a:p>
            <a:endParaRPr lang="en-US" dirty="0"/>
          </a:p>
          <a:p>
            <a:r>
              <a:rPr lang="en-US" dirty="0"/>
              <a:t> The </a:t>
            </a:r>
            <a:r>
              <a:rPr lang="en-US" b="1" dirty="0">
                <a:solidFill>
                  <a:schemeClr val="tx2">
                    <a:lumMod val="40000"/>
                    <a:lumOff val="60000"/>
                  </a:schemeClr>
                </a:solidFill>
              </a:rPr>
              <a:t>master is the controlling device </a:t>
            </a:r>
            <a:r>
              <a:rPr lang="en-US" dirty="0"/>
              <a:t>(usually a microcontroller), while the </a:t>
            </a:r>
            <a:r>
              <a:rPr lang="en-US" b="1" dirty="0">
                <a:solidFill>
                  <a:schemeClr val="tx2">
                    <a:lumMod val="40000"/>
                    <a:lumOff val="60000"/>
                  </a:schemeClr>
                </a:solidFill>
              </a:rPr>
              <a:t>slave</a:t>
            </a:r>
            <a:r>
              <a:rPr lang="en-US" dirty="0"/>
              <a:t> (usually a sensor, display, or memory chip) takes </a:t>
            </a:r>
            <a:r>
              <a:rPr lang="en-US" b="1" dirty="0">
                <a:solidFill>
                  <a:schemeClr val="tx2">
                    <a:lumMod val="40000"/>
                    <a:lumOff val="60000"/>
                  </a:schemeClr>
                </a:solidFill>
              </a:rPr>
              <a:t>instruction from the master. </a:t>
            </a:r>
          </a:p>
        </p:txBody>
      </p:sp>
    </p:spTree>
    <p:extLst>
      <p:ext uri="{BB962C8B-B14F-4D97-AF65-F5344CB8AC3E}">
        <p14:creationId xmlns:p14="http://schemas.microsoft.com/office/powerpoint/2010/main" val="202361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9463-5979-4301-8E2E-D646155B1D74}"/>
              </a:ext>
            </a:extLst>
          </p:cNvPr>
          <p:cNvSpPr>
            <a:spLocks noGrp="1"/>
          </p:cNvSpPr>
          <p:nvPr>
            <p:ph type="title"/>
          </p:nvPr>
        </p:nvSpPr>
        <p:spPr/>
        <p:txBody>
          <a:bodyPr/>
          <a:lstStyle/>
          <a:p>
            <a:r>
              <a:rPr lang="en-US" dirty="0"/>
              <a:t>                       SPI INTERFACE</a:t>
            </a:r>
          </a:p>
        </p:txBody>
      </p:sp>
      <p:sp>
        <p:nvSpPr>
          <p:cNvPr id="3" name="Content Placeholder 2">
            <a:extLst>
              <a:ext uri="{FF2B5EF4-FFF2-40B4-BE49-F238E27FC236}">
                <a16:creationId xmlns:a16="http://schemas.microsoft.com/office/drawing/2014/main" id="{E3E4D761-9D5C-4BEF-B13C-69856301C7DC}"/>
              </a:ext>
            </a:extLst>
          </p:cNvPr>
          <p:cNvSpPr>
            <a:spLocks noGrp="1"/>
          </p:cNvSpPr>
          <p:nvPr>
            <p:ph idx="1"/>
          </p:nvPr>
        </p:nvSpPr>
        <p:spPr>
          <a:xfrm>
            <a:off x="1154954" y="2603500"/>
            <a:ext cx="9937115" cy="3416300"/>
          </a:xfrm>
        </p:spPr>
        <p:txBody>
          <a:bodyPr/>
          <a:lstStyle/>
          <a:p>
            <a:r>
              <a:rPr lang="en-US" b="1" dirty="0">
                <a:solidFill>
                  <a:schemeClr val="tx2">
                    <a:lumMod val="40000"/>
                    <a:lumOff val="60000"/>
                  </a:schemeClr>
                </a:solidFill>
              </a:rPr>
              <a:t>SCLK</a:t>
            </a:r>
            <a:r>
              <a:rPr lang="en-US" dirty="0"/>
              <a:t>: Serial Clock (output from master).</a:t>
            </a:r>
          </a:p>
          <a:p>
            <a:endParaRPr lang="en-US" dirty="0"/>
          </a:p>
          <a:p>
            <a:r>
              <a:rPr lang="en-US" b="1" dirty="0">
                <a:solidFill>
                  <a:schemeClr val="tx2">
                    <a:lumMod val="40000"/>
                    <a:lumOff val="60000"/>
                  </a:schemeClr>
                </a:solidFill>
              </a:rPr>
              <a:t>MOSI</a:t>
            </a:r>
            <a:r>
              <a:rPr lang="en-US" dirty="0"/>
              <a:t>: Master Output Slave Input (data output from master).</a:t>
            </a:r>
          </a:p>
          <a:p>
            <a:endParaRPr lang="en-US" dirty="0"/>
          </a:p>
          <a:p>
            <a:r>
              <a:rPr lang="en-US" b="1" dirty="0">
                <a:solidFill>
                  <a:schemeClr val="tx2">
                    <a:lumMod val="40000"/>
                    <a:lumOff val="60000"/>
                  </a:schemeClr>
                </a:solidFill>
              </a:rPr>
              <a:t>MISO</a:t>
            </a:r>
            <a:r>
              <a:rPr lang="en-US" dirty="0"/>
              <a:t>: Master Input Slave Output, or Master In Slave Out (data output from slave).</a:t>
            </a:r>
          </a:p>
          <a:p>
            <a:pPr marL="0" indent="0">
              <a:buNone/>
            </a:pPr>
            <a:r>
              <a:rPr lang="en-US" dirty="0"/>
              <a:t> </a:t>
            </a:r>
          </a:p>
          <a:p>
            <a:r>
              <a:rPr lang="en-US" b="1" dirty="0">
                <a:solidFill>
                  <a:schemeClr val="tx2">
                    <a:lumMod val="40000"/>
                    <a:lumOff val="60000"/>
                  </a:schemeClr>
                </a:solidFill>
              </a:rPr>
              <a:t>SS</a:t>
            </a:r>
            <a:r>
              <a:rPr lang="en-US" dirty="0"/>
              <a:t>: Slave Select (often active low, output from master).</a:t>
            </a:r>
          </a:p>
        </p:txBody>
      </p:sp>
    </p:spTree>
    <p:extLst>
      <p:ext uri="{BB962C8B-B14F-4D97-AF65-F5344CB8AC3E}">
        <p14:creationId xmlns:p14="http://schemas.microsoft.com/office/powerpoint/2010/main" val="297219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379BF-9BC8-4FAC-B2C5-E4F7349F44FB}"/>
              </a:ext>
            </a:extLst>
          </p:cNvPr>
          <p:cNvSpPr>
            <a:spLocks noGrp="1"/>
          </p:cNvSpPr>
          <p:nvPr>
            <p:ph type="title"/>
          </p:nvPr>
        </p:nvSpPr>
        <p:spPr/>
        <p:txBody>
          <a:bodyPr/>
          <a:lstStyle/>
          <a:p>
            <a:r>
              <a:rPr lang="en-US" dirty="0"/>
              <a:t>                  SPI INTERFACE - SCLK</a:t>
            </a:r>
          </a:p>
        </p:txBody>
      </p:sp>
      <p:sp>
        <p:nvSpPr>
          <p:cNvPr id="3" name="Content Placeholder 2">
            <a:extLst>
              <a:ext uri="{FF2B5EF4-FFF2-40B4-BE49-F238E27FC236}">
                <a16:creationId xmlns:a16="http://schemas.microsoft.com/office/drawing/2014/main" id="{C4ADDE5B-77EE-4F3A-A8A8-96329E4A2F72}"/>
              </a:ext>
            </a:extLst>
          </p:cNvPr>
          <p:cNvSpPr>
            <a:spLocks noGrp="1"/>
          </p:cNvSpPr>
          <p:nvPr>
            <p:ph idx="1"/>
          </p:nvPr>
        </p:nvSpPr>
        <p:spPr>
          <a:xfrm>
            <a:off x="1154955" y="2603499"/>
            <a:ext cx="9857602" cy="3876813"/>
          </a:xfrm>
        </p:spPr>
        <p:txBody>
          <a:bodyPr>
            <a:normAutofit/>
          </a:bodyPr>
          <a:lstStyle/>
          <a:p>
            <a:r>
              <a:rPr lang="en-US" dirty="0"/>
              <a:t>SPI is a </a:t>
            </a:r>
            <a:r>
              <a:rPr lang="en-US" b="1" dirty="0">
                <a:solidFill>
                  <a:schemeClr val="tx2">
                    <a:lumMod val="40000"/>
                    <a:lumOff val="60000"/>
                  </a:schemeClr>
                </a:solidFill>
              </a:rPr>
              <a:t>synchronous communication protocol</a:t>
            </a:r>
            <a:r>
              <a:rPr lang="en-US" dirty="0"/>
              <a:t>. </a:t>
            </a:r>
          </a:p>
          <a:p>
            <a:endParaRPr lang="en-US" dirty="0"/>
          </a:p>
          <a:p>
            <a:r>
              <a:rPr lang="en-US" dirty="0"/>
              <a:t>The </a:t>
            </a:r>
            <a:r>
              <a:rPr lang="en-US" b="1" dirty="0">
                <a:solidFill>
                  <a:schemeClr val="tx2">
                    <a:lumMod val="40000"/>
                    <a:lumOff val="60000"/>
                  </a:schemeClr>
                </a:solidFill>
              </a:rPr>
              <a:t>clock signal synchronizes </a:t>
            </a:r>
            <a:r>
              <a:rPr lang="en-US" dirty="0"/>
              <a:t>the output of data bits from </a:t>
            </a:r>
            <a:r>
              <a:rPr lang="en-US" b="1" dirty="0">
                <a:solidFill>
                  <a:schemeClr val="tx2">
                    <a:lumMod val="40000"/>
                    <a:lumOff val="60000"/>
                  </a:schemeClr>
                </a:solidFill>
              </a:rPr>
              <a:t>the master with the </a:t>
            </a:r>
            <a:r>
              <a:rPr lang="en-US" dirty="0"/>
              <a:t>sampling of bits by </a:t>
            </a:r>
            <a:r>
              <a:rPr lang="en-US" b="1" dirty="0">
                <a:solidFill>
                  <a:schemeClr val="tx2">
                    <a:lumMod val="40000"/>
                    <a:lumOff val="60000"/>
                  </a:schemeClr>
                </a:solidFill>
              </a:rPr>
              <a:t>the slave. </a:t>
            </a:r>
          </a:p>
          <a:p>
            <a:endParaRPr lang="en-US" dirty="0"/>
          </a:p>
          <a:p>
            <a:r>
              <a:rPr lang="en-US" dirty="0"/>
              <a:t>One bit of data is transferred in each clock cycle, so </a:t>
            </a:r>
            <a:r>
              <a:rPr lang="en-US" b="1" dirty="0">
                <a:solidFill>
                  <a:schemeClr val="tx2">
                    <a:lumMod val="40000"/>
                    <a:lumOff val="60000"/>
                  </a:schemeClr>
                </a:solidFill>
              </a:rPr>
              <a:t>the speed of data transfer is determined by the frequency of the clock signal.</a:t>
            </a:r>
            <a:r>
              <a:rPr lang="en-US" dirty="0"/>
              <a:t> </a:t>
            </a:r>
          </a:p>
          <a:p>
            <a:endParaRPr lang="en-US" dirty="0"/>
          </a:p>
          <a:p>
            <a:r>
              <a:rPr lang="en-US" dirty="0"/>
              <a:t>SPI communication is always </a:t>
            </a:r>
            <a:r>
              <a:rPr lang="en-US" b="1" dirty="0">
                <a:solidFill>
                  <a:schemeClr val="tx2">
                    <a:lumMod val="40000"/>
                    <a:lumOff val="60000"/>
                  </a:schemeClr>
                </a:solidFill>
              </a:rPr>
              <a:t>initiated by the master </a:t>
            </a:r>
            <a:r>
              <a:rPr lang="en-US" dirty="0"/>
              <a:t>since the master configures and generates the clock signal.</a:t>
            </a:r>
          </a:p>
        </p:txBody>
      </p:sp>
    </p:spTree>
    <p:extLst>
      <p:ext uri="{BB962C8B-B14F-4D97-AF65-F5344CB8AC3E}">
        <p14:creationId xmlns:p14="http://schemas.microsoft.com/office/powerpoint/2010/main" val="3784312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437</TotalTime>
  <Words>1293</Words>
  <Application>Microsoft Office PowerPoint</Application>
  <PresentationFormat>Widescreen</PresentationFormat>
  <Paragraphs>124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 Boardroom</vt:lpstr>
      <vt:lpstr>          Serial Peripheral Interface (SPI)</vt:lpstr>
      <vt:lpstr>                     INTRODUCTION</vt:lpstr>
      <vt:lpstr>          WHY NOT ASYNCHRONOUS ? </vt:lpstr>
      <vt:lpstr>          How is synchronous beneficial? </vt:lpstr>
      <vt:lpstr>          Serial Peripheral Interface (SPI) </vt:lpstr>
      <vt:lpstr>          THE SPI PROTOCOL - BASICS</vt:lpstr>
      <vt:lpstr>   THE SPI PROTOCOL – BASICS(contd..)</vt:lpstr>
      <vt:lpstr>                       SPI INTERFACE</vt:lpstr>
      <vt:lpstr>                  SPI INTERFACE - SCLK</vt:lpstr>
      <vt:lpstr>            SPI INTERFACE – SLAVE SELECT</vt:lpstr>
      <vt:lpstr>            SPI INTERFACE – MULTIPLE SLAVE</vt:lpstr>
      <vt:lpstr>PowerPoint Presentation</vt:lpstr>
      <vt:lpstr>                      SPI - PROTOCOL</vt:lpstr>
      <vt:lpstr>             DATA TRANSMISSION - SPI</vt:lpstr>
      <vt:lpstr>      DATA TRANSMISSION – SPI (contd..)</vt:lpstr>
      <vt:lpstr>       DATA TRANSMISSION – SPI (contd..)</vt:lpstr>
      <vt:lpstr>             STEPS OF SPI TRANSMISSION</vt:lpstr>
      <vt:lpstr>    STEPS OF SPI TRANSMISSION (contd..)</vt:lpstr>
      <vt:lpstr>                     ADVANTAGES</vt:lpstr>
      <vt:lpstr>                  DISADVANTAGES</vt:lpstr>
      <vt:lpstr>            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 Peripheral Interface (SPI)</dc:title>
  <dc:creator>AKASH KUMAR GUPTA</dc:creator>
  <cp:lastModifiedBy>AKASH KUMAR GUPTA</cp:lastModifiedBy>
  <cp:revision>22</cp:revision>
  <dcterms:created xsi:type="dcterms:W3CDTF">2020-04-11T19:06:05Z</dcterms:created>
  <dcterms:modified xsi:type="dcterms:W3CDTF">2020-04-12T14:36:28Z</dcterms:modified>
</cp:coreProperties>
</file>