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3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2/7/2020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    VLSI DESIGN FLOW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656418" y="2933105"/>
            <a:ext cx="11018328" cy="14268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+mj-lt"/>
              </a:rPr>
              <a:t>        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+mj-lt"/>
              </a:rPr>
              <a:t>        AKASH KUMAR GUPTA </a:t>
            </a:r>
          </a:p>
          <a:p>
            <a:pPr marL="0" indent="0">
              <a:buNone/>
            </a:pPr>
            <a:r>
              <a:rPr lang="en-US" sz="6400" dirty="0" err="1">
                <a:solidFill>
                  <a:schemeClr val="bg1"/>
                </a:solidFill>
                <a:latin typeface="+mj-lt"/>
              </a:rPr>
              <a:t>Kasura</a:t>
            </a:r>
            <a:r>
              <a:rPr lang="en-US" sz="6400" dirty="0">
                <a:solidFill>
                  <a:schemeClr val="bg1"/>
                </a:solidFill>
                <a:latin typeface="+mj-lt"/>
              </a:rPr>
              <a:t> Technologies Private Limited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             </a:t>
            </a:r>
            <a:r>
              <a:rPr lang="en-US" dirty="0">
                <a:latin typeface="Perpetua" panose="02020502060401020303" pitchFamily="18" charset="0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EE69C3-AEF3-4E03-BD6A-E83E4F2E2A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20952" cy="4974336"/>
          </a:xfrm>
        </p:spPr>
        <p:txBody>
          <a:bodyPr>
            <a:normAutofit/>
          </a:bodyPr>
          <a:lstStyle/>
          <a:p>
            <a:r>
              <a:rPr lang="en-US" sz="1500" dirty="0"/>
              <a:t>           </a:t>
            </a:r>
            <a:r>
              <a:rPr lang="en-US" sz="1600" dirty="0"/>
              <a:t>INTRODUCTION</a:t>
            </a:r>
          </a:p>
          <a:p>
            <a:r>
              <a:rPr lang="en-US" sz="1600" dirty="0"/>
              <a:t>          VLSI DESIGN FLOW</a:t>
            </a:r>
          </a:p>
          <a:p>
            <a:r>
              <a:rPr lang="en-US" sz="1600" dirty="0"/>
              <a:t>          PHASE I</a:t>
            </a:r>
          </a:p>
          <a:p>
            <a:r>
              <a:rPr lang="en-US" sz="1600" dirty="0"/>
              <a:t>          PHASE II</a:t>
            </a:r>
          </a:p>
          <a:p>
            <a:r>
              <a:rPr lang="en-US" sz="1600" dirty="0"/>
              <a:t>          PHASE III</a:t>
            </a:r>
          </a:p>
          <a:p>
            <a:r>
              <a:rPr lang="en-US" sz="1600" dirty="0"/>
              <a:t>          CONCLUSION</a:t>
            </a:r>
          </a:p>
        </p:txBody>
      </p:sp>
      <p:grpSp>
        <p:nvGrpSpPr>
          <p:cNvPr id="6" name="Group 5" descr="Small circle with number 1 inside  indicating step 1">
            <a:extLst>
              <a:ext uri="{FF2B5EF4-FFF2-40B4-BE49-F238E27FC236}">
                <a16:creationId xmlns:a16="http://schemas.microsoft.com/office/drawing/2014/main" id="{434B33E5-FE74-4DF4-AEE2-4AAA515FDC6A}"/>
              </a:ext>
            </a:extLst>
          </p:cNvPr>
          <p:cNvGrpSpPr/>
          <p:nvPr/>
        </p:nvGrpSpPr>
        <p:grpSpPr bwMode="blackWhite">
          <a:xfrm>
            <a:off x="531552" y="1507178"/>
            <a:ext cx="558179" cy="409838"/>
            <a:chOff x="6953426" y="711274"/>
            <a:chExt cx="558179" cy="409838"/>
          </a:xfrm>
        </p:grpSpPr>
        <p:sp>
          <p:nvSpPr>
            <p:cNvPr id="7" name="Oval 6" descr="Small circle">
              <a:extLst>
                <a:ext uri="{FF2B5EF4-FFF2-40B4-BE49-F238E27FC236}">
                  <a16:creationId xmlns:a16="http://schemas.microsoft.com/office/drawing/2014/main" id="{9F159398-FE5F-490E-9B77-AF4C9775A99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 descr="Number 1">
              <a:extLst>
                <a:ext uri="{FF2B5EF4-FFF2-40B4-BE49-F238E27FC236}">
                  <a16:creationId xmlns:a16="http://schemas.microsoft.com/office/drawing/2014/main" id="{59B69E52-3782-4B64-BC28-94569327BFE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1" name="Oval 10" descr="Small circle">
            <a:extLst>
              <a:ext uri="{FF2B5EF4-FFF2-40B4-BE49-F238E27FC236}">
                <a16:creationId xmlns:a16="http://schemas.microsoft.com/office/drawing/2014/main" id="{E9E14317-E704-4211-9BF4-BB9A3C0521D1}"/>
              </a:ext>
            </a:extLst>
          </p:cNvPr>
          <p:cNvSpPr/>
          <p:nvPr/>
        </p:nvSpPr>
        <p:spPr bwMode="blackWhite">
          <a:xfrm>
            <a:off x="603195" y="214328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 descr="Small circle">
            <a:extLst>
              <a:ext uri="{FF2B5EF4-FFF2-40B4-BE49-F238E27FC236}">
                <a16:creationId xmlns:a16="http://schemas.microsoft.com/office/drawing/2014/main" id="{79432A2F-9631-4E16-9EB7-ACA0E05AF5C4}"/>
              </a:ext>
            </a:extLst>
          </p:cNvPr>
          <p:cNvSpPr/>
          <p:nvPr/>
        </p:nvSpPr>
        <p:spPr bwMode="blackWhite">
          <a:xfrm>
            <a:off x="603195" y="2766136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6" name="Group 15" descr="Small circle with number 1 inside  indicating step 1">
            <a:extLst>
              <a:ext uri="{FF2B5EF4-FFF2-40B4-BE49-F238E27FC236}">
                <a16:creationId xmlns:a16="http://schemas.microsoft.com/office/drawing/2014/main" id="{1204B677-D7AD-4E2E-82B6-2D640F435EA1}"/>
              </a:ext>
            </a:extLst>
          </p:cNvPr>
          <p:cNvGrpSpPr/>
          <p:nvPr/>
        </p:nvGrpSpPr>
        <p:grpSpPr bwMode="blackWhite">
          <a:xfrm>
            <a:off x="531552" y="3375735"/>
            <a:ext cx="558179" cy="409838"/>
            <a:chOff x="6953426" y="711274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85A8E226-6C57-4F56-A0F9-67E6DE854CA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6F33FCB4-90BB-4C9F-8B10-C341828CBE1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19" name="Group 18" descr="Small circle with number 1 inside  indicating step 1">
            <a:extLst>
              <a:ext uri="{FF2B5EF4-FFF2-40B4-BE49-F238E27FC236}">
                <a16:creationId xmlns:a16="http://schemas.microsoft.com/office/drawing/2014/main" id="{570D1D32-9F5A-495B-9B35-14AE690C1FD4}"/>
              </a:ext>
            </a:extLst>
          </p:cNvPr>
          <p:cNvGrpSpPr/>
          <p:nvPr/>
        </p:nvGrpSpPr>
        <p:grpSpPr bwMode="blackWhite">
          <a:xfrm>
            <a:off x="531552" y="3998589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>
              <a:extLst>
                <a:ext uri="{FF2B5EF4-FFF2-40B4-BE49-F238E27FC236}">
                  <a16:creationId xmlns:a16="http://schemas.microsoft.com/office/drawing/2014/main" id="{84510576-5B55-4F11-85A0-8576002D67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1">
              <a:extLst>
                <a:ext uri="{FF2B5EF4-FFF2-40B4-BE49-F238E27FC236}">
                  <a16:creationId xmlns:a16="http://schemas.microsoft.com/office/drawing/2014/main" id="{9BF33FF9-4540-4CB3-863F-513A994AB2C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22" name="Group 21" descr="Small circle with number 1 inside  indicating step 1">
            <a:extLst>
              <a:ext uri="{FF2B5EF4-FFF2-40B4-BE49-F238E27FC236}">
                <a16:creationId xmlns:a16="http://schemas.microsoft.com/office/drawing/2014/main" id="{D803D707-A024-41C4-97C9-442DA553DCA8}"/>
              </a:ext>
            </a:extLst>
          </p:cNvPr>
          <p:cNvGrpSpPr/>
          <p:nvPr/>
        </p:nvGrpSpPr>
        <p:grpSpPr bwMode="blackWhite">
          <a:xfrm>
            <a:off x="531552" y="4687703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>
              <a:extLst>
                <a:ext uri="{FF2B5EF4-FFF2-40B4-BE49-F238E27FC236}">
                  <a16:creationId xmlns:a16="http://schemas.microsoft.com/office/drawing/2014/main" id="{00FC205D-DD31-433F-9B32-DC17DC7990F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1">
              <a:extLst>
                <a:ext uri="{FF2B5EF4-FFF2-40B4-BE49-F238E27FC236}">
                  <a16:creationId xmlns:a16="http://schemas.microsoft.com/office/drawing/2014/main" id="{A844477C-30C0-4012-8BEB-0732938A583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8E9A-5CE8-4F00-A8AB-24AF1D1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6967" cy="640080"/>
          </a:xfrm>
        </p:spPr>
        <p:txBody>
          <a:bodyPr/>
          <a:lstStyle/>
          <a:p>
            <a:r>
              <a:rPr lang="en-US" dirty="0"/>
              <a:t>                                            </a:t>
            </a:r>
            <a:r>
              <a:rPr lang="en-US" dirty="0">
                <a:latin typeface="Perpetua" panose="02020502060401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BC11-643D-4E87-AC08-112B8D9F38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88678" cy="4974336"/>
          </a:xfrm>
        </p:spPr>
        <p:txBody>
          <a:bodyPr>
            <a:normAutofit/>
          </a:bodyPr>
          <a:lstStyle/>
          <a:p>
            <a:r>
              <a:rPr lang="en-US" sz="1600" dirty="0"/>
              <a:t>Very-large-scale integration (VLSI) is the process of creating an integrated circuit (IC) by combining thousands of transistors into a single chip. VLSI began in the 1970s when complex semiconductor and communication technologies were being developed. The microprocessor is a VLSI device.</a:t>
            </a:r>
          </a:p>
        </p:txBody>
      </p:sp>
      <p:pic>
        <p:nvPicPr>
          <p:cNvPr id="1026" name="Picture 2" descr="Image result for vlsi">
            <a:extLst>
              <a:ext uri="{FF2B5EF4-FFF2-40B4-BE49-F238E27FC236}">
                <a16:creationId xmlns:a16="http://schemas.microsoft.com/office/drawing/2014/main" id="{01263824-19AB-4A44-BE99-649E6F7D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52" y="3412617"/>
            <a:ext cx="4664765" cy="289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88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4BDF-0230-4619-87D3-960B5008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     </a:t>
            </a:r>
            <a:r>
              <a:rPr lang="en-US" dirty="0">
                <a:latin typeface="Perpetua" panose="02020502060401020303" pitchFamily="18" charset="0"/>
              </a:rPr>
              <a:t>VLSI DESIGN FLOW</a:t>
            </a:r>
          </a:p>
        </p:txBody>
      </p:sp>
      <p:pic>
        <p:nvPicPr>
          <p:cNvPr id="2050" name="Picture 2" descr="VLSI Design Flow">
            <a:extLst>
              <a:ext uri="{FF2B5EF4-FFF2-40B4-BE49-F238E27FC236}">
                <a16:creationId xmlns:a16="http://schemas.microsoft.com/office/drawing/2014/main" id="{7E4A3F65-B731-41E9-AE04-016B49FE3032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0809" y="1497497"/>
            <a:ext cx="3207025" cy="491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4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4BDF-0230-4619-87D3-960B5008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3958" cy="640080"/>
          </a:xfrm>
        </p:spPr>
        <p:txBody>
          <a:bodyPr/>
          <a:lstStyle/>
          <a:p>
            <a:r>
              <a:rPr lang="en-US" dirty="0"/>
              <a:t>                                                  </a:t>
            </a:r>
            <a:r>
              <a:rPr lang="en-US" dirty="0">
                <a:latin typeface="Perpetua" panose="02020502060401020303" pitchFamily="18" charset="0"/>
              </a:rPr>
              <a:t>PHASE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2A38A-2C9A-48B4-B35D-FB19FFFC36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35669" cy="4974336"/>
          </a:xfrm>
        </p:spPr>
        <p:txBody>
          <a:bodyPr/>
          <a:lstStyle/>
          <a:p>
            <a:r>
              <a:rPr lang="en-US" sz="1600" b="1" dirty="0">
                <a:solidFill>
                  <a:schemeClr val="accent1"/>
                </a:solidFill>
              </a:rPr>
              <a:t>DESIGN SPECIFICATIONS –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SCHEMATIC CAPTURE -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CREATE SYMBOL 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82CA18-02F0-4BFF-B52E-BCC411E67A65}"/>
              </a:ext>
            </a:extLst>
          </p:cNvPr>
          <p:cNvSpPr/>
          <p:nvPr/>
        </p:nvSpPr>
        <p:spPr>
          <a:xfrm>
            <a:off x="4412972" y="1630017"/>
            <a:ext cx="1815548" cy="861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H/A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04391-0D92-42E5-BFDF-8255EE1B0F8A}"/>
              </a:ext>
            </a:extLst>
          </p:cNvPr>
          <p:cNvSpPr/>
          <p:nvPr/>
        </p:nvSpPr>
        <p:spPr>
          <a:xfrm>
            <a:off x="4432852" y="3429000"/>
            <a:ext cx="1815548" cy="861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H/A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0F9987-2096-4965-ADC3-68DB334FCCF0}"/>
              </a:ext>
            </a:extLst>
          </p:cNvPr>
          <p:cNvCxnSpPr/>
          <p:nvPr/>
        </p:nvCxnSpPr>
        <p:spPr>
          <a:xfrm>
            <a:off x="3631094" y="3684104"/>
            <a:ext cx="781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DBBCC4-B35B-4467-991F-3169D23CA2EE}"/>
              </a:ext>
            </a:extLst>
          </p:cNvPr>
          <p:cNvCxnSpPr/>
          <p:nvPr/>
        </p:nvCxnSpPr>
        <p:spPr>
          <a:xfrm>
            <a:off x="3631096" y="4121425"/>
            <a:ext cx="788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3820DC-A269-4A96-BB8F-8D3424E48A07}"/>
              </a:ext>
            </a:extLst>
          </p:cNvPr>
          <p:cNvCxnSpPr/>
          <p:nvPr/>
        </p:nvCxnSpPr>
        <p:spPr>
          <a:xfrm>
            <a:off x="6261652" y="3684104"/>
            <a:ext cx="960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8330FC-6336-4905-83B3-CEE8149F0AFE}"/>
              </a:ext>
            </a:extLst>
          </p:cNvPr>
          <p:cNvCxnSpPr/>
          <p:nvPr/>
        </p:nvCxnSpPr>
        <p:spPr>
          <a:xfrm>
            <a:off x="6248400" y="4121425"/>
            <a:ext cx="9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717114-593C-4E37-8A39-CB553527D5DA}"/>
              </a:ext>
            </a:extLst>
          </p:cNvPr>
          <p:cNvSpPr/>
          <p:nvPr/>
        </p:nvSpPr>
        <p:spPr>
          <a:xfrm>
            <a:off x="4446104" y="5214730"/>
            <a:ext cx="1815548" cy="861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H/A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363BE6-6F10-4F1B-BE4E-9FA118C70641}"/>
              </a:ext>
            </a:extLst>
          </p:cNvPr>
          <p:cNvCxnSpPr/>
          <p:nvPr/>
        </p:nvCxnSpPr>
        <p:spPr>
          <a:xfrm>
            <a:off x="3803374" y="5422392"/>
            <a:ext cx="62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A25D97-9007-434C-8017-72626ACFF24D}"/>
              </a:ext>
            </a:extLst>
          </p:cNvPr>
          <p:cNvCxnSpPr/>
          <p:nvPr/>
        </p:nvCxnSpPr>
        <p:spPr>
          <a:xfrm>
            <a:off x="3803374" y="5844209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ED6E2-CDCB-41FB-868C-41104777D77C}"/>
              </a:ext>
            </a:extLst>
          </p:cNvPr>
          <p:cNvCxnSpPr/>
          <p:nvPr/>
        </p:nvCxnSpPr>
        <p:spPr>
          <a:xfrm>
            <a:off x="6255026" y="5422392"/>
            <a:ext cx="87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29E9F9-5F29-4584-84AD-C42052C6C18E}"/>
              </a:ext>
            </a:extLst>
          </p:cNvPr>
          <p:cNvCxnSpPr/>
          <p:nvPr/>
        </p:nvCxnSpPr>
        <p:spPr>
          <a:xfrm>
            <a:off x="6255026" y="5844209"/>
            <a:ext cx="967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C33CF2-076B-46DA-A236-095002E8B3DF}"/>
              </a:ext>
            </a:extLst>
          </p:cNvPr>
          <p:cNvSpPr txBox="1"/>
          <p:nvPr/>
        </p:nvSpPr>
        <p:spPr>
          <a:xfrm>
            <a:off x="3273287" y="5250113"/>
            <a:ext cx="33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0860E6-368C-4BA8-A950-359F0BA3D81A}"/>
              </a:ext>
            </a:extLst>
          </p:cNvPr>
          <p:cNvSpPr txBox="1"/>
          <p:nvPr/>
        </p:nvSpPr>
        <p:spPr>
          <a:xfrm>
            <a:off x="3286539" y="56454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E3476-63CF-44E7-A7B6-D2BBBD4810CF}"/>
              </a:ext>
            </a:extLst>
          </p:cNvPr>
          <p:cNvSpPr txBox="1"/>
          <p:nvPr/>
        </p:nvSpPr>
        <p:spPr>
          <a:xfrm>
            <a:off x="7222435" y="51971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79E979-AB5D-4C92-8AE2-68B526F2B38D}"/>
              </a:ext>
            </a:extLst>
          </p:cNvPr>
          <p:cNvSpPr txBox="1"/>
          <p:nvPr/>
        </p:nvSpPr>
        <p:spPr>
          <a:xfrm>
            <a:off x="7354957" y="5632177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</a:t>
            </a:r>
          </a:p>
        </p:txBody>
      </p:sp>
    </p:spTree>
    <p:extLst>
      <p:ext uri="{BB962C8B-B14F-4D97-AF65-F5344CB8AC3E}">
        <p14:creationId xmlns:p14="http://schemas.microsoft.com/office/powerpoint/2010/main" val="192071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FB78-F637-4D8A-99BB-ADA1C380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67210" cy="640080"/>
          </a:xfrm>
        </p:spPr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                                                              PHASE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D0FF-DDA5-46A3-9A31-A62B7D0D6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294695" cy="497433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SIMULATION -  </a:t>
            </a:r>
            <a:r>
              <a:rPr lang="en-US" sz="1600" dirty="0">
                <a:solidFill>
                  <a:schemeClr val="tx1"/>
                </a:solidFill>
              </a:rPr>
              <a:t>It will check whether the given circuit is working properly or not.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LAYOUT – 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DESIGN RULE CHECK  -&gt; SUM = A XOR B</a:t>
            </a:r>
            <a:br>
              <a:rPr lang="en-US" sz="16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                                           CARRY = A AND B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E03AC-E04B-43F8-A226-D6E92B234DD4}"/>
              </a:ext>
            </a:extLst>
          </p:cNvPr>
          <p:cNvSpPr/>
          <p:nvPr/>
        </p:nvSpPr>
        <p:spPr>
          <a:xfrm>
            <a:off x="4446104" y="2060715"/>
            <a:ext cx="1815548" cy="861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H/A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18716B-B915-4397-8008-982D9F4FBD32}"/>
              </a:ext>
            </a:extLst>
          </p:cNvPr>
          <p:cNvCxnSpPr/>
          <p:nvPr/>
        </p:nvCxnSpPr>
        <p:spPr>
          <a:xfrm>
            <a:off x="3299791" y="2186609"/>
            <a:ext cx="116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E7C122-B51E-41FD-BF6E-35D027014722}"/>
              </a:ext>
            </a:extLst>
          </p:cNvPr>
          <p:cNvCxnSpPr/>
          <p:nvPr/>
        </p:nvCxnSpPr>
        <p:spPr>
          <a:xfrm>
            <a:off x="3299791" y="2650435"/>
            <a:ext cx="114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61E26-4DD8-42B8-B24A-ACF4AA10C70E}"/>
              </a:ext>
            </a:extLst>
          </p:cNvPr>
          <p:cNvCxnSpPr/>
          <p:nvPr/>
        </p:nvCxnSpPr>
        <p:spPr>
          <a:xfrm>
            <a:off x="6261652" y="2186609"/>
            <a:ext cx="1106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6032BD-9475-45E9-8EBA-7AFB2B6DD35A}"/>
              </a:ext>
            </a:extLst>
          </p:cNvPr>
          <p:cNvCxnSpPr/>
          <p:nvPr/>
        </p:nvCxnSpPr>
        <p:spPr>
          <a:xfrm>
            <a:off x="6261652" y="2650435"/>
            <a:ext cx="1225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959197-711F-4B3A-AED7-F0D4CB5FBE56}"/>
              </a:ext>
            </a:extLst>
          </p:cNvPr>
          <p:cNvSpPr txBox="1"/>
          <p:nvPr/>
        </p:nvSpPr>
        <p:spPr>
          <a:xfrm>
            <a:off x="2915478" y="19878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60087-AC93-48C1-AC7D-59B6751DB6B0}"/>
              </a:ext>
            </a:extLst>
          </p:cNvPr>
          <p:cNvSpPr txBox="1"/>
          <p:nvPr/>
        </p:nvSpPr>
        <p:spPr>
          <a:xfrm>
            <a:off x="2948604" y="24450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466F4-2AEA-4820-8EA1-D712A1183329}"/>
              </a:ext>
            </a:extLst>
          </p:cNvPr>
          <p:cNvSpPr txBox="1"/>
          <p:nvPr/>
        </p:nvSpPr>
        <p:spPr>
          <a:xfrm>
            <a:off x="7620003" y="200107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E8979-893D-444C-9D45-6A6E18A7994C}"/>
              </a:ext>
            </a:extLst>
          </p:cNvPr>
          <p:cNvSpPr txBox="1"/>
          <p:nvPr/>
        </p:nvSpPr>
        <p:spPr>
          <a:xfrm>
            <a:off x="7580244" y="2438401"/>
            <a:ext cx="8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</a:t>
            </a:r>
          </a:p>
        </p:txBody>
      </p:sp>
      <p:pic>
        <p:nvPicPr>
          <p:cNvPr id="1028" name="Picture 4" descr="Half Adder Truth Table">
            <a:extLst>
              <a:ext uri="{FF2B5EF4-FFF2-40B4-BE49-F238E27FC236}">
                <a16:creationId xmlns:a16="http://schemas.microsoft.com/office/drawing/2014/main" id="{1AB95856-95A7-4246-A7C8-AE91A88F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89" y="2650434"/>
            <a:ext cx="3091759" cy="375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619D-7857-475A-8B5D-A9C84504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6967" cy="640080"/>
          </a:xfrm>
        </p:spPr>
        <p:txBody>
          <a:bodyPr/>
          <a:lstStyle/>
          <a:p>
            <a:r>
              <a:rPr lang="en-US" dirty="0"/>
              <a:t>                                                  </a:t>
            </a:r>
            <a:r>
              <a:rPr lang="en-US" dirty="0">
                <a:latin typeface="Perpetua" panose="02020502060401020303" pitchFamily="18" charset="0"/>
              </a:rPr>
              <a:t>PHASE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B342-AE8A-4981-B4D6-A686392322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88678" cy="497433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EXTRACTION –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LAYOUT VS SCHEMATIC CHECK -          </a:t>
            </a:r>
            <a:r>
              <a:rPr lang="en-US" sz="1600" dirty="0">
                <a:solidFill>
                  <a:schemeClr val="tx1"/>
                </a:solidFill>
              </a:rPr>
              <a:t>TRUE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POST LAYOUT SIMULATION -  </a:t>
            </a:r>
          </a:p>
        </p:txBody>
      </p:sp>
      <p:pic>
        <p:nvPicPr>
          <p:cNvPr id="2052" name="Picture 4" descr="Image result for k map of half adder">
            <a:extLst>
              <a:ext uri="{FF2B5EF4-FFF2-40B4-BE49-F238E27FC236}">
                <a16:creationId xmlns:a16="http://schemas.microsoft.com/office/drawing/2014/main" id="{DDFE39F2-AEB5-4963-8F50-41077059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27" y="1317349"/>
            <a:ext cx="5397478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alf adder">
            <a:extLst>
              <a:ext uri="{FF2B5EF4-FFF2-40B4-BE49-F238E27FC236}">
                <a16:creationId xmlns:a16="http://schemas.microsoft.com/office/drawing/2014/main" id="{B4A1CDEF-0EF4-4EEB-8038-28A46663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27" y="4150846"/>
            <a:ext cx="5397477" cy="22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17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528C-062E-4E00-BDCA-08CABF8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20219" cy="640080"/>
          </a:xfrm>
        </p:spPr>
        <p:txBody>
          <a:bodyPr/>
          <a:lstStyle/>
          <a:p>
            <a:r>
              <a:rPr lang="en-US" dirty="0"/>
              <a:t>                   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1DF0-FD29-41FE-8F6F-4433DE91BA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220219" cy="497433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Ease of installation and maintenance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Reasonable design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VLSI Design Flow complexity increases as time progresses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7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  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                     THANK </a:t>
            </a:r>
            <a:r>
              <a:rPr lang="en-US" sz="4800" dirty="0">
                <a:solidFill>
                  <a:schemeClr val="bg1"/>
                </a:solidFill>
              </a:rPr>
              <a:t>YOU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656418" y="2933105"/>
            <a:ext cx="11018328" cy="14268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+mj-lt"/>
              </a:rPr>
              <a:t>        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+mj-lt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2594402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{8671826A-3BA2-453D-BA98-3C5077F09047}tf10001108</Template>
  <TotalTime>0</TotalTime>
  <Words>204</Words>
  <Application>Microsoft Office PowerPoint</Application>
  <PresentationFormat>Widescreen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Perpetua</vt:lpstr>
      <vt:lpstr>Segoe UI</vt:lpstr>
      <vt:lpstr>Segoe UI Light</vt:lpstr>
      <vt:lpstr>Segoe UI Semibold</vt:lpstr>
      <vt:lpstr>WelcomeDoc</vt:lpstr>
      <vt:lpstr>               VLSI DESIGN FLOW </vt:lpstr>
      <vt:lpstr>                                               CONTENTS</vt:lpstr>
      <vt:lpstr>                                            INTRODUCTION</vt:lpstr>
      <vt:lpstr>                                         VLSI DESIGN FLOW</vt:lpstr>
      <vt:lpstr>                                                  PHASE I</vt:lpstr>
      <vt:lpstr>                                                              PHASE II</vt:lpstr>
      <vt:lpstr>                                                  PHASE III</vt:lpstr>
      <vt:lpstr>                                               CONCLUSION</vt:lpstr>
      <vt:lpstr>                             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2020-02-06T14:06:14Z</dcterms:created>
  <dcterms:modified xsi:type="dcterms:W3CDTF">2020-02-07T04:59:06Z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