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notesMasterIdLst>
    <p:notesMasterId r:id="rId15"/>
  </p:notesMasterIdLst>
  <p:handoutMasterIdLst>
    <p:handoutMasterId r:id="rId16"/>
  </p:handoutMasterIdLst>
  <p:sldIdLst>
    <p:sldId id="258" r:id="rId5"/>
    <p:sldId id="274" r:id="rId6"/>
    <p:sldId id="266" r:id="rId7"/>
    <p:sldId id="268" r:id="rId8"/>
    <p:sldId id="273" r:id="rId9"/>
    <p:sldId id="276" r:id="rId10"/>
    <p:sldId id="270" r:id="rId11"/>
    <p:sldId id="277" r:id="rId12"/>
    <p:sldId id="275"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8" autoAdjust="0"/>
    <p:restoredTop sz="94660"/>
  </p:normalViewPr>
  <p:slideViewPr>
    <p:cSldViewPr snapToGrid="0" showGuides="1">
      <p:cViewPr varScale="1">
        <p:scale>
          <a:sx n="116" d="100"/>
          <a:sy n="116" d="100"/>
        </p:scale>
        <p:origin x="762" y="114"/>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024136-D290-48F3-A182-4C46BEB5146B}"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795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4751709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2349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1202646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7829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11720-76E7-46E6-B0AA-057287C42052}"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7259501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7D44C-38B1-4D0F-9006-D5774F331095}" type="datetime1">
              <a:rPr lang="en-US" smtClean="0"/>
              <a:t>12/1/2019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5283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8D518A-FD4F-4358-B95B-9DB5A17160FB}" type="datetime1">
              <a:rPr lang="en-US" smtClean="0"/>
              <a:t>12/1/2019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55081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2A9F4F-03AD-4497-A65D-076601BD41D2}" type="datetime1">
              <a:rPr lang="en-US" smtClean="0"/>
              <a:t>12/1/2019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4034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BF3AC-A781-43AA-8BD5-B12F49168B94}" type="datetime1">
              <a:rPr lang="en-US" smtClean="0"/>
              <a:t>12/1/2019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31029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256A41-C91B-43FF-9881-F5DA9878418F}" type="datetime1">
              <a:rPr lang="en-US" smtClean="0"/>
              <a:t>12/1/2019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79412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D7AA76-41EE-4C13-950E-E611B8B8FC52}" type="datetime1">
              <a:rPr lang="en-US" smtClean="0"/>
              <a:t>12/1/2019</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22896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407A26-E7BC-4498-97E4-87AF12377CA9}" type="datetime1">
              <a:rPr lang="en-US" smtClean="0"/>
              <a:t>12/1/2019</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410920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A4171-1117-4486-993C-35A7470D8847}" type="datetime1">
              <a:rPr lang="en-US" smtClean="0"/>
              <a:t>12/1/2019</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67975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2A4CB8-1563-4663-81DB-74EB416C19BE}" type="datetime1">
              <a:rPr lang="en-US" smtClean="0"/>
              <a:t>12/1/2019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28197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C6724CE-2468-448B-87C1-A92EDD78369B}" type="datetime1">
              <a:rPr lang="en-US" smtClean="0"/>
              <a:t>12/1/2019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23831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D11720-76E7-46E6-B0AA-057287C42052}" type="datetime1">
              <a:rPr lang="en-US" smtClean="0"/>
              <a:t>12/1/2019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586385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865" y="1194619"/>
            <a:ext cx="7580671" cy="2595715"/>
          </a:xfrm>
        </p:spPr>
        <p:txBody>
          <a:bodyPr/>
          <a:lstStyle/>
          <a:p>
            <a:pPr algn="ctr"/>
            <a:r>
              <a:rPr lang="en-US" sz="4800" dirty="0" smtClean="0">
                <a:latin typeface="Algerian" panose="04020705040A02060702" pitchFamily="82" charset="0"/>
              </a:rPr>
              <a:t>Knapsack</a:t>
            </a:r>
            <a:r>
              <a:rPr lang="en-US" sz="4800" dirty="0">
                <a:latin typeface="Algerian" panose="04020705040A02060702" pitchFamily="82" charset="0"/>
              </a:rPr>
              <a:t> </a:t>
            </a:r>
            <a:r>
              <a:rPr lang="en-US" sz="4800" dirty="0" smtClean="0">
                <a:latin typeface="Algerian" panose="04020705040A02060702" pitchFamily="82" charset="0"/>
              </a:rPr>
              <a:t>Problem:</a:t>
            </a:r>
            <a:endParaRPr lang="en-US" sz="4800" dirty="0">
              <a:latin typeface="Algerian" panose="04020705040A02060702" pitchFamily="82" charset="0"/>
            </a:endParaRPr>
          </a:p>
        </p:txBody>
      </p:sp>
      <p:sp>
        <p:nvSpPr>
          <p:cNvPr id="3" name="TextBox 2"/>
          <p:cNvSpPr txBox="1"/>
          <p:nvPr/>
        </p:nvSpPr>
        <p:spPr>
          <a:xfrm>
            <a:off x="7399410" y="4909827"/>
            <a:ext cx="2172957" cy="369332"/>
          </a:xfrm>
          <a:prstGeom prst="rect">
            <a:avLst/>
          </a:prstGeom>
          <a:noFill/>
        </p:spPr>
        <p:txBody>
          <a:bodyPr wrap="square" rtlCol="0">
            <a:spAutoFit/>
          </a:bodyPr>
          <a:lstStyle/>
          <a:p>
            <a:r>
              <a:rPr lang="en-US" b="1" dirty="0" smtClean="0">
                <a:solidFill>
                  <a:schemeClr val="bg2">
                    <a:lumMod val="50000"/>
                  </a:schemeClr>
                </a:solidFill>
                <a:latin typeface="Times New Roman" panose="02020603050405020304" pitchFamily="18" charset="0"/>
                <a:cs typeface="Times New Roman" panose="02020603050405020304" pitchFamily="18" charset="0"/>
              </a:rPr>
              <a:t>*Your Name Here*</a:t>
            </a:r>
            <a:endParaRPr lang="en-US" b="1" dirty="0" smtClean="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948220"/>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4" y="-261258"/>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012575" y="6596743"/>
            <a:ext cx="7284200" cy="851806"/>
          </a:xfrm>
        </p:spPr>
        <p:txBody>
          <a:bodyPr>
            <a:normAutofit/>
          </a:bodyPr>
          <a:lstStyle/>
          <a:p>
            <a:r>
              <a:rPr lang="en-US" sz="1100" dirty="0">
                <a:solidFill>
                  <a:schemeClr val="tx1"/>
                </a:solidFill>
                <a:latin typeface="Times New Roman" panose="02020603050405020304" pitchFamily="18" charset="0"/>
                <a:cs typeface="Times New Roman" panose="02020603050405020304" pitchFamily="18" charset="0"/>
              </a:rPr>
              <a:t>"Let our advance worrying become advance thinking and planning</a:t>
            </a:r>
            <a:r>
              <a:rPr lang="en-US" sz="1100" dirty="0" smtClean="0">
                <a:solidFill>
                  <a:schemeClr val="tx1"/>
                </a:solidFill>
                <a:latin typeface="Times New Roman" panose="02020603050405020304" pitchFamily="18" charset="0"/>
                <a:cs typeface="Times New Roman" panose="02020603050405020304" pitchFamily="18" charset="0"/>
              </a:rPr>
              <a:t>.”</a:t>
            </a:r>
            <a:endParaRPr lang="en-US" sz="1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40273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Knapsack Problem: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There are two versions of the problem.</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bg2">
                    <a:lumMod val="50000"/>
                  </a:schemeClr>
                </a:solidFill>
                <a:latin typeface="Times New Roman" panose="02020603050405020304" pitchFamily="18" charset="0"/>
                <a:cs typeface="Times New Roman" panose="02020603050405020304" pitchFamily="18" charset="0"/>
              </a:rPr>
              <a:t>1) </a:t>
            </a:r>
            <a:r>
              <a:rPr lang="en-US" sz="2400" dirty="0" smtClean="0">
                <a:solidFill>
                  <a:schemeClr val="tx1"/>
                </a:solidFill>
                <a:latin typeface="Times New Roman" panose="02020603050405020304" pitchFamily="18" charset="0"/>
                <a:cs typeface="Times New Roman" panose="02020603050405020304" pitchFamily="18" charset="0"/>
              </a:rPr>
              <a:t>0-1 knapsack problem. </a:t>
            </a:r>
            <a:r>
              <a:rPr lang="en-US" sz="2400" dirty="0"/>
              <a:t>✔</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2">
                    <a:lumMod val="50000"/>
                  </a:schemeClr>
                </a:solidFill>
                <a:latin typeface="Times New Roman" panose="02020603050405020304" pitchFamily="18" charset="0"/>
                <a:cs typeface="Times New Roman" panose="02020603050405020304" pitchFamily="18" charset="0"/>
              </a:rPr>
              <a:t> </a:t>
            </a:r>
            <a:r>
              <a:rPr lang="en-US" sz="2400" dirty="0" smtClean="0">
                <a:solidFill>
                  <a:schemeClr val="bg2">
                    <a:lumMod val="50000"/>
                  </a:schemeClr>
                </a:solidFill>
                <a:latin typeface="Times New Roman" panose="02020603050405020304" pitchFamily="18" charset="0"/>
                <a:cs typeface="Times New Roman" panose="02020603050405020304" pitchFamily="18" charset="0"/>
              </a:rPr>
              <a:t>       	2) </a:t>
            </a:r>
            <a:r>
              <a:rPr lang="en-US" sz="2400" dirty="0" smtClean="0">
                <a:solidFill>
                  <a:schemeClr val="tx1"/>
                </a:solidFill>
                <a:latin typeface="Times New Roman" panose="02020603050405020304" pitchFamily="18" charset="0"/>
                <a:cs typeface="Times New Roman" panose="02020603050405020304" pitchFamily="18" charset="0"/>
              </a:rPr>
              <a:t>Fractional knapsack problem.</a:t>
            </a:r>
          </a:p>
        </p:txBody>
      </p:sp>
    </p:spTree>
    <p:extLst>
      <p:ext uri="{BB962C8B-B14F-4D97-AF65-F5344CB8AC3E}">
        <p14:creationId xmlns:p14="http://schemas.microsoft.com/office/powerpoint/2010/main" val="319774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What is Knapsack:</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The 0–1 Knapsack Problem belongs to Combinatorial Optimization Problems. In such problems, we try to “maximize” (or “minimize”) some “quantity”, while satisfying some constraints. For example, the Knapsack problem is to maximize the obtained profit without exceeding the knapsack capacity.</a:t>
            </a:r>
          </a:p>
        </p:txBody>
      </p:sp>
    </p:spTree>
    <p:extLst>
      <p:ext uri="{BB962C8B-B14F-4D97-AF65-F5344CB8AC3E}">
        <p14:creationId xmlns:p14="http://schemas.microsoft.com/office/powerpoint/2010/main" val="38404132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Example:</a:t>
            </a:r>
            <a:endParaRPr lang="en-US" b="1" dirty="0">
              <a:latin typeface="Times New Roman" panose="02020603050405020304" pitchFamily="18" charset="0"/>
              <a:cs typeface="Times New Roman" panose="02020603050405020304" pitchFamily="18" charset="0"/>
            </a:endParaRPr>
          </a:p>
        </p:txBody>
      </p:sp>
      <p:pic>
        <p:nvPicPr>
          <p:cNvPr id="1026" name="Picture 2" descr="Image result for knapsack probl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055" y="1039409"/>
            <a:ext cx="6768927" cy="586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4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2610" y="504094"/>
            <a:ext cx="7224528" cy="531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97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383" y="527539"/>
            <a:ext cx="8085233" cy="535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5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Solution Of Knapsack Problem: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Greedy algorithms build a solution part by part. This approach is mainly used to solve optimization problems.</a:t>
            </a:r>
          </a:p>
          <a:p>
            <a:r>
              <a:rPr lang="en-US" sz="2400" dirty="0">
                <a:solidFill>
                  <a:schemeClr val="tx1"/>
                </a:solidFill>
                <a:latin typeface="Times New Roman" panose="02020603050405020304" pitchFamily="18" charset="0"/>
                <a:cs typeface="Times New Roman" panose="02020603050405020304" pitchFamily="18" charset="0"/>
              </a:rPr>
              <a:t>Greedy method is easy to implement and quite efficient in most of the cases. There are three criteria to solve the 0/1 knapsack problem:</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	Select object with maximum Profit.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	Select object with minimum Weight.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	Select object with maximum Density (Profile/Weight)</a:t>
            </a:r>
          </a:p>
          <a:p>
            <a:endParaRPr lang="en-US" sz="2400" i="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04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AND TIME COMPLEXITY</a:t>
            </a:r>
            <a:endParaRPr lang="en-US" dirty="0"/>
          </a:p>
        </p:txBody>
      </p:sp>
      <p:sp>
        <p:nvSpPr>
          <p:cNvPr id="3" name="Content Placeholder 2"/>
          <p:cNvSpPr>
            <a:spLocks noGrp="1"/>
          </p:cNvSpPr>
          <p:nvPr>
            <p:ph idx="1"/>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What is the time complexity of 0-1 Knapsack?</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Time complexity of 0-1 Knapsack problem is O(</a:t>
            </a:r>
            <a:r>
              <a:rPr lang="en-US" sz="2400" dirty="0" err="1">
                <a:solidFill>
                  <a:schemeClr val="tx1"/>
                </a:solidFill>
                <a:latin typeface="Times New Roman" panose="02020603050405020304" pitchFamily="18" charset="0"/>
                <a:cs typeface="Times New Roman" panose="02020603050405020304" pitchFamily="18" charset="0"/>
              </a:rPr>
              <a:t>nW</a:t>
            </a:r>
            <a:r>
              <a:rPr lang="en-US" sz="2400" dirty="0">
                <a:solidFill>
                  <a:schemeClr val="tx1"/>
                </a:solidFill>
                <a:latin typeface="Times New Roman" panose="02020603050405020304" pitchFamily="18" charset="0"/>
                <a:cs typeface="Times New Roman" panose="02020603050405020304" pitchFamily="18" charset="0"/>
              </a:rPr>
              <a:t>) where, n is the number of items and W is the capacity of knapsack.</a:t>
            </a:r>
          </a:p>
          <a:p>
            <a:endParaRPr lang="en-US" dirty="0"/>
          </a:p>
          <a:p>
            <a:endParaRPr lang="en-US" dirty="0"/>
          </a:p>
        </p:txBody>
      </p:sp>
    </p:spTree>
    <p:extLst>
      <p:ext uri="{BB962C8B-B14F-4D97-AF65-F5344CB8AC3E}">
        <p14:creationId xmlns:p14="http://schemas.microsoft.com/office/powerpoint/2010/main" val="283998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7508"/>
          </a:xfrm>
        </p:spPr>
        <p:txBody>
          <a:bodyPr/>
          <a:lstStyle/>
          <a:p>
            <a:r>
              <a:rPr lang="en-US" b="1" u="sng" dirty="0"/>
              <a:t>What Actually Project is</a:t>
            </a:r>
            <a:r>
              <a:rPr lang="en-US" b="1" u="sng" dirty="0" smtClean="0"/>
              <a:t>?</a:t>
            </a:r>
            <a:endParaRPr lang="en-US" dirty="0"/>
          </a:p>
        </p:txBody>
      </p:sp>
      <p:sp>
        <p:nvSpPr>
          <p:cNvPr id="3" name="Content Placeholder 2"/>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A transportation company has to transport items. If item has some weight and each truck can carry items with total some limited weight, this project will give the ideal amount for the trucks to carry as much weight as possible.</a:t>
            </a:r>
          </a:p>
        </p:txBody>
      </p:sp>
    </p:spTree>
    <p:extLst>
      <p:ext uri="{BB962C8B-B14F-4D97-AF65-F5344CB8AC3E}">
        <p14:creationId xmlns:p14="http://schemas.microsoft.com/office/powerpoint/2010/main" val="19559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Custom 1">
      <a:dk1>
        <a:sysClr val="windowText" lastClr="000000"/>
      </a:dk1>
      <a:lt1>
        <a:sysClr val="window" lastClr="FFFFFF"/>
      </a:lt1>
      <a:dk2>
        <a:srgbClr val="373545"/>
      </a:dk2>
      <a:lt2>
        <a:srgbClr val="CEDBE6"/>
      </a:lt2>
      <a:accent1>
        <a:srgbClr val="266F8B"/>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FFFBF3-BB42-47F7-806D-D5417A96E6A8}">
  <ds:schemaRefs>
    <ds:schemaRef ds:uri="a4f35948-e619-41b3-aa29-22878b09cfd2"/>
    <ds:schemaRef ds:uri="http://www.w3.org/XML/1998/namespace"/>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40262f94-9f35-4ac3-9a90-690165a166b7"/>
    <ds:schemaRef ds:uri="http://purl.org/dc/dcmitype/"/>
  </ds:schemaRefs>
</ds:datastoreItem>
</file>

<file path=customXml/itemProps2.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3.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372</TotalTime>
  <Words>200</Words>
  <Application>Microsoft Office PowerPoint</Application>
  <PresentationFormat>Widescreen</PresentationFormat>
  <Paragraphs>22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Times New Roman</vt:lpstr>
      <vt:lpstr>Trebuchet MS</vt:lpstr>
      <vt:lpstr>Wingdings 3</vt:lpstr>
      <vt:lpstr>Facet</vt:lpstr>
      <vt:lpstr>Knapsack Problem:</vt:lpstr>
      <vt:lpstr>Knapsack Problem:</vt:lpstr>
      <vt:lpstr>What is Knapsack:</vt:lpstr>
      <vt:lpstr>Example:</vt:lpstr>
      <vt:lpstr>PowerPoint Presentation</vt:lpstr>
      <vt:lpstr>PowerPoint Presentation</vt:lpstr>
      <vt:lpstr>Solution Of Knapsack Problem:</vt:lpstr>
      <vt:lpstr>ALGORITHM AND TIME COMPLEXITY</vt:lpstr>
      <vt:lpstr>What Actually Project is?</vt:lpstr>
      <vt:lpstr>"Let our advance worrying become advance thinking and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Uzair Mehmood</dc:creator>
  <cp:lastModifiedBy>Uzair Mehmood</cp:lastModifiedBy>
  <cp:revision>89</cp:revision>
  <dcterms:created xsi:type="dcterms:W3CDTF">2018-03-26T15:06:09Z</dcterms:created>
  <dcterms:modified xsi:type="dcterms:W3CDTF">2019-11-30T21:02:28Z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