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LOAN APPROVAL PREDICTOR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7" y="3962400"/>
            <a:ext cx="6815669" cy="6891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Optimized, transparent, scalable loan approvals.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795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Model Performance</a:t>
            </a:r>
            <a:r>
              <a:rPr lang="en-US" dirty="0"/>
              <a:t>: Random Forest Classifier, optimized with </a:t>
            </a:r>
            <a:r>
              <a:rPr lang="en-US" dirty="0" err="1"/>
              <a:t>RandomizedSearchCV</a:t>
            </a:r>
            <a:r>
              <a:rPr lang="en-US" dirty="0"/>
              <a:t>, delivers strong accuracy, precision, recall, and ROC AUC. SMOTE improves default detection in imbalanced </a:t>
            </a:r>
            <a:r>
              <a:rPr lang="en-US" dirty="0" err="1"/>
              <a:t>loan_status</a:t>
            </a:r>
            <a:r>
              <a:rPr lang="en-US" dirty="0"/>
              <a:t> data.</a:t>
            </a:r>
          </a:p>
          <a:p>
            <a:r>
              <a:rPr lang="en-US" b="1" dirty="0"/>
              <a:t>Key Predictors</a:t>
            </a:r>
            <a:r>
              <a:rPr lang="en-US" dirty="0"/>
              <a:t>: </a:t>
            </a:r>
            <a:r>
              <a:rPr lang="en-US" b="1" dirty="0"/>
              <a:t>Feature Importance Plot</a:t>
            </a:r>
            <a:r>
              <a:rPr lang="en-US" dirty="0"/>
              <a:t> highlights </a:t>
            </a:r>
            <a:r>
              <a:rPr lang="en-US" dirty="0" err="1"/>
              <a:t>previous_loan_defaults_on_file</a:t>
            </a:r>
            <a:r>
              <a:rPr lang="en-US" dirty="0"/>
              <a:t>, </a:t>
            </a:r>
            <a:r>
              <a:rPr lang="en-US" dirty="0" err="1"/>
              <a:t>loan_percent_income</a:t>
            </a:r>
            <a:r>
              <a:rPr lang="en-US" dirty="0"/>
              <a:t>, </a:t>
            </a:r>
            <a:r>
              <a:rPr lang="en-US" dirty="0" err="1"/>
              <a:t>credit_score</a:t>
            </a:r>
            <a:r>
              <a:rPr lang="en-US" dirty="0"/>
              <a:t> as top drivers, reflecting risk and financial stability.</a:t>
            </a:r>
          </a:p>
          <a:p>
            <a:r>
              <a:rPr lang="en-US" b="1" dirty="0"/>
              <a:t>Default Risk</a:t>
            </a:r>
            <a:r>
              <a:rPr lang="en-US" dirty="0"/>
              <a:t>: SMOTE and recommended </a:t>
            </a:r>
            <a:r>
              <a:rPr lang="en-US" b="1" dirty="0"/>
              <a:t>Precision-Recall Curve</a:t>
            </a:r>
            <a:r>
              <a:rPr lang="en-US" dirty="0"/>
              <a:t> enhance default detection, minimizing financial losses.</a:t>
            </a:r>
          </a:p>
          <a:p>
            <a:r>
              <a:rPr lang="en-US" b="1" dirty="0"/>
              <a:t>Fairness</a:t>
            </a:r>
            <a:r>
              <a:rPr lang="en-US" dirty="0"/>
              <a:t>: Encoded demographics (</a:t>
            </a:r>
            <a:r>
              <a:rPr lang="en-US" dirty="0" err="1"/>
              <a:t>person_gender</a:t>
            </a:r>
            <a:r>
              <a:rPr lang="en-US" dirty="0"/>
              <a:t>, </a:t>
            </a:r>
            <a:r>
              <a:rPr lang="en-US" dirty="0" err="1"/>
              <a:t>person_education</a:t>
            </a:r>
            <a:r>
              <a:rPr lang="en-US" dirty="0"/>
              <a:t>) enable bias analysis.</a:t>
            </a:r>
          </a:p>
        </p:txBody>
      </p:sp>
    </p:spTree>
    <p:extLst>
      <p:ext uri="{BB962C8B-B14F-4D97-AF65-F5344CB8AC3E}">
        <p14:creationId xmlns:p14="http://schemas.microsoft.com/office/powerpoint/2010/main" val="255102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8809" y="2494989"/>
            <a:ext cx="109569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Class Imbalance: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oversampling, class weighting, or resampling to balance loan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approval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Fair Lending: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fairness metrics and analyze demographic predictions to prevent bias.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Thresholds: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Adjust classification thresholds to improve default detection and minimize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Cross-Validation: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model performance across subsets for consistency in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with Lending Standards: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industry benchmarks like credit scores and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loan-to-income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&amp; Monitor Model: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real-time predictions and continuously track performance for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Transparency: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clear explanations, highlight key features, and build stakeholder trust.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Operations: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 workflows and ensure scalability for high-volume loan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Loan Approval Predictor optimizes lending decisions using a </a:t>
            </a:r>
            <a:r>
              <a:rPr lang="en-US" b="1" dirty="0"/>
              <a:t>Random Forest Classifier</a:t>
            </a:r>
            <a:r>
              <a:rPr lang="en-US" dirty="0"/>
              <a:t>, ensuring </a:t>
            </a:r>
            <a:r>
              <a:rPr lang="en-US" b="1" dirty="0"/>
              <a:t>accuracy, </a:t>
            </a:r>
            <a:r>
              <a:rPr lang="en-US" b="1" dirty="0" smtClean="0"/>
              <a:t>automation </a:t>
            </a:r>
            <a:r>
              <a:rPr lang="en-US" b="1" dirty="0"/>
              <a:t>and fairness</a:t>
            </a:r>
            <a:r>
              <a:rPr lang="en-US" dirty="0"/>
              <a:t>. By analyzing key factors like </a:t>
            </a:r>
            <a:r>
              <a:rPr lang="en-US" b="1" dirty="0"/>
              <a:t>prior defaults, income </a:t>
            </a:r>
            <a:r>
              <a:rPr lang="en-US" b="1" dirty="0" smtClean="0"/>
              <a:t>ratios and </a:t>
            </a:r>
            <a:r>
              <a:rPr lang="en-US" b="1" dirty="0"/>
              <a:t>credit scores</a:t>
            </a:r>
            <a:r>
              <a:rPr lang="en-US" dirty="0"/>
              <a:t>, it </a:t>
            </a:r>
            <a:r>
              <a:rPr lang="en-US" b="1" dirty="0"/>
              <a:t>reduces default risk, streamlines </a:t>
            </a:r>
            <a:r>
              <a:rPr lang="en-US" b="1" dirty="0" smtClean="0"/>
              <a:t>operations </a:t>
            </a:r>
            <a:r>
              <a:rPr lang="en-US" b="1" dirty="0"/>
              <a:t>and promotes equitable lending</a:t>
            </a:r>
            <a:r>
              <a:rPr lang="en-US" dirty="0"/>
              <a:t>. This solution enhances </a:t>
            </a:r>
            <a:r>
              <a:rPr lang="en-US" b="1" dirty="0"/>
              <a:t>efficiency, minimizes </a:t>
            </a:r>
            <a:r>
              <a:rPr lang="en-US" b="1" dirty="0" smtClean="0"/>
              <a:t>losses </a:t>
            </a:r>
            <a:r>
              <a:rPr lang="en-US" b="1" dirty="0"/>
              <a:t>and fosters trust through transparent, data-driven insights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2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Enhance loan approval accuracy by leveraging historical data and predictive modeling techniques.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2. Minimize default risk by identifying high-risk applicants through classification algorithms.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3. Promote fairness in lending by analyzing biases in loan approval decisions and improving accessibility.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4. Streamline decision-making by automating loan approval predictions to reduce processing time.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5. Improve model interpretability to ensure stakeholders understand key factors influencing loan approvals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leveraging historical data to achieve high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418" y="2557463"/>
            <a:ext cx="6636701" cy="33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Model’s </a:t>
            </a:r>
            <a:r>
              <a:rPr lang="en-US" dirty="0"/>
              <a:t>performance in identifying high-risk applicants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061" y="2644751"/>
            <a:ext cx="4370087" cy="340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Model’s </a:t>
            </a:r>
            <a:r>
              <a:rPr lang="en-US" dirty="0"/>
              <a:t>classification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861" y="2448425"/>
            <a:ext cx="4148551" cy="30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the Matrix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2396861"/>
            <a:ext cx="94590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/>
              <a:t>The ROC curve evaluates the performance of a binary classification model by plotting the True Positive Rate against the False Positive Rate at different thresholds. With an </a:t>
            </a:r>
            <a:r>
              <a:rPr lang="en-US" sz="1800" b="1"/>
              <a:t>AUC of 0.943</a:t>
            </a:r>
            <a:r>
              <a:rPr lang="en-US" sz="1800"/>
              <a:t>, the model demonstrates strong predictive capability, effectively distinguishing loan defaults from approvals while minimizing false positives.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Score (0.943):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Logistic Regression &amp; Random Forest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674" y="2469791"/>
            <a:ext cx="4263473" cy="30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ROC curve evaluates the performance of a binary classification model by plotting the </a:t>
            </a:r>
            <a:r>
              <a:rPr lang="en-US" b="1" dirty="0"/>
              <a:t>True Positive Rate (TPR)</a:t>
            </a:r>
            <a:r>
              <a:rPr lang="en-US" dirty="0"/>
              <a:t> against the </a:t>
            </a:r>
            <a:r>
              <a:rPr lang="en-US" b="1" dirty="0"/>
              <a:t>False Positive Rate (FPR)</a:t>
            </a:r>
            <a:r>
              <a:rPr lang="en-US" dirty="0"/>
              <a:t> at various thresholds. With an </a:t>
            </a:r>
            <a:r>
              <a:rPr lang="en-US" b="1" dirty="0"/>
              <a:t>AUC score of 0.943</a:t>
            </a:r>
            <a:r>
              <a:rPr lang="en-US" dirty="0"/>
              <a:t>, the model demonstrates high discriminatory power, effectively distinguishing between loan defaults and approvals. The diagonal reference line represents random guessing (</a:t>
            </a:r>
            <a:r>
              <a:rPr lang="en-US" b="1" dirty="0"/>
              <a:t>AUC = 0.5</a:t>
            </a:r>
            <a:r>
              <a:rPr lang="en-US" dirty="0"/>
              <a:t>) for comparison, highlighting the model’s superior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427617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524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LOAN APPROVAL PREDICTOR </vt:lpstr>
      <vt:lpstr>Business Problem</vt:lpstr>
      <vt:lpstr>Project Objectives</vt:lpstr>
      <vt:lpstr>Features leveraging historical data to achieve high accuracy</vt:lpstr>
      <vt:lpstr>Model’s performance in identifying high-risk applicants</vt:lpstr>
      <vt:lpstr>Model’s classification performance</vt:lpstr>
      <vt:lpstr>Interpretation of the Matrix</vt:lpstr>
      <vt:lpstr>Comparing Logistic Regression &amp; Random Forest</vt:lpstr>
      <vt:lpstr>Interpretation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PREDICTOR</dc:title>
  <dc:creator>Ian</dc:creator>
  <cp:lastModifiedBy>Ian</cp:lastModifiedBy>
  <cp:revision>9</cp:revision>
  <dcterms:created xsi:type="dcterms:W3CDTF">2025-06-06T17:03:56Z</dcterms:created>
  <dcterms:modified xsi:type="dcterms:W3CDTF">2025-06-06T18:34:43Z</dcterms:modified>
</cp:coreProperties>
</file>