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Chewy" charset="1" panose="02000000000000000000"/>
      <p:regular r:id="rId14"/>
    </p:embeddedFont>
    <p:embeddedFont>
      <p:font typeface="League Spartan" charset="1" panose="00000800000000000000"/>
      <p:regular r:id="rId15"/>
    </p:embeddedFont>
    <p:embeddedFont>
      <p:font typeface="Rubik One" charset="1" panose="02000604000000020004"/>
      <p:regular r:id="rId16"/>
    </p:embeddedFont>
    <p:embeddedFont>
      <p:font typeface="Montserrat Extra-Bold" charset="1" panose="00000900000000000000"/>
      <p:regular r:id="rId17"/>
    </p:embeddedFont>
    <p:embeddedFont>
      <p:font typeface="Montserrat Extra-Bold Bold" charset="1" panose="00000A00000000000000"/>
      <p:regular r:id="rId18"/>
    </p:embeddedFont>
    <p:embeddedFont>
      <p:font typeface="Montserrat Extra-Bold Italics" charset="1" panose="00000900000000000000"/>
      <p:regular r:id="rId19"/>
    </p:embeddedFont>
    <p:embeddedFont>
      <p:font typeface="Montserrat Extra-Bold Bold Italics" charset="1" panose="00000A00000000000000"/>
      <p:regular r:id="rId20"/>
    </p:embeddedFont>
    <p:embeddedFont>
      <p:font typeface="Montserrat Semi-Bold" charset="1" panose="00000700000000000000"/>
      <p:regular r:id="rId21"/>
    </p:embeddedFont>
    <p:embeddedFont>
      <p:font typeface="Montserrat Semi-Bold Bold" charset="1" panose="00000800000000000000"/>
      <p:regular r:id="rId22"/>
    </p:embeddedFont>
    <p:embeddedFont>
      <p:font typeface="Montserrat Semi-Bold Italics" charset="1" panose="00000700000000000000"/>
      <p:regular r:id="rId23"/>
    </p:embeddedFont>
    <p:embeddedFont>
      <p:font typeface="Montserrat Semi-Bold Bold Italics" charset="1" panose="00000800000000000000"/>
      <p:regular r:id="rId24"/>
    </p:embeddedFont>
    <p:embeddedFont>
      <p:font typeface="Montserrat" charset="1" panose="00000500000000000000"/>
      <p:regular r:id="rId25"/>
    </p:embeddedFont>
    <p:embeddedFont>
      <p:font typeface="Montserrat Bold" charset="1" panose="00000600000000000000"/>
      <p:regular r:id="rId26"/>
    </p:embeddedFont>
    <p:embeddedFont>
      <p:font typeface="Montserrat Italics" charset="1" panose="00000500000000000000"/>
      <p:regular r:id="rId27"/>
    </p:embeddedFont>
    <p:embeddedFont>
      <p:font typeface="Montserrat Bold Italics" charset="1" panose="000006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40"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 Id="rId6" Target="../media/image3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DA696"/>
        </a:solidFill>
      </p:bgPr>
    </p:bg>
    <p:spTree>
      <p:nvGrpSpPr>
        <p:cNvPr id="1" name=""/>
        <p:cNvGrpSpPr/>
        <p:nvPr/>
      </p:nvGrpSpPr>
      <p:grpSpPr>
        <a:xfrm>
          <a:off x="0" y="0"/>
          <a:ext cx="0" cy="0"/>
          <a:chOff x="0" y="0"/>
          <a:chExt cx="0" cy="0"/>
        </a:xfrm>
      </p:grpSpPr>
      <p:grpSp>
        <p:nvGrpSpPr>
          <p:cNvPr name="Group 2" id="2"/>
          <p:cNvGrpSpPr/>
          <p:nvPr/>
        </p:nvGrpSpPr>
        <p:grpSpPr>
          <a:xfrm rot="0">
            <a:off x="-28575" y="1276212"/>
            <a:ext cx="6678656" cy="7612049"/>
            <a:chOff x="0" y="0"/>
            <a:chExt cx="8904874" cy="10149399"/>
          </a:xfrm>
        </p:grpSpPr>
        <p:pic>
          <p:nvPicPr>
            <p:cNvPr name="Picture 3" id="3"/>
            <p:cNvPicPr>
              <a:picLocks noChangeAspect="true"/>
            </p:cNvPicPr>
            <p:nvPr/>
          </p:nvPicPr>
          <p:blipFill>
            <a:blip r:embed="rId2"/>
            <a:srcRect l="0" t="2082" r="0" b="2082"/>
            <a:stretch>
              <a:fillRect/>
            </a:stretch>
          </p:blipFill>
          <p:spPr>
            <a:xfrm flipH="false" flipV="false">
              <a:off x="0" y="0"/>
              <a:ext cx="8904874" cy="10149399"/>
            </a:xfrm>
            <a:prstGeom prst="rect">
              <a:avLst/>
            </a:prstGeom>
          </p:spPr>
        </p:pic>
      </p:grpSp>
      <p:sp>
        <p:nvSpPr>
          <p:cNvPr name="Freeform 4" id="4"/>
          <p:cNvSpPr/>
          <p:nvPr/>
        </p:nvSpPr>
        <p:spPr>
          <a:xfrm flipH="false" flipV="false" rot="0">
            <a:off x="12253249" y="47625"/>
            <a:ext cx="6270934" cy="10287000"/>
          </a:xfrm>
          <a:custGeom>
            <a:avLst/>
            <a:gdLst/>
            <a:ahLst/>
            <a:cxnLst/>
            <a:rect r="r" b="b" t="t" l="l"/>
            <a:pathLst>
              <a:path h="10287000" w="6270934">
                <a:moveTo>
                  <a:pt x="0" y="0"/>
                </a:moveTo>
                <a:lnTo>
                  <a:pt x="6270934" y="0"/>
                </a:lnTo>
                <a:lnTo>
                  <a:pt x="6270934" y="10287000"/>
                </a:lnTo>
                <a:lnTo>
                  <a:pt x="0" y="10287000"/>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692658" y="1900566"/>
            <a:ext cx="11174258" cy="6987695"/>
            <a:chOff x="0" y="0"/>
            <a:chExt cx="2780826" cy="1738958"/>
          </a:xfrm>
        </p:grpSpPr>
        <p:sp>
          <p:nvSpPr>
            <p:cNvPr name="Freeform 6" id="6"/>
            <p:cNvSpPr/>
            <p:nvPr/>
          </p:nvSpPr>
          <p:spPr>
            <a:xfrm flipH="false" flipV="false" rot="0">
              <a:off x="0" y="0"/>
              <a:ext cx="2780826" cy="1738958"/>
            </a:xfrm>
            <a:custGeom>
              <a:avLst/>
              <a:gdLst/>
              <a:ahLst/>
              <a:cxnLst/>
              <a:rect r="r" b="b" t="t" l="l"/>
              <a:pathLst>
                <a:path h="1738958" w="2780826">
                  <a:moveTo>
                    <a:pt x="0" y="0"/>
                  </a:moveTo>
                  <a:lnTo>
                    <a:pt x="2780826" y="0"/>
                  </a:lnTo>
                  <a:lnTo>
                    <a:pt x="2780826" y="1738958"/>
                  </a:lnTo>
                  <a:lnTo>
                    <a:pt x="0" y="1738958"/>
                  </a:lnTo>
                  <a:close/>
                </a:path>
              </a:pathLst>
            </a:custGeom>
            <a:solidFill>
              <a:srgbClr val="251B15"/>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362619" y="1398739"/>
            <a:ext cx="5861638" cy="1003653"/>
            <a:chOff x="0" y="0"/>
            <a:chExt cx="1458727" cy="249769"/>
          </a:xfrm>
        </p:grpSpPr>
        <p:sp>
          <p:nvSpPr>
            <p:cNvPr name="Freeform 9" id="9"/>
            <p:cNvSpPr/>
            <p:nvPr/>
          </p:nvSpPr>
          <p:spPr>
            <a:xfrm flipH="false" flipV="false" rot="0">
              <a:off x="0" y="0"/>
              <a:ext cx="1458727" cy="249769"/>
            </a:xfrm>
            <a:custGeom>
              <a:avLst/>
              <a:gdLst/>
              <a:ahLst/>
              <a:cxnLst/>
              <a:rect r="r" b="b" t="t" l="l"/>
              <a:pathLst>
                <a:path h="249769" w="1458727">
                  <a:moveTo>
                    <a:pt x="0" y="0"/>
                  </a:moveTo>
                  <a:lnTo>
                    <a:pt x="1458727" y="0"/>
                  </a:lnTo>
                  <a:lnTo>
                    <a:pt x="1458727" y="249769"/>
                  </a:lnTo>
                  <a:lnTo>
                    <a:pt x="0" y="249769"/>
                  </a:lnTo>
                  <a:close/>
                </a:path>
              </a:pathLst>
            </a:custGeom>
            <a:solidFill>
              <a:srgbClr val="A17258"/>
            </a:solidFill>
            <a:ln w="47625">
              <a:solidFill>
                <a:srgbClr val="251B15"/>
              </a:solidFill>
            </a:ln>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467394" y="8268270"/>
            <a:ext cx="3130858" cy="438785"/>
          </a:xfrm>
          <a:prstGeom prst="rect">
            <a:avLst/>
          </a:prstGeom>
        </p:spPr>
        <p:txBody>
          <a:bodyPr anchor="t" rtlCol="false" tIns="0" lIns="0" bIns="0" rIns="0">
            <a:spAutoFit/>
          </a:bodyPr>
          <a:lstStyle/>
          <a:p>
            <a:pPr>
              <a:lnSpc>
                <a:spcPts val="3639"/>
              </a:lnSpc>
            </a:pPr>
            <a:r>
              <a:rPr lang="en-US" sz="2599">
                <a:solidFill>
                  <a:srgbClr val="FFFFFF"/>
                </a:solidFill>
                <a:latin typeface="Montserrat"/>
              </a:rPr>
              <a:t>Presentation by</a:t>
            </a:r>
          </a:p>
        </p:txBody>
      </p:sp>
      <p:sp>
        <p:nvSpPr>
          <p:cNvPr name="TextBox 12" id="12"/>
          <p:cNvSpPr txBox="true"/>
          <p:nvPr/>
        </p:nvSpPr>
        <p:spPr>
          <a:xfrm rot="0">
            <a:off x="12165300" y="8277795"/>
            <a:ext cx="2959140" cy="438785"/>
          </a:xfrm>
          <a:prstGeom prst="rect">
            <a:avLst/>
          </a:prstGeom>
        </p:spPr>
        <p:txBody>
          <a:bodyPr anchor="t" rtlCol="false" tIns="0" lIns="0" bIns="0" rIns="0">
            <a:spAutoFit/>
          </a:bodyPr>
          <a:lstStyle/>
          <a:p>
            <a:pPr>
              <a:lnSpc>
                <a:spcPts val="3640"/>
              </a:lnSpc>
            </a:pPr>
            <a:r>
              <a:rPr lang="en-US" sz="2600">
                <a:solidFill>
                  <a:srgbClr val="BDA696"/>
                </a:solidFill>
                <a:latin typeface="Montserrat Extra-Bold"/>
              </a:rPr>
              <a:t>KELOMPOK 11</a:t>
            </a:r>
          </a:p>
        </p:txBody>
      </p:sp>
      <p:sp>
        <p:nvSpPr>
          <p:cNvPr name="TextBox 13" id="13"/>
          <p:cNvSpPr txBox="true"/>
          <p:nvPr/>
        </p:nvSpPr>
        <p:spPr>
          <a:xfrm rot="0">
            <a:off x="9324908" y="1532266"/>
            <a:ext cx="5856682" cy="669925"/>
          </a:xfrm>
          <a:prstGeom prst="rect">
            <a:avLst/>
          </a:prstGeom>
        </p:spPr>
        <p:txBody>
          <a:bodyPr anchor="t" rtlCol="false" tIns="0" lIns="0" bIns="0" rIns="0">
            <a:spAutoFit/>
          </a:bodyPr>
          <a:lstStyle/>
          <a:p>
            <a:pPr algn="ctr">
              <a:lnSpc>
                <a:spcPts val="5599"/>
              </a:lnSpc>
            </a:pPr>
            <a:r>
              <a:rPr lang="en-US" sz="3999">
                <a:solidFill>
                  <a:srgbClr val="FFFFFF"/>
                </a:solidFill>
                <a:latin typeface="Montserrat Semi-Bold"/>
              </a:rPr>
              <a:t>TOPICS</a:t>
            </a:r>
          </a:p>
        </p:txBody>
      </p:sp>
      <p:sp>
        <p:nvSpPr>
          <p:cNvPr name="TextBox 14" id="14"/>
          <p:cNvSpPr txBox="true"/>
          <p:nvPr/>
        </p:nvSpPr>
        <p:spPr>
          <a:xfrm rot="0">
            <a:off x="7243059" y="2867595"/>
            <a:ext cx="10073456" cy="4143375"/>
          </a:xfrm>
          <a:prstGeom prst="rect">
            <a:avLst/>
          </a:prstGeom>
        </p:spPr>
        <p:txBody>
          <a:bodyPr anchor="t" rtlCol="false" tIns="0" lIns="0" bIns="0" rIns="0">
            <a:spAutoFit/>
          </a:bodyPr>
          <a:lstStyle/>
          <a:p>
            <a:pPr algn="ctr">
              <a:lnSpc>
                <a:spcPts val="8250"/>
              </a:lnSpc>
            </a:pPr>
            <a:r>
              <a:rPr lang="en-US" sz="5500">
                <a:solidFill>
                  <a:srgbClr val="FFFFFF"/>
                </a:solidFill>
                <a:latin typeface="Rubik One"/>
              </a:rPr>
              <a:t>HOTEL RESERVATIONS CLASSIFICATION USING RANDOM FOREST, KNN &amp; SVM</a:t>
            </a:r>
          </a:p>
        </p:txBody>
      </p:sp>
      <p:sp>
        <p:nvSpPr>
          <p:cNvPr name="Freeform 15" id="15"/>
          <p:cNvSpPr/>
          <p:nvPr/>
        </p:nvSpPr>
        <p:spPr>
          <a:xfrm flipH="false" flipV="false" rot="0">
            <a:off x="16668199" y="23775"/>
            <a:ext cx="1446752" cy="767382"/>
          </a:xfrm>
          <a:custGeom>
            <a:avLst/>
            <a:gdLst/>
            <a:ahLst/>
            <a:cxnLst/>
            <a:rect r="r" b="b" t="t" l="l"/>
            <a:pathLst>
              <a:path h="767382" w="1446752">
                <a:moveTo>
                  <a:pt x="0" y="0"/>
                </a:moveTo>
                <a:lnTo>
                  <a:pt x="1446752" y="0"/>
                </a:lnTo>
                <a:lnTo>
                  <a:pt x="1446752" y="767382"/>
                </a:lnTo>
                <a:lnTo>
                  <a:pt x="0" y="767382"/>
                </a:lnTo>
                <a:lnTo>
                  <a:pt x="0" y="0"/>
                </a:lnTo>
                <a:close/>
              </a:path>
            </a:pathLst>
          </a:custGeom>
          <a:blipFill>
            <a:blip r:embed="rId5"/>
            <a:stretch>
              <a:fillRect l="0" t="0" r="0" b="0"/>
            </a:stretch>
          </a:blipFill>
        </p:spPr>
      </p:sp>
      <p:sp>
        <p:nvSpPr>
          <p:cNvPr name="Freeform 16" id="16"/>
          <p:cNvSpPr/>
          <p:nvPr/>
        </p:nvSpPr>
        <p:spPr>
          <a:xfrm flipH="false" flipV="false" rot="0">
            <a:off x="15058280" y="-335580"/>
            <a:ext cx="1486092" cy="1486092"/>
          </a:xfrm>
          <a:custGeom>
            <a:avLst/>
            <a:gdLst/>
            <a:ahLst/>
            <a:cxnLst/>
            <a:rect r="r" b="b" t="t" l="l"/>
            <a:pathLst>
              <a:path h="1486092" w="1486092">
                <a:moveTo>
                  <a:pt x="0" y="0"/>
                </a:moveTo>
                <a:lnTo>
                  <a:pt x="1486091" y="0"/>
                </a:lnTo>
                <a:lnTo>
                  <a:pt x="1486091" y="1486092"/>
                </a:lnTo>
                <a:lnTo>
                  <a:pt x="0" y="1486092"/>
                </a:lnTo>
                <a:lnTo>
                  <a:pt x="0" y="0"/>
                </a:lnTo>
                <a:close/>
              </a:path>
            </a:pathLst>
          </a:custGeom>
          <a:blipFill>
            <a:blip r:embed="rId6"/>
            <a:stretch>
              <a:fillRect l="0" t="0" r="0" b="0"/>
            </a:stretch>
          </a:blipFill>
        </p:spPr>
      </p:sp>
      <p:sp>
        <p:nvSpPr>
          <p:cNvPr name="Freeform 17" id="17"/>
          <p:cNvSpPr/>
          <p:nvPr/>
        </p:nvSpPr>
        <p:spPr>
          <a:xfrm flipH="false" flipV="false" rot="0">
            <a:off x="14253349" y="-45474"/>
            <a:ext cx="756848" cy="790149"/>
          </a:xfrm>
          <a:custGeom>
            <a:avLst/>
            <a:gdLst/>
            <a:ahLst/>
            <a:cxnLst/>
            <a:rect r="r" b="b" t="t" l="l"/>
            <a:pathLst>
              <a:path h="790149" w="756848">
                <a:moveTo>
                  <a:pt x="0" y="0"/>
                </a:moveTo>
                <a:lnTo>
                  <a:pt x="756848" y="0"/>
                </a:lnTo>
                <a:lnTo>
                  <a:pt x="756848" y="790149"/>
                </a:lnTo>
                <a:lnTo>
                  <a:pt x="0" y="790149"/>
                </a:lnTo>
                <a:lnTo>
                  <a:pt x="0" y="0"/>
                </a:lnTo>
                <a:close/>
              </a:path>
            </a:pathLst>
          </a:custGeom>
          <a:blipFill>
            <a:blip r:embed="rId7"/>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51B15"/>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925624" y="2450973"/>
            <a:ext cx="6270934" cy="10287000"/>
          </a:xfrm>
          <a:custGeom>
            <a:avLst/>
            <a:gdLst/>
            <a:ahLst/>
            <a:cxnLst/>
            <a:rect r="r" b="b" t="t" l="l"/>
            <a:pathLst>
              <a:path h="10287000" w="6270934">
                <a:moveTo>
                  <a:pt x="0" y="0"/>
                </a:moveTo>
                <a:lnTo>
                  <a:pt x="6270934" y="0"/>
                </a:lnTo>
                <a:lnTo>
                  <a:pt x="6270934" y="10287000"/>
                </a:lnTo>
                <a:lnTo>
                  <a:pt x="0" y="10287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1152033" y="3511564"/>
            <a:ext cx="6270934" cy="8165818"/>
          </a:xfrm>
          <a:custGeom>
            <a:avLst/>
            <a:gdLst/>
            <a:ahLst/>
            <a:cxnLst/>
            <a:rect r="r" b="b" t="t" l="l"/>
            <a:pathLst>
              <a:path h="8165818" w="6270934">
                <a:moveTo>
                  <a:pt x="0" y="0"/>
                </a:moveTo>
                <a:lnTo>
                  <a:pt x="6270934" y="0"/>
                </a:lnTo>
                <a:lnTo>
                  <a:pt x="6270934" y="8165818"/>
                </a:lnTo>
                <a:lnTo>
                  <a:pt x="0" y="8165818"/>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25976" r="0" b="0"/>
            </a:stretch>
          </a:blipFill>
        </p:spPr>
      </p:sp>
      <p:grpSp>
        <p:nvGrpSpPr>
          <p:cNvPr name="Group 4" id="4"/>
          <p:cNvGrpSpPr/>
          <p:nvPr/>
        </p:nvGrpSpPr>
        <p:grpSpPr>
          <a:xfrm rot="0">
            <a:off x="521976" y="745112"/>
            <a:ext cx="7345239" cy="6849361"/>
            <a:chOff x="0" y="0"/>
            <a:chExt cx="9793652" cy="9132481"/>
          </a:xfrm>
        </p:grpSpPr>
        <p:grpSp>
          <p:nvGrpSpPr>
            <p:cNvPr name="Group 5" id="5"/>
            <p:cNvGrpSpPr/>
            <p:nvPr/>
          </p:nvGrpSpPr>
          <p:grpSpPr>
            <a:xfrm rot="0">
              <a:off x="0" y="0"/>
              <a:ext cx="9793652" cy="9132481"/>
              <a:chOff x="0" y="0"/>
              <a:chExt cx="1827936" cy="1704532"/>
            </a:xfrm>
          </p:grpSpPr>
          <p:sp>
            <p:nvSpPr>
              <p:cNvPr name="Freeform 6" id="6"/>
              <p:cNvSpPr/>
              <p:nvPr/>
            </p:nvSpPr>
            <p:spPr>
              <a:xfrm flipH="false" flipV="false" rot="0">
                <a:off x="0" y="0"/>
                <a:ext cx="1827936" cy="1704532"/>
              </a:xfrm>
              <a:custGeom>
                <a:avLst/>
                <a:gdLst/>
                <a:ahLst/>
                <a:cxnLst/>
                <a:rect r="r" b="b" t="t" l="l"/>
                <a:pathLst>
                  <a:path h="1704532" w="1827936">
                    <a:moveTo>
                      <a:pt x="0" y="0"/>
                    </a:moveTo>
                    <a:lnTo>
                      <a:pt x="1827936" y="0"/>
                    </a:lnTo>
                    <a:lnTo>
                      <a:pt x="1827936" y="1704532"/>
                    </a:lnTo>
                    <a:lnTo>
                      <a:pt x="0" y="1704532"/>
                    </a:lnTo>
                    <a:close/>
                  </a:path>
                </a:pathLst>
              </a:custGeom>
              <a:solidFill>
                <a:srgbClr val="A17258"/>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58166" y="237465"/>
              <a:ext cx="9302835" cy="8657552"/>
            </a:xfrm>
            <a:custGeom>
              <a:avLst/>
              <a:gdLst/>
              <a:ahLst/>
              <a:cxnLst/>
              <a:rect r="r" b="b" t="t" l="l"/>
              <a:pathLst>
                <a:path h="8657552" w="9302835">
                  <a:moveTo>
                    <a:pt x="0" y="0"/>
                  </a:moveTo>
                  <a:lnTo>
                    <a:pt x="9302835" y="0"/>
                  </a:lnTo>
                  <a:lnTo>
                    <a:pt x="9302835" y="8657552"/>
                  </a:lnTo>
                  <a:lnTo>
                    <a:pt x="0" y="8657552"/>
                  </a:lnTo>
                  <a:lnTo>
                    <a:pt x="0" y="0"/>
                  </a:lnTo>
                  <a:close/>
                </a:path>
              </a:pathLst>
            </a:custGeom>
            <a:blipFill>
              <a:blip r:embed="rId4"/>
              <a:stretch>
                <a:fillRect l="0" t="0" r="0" b="0"/>
              </a:stretch>
            </a:blipFill>
          </p:spPr>
        </p:sp>
      </p:grpSp>
      <p:grpSp>
        <p:nvGrpSpPr>
          <p:cNvPr name="Group 9" id="9"/>
          <p:cNvGrpSpPr/>
          <p:nvPr/>
        </p:nvGrpSpPr>
        <p:grpSpPr>
          <a:xfrm rot="0">
            <a:off x="8441694" y="745112"/>
            <a:ext cx="8055824" cy="4694992"/>
            <a:chOff x="0" y="0"/>
            <a:chExt cx="10741099" cy="6259989"/>
          </a:xfrm>
        </p:grpSpPr>
        <p:grpSp>
          <p:nvGrpSpPr>
            <p:cNvPr name="Group 10" id="10"/>
            <p:cNvGrpSpPr/>
            <p:nvPr/>
          </p:nvGrpSpPr>
          <p:grpSpPr>
            <a:xfrm rot="0">
              <a:off x="0" y="0"/>
              <a:ext cx="10741099" cy="6259989"/>
              <a:chOff x="0" y="0"/>
              <a:chExt cx="1886485" cy="1099457"/>
            </a:xfrm>
          </p:grpSpPr>
          <p:sp>
            <p:nvSpPr>
              <p:cNvPr name="Freeform 11" id="11"/>
              <p:cNvSpPr/>
              <p:nvPr/>
            </p:nvSpPr>
            <p:spPr>
              <a:xfrm flipH="false" flipV="false" rot="0">
                <a:off x="0" y="0"/>
                <a:ext cx="1886484" cy="1099457"/>
              </a:xfrm>
              <a:custGeom>
                <a:avLst/>
                <a:gdLst/>
                <a:ahLst/>
                <a:cxnLst/>
                <a:rect r="r" b="b" t="t" l="l"/>
                <a:pathLst>
                  <a:path h="1099457" w="1886484">
                    <a:moveTo>
                      <a:pt x="0" y="0"/>
                    </a:moveTo>
                    <a:lnTo>
                      <a:pt x="1886484" y="0"/>
                    </a:lnTo>
                    <a:lnTo>
                      <a:pt x="1886484" y="1099457"/>
                    </a:lnTo>
                    <a:lnTo>
                      <a:pt x="0" y="1099457"/>
                    </a:lnTo>
                    <a:close/>
                  </a:path>
                </a:pathLst>
              </a:custGeom>
              <a:solidFill>
                <a:srgbClr val="A17258"/>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05818" y="229737"/>
              <a:ext cx="10253264" cy="5800515"/>
            </a:xfrm>
            <a:custGeom>
              <a:avLst/>
              <a:gdLst/>
              <a:ahLst/>
              <a:cxnLst/>
              <a:rect r="r" b="b" t="t" l="l"/>
              <a:pathLst>
                <a:path h="5800515" w="10253264">
                  <a:moveTo>
                    <a:pt x="0" y="0"/>
                  </a:moveTo>
                  <a:lnTo>
                    <a:pt x="10253264" y="0"/>
                  </a:lnTo>
                  <a:lnTo>
                    <a:pt x="10253264" y="5800515"/>
                  </a:lnTo>
                  <a:lnTo>
                    <a:pt x="0" y="5800515"/>
                  </a:lnTo>
                  <a:lnTo>
                    <a:pt x="0" y="0"/>
                  </a:lnTo>
                  <a:close/>
                </a:path>
              </a:pathLst>
            </a:custGeom>
            <a:blipFill>
              <a:blip r:embed="rId5"/>
              <a:stretch>
                <a:fillRect l="0" t="0" r="0" b="0"/>
              </a:stretch>
            </a:blipFill>
          </p:spPr>
        </p:sp>
      </p:grpSp>
      <p:grpSp>
        <p:nvGrpSpPr>
          <p:cNvPr name="Group 14" id="14"/>
          <p:cNvGrpSpPr/>
          <p:nvPr/>
        </p:nvGrpSpPr>
        <p:grpSpPr>
          <a:xfrm rot="0">
            <a:off x="8441694" y="5721617"/>
            <a:ext cx="9009541" cy="3069366"/>
            <a:chOff x="0" y="0"/>
            <a:chExt cx="12012721" cy="4092488"/>
          </a:xfrm>
        </p:grpSpPr>
        <p:grpSp>
          <p:nvGrpSpPr>
            <p:cNvPr name="Group 15" id="15"/>
            <p:cNvGrpSpPr/>
            <p:nvPr/>
          </p:nvGrpSpPr>
          <p:grpSpPr>
            <a:xfrm rot="0">
              <a:off x="0" y="0"/>
              <a:ext cx="12012721" cy="4092488"/>
              <a:chOff x="0" y="0"/>
              <a:chExt cx="2109823" cy="718773"/>
            </a:xfrm>
          </p:grpSpPr>
          <p:sp>
            <p:nvSpPr>
              <p:cNvPr name="Freeform 16" id="16"/>
              <p:cNvSpPr/>
              <p:nvPr/>
            </p:nvSpPr>
            <p:spPr>
              <a:xfrm flipH="false" flipV="false" rot="0">
                <a:off x="0" y="0"/>
                <a:ext cx="2109823" cy="718773"/>
              </a:xfrm>
              <a:custGeom>
                <a:avLst/>
                <a:gdLst/>
                <a:ahLst/>
                <a:cxnLst/>
                <a:rect r="r" b="b" t="t" l="l"/>
                <a:pathLst>
                  <a:path h="718773" w="2109823">
                    <a:moveTo>
                      <a:pt x="0" y="0"/>
                    </a:moveTo>
                    <a:lnTo>
                      <a:pt x="2109823" y="0"/>
                    </a:lnTo>
                    <a:lnTo>
                      <a:pt x="2109823" y="718773"/>
                    </a:lnTo>
                    <a:lnTo>
                      <a:pt x="0" y="718773"/>
                    </a:lnTo>
                    <a:close/>
                  </a:path>
                </a:pathLst>
              </a:custGeom>
              <a:solidFill>
                <a:srgbClr val="A17258"/>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237145" y="170555"/>
              <a:ext cx="11513031" cy="3751378"/>
            </a:xfrm>
            <a:custGeom>
              <a:avLst/>
              <a:gdLst/>
              <a:ahLst/>
              <a:cxnLst/>
              <a:rect r="r" b="b" t="t" l="l"/>
              <a:pathLst>
                <a:path h="3751378" w="11513031">
                  <a:moveTo>
                    <a:pt x="0" y="0"/>
                  </a:moveTo>
                  <a:lnTo>
                    <a:pt x="11513031" y="0"/>
                  </a:lnTo>
                  <a:lnTo>
                    <a:pt x="11513031" y="3751378"/>
                  </a:lnTo>
                  <a:lnTo>
                    <a:pt x="0" y="3751378"/>
                  </a:lnTo>
                  <a:lnTo>
                    <a:pt x="0" y="0"/>
                  </a:lnTo>
                  <a:close/>
                </a:path>
              </a:pathLst>
            </a:custGeom>
            <a:blipFill>
              <a:blip r:embed="rId6"/>
              <a:stretch>
                <a:fillRect l="-169" t="0" r="-169" b="0"/>
              </a:stretch>
            </a:blipFill>
          </p:spPr>
        </p:sp>
      </p:grpSp>
      <p:sp>
        <p:nvSpPr>
          <p:cNvPr name="TextBox 19" id="19"/>
          <p:cNvSpPr txBox="true"/>
          <p:nvPr/>
        </p:nvSpPr>
        <p:spPr>
          <a:xfrm rot="0">
            <a:off x="-447394" y="8234342"/>
            <a:ext cx="9283979" cy="1284732"/>
          </a:xfrm>
          <a:prstGeom prst="rect">
            <a:avLst/>
          </a:prstGeom>
        </p:spPr>
        <p:txBody>
          <a:bodyPr anchor="t" rtlCol="false" tIns="0" lIns="0" bIns="0" rIns="0">
            <a:spAutoFit/>
          </a:bodyPr>
          <a:lstStyle/>
          <a:p>
            <a:pPr algn="ctr">
              <a:lnSpc>
                <a:spcPts val="9504"/>
              </a:lnSpc>
            </a:pPr>
            <a:r>
              <a:rPr lang="en-US" sz="9600">
                <a:solidFill>
                  <a:srgbClr val="FFFFFF"/>
                </a:solidFill>
                <a:latin typeface="Chewy"/>
              </a:rPr>
              <a:t>Pre-Processing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DA69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552766" y="2008033"/>
            <a:ext cx="6270934" cy="10287000"/>
          </a:xfrm>
          <a:custGeom>
            <a:avLst/>
            <a:gdLst/>
            <a:ahLst/>
            <a:cxnLst/>
            <a:rect r="r" b="b" t="t" l="l"/>
            <a:pathLst>
              <a:path h="10287000" w="6270934">
                <a:moveTo>
                  <a:pt x="0" y="0"/>
                </a:moveTo>
                <a:lnTo>
                  <a:pt x="6270934" y="0"/>
                </a:lnTo>
                <a:lnTo>
                  <a:pt x="6270934" y="10287000"/>
                </a:lnTo>
                <a:lnTo>
                  <a:pt x="0" y="10287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552766" y="-4621602"/>
            <a:ext cx="6270934" cy="10287000"/>
          </a:xfrm>
          <a:custGeom>
            <a:avLst/>
            <a:gdLst/>
            <a:ahLst/>
            <a:cxnLst/>
            <a:rect r="r" b="b" t="t" l="l"/>
            <a:pathLst>
              <a:path h="10287000" w="6270934">
                <a:moveTo>
                  <a:pt x="0" y="0"/>
                </a:moveTo>
                <a:lnTo>
                  <a:pt x="6270934" y="0"/>
                </a:lnTo>
                <a:lnTo>
                  <a:pt x="6270934" y="10287000"/>
                </a:lnTo>
                <a:lnTo>
                  <a:pt x="0" y="10287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08708" y="195498"/>
            <a:ext cx="6459187" cy="4824177"/>
          </a:xfrm>
          <a:custGeom>
            <a:avLst/>
            <a:gdLst/>
            <a:ahLst/>
            <a:cxnLst/>
            <a:rect r="r" b="b" t="t" l="l"/>
            <a:pathLst>
              <a:path h="4824177" w="6459187">
                <a:moveTo>
                  <a:pt x="0" y="0"/>
                </a:moveTo>
                <a:lnTo>
                  <a:pt x="6459188" y="0"/>
                </a:lnTo>
                <a:lnTo>
                  <a:pt x="6459188" y="4824177"/>
                </a:lnTo>
                <a:lnTo>
                  <a:pt x="0" y="4824177"/>
                </a:lnTo>
                <a:lnTo>
                  <a:pt x="0" y="0"/>
                </a:lnTo>
                <a:close/>
              </a:path>
            </a:pathLst>
          </a:custGeom>
          <a:blipFill>
            <a:blip r:embed="rId4"/>
            <a:stretch>
              <a:fillRect l="0" t="0" r="0" b="0"/>
            </a:stretch>
          </a:blipFill>
        </p:spPr>
      </p:sp>
      <p:sp>
        <p:nvSpPr>
          <p:cNvPr name="Freeform 5" id="5"/>
          <p:cNvSpPr/>
          <p:nvPr/>
        </p:nvSpPr>
        <p:spPr>
          <a:xfrm flipH="false" flipV="false" rot="0">
            <a:off x="308708" y="5181600"/>
            <a:ext cx="6477964" cy="4900377"/>
          </a:xfrm>
          <a:custGeom>
            <a:avLst/>
            <a:gdLst/>
            <a:ahLst/>
            <a:cxnLst/>
            <a:rect r="r" b="b" t="t" l="l"/>
            <a:pathLst>
              <a:path h="4900377" w="6477964">
                <a:moveTo>
                  <a:pt x="0" y="0"/>
                </a:moveTo>
                <a:lnTo>
                  <a:pt x="6477964" y="0"/>
                </a:lnTo>
                <a:lnTo>
                  <a:pt x="6477964" y="4900377"/>
                </a:lnTo>
                <a:lnTo>
                  <a:pt x="0" y="4900377"/>
                </a:lnTo>
                <a:lnTo>
                  <a:pt x="0" y="0"/>
                </a:lnTo>
                <a:close/>
              </a:path>
            </a:pathLst>
          </a:custGeom>
          <a:blipFill>
            <a:blip r:embed="rId5"/>
            <a:stretch>
              <a:fillRect l="0" t="0" r="0" b="0"/>
            </a:stretch>
          </a:blipFill>
        </p:spPr>
      </p:sp>
      <p:sp>
        <p:nvSpPr>
          <p:cNvPr name="Freeform 6" id="6"/>
          <p:cNvSpPr/>
          <p:nvPr/>
        </p:nvSpPr>
        <p:spPr>
          <a:xfrm flipH="false" flipV="false" rot="0">
            <a:off x="9144000" y="1534635"/>
            <a:ext cx="6792220" cy="5264487"/>
          </a:xfrm>
          <a:custGeom>
            <a:avLst/>
            <a:gdLst/>
            <a:ahLst/>
            <a:cxnLst/>
            <a:rect r="r" b="b" t="t" l="l"/>
            <a:pathLst>
              <a:path h="5264487" w="6792220">
                <a:moveTo>
                  <a:pt x="0" y="0"/>
                </a:moveTo>
                <a:lnTo>
                  <a:pt x="6792220" y="0"/>
                </a:lnTo>
                <a:lnTo>
                  <a:pt x="6792220" y="5264487"/>
                </a:lnTo>
                <a:lnTo>
                  <a:pt x="0" y="5264487"/>
                </a:lnTo>
                <a:lnTo>
                  <a:pt x="0" y="0"/>
                </a:lnTo>
                <a:close/>
              </a:path>
            </a:pathLst>
          </a:custGeom>
          <a:blipFill>
            <a:blip r:embed="rId6"/>
            <a:stretch>
              <a:fillRect l="0" t="0" r="0" b="0"/>
            </a:stretch>
          </a:blipFill>
        </p:spPr>
      </p:sp>
      <p:grpSp>
        <p:nvGrpSpPr>
          <p:cNvPr name="Group 7" id="7"/>
          <p:cNvGrpSpPr/>
          <p:nvPr/>
        </p:nvGrpSpPr>
        <p:grpSpPr>
          <a:xfrm rot="0">
            <a:off x="3538302" y="3777120"/>
            <a:ext cx="4531883" cy="477892"/>
            <a:chOff x="0" y="0"/>
            <a:chExt cx="1193582" cy="125864"/>
          </a:xfrm>
        </p:grpSpPr>
        <p:sp>
          <p:nvSpPr>
            <p:cNvPr name="Freeform 8" id="8"/>
            <p:cNvSpPr/>
            <p:nvPr/>
          </p:nvSpPr>
          <p:spPr>
            <a:xfrm flipH="false" flipV="false" rot="0">
              <a:off x="0" y="0"/>
              <a:ext cx="1193582" cy="125864"/>
            </a:xfrm>
            <a:custGeom>
              <a:avLst/>
              <a:gdLst/>
              <a:ahLst/>
              <a:cxnLst/>
              <a:rect r="r" b="b" t="t" l="l"/>
              <a:pathLst>
                <a:path h="125864" w="1193582">
                  <a:moveTo>
                    <a:pt x="0" y="0"/>
                  </a:moveTo>
                  <a:lnTo>
                    <a:pt x="1193582" y="0"/>
                  </a:lnTo>
                  <a:lnTo>
                    <a:pt x="1193582" y="125864"/>
                  </a:lnTo>
                  <a:lnTo>
                    <a:pt x="0" y="125864"/>
                  </a:lnTo>
                  <a:close/>
                </a:path>
              </a:pathLst>
            </a:custGeom>
            <a:solidFill>
              <a:srgbClr val="FFFFFF"/>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494112" y="3827154"/>
            <a:ext cx="4588818" cy="3397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Arimo Bold"/>
              </a:rPr>
              <a:t>Accuracy score : 0.8984148862853205</a:t>
            </a:r>
          </a:p>
        </p:txBody>
      </p:sp>
      <p:grpSp>
        <p:nvGrpSpPr>
          <p:cNvPr name="Group 11" id="11"/>
          <p:cNvGrpSpPr/>
          <p:nvPr/>
        </p:nvGrpSpPr>
        <p:grpSpPr>
          <a:xfrm rot="0">
            <a:off x="3547690" y="8573022"/>
            <a:ext cx="4531883" cy="477892"/>
            <a:chOff x="0" y="0"/>
            <a:chExt cx="1193582" cy="125864"/>
          </a:xfrm>
        </p:grpSpPr>
        <p:sp>
          <p:nvSpPr>
            <p:cNvPr name="Freeform 12" id="12"/>
            <p:cNvSpPr/>
            <p:nvPr/>
          </p:nvSpPr>
          <p:spPr>
            <a:xfrm flipH="false" flipV="false" rot="0">
              <a:off x="0" y="0"/>
              <a:ext cx="1193582" cy="125864"/>
            </a:xfrm>
            <a:custGeom>
              <a:avLst/>
              <a:gdLst/>
              <a:ahLst/>
              <a:cxnLst/>
              <a:rect r="r" b="b" t="t" l="l"/>
              <a:pathLst>
                <a:path h="125864" w="1193582">
                  <a:moveTo>
                    <a:pt x="0" y="0"/>
                  </a:moveTo>
                  <a:lnTo>
                    <a:pt x="1193582" y="0"/>
                  </a:lnTo>
                  <a:lnTo>
                    <a:pt x="1193582" y="125864"/>
                  </a:lnTo>
                  <a:lnTo>
                    <a:pt x="0" y="125864"/>
                  </a:lnTo>
                  <a:close/>
                </a:path>
              </a:pathLst>
            </a:custGeom>
            <a:solidFill>
              <a:srgbClr val="FFFFFF"/>
            </a:soli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503500" y="8623055"/>
            <a:ext cx="4588818" cy="3397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Arimo Bold"/>
              </a:rPr>
              <a:t>Accuracy score : 0.8424534803583735</a:t>
            </a:r>
          </a:p>
        </p:txBody>
      </p:sp>
      <p:grpSp>
        <p:nvGrpSpPr>
          <p:cNvPr name="Group 15" id="15"/>
          <p:cNvGrpSpPr/>
          <p:nvPr/>
        </p:nvGrpSpPr>
        <p:grpSpPr>
          <a:xfrm rot="0">
            <a:off x="13452037" y="5206045"/>
            <a:ext cx="4531883" cy="477892"/>
            <a:chOff x="0" y="0"/>
            <a:chExt cx="1193582" cy="125864"/>
          </a:xfrm>
        </p:grpSpPr>
        <p:sp>
          <p:nvSpPr>
            <p:cNvPr name="Freeform 16" id="16"/>
            <p:cNvSpPr/>
            <p:nvPr/>
          </p:nvSpPr>
          <p:spPr>
            <a:xfrm flipH="false" flipV="false" rot="0">
              <a:off x="0" y="0"/>
              <a:ext cx="1193582" cy="125864"/>
            </a:xfrm>
            <a:custGeom>
              <a:avLst/>
              <a:gdLst/>
              <a:ahLst/>
              <a:cxnLst/>
              <a:rect r="r" b="b" t="t" l="l"/>
              <a:pathLst>
                <a:path h="125864" w="1193582">
                  <a:moveTo>
                    <a:pt x="0" y="0"/>
                  </a:moveTo>
                  <a:lnTo>
                    <a:pt x="1193582" y="0"/>
                  </a:lnTo>
                  <a:lnTo>
                    <a:pt x="1193582" y="125864"/>
                  </a:lnTo>
                  <a:lnTo>
                    <a:pt x="0" y="125864"/>
                  </a:lnTo>
                  <a:close/>
                </a:path>
              </a:pathLst>
            </a:custGeom>
            <a:solidFill>
              <a:srgbClr val="FFFFFF"/>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3407847" y="5256079"/>
            <a:ext cx="4588818" cy="3397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Arimo Bold"/>
              </a:rPr>
              <a:t>Accuracy score : 0.8446588559614059</a:t>
            </a:r>
          </a:p>
        </p:txBody>
      </p:sp>
      <p:grpSp>
        <p:nvGrpSpPr>
          <p:cNvPr name="Group 19" id="19"/>
          <p:cNvGrpSpPr/>
          <p:nvPr/>
        </p:nvGrpSpPr>
        <p:grpSpPr>
          <a:xfrm rot="0">
            <a:off x="3538302" y="3290484"/>
            <a:ext cx="2917119" cy="391432"/>
            <a:chOff x="0" y="0"/>
            <a:chExt cx="768295" cy="103093"/>
          </a:xfrm>
        </p:grpSpPr>
        <p:sp>
          <p:nvSpPr>
            <p:cNvPr name="Freeform 20" id="20"/>
            <p:cNvSpPr/>
            <p:nvPr/>
          </p:nvSpPr>
          <p:spPr>
            <a:xfrm flipH="false" flipV="false" rot="0">
              <a:off x="0" y="0"/>
              <a:ext cx="768295" cy="103093"/>
            </a:xfrm>
            <a:custGeom>
              <a:avLst/>
              <a:gdLst/>
              <a:ahLst/>
              <a:cxnLst/>
              <a:rect r="r" b="b" t="t" l="l"/>
              <a:pathLst>
                <a:path h="103093" w="768295">
                  <a:moveTo>
                    <a:pt x="0" y="0"/>
                  </a:moveTo>
                  <a:lnTo>
                    <a:pt x="768295" y="0"/>
                  </a:lnTo>
                  <a:lnTo>
                    <a:pt x="768295" y="103093"/>
                  </a:lnTo>
                  <a:lnTo>
                    <a:pt x="0" y="103093"/>
                  </a:lnTo>
                  <a:close/>
                </a:path>
              </a:pathLst>
            </a:custGeom>
            <a:solidFill>
              <a:srgbClr val="FFFFFF"/>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3508623" y="3317639"/>
            <a:ext cx="2935188" cy="3397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Arimo Bold"/>
              </a:rPr>
              <a:t>RandomForestClassifier</a:t>
            </a:r>
          </a:p>
        </p:txBody>
      </p:sp>
      <p:grpSp>
        <p:nvGrpSpPr>
          <p:cNvPr name="Group 23" id="23"/>
          <p:cNvGrpSpPr/>
          <p:nvPr/>
        </p:nvGrpSpPr>
        <p:grpSpPr>
          <a:xfrm rot="0">
            <a:off x="3538302" y="8132546"/>
            <a:ext cx="705201" cy="353983"/>
            <a:chOff x="0" y="0"/>
            <a:chExt cx="185732" cy="93230"/>
          </a:xfrm>
        </p:grpSpPr>
        <p:sp>
          <p:nvSpPr>
            <p:cNvPr name="Freeform 24" id="24"/>
            <p:cNvSpPr/>
            <p:nvPr/>
          </p:nvSpPr>
          <p:spPr>
            <a:xfrm flipH="false" flipV="false" rot="0">
              <a:off x="0" y="0"/>
              <a:ext cx="185732" cy="93230"/>
            </a:xfrm>
            <a:custGeom>
              <a:avLst/>
              <a:gdLst/>
              <a:ahLst/>
              <a:cxnLst/>
              <a:rect r="r" b="b" t="t" l="l"/>
              <a:pathLst>
                <a:path h="93230" w="185732">
                  <a:moveTo>
                    <a:pt x="0" y="0"/>
                  </a:moveTo>
                  <a:lnTo>
                    <a:pt x="185732" y="0"/>
                  </a:lnTo>
                  <a:lnTo>
                    <a:pt x="185732" y="93230"/>
                  </a:lnTo>
                  <a:lnTo>
                    <a:pt x="0" y="93230"/>
                  </a:lnTo>
                  <a:close/>
                </a:path>
              </a:pathLst>
            </a:custGeom>
            <a:solidFill>
              <a:srgbClr val="FFFFFF"/>
            </a:solidFill>
          </p:spPr>
        </p:sp>
        <p:sp>
          <p:nvSpPr>
            <p:cNvPr name="TextBox 25" id="25"/>
            <p:cNvSpPr txBox="true"/>
            <p:nvPr/>
          </p:nvSpPr>
          <p:spPr>
            <a:xfrm>
              <a:off x="0" y="-47625"/>
              <a:ext cx="812800" cy="860425"/>
            </a:xfrm>
            <a:prstGeom prst="rect">
              <a:avLst/>
            </a:prstGeom>
          </p:spPr>
          <p:txBody>
            <a:bodyPr anchor="ctr" rtlCol="false" tIns="50800" lIns="50800" bIns="50800" rIns="50800"/>
            <a:lstStyle/>
            <a:p>
              <a:pPr>
                <a:lnSpc>
                  <a:spcPts val="2659"/>
                </a:lnSpc>
              </a:pPr>
            </a:p>
          </p:txBody>
        </p:sp>
      </p:grpSp>
      <p:sp>
        <p:nvSpPr>
          <p:cNvPr name="TextBox 26" id="26"/>
          <p:cNvSpPr txBox="true"/>
          <p:nvPr/>
        </p:nvSpPr>
        <p:spPr>
          <a:xfrm rot="0">
            <a:off x="3597932" y="8094446"/>
            <a:ext cx="550366" cy="3397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Arimo Bold"/>
              </a:rPr>
              <a:t>SVM</a:t>
            </a:r>
          </a:p>
        </p:txBody>
      </p:sp>
      <p:grpSp>
        <p:nvGrpSpPr>
          <p:cNvPr name="Group 27" id="27"/>
          <p:cNvGrpSpPr/>
          <p:nvPr/>
        </p:nvGrpSpPr>
        <p:grpSpPr>
          <a:xfrm rot="0">
            <a:off x="13452037" y="4772737"/>
            <a:ext cx="705201" cy="353983"/>
            <a:chOff x="0" y="0"/>
            <a:chExt cx="185732" cy="93230"/>
          </a:xfrm>
        </p:grpSpPr>
        <p:sp>
          <p:nvSpPr>
            <p:cNvPr name="Freeform 28" id="28"/>
            <p:cNvSpPr/>
            <p:nvPr/>
          </p:nvSpPr>
          <p:spPr>
            <a:xfrm flipH="false" flipV="false" rot="0">
              <a:off x="0" y="0"/>
              <a:ext cx="185732" cy="93230"/>
            </a:xfrm>
            <a:custGeom>
              <a:avLst/>
              <a:gdLst/>
              <a:ahLst/>
              <a:cxnLst/>
              <a:rect r="r" b="b" t="t" l="l"/>
              <a:pathLst>
                <a:path h="93230" w="185732">
                  <a:moveTo>
                    <a:pt x="0" y="0"/>
                  </a:moveTo>
                  <a:lnTo>
                    <a:pt x="185732" y="0"/>
                  </a:lnTo>
                  <a:lnTo>
                    <a:pt x="185732" y="93230"/>
                  </a:lnTo>
                  <a:lnTo>
                    <a:pt x="0" y="93230"/>
                  </a:lnTo>
                  <a:close/>
                </a:path>
              </a:pathLst>
            </a:custGeom>
            <a:solidFill>
              <a:srgbClr val="FFFFFF"/>
            </a:solidFill>
          </p:spPr>
        </p:sp>
        <p:sp>
          <p:nvSpPr>
            <p:cNvPr name="TextBox 29" id="29"/>
            <p:cNvSpPr txBox="true"/>
            <p:nvPr/>
          </p:nvSpPr>
          <p:spPr>
            <a:xfrm>
              <a:off x="0" y="-47625"/>
              <a:ext cx="812800" cy="860425"/>
            </a:xfrm>
            <a:prstGeom prst="rect">
              <a:avLst/>
            </a:prstGeom>
          </p:spPr>
          <p:txBody>
            <a:bodyPr anchor="ctr" rtlCol="false" tIns="50800" lIns="50800" bIns="50800" rIns="50800"/>
            <a:lstStyle/>
            <a:p>
              <a:pPr>
                <a:lnSpc>
                  <a:spcPts val="2659"/>
                </a:lnSpc>
              </a:pPr>
            </a:p>
          </p:txBody>
        </p:sp>
      </p:grpSp>
      <p:sp>
        <p:nvSpPr>
          <p:cNvPr name="TextBox 30" id="30"/>
          <p:cNvSpPr txBox="true"/>
          <p:nvPr/>
        </p:nvSpPr>
        <p:spPr>
          <a:xfrm rot="0">
            <a:off x="13529528" y="4760816"/>
            <a:ext cx="550218" cy="3397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Arimo Bold"/>
              </a:rPr>
              <a:t>KNN</a:t>
            </a:r>
          </a:p>
        </p:txBody>
      </p:sp>
      <p:grpSp>
        <p:nvGrpSpPr>
          <p:cNvPr name="Group 31" id="31"/>
          <p:cNvGrpSpPr/>
          <p:nvPr/>
        </p:nvGrpSpPr>
        <p:grpSpPr>
          <a:xfrm rot="0">
            <a:off x="9147320" y="7224559"/>
            <a:ext cx="8691016" cy="1084978"/>
            <a:chOff x="0" y="0"/>
            <a:chExt cx="2035231" cy="254076"/>
          </a:xfrm>
        </p:grpSpPr>
        <p:sp>
          <p:nvSpPr>
            <p:cNvPr name="Freeform 32" id="32"/>
            <p:cNvSpPr/>
            <p:nvPr/>
          </p:nvSpPr>
          <p:spPr>
            <a:xfrm flipH="false" flipV="false" rot="0">
              <a:off x="0" y="0"/>
              <a:ext cx="2035231" cy="254076"/>
            </a:xfrm>
            <a:custGeom>
              <a:avLst/>
              <a:gdLst/>
              <a:ahLst/>
              <a:cxnLst/>
              <a:rect r="r" b="b" t="t" l="l"/>
              <a:pathLst>
                <a:path h="254076" w="2035231">
                  <a:moveTo>
                    <a:pt x="0" y="0"/>
                  </a:moveTo>
                  <a:lnTo>
                    <a:pt x="2035231" y="0"/>
                  </a:lnTo>
                  <a:lnTo>
                    <a:pt x="2035231" y="254076"/>
                  </a:lnTo>
                  <a:lnTo>
                    <a:pt x="0" y="254076"/>
                  </a:lnTo>
                  <a:close/>
                </a:path>
              </a:pathLst>
            </a:custGeom>
            <a:solidFill>
              <a:srgbClr val="A17258"/>
            </a:solidFill>
          </p:spPr>
        </p:sp>
        <p:sp>
          <p:nvSpPr>
            <p:cNvPr name="TextBox 33" id="33"/>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9285012" y="7318222"/>
            <a:ext cx="8553323" cy="834390"/>
          </a:xfrm>
          <a:prstGeom prst="rect">
            <a:avLst/>
          </a:prstGeom>
        </p:spPr>
        <p:txBody>
          <a:bodyPr anchor="t" rtlCol="false" tIns="0" lIns="0" bIns="0" rIns="0">
            <a:spAutoFit/>
          </a:bodyPr>
          <a:lstStyle/>
          <a:p>
            <a:pPr>
              <a:lnSpc>
                <a:spcPts val="3359"/>
              </a:lnSpc>
              <a:spcBef>
                <a:spcPct val="0"/>
              </a:spcBef>
            </a:pPr>
            <a:r>
              <a:rPr lang="en-US" sz="2400">
                <a:solidFill>
                  <a:srgbClr val="FFFFFF"/>
                </a:solidFill>
                <a:latin typeface="Arimo Bold"/>
              </a:rPr>
              <a:t>Berdasarkan ke 3 metode tersebut diperoleh nilai akurasi paling tinggi yaitu pada random forest sebesar 0,89</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51B15"/>
        </a:solidFill>
      </p:bgPr>
    </p:bg>
    <p:spTree>
      <p:nvGrpSpPr>
        <p:cNvPr id="1" name=""/>
        <p:cNvGrpSpPr/>
        <p:nvPr/>
      </p:nvGrpSpPr>
      <p:grpSpPr>
        <a:xfrm>
          <a:off x="0" y="0"/>
          <a:ext cx="0" cy="0"/>
          <a:chOff x="0" y="0"/>
          <a:chExt cx="0" cy="0"/>
        </a:xfrm>
      </p:grpSpPr>
      <p:sp>
        <p:nvSpPr>
          <p:cNvPr name="Freeform 2" id="2"/>
          <p:cNvSpPr/>
          <p:nvPr/>
        </p:nvSpPr>
        <p:spPr>
          <a:xfrm flipH="false" flipV="false" rot="0">
            <a:off x="13190888" y="0"/>
            <a:ext cx="6270934" cy="10287000"/>
          </a:xfrm>
          <a:custGeom>
            <a:avLst/>
            <a:gdLst/>
            <a:ahLst/>
            <a:cxnLst/>
            <a:rect r="r" b="b" t="t" l="l"/>
            <a:pathLst>
              <a:path h="10287000" w="6270934">
                <a:moveTo>
                  <a:pt x="0" y="0"/>
                </a:moveTo>
                <a:lnTo>
                  <a:pt x="6270933" y="0"/>
                </a:lnTo>
                <a:lnTo>
                  <a:pt x="6270933" y="10287000"/>
                </a:lnTo>
                <a:lnTo>
                  <a:pt x="0" y="10287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495724" y="1900566"/>
            <a:ext cx="9029825" cy="6987695"/>
            <a:chOff x="0" y="0"/>
            <a:chExt cx="2247162" cy="1738958"/>
          </a:xfrm>
        </p:grpSpPr>
        <p:sp>
          <p:nvSpPr>
            <p:cNvPr name="Freeform 4" id="4"/>
            <p:cNvSpPr/>
            <p:nvPr/>
          </p:nvSpPr>
          <p:spPr>
            <a:xfrm flipH="false" flipV="false" rot="0">
              <a:off x="0" y="0"/>
              <a:ext cx="2247162" cy="1738958"/>
            </a:xfrm>
            <a:custGeom>
              <a:avLst/>
              <a:gdLst/>
              <a:ahLst/>
              <a:cxnLst/>
              <a:rect r="r" b="b" t="t" l="l"/>
              <a:pathLst>
                <a:path h="1738958" w="2247162">
                  <a:moveTo>
                    <a:pt x="0" y="0"/>
                  </a:moveTo>
                  <a:lnTo>
                    <a:pt x="2247162" y="0"/>
                  </a:lnTo>
                  <a:lnTo>
                    <a:pt x="2247162" y="1738958"/>
                  </a:lnTo>
                  <a:lnTo>
                    <a:pt x="0" y="1738958"/>
                  </a:lnTo>
                  <a:close/>
                </a:path>
              </a:pathLst>
            </a:custGeom>
            <a:solidFill>
              <a:srgbClr val="FFFFFF"/>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181947" y="3347822"/>
            <a:ext cx="9515052" cy="1795678"/>
          </a:xfrm>
          <a:prstGeom prst="rect">
            <a:avLst/>
          </a:prstGeom>
        </p:spPr>
        <p:txBody>
          <a:bodyPr anchor="t" rtlCol="false" tIns="0" lIns="0" bIns="0" rIns="0">
            <a:spAutoFit/>
          </a:bodyPr>
          <a:lstStyle/>
          <a:p>
            <a:pPr algn="ctr">
              <a:lnSpc>
                <a:spcPts val="12411"/>
              </a:lnSpc>
            </a:pPr>
            <a:r>
              <a:rPr lang="en-US" sz="15911">
                <a:solidFill>
                  <a:srgbClr val="251B15"/>
                </a:solidFill>
                <a:latin typeface="Rubik One"/>
              </a:rPr>
              <a:t>TERIMA</a:t>
            </a:r>
          </a:p>
        </p:txBody>
      </p:sp>
      <p:sp>
        <p:nvSpPr>
          <p:cNvPr name="TextBox 7" id="7"/>
          <p:cNvSpPr txBox="true"/>
          <p:nvPr/>
        </p:nvSpPr>
        <p:spPr>
          <a:xfrm rot="0">
            <a:off x="7964772" y="5239965"/>
            <a:ext cx="8091728" cy="1795678"/>
          </a:xfrm>
          <a:prstGeom prst="rect">
            <a:avLst/>
          </a:prstGeom>
        </p:spPr>
        <p:txBody>
          <a:bodyPr anchor="t" rtlCol="false" tIns="0" lIns="0" bIns="0" rIns="0">
            <a:spAutoFit/>
          </a:bodyPr>
          <a:lstStyle/>
          <a:p>
            <a:pPr algn="ctr">
              <a:lnSpc>
                <a:spcPts val="12411"/>
              </a:lnSpc>
            </a:pPr>
            <a:r>
              <a:rPr lang="en-US" sz="15911">
                <a:solidFill>
                  <a:srgbClr val="251B15"/>
                </a:solidFill>
                <a:latin typeface="Rubik One"/>
              </a:rPr>
              <a:t>KASIH</a:t>
            </a:r>
          </a:p>
        </p:txBody>
      </p:sp>
      <p:sp>
        <p:nvSpPr>
          <p:cNvPr name="TextBox 8" id="8"/>
          <p:cNvSpPr txBox="true"/>
          <p:nvPr/>
        </p:nvSpPr>
        <p:spPr>
          <a:xfrm rot="0">
            <a:off x="9121989" y="7658116"/>
            <a:ext cx="3130858" cy="488823"/>
          </a:xfrm>
          <a:prstGeom prst="rect">
            <a:avLst/>
          </a:prstGeom>
        </p:spPr>
        <p:txBody>
          <a:bodyPr anchor="t" rtlCol="false" tIns="0" lIns="0" bIns="0" rIns="0">
            <a:spAutoFit/>
          </a:bodyPr>
          <a:lstStyle/>
          <a:p>
            <a:pPr>
              <a:lnSpc>
                <a:spcPts val="4031"/>
              </a:lnSpc>
            </a:pPr>
            <a:r>
              <a:rPr lang="en-US" sz="2879">
                <a:solidFill>
                  <a:srgbClr val="251B15"/>
                </a:solidFill>
                <a:latin typeface="Montserrat"/>
              </a:rPr>
              <a:t>Presentation by</a:t>
            </a:r>
          </a:p>
        </p:txBody>
      </p:sp>
      <p:sp>
        <p:nvSpPr>
          <p:cNvPr name="TextBox 9" id="9"/>
          <p:cNvSpPr txBox="true"/>
          <p:nvPr/>
        </p:nvSpPr>
        <p:spPr>
          <a:xfrm rot="0">
            <a:off x="12253249" y="7658116"/>
            <a:ext cx="3015909" cy="488823"/>
          </a:xfrm>
          <a:prstGeom prst="rect">
            <a:avLst/>
          </a:prstGeom>
        </p:spPr>
        <p:txBody>
          <a:bodyPr anchor="t" rtlCol="false" tIns="0" lIns="0" bIns="0" rIns="0">
            <a:spAutoFit/>
          </a:bodyPr>
          <a:lstStyle/>
          <a:p>
            <a:pPr>
              <a:lnSpc>
                <a:spcPts val="4031"/>
              </a:lnSpc>
            </a:pPr>
            <a:r>
              <a:rPr lang="en-US" sz="2879">
                <a:solidFill>
                  <a:srgbClr val="251B15"/>
                </a:solidFill>
                <a:latin typeface="Montserrat Extra-Bold"/>
              </a:rPr>
              <a:t>KELOMPOK 11</a:t>
            </a:r>
          </a:p>
        </p:txBody>
      </p:sp>
      <p:grpSp>
        <p:nvGrpSpPr>
          <p:cNvPr name="Group 10" id="10"/>
          <p:cNvGrpSpPr/>
          <p:nvPr/>
        </p:nvGrpSpPr>
        <p:grpSpPr>
          <a:xfrm rot="0">
            <a:off x="2484382" y="1900566"/>
            <a:ext cx="5011342" cy="4890080"/>
            <a:chOff x="0" y="0"/>
            <a:chExt cx="6681789" cy="6520106"/>
          </a:xfrm>
        </p:grpSpPr>
        <p:pic>
          <p:nvPicPr>
            <p:cNvPr name="Picture 11" id="11"/>
            <p:cNvPicPr>
              <a:picLocks noChangeAspect="true"/>
            </p:cNvPicPr>
            <p:nvPr/>
          </p:nvPicPr>
          <p:blipFill>
            <a:blip r:embed="rId4"/>
            <a:srcRect l="0" t="8975" r="0" b="8975"/>
            <a:stretch>
              <a:fillRect/>
            </a:stretch>
          </p:blipFill>
          <p:spPr>
            <a:xfrm flipH="false" flipV="false">
              <a:off x="0" y="0"/>
              <a:ext cx="6681789" cy="6520106"/>
            </a:xfrm>
            <a:prstGeom prst="rect">
              <a:avLst/>
            </a:prstGeom>
          </p:spPr>
        </p:pic>
      </p:grpSp>
      <p:sp>
        <p:nvSpPr>
          <p:cNvPr name="TextBox 12" id="12"/>
          <p:cNvSpPr txBox="true"/>
          <p:nvPr/>
        </p:nvSpPr>
        <p:spPr>
          <a:xfrm rot="0">
            <a:off x="3066824" y="6907546"/>
            <a:ext cx="4897948" cy="807720"/>
          </a:xfrm>
          <a:prstGeom prst="rect">
            <a:avLst/>
          </a:prstGeom>
        </p:spPr>
        <p:txBody>
          <a:bodyPr anchor="t" rtlCol="false" tIns="0" lIns="0" bIns="0" rIns="0">
            <a:spAutoFit/>
          </a:bodyPr>
          <a:lstStyle/>
          <a:p>
            <a:pPr>
              <a:lnSpc>
                <a:spcPts val="5940"/>
              </a:lnSpc>
            </a:pPr>
            <a:r>
              <a:rPr lang="en-US" sz="6000">
                <a:solidFill>
                  <a:srgbClr val="FFFFFF"/>
                </a:solidFill>
                <a:latin typeface="Chewy"/>
              </a:rPr>
              <a:t>Reservations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DA696"/>
        </a:solidFill>
      </p:bgPr>
    </p:bg>
    <p:spTree>
      <p:nvGrpSpPr>
        <p:cNvPr id="1" name=""/>
        <p:cNvGrpSpPr/>
        <p:nvPr/>
      </p:nvGrpSpPr>
      <p:grpSpPr>
        <a:xfrm>
          <a:off x="0" y="0"/>
          <a:ext cx="0" cy="0"/>
          <a:chOff x="0" y="0"/>
          <a:chExt cx="0" cy="0"/>
        </a:xfrm>
      </p:grpSpPr>
      <p:sp>
        <p:nvSpPr>
          <p:cNvPr name="Freeform 2" id="2"/>
          <p:cNvSpPr/>
          <p:nvPr/>
        </p:nvSpPr>
        <p:spPr>
          <a:xfrm flipH="false" flipV="false" rot="0">
            <a:off x="12253249" y="47625"/>
            <a:ext cx="6270934" cy="10287000"/>
          </a:xfrm>
          <a:custGeom>
            <a:avLst/>
            <a:gdLst/>
            <a:ahLst/>
            <a:cxnLst/>
            <a:rect r="r" b="b" t="t" l="l"/>
            <a:pathLst>
              <a:path h="10287000" w="6270934">
                <a:moveTo>
                  <a:pt x="0" y="0"/>
                </a:moveTo>
                <a:lnTo>
                  <a:pt x="6270934" y="0"/>
                </a:lnTo>
                <a:lnTo>
                  <a:pt x="6270934" y="10287000"/>
                </a:lnTo>
                <a:lnTo>
                  <a:pt x="0" y="10287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92658" y="1900566"/>
            <a:ext cx="11174258" cy="6987695"/>
            <a:chOff x="0" y="0"/>
            <a:chExt cx="2780826" cy="1738958"/>
          </a:xfrm>
        </p:grpSpPr>
        <p:sp>
          <p:nvSpPr>
            <p:cNvPr name="Freeform 4" id="4"/>
            <p:cNvSpPr/>
            <p:nvPr/>
          </p:nvSpPr>
          <p:spPr>
            <a:xfrm flipH="false" flipV="false" rot="0">
              <a:off x="0" y="0"/>
              <a:ext cx="2780826" cy="1738958"/>
            </a:xfrm>
            <a:custGeom>
              <a:avLst/>
              <a:gdLst/>
              <a:ahLst/>
              <a:cxnLst/>
              <a:rect r="r" b="b" t="t" l="l"/>
              <a:pathLst>
                <a:path h="1738958" w="2780826">
                  <a:moveTo>
                    <a:pt x="0" y="0"/>
                  </a:moveTo>
                  <a:lnTo>
                    <a:pt x="2780826" y="0"/>
                  </a:lnTo>
                  <a:lnTo>
                    <a:pt x="2780826" y="1738958"/>
                  </a:lnTo>
                  <a:lnTo>
                    <a:pt x="0" y="1738958"/>
                  </a:lnTo>
                  <a:close/>
                </a:path>
              </a:pathLst>
            </a:custGeom>
            <a:solidFill>
              <a:srgbClr val="251B15"/>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362619" y="1398739"/>
            <a:ext cx="5861638" cy="1003653"/>
            <a:chOff x="0" y="0"/>
            <a:chExt cx="1458727" cy="249769"/>
          </a:xfrm>
        </p:grpSpPr>
        <p:sp>
          <p:nvSpPr>
            <p:cNvPr name="Freeform 7" id="7"/>
            <p:cNvSpPr/>
            <p:nvPr/>
          </p:nvSpPr>
          <p:spPr>
            <a:xfrm flipH="false" flipV="false" rot="0">
              <a:off x="0" y="0"/>
              <a:ext cx="1458727" cy="249769"/>
            </a:xfrm>
            <a:custGeom>
              <a:avLst/>
              <a:gdLst/>
              <a:ahLst/>
              <a:cxnLst/>
              <a:rect r="r" b="b" t="t" l="l"/>
              <a:pathLst>
                <a:path h="249769" w="1458727">
                  <a:moveTo>
                    <a:pt x="0" y="0"/>
                  </a:moveTo>
                  <a:lnTo>
                    <a:pt x="1458727" y="0"/>
                  </a:lnTo>
                  <a:lnTo>
                    <a:pt x="1458727" y="249769"/>
                  </a:lnTo>
                  <a:lnTo>
                    <a:pt x="0" y="249769"/>
                  </a:lnTo>
                  <a:close/>
                </a:path>
              </a:pathLst>
            </a:custGeom>
            <a:solidFill>
              <a:srgbClr val="A17258"/>
            </a:solidFill>
            <a:ln w="47625">
              <a:solidFill>
                <a:srgbClr val="251B15"/>
              </a:solidFill>
            </a:ln>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9324908" y="1532266"/>
            <a:ext cx="5856682" cy="669925"/>
          </a:xfrm>
          <a:prstGeom prst="rect">
            <a:avLst/>
          </a:prstGeom>
        </p:spPr>
        <p:txBody>
          <a:bodyPr anchor="t" rtlCol="false" tIns="0" lIns="0" bIns="0" rIns="0">
            <a:spAutoFit/>
          </a:bodyPr>
          <a:lstStyle/>
          <a:p>
            <a:pPr algn="ctr">
              <a:lnSpc>
                <a:spcPts val="5599"/>
              </a:lnSpc>
            </a:pPr>
            <a:r>
              <a:rPr lang="en-US" sz="3999">
                <a:solidFill>
                  <a:srgbClr val="FFFFFF"/>
                </a:solidFill>
                <a:latin typeface="Montserrat Semi-Bold"/>
              </a:rPr>
              <a:t>Kelompok 11:</a:t>
            </a:r>
          </a:p>
        </p:txBody>
      </p:sp>
      <p:sp>
        <p:nvSpPr>
          <p:cNvPr name="Freeform 10" id="10"/>
          <p:cNvSpPr/>
          <p:nvPr/>
        </p:nvSpPr>
        <p:spPr>
          <a:xfrm flipH="false" flipV="false" rot="0">
            <a:off x="16668199" y="23775"/>
            <a:ext cx="1446752" cy="767382"/>
          </a:xfrm>
          <a:custGeom>
            <a:avLst/>
            <a:gdLst/>
            <a:ahLst/>
            <a:cxnLst/>
            <a:rect r="r" b="b" t="t" l="l"/>
            <a:pathLst>
              <a:path h="767382" w="1446752">
                <a:moveTo>
                  <a:pt x="0" y="0"/>
                </a:moveTo>
                <a:lnTo>
                  <a:pt x="1446752" y="0"/>
                </a:lnTo>
                <a:lnTo>
                  <a:pt x="1446752" y="767382"/>
                </a:lnTo>
                <a:lnTo>
                  <a:pt x="0" y="767382"/>
                </a:lnTo>
                <a:lnTo>
                  <a:pt x="0" y="0"/>
                </a:lnTo>
                <a:close/>
              </a:path>
            </a:pathLst>
          </a:custGeom>
          <a:blipFill>
            <a:blip r:embed="rId4"/>
            <a:stretch>
              <a:fillRect l="0" t="0" r="0" b="0"/>
            </a:stretch>
          </a:blipFill>
        </p:spPr>
      </p:sp>
      <p:sp>
        <p:nvSpPr>
          <p:cNvPr name="Freeform 11" id="11"/>
          <p:cNvSpPr/>
          <p:nvPr/>
        </p:nvSpPr>
        <p:spPr>
          <a:xfrm flipH="false" flipV="false" rot="0">
            <a:off x="15058280" y="-335580"/>
            <a:ext cx="1486092" cy="1486092"/>
          </a:xfrm>
          <a:custGeom>
            <a:avLst/>
            <a:gdLst/>
            <a:ahLst/>
            <a:cxnLst/>
            <a:rect r="r" b="b" t="t" l="l"/>
            <a:pathLst>
              <a:path h="1486092" w="1486092">
                <a:moveTo>
                  <a:pt x="0" y="0"/>
                </a:moveTo>
                <a:lnTo>
                  <a:pt x="1486091" y="0"/>
                </a:lnTo>
                <a:lnTo>
                  <a:pt x="1486091" y="1486092"/>
                </a:lnTo>
                <a:lnTo>
                  <a:pt x="0" y="1486092"/>
                </a:lnTo>
                <a:lnTo>
                  <a:pt x="0" y="0"/>
                </a:lnTo>
                <a:close/>
              </a:path>
            </a:pathLst>
          </a:custGeom>
          <a:blipFill>
            <a:blip r:embed="rId5"/>
            <a:stretch>
              <a:fillRect l="0" t="0" r="0" b="0"/>
            </a:stretch>
          </a:blipFill>
        </p:spPr>
      </p:sp>
      <p:sp>
        <p:nvSpPr>
          <p:cNvPr name="Freeform 12" id="12"/>
          <p:cNvSpPr/>
          <p:nvPr/>
        </p:nvSpPr>
        <p:spPr>
          <a:xfrm flipH="false" flipV="false" rot="0">
            <a:off x="14253349" y="-45474"/>
            <a:ext cx="756848" cy="790149"/>
          </a:xfrm>
          <a:custGeom>
            <a:avLst/>
            <a:gdLst/>
            <a:ahLst/>
            <a:cxnLst/>
            <a:rect r="r" b="b" t="t" l="l"/>
            <a:pathLst>
              <a:path h="790149" w="756848">
                <a:moveTo>
                  <a:pt x="0" y="0"/>
                </a:moveTo>
                <a:lnTo>
                  <a:pt x="756848" y="0"/>
                </a:lnTo>
                <a:lnTo>
                  <a:pt x="756848" y="790149"/>
                </a:lnTo>
                <a:lnTo>
                  <a:pt x="0" y="790149"/>
                </a:lnTo>
                <a:lnTo>
                  <a:pt x="0" y="0"/>
                </a:lnTo>
                <a:close/>
              </a:path>
            </a:pathLst>
          </a:custGeom>
          <a:blipFill>
            <a:blip r:embed="rId6"/>
            <a:stretch>
              <a:fillRect l="0" t="0" r="0" b="0"/>
            </a:stretch>
          </a:blipFill>
        </p:spPr>
      </p:sp>
      <p:sp>
        <p:nvSpPr>
          <p:cNvPr name="TextBox 13" id="13"/>
          <p:cNvSpPr txBox="true"/>
          <p:nvPr/>
        </p:nvSpPr>
        <p:spPr>
          <a:xfrm rot="0">
            <a:off x="6681130" y="3229917"/>
            <a:ext cx="11185787" cy="4213226"/>
          </a:xfrm>
          <a:prstGeom prst="rect">
            <a:avLst/>
          </a:prstGeom>
        </p:spPr>
        <p:txBody>
          <a:bodyPr anchor="t" rtlCol="false" tIns="0" lIns="0" bIns="0" rIns="0">
            <a:spAutoFit/>
          </a:bodyPr>
          <a:lstStyle/>
          <a:p>
            <a:pPr marL="863588" indent="-431794" lvl="1">
              <a:lnSpc>
                <a:spcPts val="5599"/>
              </a:lnSpc>
              <a:buFont typeface="Arial"/>
              <a:buChar char="•"/>
            </a:pPr>
            <a:r>
              <a:rPr lang="en-US" sz="3999">
                <a:solidFill>
                  <a:srgbClr val="FFFFFF"/>
                </a:solidFill>
                <a:latin typeface="Arimo"/>
              </a:rPr>
              <a:t>Muhammad Mujahid N.         (Ketua)</a:t>
            </a:r>
          </a:p>
          <a:p>
            <a:pPr marL="863588" indent="-431794" lvl="1">
              <a:lnSpc>
                <a:spcPts val="5599"/>
              </a:lnSpc>
              <a:buFont typeface="Arial"/>
              <a:buChar char="•"/>
            </a:pPr>
            <a:r>
              <a:rPr lang="en-US" sz="3999">
                <a:solidFill>
                  <a:srgbClr val="FFFFFF"/>
                </a:solidFill>
                <a:latin typeface="Arimo"/>
              </a:rPr>
              <a:t>Reyhan Pramudita               (Anggota)</a:t>
            </a:r>
          </a:p>
          <a:p>
            <a:pPr marL="863588" indent="-431794" lvl="1">
              <a:lnSpc>
                <a:spcPts val="5599"/>
              </a:lnSpc>
              <a:buFont typeface="Arial"/>
              <a:buChar char="•"/>
            </a:pPr>
            <a:r>
              <a:rPr lang="en-US" sz="3999">
                <a:solidFill>
                  <a:srgbClr val="FFFFFF"/>
                </a:solidFill>
                <a:latin typeface="Arimo"/>
              </a:rPr>
              <a:t>Gendhis Bestari Tanjung     (Anggota)</a:t>
            </a:r>
          </a:p>
          <a:p>
            <a:pPr marL="863588" indent="-431794" lvl="1">
              <a:lnSpc>
                <a:spcPts val="5599"/>
              </a:lnSpc>
              <a:buFont typeface="Arial"/>
              <a:buChar char="•"/>
            </a:pPr>
            <a:r>
              <a:rPr lang="en-US" sz="3999">
                <a:solidFill>
                  <a:srgbClr val="FFFFFF"/>
                </a:solidFill>
                <a:latin typeface="Arimo"/>
              </a:rPr>
              <a:t>Anisah Fadhilah Putri           (Anggota)</a:t>
            </a:r>
          </a:p>
          <a:p>
            <a:pPr marL="863588" indent="-431794" lvl="1">
              <a:lnSpc>
                <a:spcPts val="5599"/>
              </a:lnSpc>
              <a:buFont typeface="Arial"/>
              <a:buChar char="•"/>
            </a:pPr>
            <a:r>
              <a:rPr lang="en-US" sz="3999">
                <a:solidFill>
                  <a:srgbClr val="FFFFFF"/>
                </a:solidFill>
                <a:latin typeface="Arimo"/>
              </a:rPr>
              <a:t>Devita Fatricia                      (Anggota)</a:t>
            </a:r>
          </a:p>
          <a:p>
            <a:pPr marL="863588" indent="-431794" lvl="1">
              <a:lnSpc>
                <a:spcPts val="5599"/>
              </a:lnSpc>
              <a:buFont typeface="Arial"/>
              <a:buChar char="•"/>
            </a:pPr>
            <a:r>
              <a:rPr lang="en-US" sz="3999">
                <a:solidFill>
                  <a:srgbClr val="FFFFFF"/>
                </a:solidFill>
                <a:latin typeface="Arimo"/>
              </a:rPr>
              <a:t>Mang Agri Sativani               (Anggota)</a:t>
            </a:r>
          </a:p>
        </p:txBody>
      </p:sp>
      <p:grpSp>
        <p:nvGrpSpPr>
          <p:cNvPr name="Group 14" id="14"/>
          <p:cNvGrpSpPr/>
          <p:nvPr/>
        </p:nvGrpSpPr>
        <p:grpSpPr>
          <a:xfrm rot="0">
            <a:off x="0" y="1980300"/>
            <a:ext cx="6681130" cy="6828227"/>
            <a:chOff x="0" y="0"/>
            <a:chExt cx="8908173" cy="9104302"/>
          </a:xfrm>
        </p:grpSpPr>
        <p:pic>
          <p:nvPicPr>
            <p:cNvPr name="Picture 15" id="15"/>
            <p:cNvPicPr>
              <a:picLocks noChangeAspect="true"/>
            </p:cNvPicPr>
            <p:nvPr/>
          </p:nvPicPr>
          <p:blipFill>
            <a:blip r:embed="rId7"/>
            <a:srcRect l="0" t="7032" r="0" b="7032"/>
            <a:stretch>
              <a:fillRect/>
            </a:stretch>
          </p:blipFill>
          <p:spPr>
            <a:xfrm flipH="false" flipV="false">
              <a:off x="0" y="0"/>
              <a:ext cx="8908173" cy="9104302"/>
            </a:xfrm>
            <a:prstGeom prst="rect">
              <a:avLst/>
            </a:prstGeom>
          </p:spPr>
        </p:pic>
      </p:grpSp>
      <p:grpSp>
        <p:nvGrpSpPr>
          <p:cNvPr name="Group 16" id="16"/>
          <p:cNvGrpSpPr/>
          <p:nvPr/>
        </p:nvGrpSpPr>
        <p:grpSpPr>
          <a:xfrm rot="0">
            <a:off x="38342" y="8808527"/>
            <a:ext cx="18648554" cy="2097870"/>
            <a:chOff x="0" y="0"/>
            <a:chExt cx="24864738" cy="2797160"/>
          </a:xfrm>
        </p:grpSpPr>
        <p:sp>
          <p:nvSpPr>
            <p:cNvPr name="TextBox 17" id="17"/>
            <p:cNvSpPr txBox="true"/>
            <p:nvPr/>
          </p:nvSpPr>
          <p:spPr>
            <a:xfrm rot="0">
              <a:off x="0" y="180975"/>
              <a:ext cx="24864738" cy="1868170"/>
            </a:xfrm>
            <a:prstGeom prst="rect">
              <a:avLst/>
            </a:prstGeom>
          </p:spPr>
          <p:txBody>
            <a:bodyPr anchor="t" rtlCol="false" tIns="0" lIns="0" bIns="0" rIns="0">
              <a:spAutoFit/>
            </a:bodyPr>
            <a:lstStyle/>
            <a:p>
              <a:pPr algn="ctr">
                <a:lnSpc>
                  <a:spcPts val="10023"/>
                </a:lnSpc>
              </a:pPr>
              <a:r>
                <a:rPr lang="en-US" sz="10125">
                  <a:solidFill>
                    <a:srgbClr val="FFFFFF"/>
                  </a:solidFill>
                  <a:latin typeface="Chewy"/>
                </a:rPr>
                <a:t>Hotel Reservations's Team</a:t>
              </a:r>
            </a:p>
          </p:txBody>
        </p:sp>
        <p:sp>
          <p:nvSpPr>
            <p:cNvPr name="TextBox 18" id="18"/>
            <p:cNvSpPr txBox="true"/>
            <p:nvPr/>
          </p:nvSpPr>
          <p:spPr>
            <a:xfrm rot="0">
              <a:off x="0" y="2319005"/>
              <a:ext cx="24864738" cy="478155"/>
            </a:xfrm>
            <a:prstGeom prst="rect">
              <a:avLst/>
            </a:prstGeom>
          </p:spPr>
          <p:txBody>
            <a:bodyPr anchor="t" rtlCol="false" tIns="0" lIns="0" bIns="0" rIns="0">
              <a:spAutoFit/>
            </a:bodyPr>
            <a:lstStyle/>
            <a:p>
              <a:pPr algn="ctr">
                <a:lnSpc>
                  <a:spcPts val="2970"/>
                </a:lnSpc>
              </a:pPr>
              <a:r>
                <a:rPr lang="en-US" sz="2250" spc="409">
                  <a:solidFill>
                    <a:srgbClr val="FFFFFF"/>
                  </a:solidFill>
                  <a:latin typeface="League Spartan"/>
                </a:rPr>
                <a:t>BABY TAYLOR FINN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51B15"/>
        </a:solidFill>
      </p:bgPr>
    </p:bg>
    <p:spTree>
      <p:nvGrpSpPr>
        <p:cNvPr id="1" name=""/>
        <p:cNvGrpSpPr/>
        <p:nvPr/>
      </p:nvGrpSpPr>
      <p:grpSpPr>
        <a:xfrm>
          <a:off x="0" y="0"/>
          <a:ext cx="0" cy="0"/>
          <a:chOff x="0" y="0"/>
          <a:chExt cx="0" cy="0"/>
        </a:xfrm>
      </p:grpSpPr>
      <p:grpSp>
        <p:nvGrpSpPr>
          <p:cNvPr name="Group 2" id="2"/>
          <p:cNvGrpSpPr/>
          <p:nvPr/>
        </p:nvGrpSpPr>
        <p:grpSpPr>
          <a:xfrm rot="0">
            <a:off x="566644" y="2538444"/>
            <a:ext cx="17154711" cy="3343210"/>
            <a:chOff x="0" y="0"/>
            <a:chExt cx="22872948" cy="4457614"/>
          </a:xfrm>
        </p:grpSpPr>
        <p:grpSp>
          <p:nvGrpSpPr>
            <p:cNvPr name="Group 3" id="3"/>
            <p:cNvGrpSpPr/>
            <p:nvPr/>
          </p:nvGrpSpPr>
          <p:grpSpPr>
            <a:xfrm rot="0">
              <a:off x="0" y="0"/>
              <a:ext cx="22872948" cy="4457614"/>
              <a:chOff x="0" y="0"/>
              <a:chExt cx="4269121" cy="831991"/>
            </a:xfrm>
          </p:grpSpPr>
          <p:sp>
            <p:nvSpPr>
              <p:cNvPr name="Freeform 4" id="4"/>
              <p:cNvSpPr/>
              <p:nvPr/>
            </p:nvSpPr>
            <p:spPr>
              <a:xfrm flipH="false" flipV="false" rot="0">
                <a:off x="0" y="0"/>
                <a:ext cx="4269121" cy="831991"/>
              </a:xfrm>
              <a:custGeom>
                <a:avLst/>
                <a:gdLst/>
                <a:ahLst/>
                <a:cxnLst/>
                <a:rect r="r" b="b" t="t" l="l"/>
                <a:pathLst>
                  <a:path h="831991" w="4269121">
                    <a:moveTo>
                      <a:pt x="0" y="0"/>
                    </a:moveTo>
                    <a:lnTo>
                      <a:pt x="4269121" y="0"/>
                    </a:lnTo>
                    <a:lnTo>
                      <a:pt x="4269121" y="831991"/>
                    </a:lnTo>
                    <a:lnTo>
                      <a:pt x="0" y="831991"/>
                    </a:lnTo>
                    <a:close/>
                  </a:path>
                </a:pathLst>
              </a:custGeom>
              <a:solidFill>
                <a:srgbClr val="000000">
                  <a:alpha val="0"/>
                </a:srgbClr>
              </a:solidFill>
              <a:ln w="38100">
                <a:solidFill>
                  <a:srgbClr val="A17258"/>
                </a:solidFill>
              </a:ln>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66460" y="307422"/>
              <a:ext cx="22540029" cy="3698874"/>
            </a:xfrm>
            <a:prstGeom prst="rect">
              <a:avLst/>
            </a:prstGeom>
          </p:spPr>
          <p:txBody>
            <a:bodyPr anchor="t" rtlCol="false" tIns="0" lIns="0" bIns="0" rIns="0">
              <a:spAutoFit/>
            </a:bodyPr>
            <a:lstStyle/>
            <a:p>
              <a:pPr algn="just">
                <a:lnSpc>
                  <a:spcPts val="4500"/>
                </a:lnSpc>
              </a:pPr>
              <a:r>
                <a:rPr lang="en-US" sz="2500">
                  <a:solidFill>
                    <a:srgbClr val="FFFFFF"/>
                  </a:solidFill>
                  <a:latin typeface="Montserrat Bold"/>
                </a:rPr>
                <a:t>Hotel reservations adalah proses pemesanan kamar atau akomodasi di hotel untuk periode waktu tertentu. Prosedur ini melibatkan menghubungi hotel, melalui telepon, email atau situs web hotel, dan memberikan informasi tentang tanggal yang diinginkan, jumlah orang, dan jenis kamar yang diinginkan yang memungkinkan pengunjung untuk menjamin ketersediaan kamar di hotel pada tanggal yang diinginkan.</a:t>
              </a:r>
            </a:p>
          </p:txBody>
        </p:sp>
      </p:grpSp>
      <p:grpSp>
        <p:nvGrpSpPr>
          <p:cNvPr name="Group 7" id="7"/>
          <p:cNvGrpSpPr/>
          <p:nvPr/>
        </p:nvGrpSpPr>
        <p:grpSpPr>
          <a:xfrm rot="0">
            <a:off x="0" y="748369"/>
            <a:ext cx="18288000" cy="970085"/>
            <a:chOff x="0" y="0"/>
            <a:chExt cx="4551151" cy="241415"/>
          </a:xfrm>
        </p:grpSpPr>
        <p:sp>
          <p:nvSpPr>
            <p:cNvPr name="Freeform 8" id="8"/>
            <p:cNvSpPr/>
            <p:nvPr/>
          </p:nvSpPr>
          <p:spPr>
            <a:xfrm flipH="false" flipV="false" rot="0">
              <a:off x="0" y="0"/>
              <a:ext cx="4551151" cy="241415"/>
            </a:xfrm>
            <a:custGeom>
              <a:avLst/>
              <a:gdLst/>
              <a:ahLst/>
              <a:cxnLst/>
              <a:rect r="r" b="b" t="t" l="l"/>
              <a:pathLst>
                <a:path h="241415" w="4551151">
                  <a:moveTo>
                    <a:pt x="0" y="0"/>
                  </a:moveTo>
                  <a:lnTo>
                    <a:pt x="4551151" y="0"/>
                  </a:lnTo>
                  <a:lnTo>
                    <a:pt x="4551151" y="241415"/>
                  </a:lnTo>
                  <a:lnTo>
                    <a:pt x="0" y="241415"/>
                  </a:lnTo>
                  <a:close/>
                </a:path>
              </a:pathLst>
            </a:custGeom>
            <a:solidFill>
              <a:srgbClr val="A17258"/>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false" rot="0">
            <a:off x="16684276" y="-272562"/>
            <a:ext cx="2074159" cy="2715756"/>
          </a:xfrm>
          <a:custGeom>
            <a:avLst/>
            <a:gdLst/>
            <a:ahLst/>
            <a:cxnLst/>
            <a:rect r="r" b="b" t="t" l="l"/>
            <a:pathLst>
              <a:path h="2715756" w="2074159">
                <a:moveTo>
                  <a:pt x="2074159" y="0"/>
                </a:moveTo>
                <a:lnTo>
                  <a:pt x="0" y="0"/>
                </a:lnTo>
                <a:lnTo>
                  <a:pt x="0" y="2715756"/>
                </a:lnTo>
                <a:lnTo>
                  <a:pt x="2074159" y="2715756"/>
                </a:lnTo>
                <a:lnTo>
                  <a:pt x="207415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334317">
            <a:off x="-1154090" y="7865216"/>
            <a:ext cx="3441469" cy="4114800"/>
          </a:xfrm>
          <a:custGeom>
            <a:avLst/>
            <a:gdLst/>
            <a:ahLst/>
            <a:cxnLst/>
            <a:rect r="r" b="b" t="t" l="l"/>
            <a:pathLst>
              <a:path h="4114800" w="3441469">
                <a:moveTo>
                  <a:pt x="0" y="0"/>
                </a:moveTo>
                <a:lnTo>
                  <a:pt x="3441469" y="0"/>
                </a:lnTo>
                <a:lnTo>
                  <a:pt x="344146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566644" y="1056246"/>
            <a:ext cx="6571987" cy="506732"/>
          </a:xfrm>
          <a:prstGeom prst="rect">
            <a:avLst/>
          </a:prstGeom>
        </p:spPr>
        <p:txBody>
          <a:bodyPr anchor="t" rtlCol="false" tIns="0" lIns="0" bIns="0" rIns="0">
            <a:spAutoFit/>
          </a:bodyPr>
          <a:lstStyle/>
          <a:p>
            <a:pPr>
              <a:lnSpc>
                <a:spcPts val="3510"/>
              </a:lnSpc>
            </a:pPr>
            <a:r>
              <a:rPr lang="en-US" sz="4500">
                <a:solidFill>
                  <a:srgbClr val="FFFFFF"/>
                </a:solidFill>
                <a:latin typeface="Rubik One"/>
              </a:rPr>
              <a:t>DESKRIPSI UMUM</a:t>
            </a:r>
          </a:p>
        </p:txBody>
      </p:sp>
      <p:grpSp>
        <p:nvGrpSpPr>
          <p:cNvPr name="Group 13" id="13"/>
          <p:cNvGrpSpPr/>
          <p:nvPr/>
        </p:nvGrpSpPr>
        <p:grpSpPr>
          <a:xfrm rot="0">
            <a:off x="566644" y="6493667"/>
            <a:ext cx="3945495" cy="1057210"/>
            <a:chOff x="0" y="0"/>
            <a:chExt cx="5260660" cy="1409614"/>
          </a:xfrm>
        </p:grpSpPr>
        <p:grpSp>
          <p:nvGrpSpPr>
            <p:cNvPr name="Group 14" id="14"/>
            <p:cNvGrpSpPr/>
            <p:nvPr/>
          </p:nvGrpSpPr>
          <p:grpSpPr>
            <a:xfrm rot="0">
              <a:off x="0" y="0"/>
              <a:ext cx="5260660" cy="1409614"/>
              <a:chOff x="0" y="0"/>
              <a:chExt cx="981876" cy="263097"/>
            </a:xfrm>
          </p:grpSpPr>
          <p:sp>
            <p:nvSpPr>
              <p:cNvPr name="Freeform 15" id="15"/>
              <p:cNvSpPr/>
              <p:nvPr/>
            </p:nvSpPr>
            <p:spPr>
              <a:xfrm flipH="false" flipV="false" rot="0">
                <a:off x="0" y="0"/>
                <a:ext cx="981876" cy="263097"/>
              </a:xfrm>
              <a:custGeom>
                <a:avLst/>
                <a:gdLst/>
                <a:ahLst/>
                <a:cxnLst/>
                <a:rect r="r" b="b" t="t" l="l"/>
                <a:pathLst>
                  <a:path h="263097" w="981876">
                    <a:moveTo>
                      <a:pt x="0" y="0"/>
                    </a:moveTo>
                    <a:lnTo>
                      <a:pt x="981876" y="0"/>
                    </a:lnTo>
                    <a:lnTo>
                      <a:pt x="981876" y="263097"/>
                    </a:lnTo>
                    <a:lnTo>
                      <a:pt x="0" y="263097"/>
                    </a:lnTo>
                    <a:close/>
                  </a:path>
                </a:pathLst>
              </a:custGeom>
              <a:solidFill>
                <a:srgbClr val="000000">
                  <a:alpha val="0"/>
                </a:srgbClr>
              </a:solidFill>
              <a:ln w="38100">
                <a:solidFill>
                  <a:srgbClr val="A17258"/>
                </a:solidFill>
              </a:ln>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8285" y="307422"/>
              <a:ext cx="5184090" cy="650874"/>
            </a:xfrm>
            <a:prstGeom prst="rect">
              <a:avLst/>
            </a:prstGeom>
          </p:spPr>
          <p:txBody>
            <a:bodyPr anchor="t" rtlCol="false" tIns="0" lIns="0" bIns="0" rIns="0">
              <a:spAutoFit/>
            </a:bodyPr>
            <a:lstStyle/>
            <a:p>
              <a:pPr algn="ctr">
                <a:lnSpc>
                  <a:spcPts val="4500"/>
                </a:lnSpc>
              </a:pPr>
              <a:r>
                <a:rPr lang="en-US" sz="2500">
                  <a:solidFill>
                    <a:srgbClr val="FFFFFF"/>
                  </a:solidFill>
                  <a:latin typeface="Montserrat Bold"/>
                </a:rPr>
                <a:t>Informasi</a:t>
              </a:r>
            </a:p>
          </p:txBody>
        </p:sp>
      </p:grpSp>
      <p:grpSp>
        <p:nvGrpSpPr>
          <p:cNvPr name="Group 18" id="18"/>
          <p:cNvGrpSpPr/>
          <p:nvPr/>
        </p:nvGrpSpPr>
        <p:grpSpPr>
          <a:xfrm rot="0">
            <a:off x="3193136" y="8160477"/>
            <a:ext cx="3945495" cy="1057210"/>
            <a:chOff x="0" y="0"/>
            <a:chExt cx="5260660" cy="1409614"/>
          </a:xfrm>
        </p:grpSpPr>
        <p:grpSp>
          <p:nvGrpSpPr>
            <p:cNvPr name="Group 19" id="19"/>
            <p:cNvGrpSpPr/>
            <p:nvPr/>
          </p:nvGrpSpPr>
          <p:grpSpPr>
            <a:xfrm rot="0">
              <a:off x="0" y="0"/>
              <a:ext cx="5260660" cy="1409614"/>
              <a:chOff x="0" y="0"/>
              <a:chExt cx="981876" cy="263097"/>
            </a:xfrm>
          </p:grpSpPr>
          <p:sp>
            <p:nvSpPr>
              <p:cNvPr name="Freeform 20" id="20"/>
              <p:cNvSpPr/>
              <p:nvPr/>
            </p:nvSpPr>
            <p:spPr>
              <a:xfrm flipH="false" flipV="false" rot="0">
                <a:off x="0" y="0"/>
                <a:ext cx="981876" cy="263097"/>
              </a:xfrm>
              <a:custGeom>
                <a:avLst/>
                <a:gdLst/>
                <a:ahLst/>
                <a:cxnLst/>
                <a:rect r="r" b="b" t="t" l="l"/>
                <a:pathLst>
                  <a:path h="263097" w="981876">
                    <a:moveTo>
                      <a:pt x="0" y="0"/>
                    </a:moveTo>
                    <a:lnTo>
                      <a:pt x="981876" y="0"/>
                    </a:lnTo>
                    <a:lnTo>
                      <a:pt x="981876" y="263097"/>
                    </a:lnTo>
                    <a:lnTo>
                      <a:pt x="0" y="263097"/>
                    </a:lnTo>
                    <a:close/>
                  </a:path>
                </a:pathLst>
              </a:custGeom>
              <a:solidFill>
                <a:srgbClr val="000000">
                  <a:alpha val="0"/>
                </a:srgbClr>
              </a:solidFill>
              <a:ln w="38100">
                <a:solidFill>
                  <a:srgbClr val="A17258"/>
                </a:solidFill>
              </a:ln>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38285" y="307422"/>
              <a:ext cx="5184090" cy="650874"/>
            </a:xfrm>
            <a:prstGeom prst="rect">
              <a:avLst/>
            </a:prstGeom>
          </p:spPr>
          <p:txBody>
            <a:bodyPr anchor="t" rtlCol="false" tIns="0" lIns="0" bIns="0" rIns="0">
              <a:spAutoFit/>
            </a:bodyPr>
            <a:lstStyle/>
            <a:p>
              <a:pPr algn="ctr">
                <a:lnSpc>
                  <a:spcPts val="4500"/>
                </a:lnSpc>
              </a:pPr>
              <a:r>
                <a:rPr lang="en-US" sz="2500">
                  <a:solidFill>
                    <a:srgbClr val="FFFFFF"/>
                  </a:solidFill>
                  <a:latin typeface="Montserrat Bold"/>
                </a:rPr>
                <a:t>Verifikasi </a:t>
              </a:r>
            </a:p>
          </p:txBody>
        </p:sp>
      </p:grpSp>
      <p:grpSp>
        <p:nvGrpSpPr>
          <p:cNvPr name="Group 23" id="23"/>
          <p:cNvGrpSpPr/>
          <p:nvPr/>
        </p:nvGrpSpPr>
        <p:grpSpPr>
          <a:xfrm rot="0">
            <a:off x="6178213" y="6493667"/>
            <a:ext cx="3945495" cy="1057210"/>
            <a:chOff x="0" y="0"/>
            <a:chExt cx="5260660" cy="1409614"/>
          </a:xfrm>
        </p:grpSpPr>
        <p:grpSp>
          <p:nvGrpSpPr>
            <p:cNvPr name="Group 24" id="24"/>
            <p:cNvGrpSpPr/>
            <p:nvPr/>
          </p:nvGrpSpPr>
          <p:grpSpPr>
            <a:xfrm rot="0">
              <a:off x="0" y="0"/>
              <a:ext cx="5260660" cy="1409614"/>
              <a:chOff x="0" y="0"/>
              <a:chExt cx="981876" cy="263097"/>
            </a:xfrm>
          </p:grpSpPr>
          <p:sp>
            <p:nvSpPr>
              <p:cNvPr name="Freeform 25" id="25"/>
              <p:cNvSpPr/>
              <p:nvPr/>
            </p:nvSpPr>
            <p:spPr>
              <a:xfrm flipH="false" flipV="false" rot="0">
                <a:off x="0" y="0"/>
                <a:ext cx="981876" cy="263097"/>
              </a:xfrm>
              <a:custGeom>
                <a:avLst/>
                <a:gdLst/>
                <a:ahLst/>
                <a:cxnLst/>
                <a:rect r="r" b="b" t="t" l="l"/>
                <a:pathLst>
                  <a:path h="263097" w="981876">
                    <a:moveTo>
                      <a:pt x="0" y="0"/>
                    </a:moveTo>
                    <a:lnTo>
                      <a:pt x="981876" y="0"/>
                    </a:lnTo>
                    <a:lnTo>
                      <a:pt x="981876" y="263097"/>
                    </a:lnTo>
                    <a:lnTo>
                      <a:pt x="0" y="263097"/>
                    </a:lnTo>
                    <a:close/>
                  </a:path>
                </a:pathLst>
              </a:custGeom>
              <a:solidFill>
                <a:srgbClr val="000000">
                  <a:alpha val="0"/>
                </a:srgbClr>
              </a:solidFill>
              <a:ln w="38100">
                <a:solidFill>
                  <a:srgbClr val="A17258"/>
                </a:solidFill>
              </a:ln>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38285" y="307422"/>
              <a:ext cx="5184090" cy="650874"/>
            </a:xfrm>
            <a:prstGeom prst="rect">
              <a:avLst/>
            </a:prstGeom>
          </p:spPr>
          <p:txBody>
            <a:bodyPr anchor="t" rtlCol="false" tIns="0" lIns="0" bIns="0" rIns="0">
              <a:spAutoFit/>
            </a:bodyPr>
            <a:lstStyle/>
            <a:p>
              <a:pPr algn="ctr">
                <a:lnSpc>
                  <a:spcPts val="4500"/>
                </a:lnSpc>
              </a:pPr>
              <a:r>
                <a:rPr lang="en-US" sz="2500">
                  <a:solidFill>
                    <a:srgbClr val="FFFFFF"/>
                  </a:solidFill>
                  <a:latin typeface="Montserrat Bold"/>
                </a:rPr>
                <a:t>Persetujuan </a:t>
              </a:r>
            </a:p>
          </p:txBody>
        </p:sp>
      </p:grpSp>
      <p:grpSp>
        <p:nvGrpSpPr>
          <p:cNvPr name="Group 28" id="28"/>
          <p:cNvGrpSpPr/>
          <p:nvPr/>
        </p:nvGrpSpPr>
        <p:grpSpPr>
          <a:xfrm rot="0">
            <a:off x="9368825" y="8201090"/>
            <a:ext cx="3945495" cy="1057210"/>
            <a:chOff x="0" y="0"/>
            <a:chExt cx="5260660" cy="1409614"/>
          </a:xfrm>
        </p:grpSpPr>
        <p:grpSp>
          <p:nvGrpSpPr>
            <p:cNvPr name="Group 29" id="29"/>
            <p:cNvGrpSpPr/>
            <p:nvPr/>
          </p:nvGrpSpPr>
          <p:grpSpPr>
            <a:xfrm rot="0">
              <a:off x="0" y="0"/>
              <a:ext cx="5260660" cy="1409614"/>
              <a:chOff x="0" y="0"/>
              <a:chExt cx="981876" cy="263097"/>
            </a:xfrm>
          </p:grpSpPr>
          <p:sp>
            <p:nvSpPr>
              <p:cNvPr name="Freeform 30" id="30"/>
              <p:cNvSpPr/>
              <p:nvPr/>
            </p:nvSpPr>
            <p:spPr>
              <a:xfrm flipH="false" flipV="false" rot="0">
                <a:off x="0" y="0"/>
                <a:ext cx="981876" cy="263097"/>
              </a:xfrm>
              <a:custGeom>
                <a:avLst/>
                <a:gdLst/>
                <a:ahLst/>
                <a:cxnLst/>
                <a:rect r="r" b="b" t="t" l="l"/>
                <a:pathLst>
                  <a:path h="263097" w="981876">
                    <a:moveTo>
                      <a:pt x="0" y="0"/>
                    </a:moveTo>
                    <a:lnTo>
                      <a:pt x="981876" y="0"/>
                    </a:lnTo>
                    <a:lnTo>
                      <a:pt x="981876" y="263097"/>
                    </a:lnTo>
                    <a:lnTo>
                      <a:pt x="0" y="263097"/>
                    </a:lnTo>
                    <a:close/>
                  </a:path>
                </a:pathLst>
              </a:custGeom>
              <a:solidFill>
                <a:srgbClr val="000000">
                  <a:alpha val="0"/>
                </a:srgbClr>
              </a:solidFill>
              <a:ln w="38100">
                <a:solidFill>
                  <a:srgbClr val="A17258"/>
                </a:solidFill>
              </a:ln>
            </p:spPr>
          </p:sp>
          <p:sp>
            <p:nvSpPr>
              <p:cNvPr name="TextBox 31" id="31"/>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38285" y="307422"/>
              <a:ext cx="5184090" cy="650874"/>
            </a:xfrm>
            <a:prstGeom prst="rect">
              <a:avLst/>
            </a:prstGeom>
          </p:spPr>
          <p:txBody>
            <a:bodyPr anchor="t" rtlCol="false" tIns="0" lIns="0" bIns="0" rIns="0">
              <a:spAutoFit/>
            </a:bodyPr>
            <a:lstStyle/>
            <a:p>
              <a:pPr algn="ctr">
                <a:lnSpc>
                  <a:spcPts val="4500"/>
                </a:lnSpc>
              </a:pPr>
              <a:r>
                <a:rPr lang="en-US" sz="2500">
                  <a:solidFill>
                    <a:srgbClr val="FFFFFF"/>
                  </a:solidFill>
                  <a:latin typeface="Montserrat Bold"/>
                </a:rPr>
                <a:t>Pembuatan Reservasi </a:t>
              </a:r>
            </a:p>
          </p:txBody>
        </p:sp>
      </p:grpSp>
      <p:grpSp>
        <p:nvGrpSpPr>
          <p:cNvPr name="Group 33" id="33"/>
          <p:cNvGrpSpPr/>
          <p:nvPr/>
        </p:nvGrpSpPr>
        <p:grpSpPr>
          <a:xfrm rot="0">
            <a:off x="12738781" y="6493667"/>
            <a:ext cx="3945495" cy="1057210"/>
            <a:chOff x="0" y="0"/>
            <a:chExt cx="5260660" cy="1409614"/>
          </a:xfrm>
        </p:grpSpPr>
        <p:grpSp>
          <p:nvGrpSpPr>
            <p:cNvPr name="Group 34" id="34"/>
            <p:cNvGrpSpPr/>
            <p:nvPr/>
          </p:nvGrpSpPr>
          <p:grpSpPr>
            <a:xfrm rot="0">
              <a:off x="0" y="0"/>
              <a:ext cx="5260660" cy="1409614"/>
              <a:chOff x="0" y="0"/>
              <a:chExt cx="981876" cy="263097"/>
            </a:xfrm>
          </p:grpSpPr>
          <p:sp>
            <p:nvSpPr>
              <p:cNvPr name="Freeform 35" id="35"/>
              <p:cNvSpPr/>
              <p:nvPr/>
            </p:nvSpPr>
            <p:spPr>
              <a:xfrm flipH="false" flipV="false" rot="0">
                <a:off x="0" y="0"/>
                <a:ext cx="981876" cy="263097"/>
              </a:xfrm>
              <a:custGeom>
                <a:avLst/>
                <a:gdLst/>
                <a:ahLst/>
                <a:cxnLst/>
                <a:rect r="r" b="b" t="t" l="l"/>
                <a:pathLst>
                  <a:path h="263097" w="981876">
                    <a:moveTo>
                      <a:pt x="0" y="0"/>
                    </a:moveTo>
                    <a:lnTo>
                      <a:pt x="981876" y="0"/>
                    </a:lnTo>
                    <a:lnTo>
                      <a:pt x="981876" y="263097"/>
                    </a:lnTo>
                    <a:lnTo>
                      <a:pt x="0" y="263097"/>
                    </a:lnTo>
                    <a:close/>
                  </a:path>
                </a:pathLst>
              </a:custGeom>
              <a:solidFill>
                <a:srgbClr val="000000">
                  <a:alpha val="0"/>
                </a:srgbClr>
              </a:solidFill>
              <a:ln w="38100">
                <a:solidFill>
                  <a:srgbClr val="A17258"/>
                </a:solidFill>
              </a:ln>
            </p:spPr>
          </p:sp>
          <p:sp>
            <p:nvSpPr>
              <p:cNvPr name="TextBox 36" id="3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38285" y="307422"/>
              <a:ext cx="5184090" cy="650874"/>
            </a:xfrm>
            <a:prstGeom prst="rect">
              <a:avLst/>
            </a:prstGeom>
          </p:spPr>
          <p:txBody>
            <a:bodyPr anchor="t" rtlCol="false" tIns="0" lIns="0" bIns="0" rIns="0">
              <a:spAutoFit/>
            </a:bodyPr>
            <a:lstStyle/>
            <a:p>
              <a:pPr algn="ctr">
                <a:lnSpc>
                  <a:spcPts val="4500"/>
                </a:lnSpc>
              </a:pPr>
              <a:r>
                <a:rPr lang="en-US" sz="2500">
                  <a:solidFill>
                    <a:srgbClr val="FFFFFF"/>
                  </a:solidFill>
                  <a:latin typeface="Montserrat Bold"/>
                </a:rPr>
                <a:t>Konfirmasi</a:t>
              </a:r>
            </a:p>
          </p:txBody>
        </p:sp>
      </p:grpSp>
      <p:sp>
        <p:nvSpPr>
          <p:cNvPr name="AutoShape 38" id="38"/>
          <p:cNvSpPr/>
          <p:nvPr/>
        </p:nvSpPr>
        <p:spPr>
          <a:xfrm>
            <a:off x="4512139" y="7022272"/>
            <a:ext cx="653745" cy="1138205"/>
          </a:xfrm>
          <a:prstGeom prst="line">
            <a:avLst/>
          </a:prstGeom>
          <a:ln cap="flat" w="38100">
            <a:solidFill>
              <a:srgbClr val="FFFFFF"/>
            </a:solidFill>
            <a:prstDash val="solid"/>
            <a:headEnd type="none" len="sm" w="sm"/>
            <a:tailEnd type="arrow" len="sm" w="med"/>
          </a:ln>
        </p:spPr>
      </p:sp>
      <p:sp>
        <p:nvSpPr>
          <p:cNvPr name="AutoShape 39" id="39"/>
          <p:cNvSpPr/>
          <p:nvPr/>
        </p:nvSpPr>
        <p:spPr>
          <a:xfrm flipV="true">
            <a:off x="7138631" y="7550877"/>
            <a:ext cx="1012329" cy="1138205"/>
          </a:xfrm>
          <a:prstGeom prst="line">
            <a:avLst/>
          </a:prstGeom>
          <a:ln cap="flat" w="38100">
            <a:solidFill>
              <a:srgbClr val="FFFFFF"/>
            </a:solidFill>
            <a:prstDash val="solid"/>
            <a:headEnd type="none" len="sm" w="sm"/>
            <a:tailEnd type="arrow" len="sm" w="med"/>
          </a:ln>
        </p:spPr>
      </p:sp>
      <p:sp>
        <p:nvSpPr>
          <p:cNvPr name="AutoShape 40" id="40"/>
          <p:cNvSpPr/>
          <p:nvPr/>
        </p:nvSpPr>
        <p:spPr>
          <a:xfrm>
            <a:off x="10123707" y="7022272"/>
            <a:ext cx="1217865" cy="1178818"/>
          </a:xfrm>
          <a:prstGeom prst="line">
            <a:avLst/>
          </a:prstGeom>
          <a:ln cap="flat" w="38100">
            <a:solidFill>
              <a:srgbClr val="FFFFFF"/>
            </a:solidFill>
            <a:prstDash val="solid"/>
            <a:headEnd type="none" len="sm" w="sm"/>
            <a:tailEnd type="arrow" len="sm" w="med"/>
          </a:ln>
        </p:spPr>
      </p:sp>
      <p:sp>
        <p:nvSpPr>
          <p:cNvPr name="AutoShape 41" id="41"/>
          <p:cNvSpPr/>
          <p:nvPr/>
        </p:nvSpPr>
        <p:spPr>
          <a:xfrm flipV="true">
            <a:off x="13314320" y="7550877"/>
            <a:ext cx="1397209" cy="1178818"/>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51B15"/>
        </a:solidFill>
      </p:bgPr>
    </p:bg>
    <p:spTree>
      <p:nvGrpSpPr>
        <p:cNvPr id="1" name=""/>
        <p:cNvGrpSpPr/>
        <p:nvPr/>
      </p:nvGrpSpPr>
      <p:grpSpPr>
        <a:xfrm>
          <a:off x="0" y="0"/>
          <a:ext cx="0" cy="0"/>
          <a:chOff x="0" y="0"/>
          <a:chExt cx="0" cy="0"/>
        </a:xfrm>
      </p:grpSpPr>
      <p:grpSp>
        <p:nvGrpSpPr>
          <p:cNvPr name="Group 2" id="2"/>
          <p:cNvGrpSpPr/>
          <p:nvPr/>
        </p:nvGrpSpPr>
        <p:grpSpPr>
          <a:xfrm rot="0">
            <a:off x="0" y="748369"/>
            <a:ext cx="18288000" cy="970085"/>
            <a:chOff x="0" y="0"/>
            <a:chExt cx="4551151" cy="241415"/>
          </a:xfrm>
        </p:grpSpPr>
        <p:sp>
          <p:nvSpPr>
            <p:cNvPr name="Freeform 3" id="3"/>
            <p:cNvSpPr/>
            <p:nvPr/>
          </p:nvSpPr>
          <p:spPr>
            <a:xfrm flipH="false" flipV="false" rot="0">
              <a:off x="0" y="0"/>
              <a:ext cx="4551151" cy="241415"/>
            </a:xfrm>
            <a:custGeom>
              <a:avLst/>
              <a:gdLst/>
              <a:ahLst/>
              <a:cxnLst/>
              <a:rect r="r" b="b" t="t" l="l"/>
              <a:pathLst>
                <a:path h="241415" w="4551151">
                  <a:moveTo>
                    <a:pt x="0" y="0"/>
                  </a:moveTo>
                  <a:lnTo>
                    <a:pt x="4551151" y="0"/>
                  </a:lnTo>
                  <a:lnTo>
                    <a:pt x="4551151" y="241415"/>
                  </a:lnTo>
                  <a:lnTo>
                    <a:pt x="0" y="241415"/>
                  </a:lnTo>
                  <a:close/>
                </a:path>
              </a:pathLst>
            </a:custGeom>
            <a:solidFill>
              <a:srgbClr val="A17258"/>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0">
            <a:off x="16684276" y="-272562"/>
            <a:ext cx="2074159" cy="2715756"/>
          </a:xfrm>
          <a:custGeom>
            <a:avLst/>
            <a:gdLst/>
            <a:ahLst/>
            <a:cxnLst/>
            <a:rect r="r" b="b" t="t" l="l"/>
            <a:pathLst>
              <a:path h="2715756" w="2074159">
                <a:moveTo>
                  <a:pt x="2074159" y="0"/>
                </a:moveTo>
                <a:lnTo>
                  <a:pt x="0" y="0"/>
                </a:lnTo>
                <a:lnTo>
                  <a:pt x="0" y="2715756"/>
                </a:lnTo>
                <a:lnTo>
                  <a:pt x="2074159" y="2715756"/>
                </a:lnTo>
                <a:lnTo>
                  <a:pt x="207415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334317">
            <a:off x="-1154090" y="7865216"/>
            <a:ext cx="3441469" cy="4114800"/>
          </a:xfrm>
          <a:custGeom>
            <a:avLst/>
            <a:gdLst/>
            <a:ahLst/>
            <a:cxnLst/>
            <a:rect r="r" b="b" t="t" l="l"/>
            <a:pathLst>
              <a:path h="4114800" w="3441469">
                <a:moveTo>
                  <a:pt x="0" y="0"/>
                </a:moveTo>
                <a:lnTo>
                  <a:pt x="3441469" y="0"/>
                </a:lnTo>
                <a:lnTo>
                  <a:pt x="344146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807693" y="2300810"/>
            <a:ext cx="10900634" cy="7145971"/>
          </a:xfrm>
          <a:custGeom>
            <a:avLst/>
            <a:gdLst/>
            <a:ahLst/>
            <a:cxnLst/>
            <a:rect r="r" b="b" t="t" l="l"/>
            <a:pathLst>
              <a:path h="7145971" w="10900634">
                <a:moveTo>
                  <a:pt x="0" y="0"/>
                </a:moveTo>
                <a:lnTo>
                  <a:pt x="10900634" y="0"/>
                </a:lnTo>
                <a:lnTo>
                  <a:pt x="10900634" y="7145971"/>
                </a:lnTo>
                <a:lnTo>
                  <a:pt x="0" y="7145971"/>
                </a:lnTo>
                <a:lnTo>
                  <a:pt x="0" y="0"/>
                </a:lnTo>
                <a:close/>
              </a:path>
            </a:pathLst>
          </a:custGeom>
          <a:blipFill>
            <a:blip r:embed="rId6"/>
            <a:stretch>
              <a:fillRect l="0" t="0" r="0" b="0"/>
            </a:stretch>
          </a:blipFill>
        </p:spPr>
      </p:sp>
      <p:sp>
        <p:nvSpPr>
          <p:cNvPr name="TextBox 8" id="8"/>
          <p:cNvSpPr txBox="true"/>
          <p:nvPr/>
        </p:nvSpPr>
        <p:spPr>
          <a:xfrm rot="0">
            <a:off x="566644" y="1056246"/>
            <a:ext cx="4599239" cy="506732"/>
          </a:xfrm>
          <a:prstGeom prst="rect">
            <a:avLst/>
          </a:prstGeom>
        </p:spPr>
        <p:txBody>
          <a:bodyPr anchor="t" rtlCol="false" tIns="0" lIns="0" bIns="0" rIns="0">
            <a:spAutoFit/>
          </a:bodyPr>
          <a:lstStyle/>
          <a:p>
            <a:pPr>
              <a:lnSpc>
                <a:spcPts val="3510"/>
              </a:lnSpc>
            </a:pPr>
            <a:r>
              <a:rPr lang="en-US" sz="4500">
                <a:solidFill>
                  <a:srgbClr val="FFFFFF"/>
                </a:solidFill>
                <a:latin typeface="Rubik One"/>
              </a:rPr>
              <a:t>ILUSTRASI</a:t>
            </a:r>
          </a:p>
        </p:txBody>
      </p:sp>
      <p:grpSp>
        <p:nvGrpSpPr>
          <p:cNvPr name="Group 9" id="9"/>
          <p:cNvGrpSpPr/>
          <p:nvPr/>
        </p:nvGrpSpPr>
        <p:grpSpPr>
          <a:xfrm rot="0">
            <a:off x="566644" y="2986246"/>
            <a:ext cx="5989793" cy="6936370"/>
            <a:chOff x="0" y="0"/>
            <a:chExt cx="7986391" cy="9248494"/>
          </a:xfrm>
        </p:grpSpPr>
        <p:sp>
          <p:nvSpPr>
            <p:cNvPr name="TextBox 10" id="10"/>
            <p:cNvSpPr txBox="true"/>
            <p:nvPr/>
          </p:nvSpPr>
          <p:spPr>
            <a:xfrm rot="0">
              <a:off x="0" y="-9525"/>
              <a:ext cx="7986391" cy="8239125"/>
            </a:xfrm>
            <a:prstGeom prst="rect">
              <a:avLst/>
            </a:prstGeom>
          </p:spPr>
          <p:txBody>
            <a:bodyPr anchor="t" rtlCol="false" tIns="0" lIns="0" bIns="0" rIns="0">
              <a:spAutoFit/>
            </a:bodyPr>
            <a:lstStyle/>
            <a:p>
              <a:pPr algn="ctr">
                <a:lnSpc>
                  <a:spcPts val="8100"/>
                </a:lnSpc>
              </a:pPr>
              <a:r>
                <a:rPr lang="en-US" sz="6750" spc="1350">
                  <a:solidFill>
                    <a:srgbClr val="FFFFFF"/>
                  </a:solidFill>
                  <a:latin typeface="Glacial Indifference Bold"/>
                </a:rPr>
                <a:t>M</a:t>
              </a:r>
            </a:p>
            <a:p>
              <a:pPr algn="ctr">
                <a:lnSpc>
                  <a:spcPts val="8100"/>
                </a:lnSpc>
              </a:pPr>
              <a:r>
                <a:rPr lang="en-US" sz="6750" spc="1350">
                  <a:solidFill>
                    <a:srgbClr val="FFFFFF"/>
                  </a:solidFill>
                  <a:latin typeface="Glacial Indifference Bold"/>
                </a:rPr>
                <a:t>E</a:t>
              </a:r>
            </a:p>
            <a:p>
              <a:pPr algn="ctr">
                <a:lnSpc>
                  <a:spcPts val="8100"/>
                </a:lnSpc>
              </a:pPr>
              <a:r>
                <a:rPr lang="en-US" sz="6750" spc="1350">
                  <a:solidFill>
                    <a:srgbClr val="FFFFFF"/>
                  </a:solidFill>
                  <a:latin typeface="Glacial Indifference Bold"/>
                </a:rPr>
                <a:t>T</a:t>
              </a:r>
            </a:p>
            <a:p>
              <a:pPr algn="ctr">
                <a:lnSpc>
                  <a:spcPts val="8100"/>
                </a:lnSpc>
              </a:pPr>
              <a:r>
                <a:rPr lang="en-US" sz="6750" spc="1350">
                  <a:solidFill>
                    <a:srgbClr val="FFFFFF"/>
                  </a:solidFill>
                  <a:latin typeface="Glacial Indifference Bold"/>
                </a:rPr>
                <a:t>O</a:t>
              </a:r>
            </a:p>
            <a:p>
              <a:pPr algn="ctr">
                <a:lnSpc>
                  <a:spcPts val="8100"/>
                </a:lnSpc>
              </a:pPr>
              <a:r>
                <a:rPr lang="en-US" sz="6750" spc="1350">
                  <a:solidFill>
                    <a:srgbClr val="FFFFFF"/>
                  </a:solidFill>
                  <a:latin typeface="Glacial Indifference Bold"/>
                </a:rPr>
                <a:t>D</a:t>
              </a:r>
            </a:p>
            <a:p>
              <a:pPr algn="ctr">
                <a:lnSpc>
                  <a:spcPts val="8100"/>
                </a:lnSpc>
              </a:pPr>
              <a:r>
                <a:rPr lang="en-US" sz="6750" spc="1350">
                  <a:solidFill>
                    <a:srgbClr val="FFFFFF"/>
                  </a:solidFill>
                  <a:latin typeface="Glacial Indifference Bold"/>
                </a:rPr>
                <a:t>E</a:t>
              </a:r>
            </a:p>
          </p:txBody>
        </p:sp>
        <p:sp>
          <p:nvSpPr>
            <p:cNvPr name="TextBox 11" id="11"/>
            <p:cNvSpPr txBox="true"/>
            <p:nvPr/>
          </p:nvSpPr>
          <p:spPr>
            <a:xfrm rot="0">
              <a:off x="311027" y="8476969"/>
              <a:ext cx="7364338" cy="771525"/>
            </a:xfrm>
            <a:prstGeom prst="rect">
              <a:avLst/>
            </a:prstGeom>
          </p:spPr>
          <p:txBody>
            <a:bodyPr anchor="t" rtlCol="false" tIns="0" lIns="0" bIns="0" rIns="0">
              <a:spAutoFit/>
            </a:bodyPr>
            <a:lstStyle/>
            <a:p>
              <a:pPr algn="ctr">
                <a:lnSpc>
                  <a:spcPts val="4500"/>
                </a:lnSpc>
              </a:pP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BDA696"/>
        </a:solidFill>
      </p:bgPr>
    </p:bg>
    <p:spTree>
      <p:nvGrpSpPr>
        <p:cNvPr id="1" name=""/>
        <p:cNvGrpSpPr/>
        <p:nvPr/>
      </p:nvGrpSpPr>
      <p:grpSpPr>
        <a:xfrm>
          <a:off x="0" y="0"/>
          <a:ext cx="0" cy="0"/>
          <a:chOff x="0" y="0"/>
          <a:chExt cx="0" cy="0"/>
        </a:xfrm>
      </p:grpSpPr>
      <p:grpSp>
        <p:nvGrpSpPr>
          <p:cNvPr name="Group 2" id="2"/>
          <p:cNvGrpSpPr/>
          <p:nvPr/>
        </p:nvGrpSpPr>
        <p:grpSpPr>
          <a:xfrm rot="0">
            <a:off x="0" y="2322101"/>
            <a:ext cx="18479138" cy="10008279"/>
            <a:chOff x="0" y="0"/>
            <a:chExt cx="4598718" cy="2490660"/>
          </a:xfrm>
        </p:grpSpPr>
        <p:sp>
          <p:nvSpPr>
            <p:cNvPr name="Freeform 3" id="3"/>
            <p:cNvSpPr/>
            <p:nvPr/>
          </p:nvSpPr>
          <p:spPr>
            <a:xfrm flipH="false" flipV="false" rot="0">
              <a:off x="0" y="0"/>
              <a:ext cx="4598718" cy="2490660"/>
            </a:xfrm>
            <a:custGeom>
              <a:avLst/>
              <a:gdLst/>
              <a:ahLst/>
              <a:cxnLst/>
              <a:rect r="r" b="b" t="t" l="l"/>
              <a:pathLst>
                <a:path h="2490660" w="4598718">
                  <a:moveTo>
                    <a:pt x="0" y="0"/>
                  </a:moveTo>
                  <a:lnTo>
                    <a:pt x="4598718" y="0"/>
                  </a:lnTo>
                  <a:lnTo>
                    <a:pt x="4598718" y="2490660"/>
                  </a:lnTo>
                  <a:lnTo>
                    <a:pt x="0" y="2490660"/>
                  </a:lnTo>
                  <a:close/>
                </a:path>
              </a:pathLst>
            </a:custGeom>
            <a:solidFill>
              <a:srgbClr val="251B15"/>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748369"/>
            <a:ext cx="18288000" cy="970085"/>
            <a:chOff x="0" y="0"/>
            <a:chExt cx="4551151" cy="241415"/>
          </a:xfrm>
        </p:grpSpPr>
        <p:sp>
          <p:nvSpPr>
            <p:cNvPr name="Freeform 6" id="6"/>
            <p:cNvSpPr/>
            <p:nvPr/>
          </p:nvSpPr>
          <p:spPr>
            <a:xfrm flipH="false" flipV="false" rot="0">
              <a:off x="0" y="0"/>
              <a:ext cx="4551151" cy="241415"/>
            </a:xfrm>
            <a:custGeom>
              <a:avLst/>
              <a:gdLst/>
              <a:ahLst/>
              <a:cxnLst/>
              <a:rect r="r" b="b" t="t" l="l"/>
              <a:pathLst>
                <a:path h="241415" w="4551151">
                  <a:moveTo>
                    <a:pt x="0" y="0"/>
                  </a:moveTo>
                  <a:lnTo>
                    <a:pt x="4551151" y="0"/>
                  </a:lnTo>
                  <a:lnTo>
                    <a:pt x="4551151" y="241415"/>
                  </a:lnTo>
                  <a:lnTo>
                    <a:pt x="0" y="241415"/>
                  </a:lnTo>
                  <a:close/>
                </a:path>
              </a:pathLst>
            </a:custGeom>
            <a:solidFill>
              <a:srgbClr val="251B15"/>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66644" y="1056246"/>
            <a:ext cx="8296627" cy="506732"/>
          </a:xfrm>
          <a:prstGeom prst="rect">
            <a:avLst/>
          </a:prstGeom>
        </p:spPr>
        <p:txBody>
          <a:bodyPr anchor="t" rtlCol="false" tIns="0" lIns="0" bIns="0" rIns="0">
            <a:spAutoFit/>
          </a:bodyPr>
          <a:lstStyle/>
          <a:p>
            <a:pPr>
              <a:lnSpc>
                <a:spcPts val="3510"/>
              </a:lnSpc>
            </a:pPr>
            <a:r>
              <a:rPr lang="en-US" sz="4500">
                <a:solidFill>
                  <a:srgbClr val="FFFFFF"/>
                </a:solidFill>
                <a:latin typeface="Rubik One"/>
              </a:rPr>
              <a:t>DESKRIPSI LANJUTAN</a:t>
            </a:r>
          </a:p>
        </p:txBody>
      </p:sp>
      <p:grpSp>
        <p:nvGrpSpPr>
          <p:cNvPr name="Group 9" id="9"/>
          <p:cNvGrpSpPr/>
          <p:nvPr/>
        </p:nvGrpSpPr>
        <p:grpSpPr>
          <a:xfrm rot="0">
            <a:off x="387738" y="2677008"/>
            <a:ext cx="10767481" cy="1838831"/>
            <a:chOff x="0" y="0"/>
            <a:chExt cx="14356642" cy="2451775"/>
          </a:xfrm>
        </p:grpSpPr>
        <p:grpSp>
          <p:nvGrpSpPr>
            <p:cNvPr name="Group 10" id="10"/>
            <p:cNvGrpSpPr/>
            <p:nvPr/>
          </p:nvGrpSpPr>
          <p:grpSpPr>
            <a:xfrm rot="0">
              <a:off x="0" y="0"/>
              <a:ext cx="14356642" cy="2451775"/>
              <a:chOff x="0" y="0"/>
              <a:chExt cx="3173779" cy="542006"/>
            </a:xfrm>
          </p:grpSpPr>
          <p:sp>
            <p:nvSpPr>
              <p:cNvPr name="Freeform 11" id="11"/>
              <p:cNvSpPr/>
              <p:nvPr/>
            </p:nvSpPr>
            <p:spPr>
              <a:xfrm flipH="false" flipV="false" rot="0">
                <a:off x="0" y="0"/>
                <a:ext cx="3173779" cy="542006"/>
              </a:xfrm>
              <a:custGeom>
                <a:avLst/>
                <a:gdLst/>
                <a:ahLst/>
                <a:cxnLst/>
                <a:rect r="r" b="b" t="t" l="l"/>
                <a:pathLst>
                  <a:path h="542006" w="3173779">
                    <a:moveTo>
                      <a:pt x="0" y="0"/>
                    </a:moveTo>
                    <a:lnTo>
                      <a:pt x="3173779" y="0"/>
                    </a:lnTo>
                    <a:lnTo>
                      <a:pt x="3173779" y="542006"/>
                    </a:lnTo>
                    <a:lnTo>
                      <a:pt x="0" y="542006"/>
                    </a:lnTo>
                    <a:close/>
                  </a:path>
                </a:pathLst>
              </a:custGeom>
              <a:solidFill>
                <a:srgbClr val="000000">
                  <a:alpha val="0"/>
                </a:srgbClr>
              </a:solidFill>
              <a:ln w="38100">
                <a:solidFill>
                  <a:srgbClr val="A17258"/>
                </a:solidFill>
              </a:ln>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4482" y="256357"/>
              <a:ext cx="14147679" cy="1814374"/>
            </a:xfrm>
            <a:prstGeom prst="rect">
              <a:avLst/>
            </a:prstGeom>
          </p:spPr>
          <p:txBody>
            <a:bodyPr anchor="t" rtlCol="false" tIns="0" lIns="0" bIns="0" rIns="0">
              <a:spAutoFit/>
            </a:bodyPr>
            <a:lstStyle/>
            <a:p>
              <a:pPr algn="ctr">
                <a:lnSpc>
                  <a:spcPts val="3799"/>
                </a:lnSpc>
              </a:pPr>
              <a:r>
                <a:rPr lang="en-US" sz="2110">
                  <a:solidFill>
                    <a:srgbClr val="FFFFFF"/>
                  </a:solidFill>
                  <a:latin typeface="Chewy"/>
                </a:rPr>
                <a:t>Random Forest:</a:t>
              </a:r>
            </a:p>
            <a:p>
              <a:pPr algn="ctr">
                <a:lnSpc>
                  <a:spcPts val="3799"/>
                </a:lnSpc>
              </a:pPr>
              <a:r>
                <a:rPr lang="en-US" sz="2110">
                  <a:solidFill>
                    <a:srgbClr val="FFFFFF"/>
                  </a:solidFill>
                  <a:latin typeface="Chewy"/>
                </a:rPr>
                <a:t>"algoritma ensemble learning yang terdiri dari banyak pohon keputusan (decision trees) yang dibuat secara acak, dan akhirnya dipilih hasil mayoritas dari semua pohon yang dibuat."</a:t>
              </a:r>
            </a:p>
          </p:txBody>
        </p:sp>
      </p:grpSp>
      <p:grpSp>
        <p:nvGrpSpPr>
          <p:cNvPr name="Group 14" id="14"/>
          <p:cNvGrpSpPr/>
          <p:nvPr/>
        </p:nvGrpSpPr>
        <p:grpSpPr>
          <a:xfrm rot="0">
            <a:off x="387738" y="4848214"/>
            <a:ext cx="10767481" cy="2315081"/>
            <a:chOff x="0" y="0"/>
            <a:chExt cx="14356642" cy="3086775"/>
          </a:xfrm>
        </p:grpSpPr>
        <p:grpSp>
          <p:nvGrpSpPr>
            <p:cNvPr name="Group 15" id="15"/>
            <p:cNvGrpSpPr/>
            <p:nvPr/>
          </p:nvGrpSpPr>
          <p:grpSpPr>
            <a:xfrm rot="0">
              <a:off x="0" y="0"/>
              <a:ext cx="14356642" cy="3086775"/>
              <a:chOff x="0" y="0"/>
              <a:chExt cx="3173779" cy="682384"/>
            </a:xfrm>
          </p:grpSpPr>
          <p:sp>
            <p:nvSpPr>
              <p:cNvPr name="Freeform 16" id="16"/>
              <p:cNvSpPr/>
              <p:nvPr/>
            </p:nvSpPr>
            <p:spPr>
              <a:xfrm flipH="false" flipV="false" rot="0">
                <a:off x="0" y="0"/>
                <a:ext cx="3173779" cy="682384"/>
              </a:xfrm>
              <a:custGeom>
                <a:avLst/>
                <a:gdLst/>
                <a:ahLst/>
                <a:cxnLst/>
                <a:rect r="r" b="b" t="t" l="l"/>
                <a:pathLst>
                  <a:path h="682384" w="3173779">
                    <a:moveTo>
                      <a:pt x="0" y="0"/>
                    </a:moveTo>
                    <a:lnTo>
                      <a:pt x="3173779" y="0"/>
                    </a:lnTo>
                    <a:lnTo>
                      <a:pt x="3173779" y="682384"/>
                    </a:lnTo>
                    <a:lnTo>
                      <a:pt x="0" y="682384"/>
                    </a:lnTo>
                    <a:close/>
                  </a:path>
                </a:pathLst>
              </a:custGeom>
              <a:solidFill>
                <a:srgbClr val="000000">
                  <a:alpha val="0"/>
                </a:srgbClr>
              </a:solidFill>
              <a:ln w="38100">
                <a:solidFill>
                  <a:srgbClr val="A17258"/>
                </a:solidFill>
              </a:ln>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4482" y="256357"/>
              <a:ext cx="14147679" cy="2449374"/>
            </a:xfrm>
            <a:prstGeom prst="rect">
              <a:avLst/>
            </a:prstGeom>
          </p:spPr>
          <p:txBody>
            <a:bodyPr anchor="t" rtlCol="false" tIns="0" lIns="0" bIns="0" rIns="0">
              <a:spAutoFit/>
            </a:bodyPr>
            <a:lstStyle/>
            <a:p>
              <a:pPr algn="ctr">
                <a:lnSpc>
                  <a:spcPts val="3799"/>
                </a:lnSpc>
              </a:pPr>
              <a:r>
                <a:rPr lang="en-US" sz="2110">
                  <a:solidFill>
                    <a:srgbClr val="FFFFFF"/>
                  </a:solidFill>
                  <a:latin typeface="Chewy"/>
                </a:rPr>
                <a:t>KNN:</a:t>
              </a:r>
            </a:p>
            <a:p>
              <a:pPr algn="ctr">
                <a:lnSpc>
                  <a:spcPts val="3799"/>
                </a:lnSpc>
              </a:pPr>
              <a:r>
                <a:rPr lang="en-US" sz="2110">
                  <a:solidFill>
                    <a:srgbClr val="FFFFFF"/>
                  </a:solidFill>
                  <a:latin typeface="Chewy"/>
                </a:rPr>
                <a:t>"algoritma yang memprediksi label atau nilai target untuk suatu data baru berdasarkan kumpulan data terdekat dari data tersebut. .Dalam KNN, data baru diklasifikasikan berdasarkan mayoritas label dari tetangga terdekatnya."</a:t>
              </a:r>
            </a:p>
          </p:txBody>
        </p:sp>
      </p:grpSp>
      <p:grpSp>
        <p:nvGrpSpPr>
          <p:cNvPr name="Group 19" id="19"/>
          <p:cNvGrpSpPr/>
          <p:nvPr/>
        </p:nvGrpSpPr>
        <p:grpSpPr>
          <a:xfrm rot="0">
            <a:off x="387738" y="7495669"/>
            <a:ext cx="10767481" cy="2315081"/>
            <a:chOff x="0" y="0"/>
            <a:chExt cx="14356642" cy="3086775"/>
          </a:xfrm>
        </p:grpSpPr>
        <p:grpSp>
          <p:nvGrpSpPr>
            <p:cNvPr name="Group 20" id="20"/>
            <p:cNvGrpSpPr/>
            <p:nvPr/>
          </p:nvGrpSpPr>
          <p:grpSpPr>
            <a:xfrm rot="0">
              <a:off x="0" y="0"/>
              <a:ext cx="14356642" cy="3086775"/>
              <a:chOff x="0" y="0"/>
              <a:chExt cx="3173779" cy="682384"/>
            </a:xfrm>
          </p:grpSpPr>
          <p:sp>
            <p:nvSpPr>
              <p:cNvPr name="Freeform 21" id="21"/>
              <p:cNvSpPr/>
              <p:nvPr/>
            </p:nvSpPr>
            <p:spPr>
              <a:xfrm flipH="false" flipV="false" rot="0">
                <a:off x="0" y="0"/>
                <a:ext cx="3173779" cy="682384"/>
              </a:xfrm>
              <a:custGeom>
                <a:avLst/>
                <a:gdLst/>
                <a:ahLst/>
                <a:cxnLst/>
                <a:rect r="r" b="b" t="t" l="l"/>
                <a:pathLst>
                  <a:path h="682384" w="3173779">
                    <a:moveTo>
                      <a:pt x="0" y="0"/>
                    </a:moveTo>
                    <a:lnTo>
                      <a:pt x="3173779" y="0"/>
                    </a:lnTo>
                    <a:lnTo>
                      <a:pt x="3173779" y="682384"/>
                    </a:lnTo>
                    <a:lnTo>
                      <a:pt x="0" y="682384"/>
                    </a:lnTo>
                    <a:close/>
                  </a:path>
                </a:pathLst>
              </a:custGeom>
              <a:solidFill>
                <a:srgbClr val="000000">
                  <a:alpha val="0"/>
                </a:srgbClr>
              </a:solidFill>
              <a:ln w="38100">
                <a:solidFill>
                  <a:srgbClr val="A17258"/>
                </a:solidFill>
              </a:ln>
            </p:spPr>
          </p:sp>
          <p:sp>
            <p:nvSpPr>
              <p:cNvPr name="TextBox 22" id="22"/>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04482" y="256357"/>
              <a:ext cx="14147679" cy="2449374"/>
            </a:xfrm>
            <a:prstGeom prst="rect">
              <a:avLst/>
            </a:prstGeom>
          </p:spPr>
          <p:txBody>
            <a:bodyPr anchor="t" rtlCol="false" tIns="0" lIns="0" bIns="0" rIns="0">
              <a:spAutoFit/>
            </a:bodyPr>
            <a:lstStyle/>
            <a:p>
              <a:pPr algn="ctr">
                <a:lnSpc>
                  <a:spcPts val="3799"/>
                </a:lnSpc>
              </a:pPr>
              <a:r>
                <a:rPr lang="en-US" sz="2110">
                  <a:solidFill>
                    <a:srgbClr val="FFFFFF"/>
                  </a:solidFill>
                  <a:latin typeface="Chewy"/>
                </a:rPr>
                <a:t>SVM:</a:t>
              </a:r>
            </a:p>
            <a:p>
              <a:pPr algn="ctr">
                <a:lnSpc>
                  <a:spcPts val="3799"/>
                </a:lnSpc>
              </a:pPr>
              <a:r>
                <a:rPr lang="en-US" sz="2110">
                  <a:solidFill>
                    <a:srgbClr val="FFFFFF"/>
                  </a:solidFill>
                  <a:latin typeface="Chewy"/>
                </a:rPr>
                <a:t>"algoritma yang mencari garis (hipersimpul) terbaik untuk memisahkan data menjadi dua kelas berbeda. SVM mengambil data latih dan mencari garis terbaik yang memisahkan dua kelas, dan kemudian menggunakannya untuk memprediksi kelas data baru.."</a:t>
              </a:r>
            </a:p>
          </p:txBody>
        </p:sp>
      </p:grpSp>
      <p:grpSp>
        <p:nvGrpSpPr>
          <p:cNvPr name="Group 24" id="24"/>
          <p:cNvGrpSpPr/>
          <p:nvPr/>
        </p:nvGrpSpPr>
        <p:grpSpPr>
          <a:xfrm rot="0">
            <a:off x="11155220" y="5652814"/>
            <a:ext cx="2350563" cy="1658553"/>
            <a:chOff x="0" y="0"/>
            <a:chExt cx="3134085" cy="2211403"/>
          </a:xfrm>
        </p:grpSpPr>
        <p:sp>
          <p:nvSpPr>
            <p:cNvPr name="TextBox 25" id="25"/>
            <p:cNvSpPr txBox="true"/>
            <p:nvPr/>
          </p:nvSpPr>
          <p:spPr>
            <a:xfrm rot="0">
              <a:off x="0" y="0"/>
              <a:ext cx="3134085" cy="1268843"/>
            </a:xfrm>
            <a:prstGeom prst="rect">
              <a:avLst/>
            </a:prstGeom>
          </p:spPr>
          <p:txBody>
            <a:bodyPr anchor="t" rtlCol="false" tIns="0" lIns="0" bIns="0" rIns="0">
              <a:spAutoFit/>
            </a:bodyPr>
            <a:lstStyle/>
            <a:p>
              <a:pPr algn="ctr">
                <a:lnSpc>
                  <a:spcPts val="7493"/>
                </a:lnSpc>
              </a:pPr>
            </a:p>
          </p:txBody>
        </p:sp>
        <p:sp>
          <p:nvSpPr>
            <p:cNvPr name="TextBox 26" id="26"/>
            <p:cNvSpPr txBox="true"/>
            <p:nvPr/>
          </p:nvSpPr>
          <p:spPr>
            <a:xfrm rot="0">
              <a:off x="122056" y="1496966"/>
              <a:ext cx="2889973" cy="714438"/>
            </a:xfrm>
            <a:prstGeom prst="rect">
              <a:avLst/>
            </a:prstGeom>
          </p:spPr>
          <p:txBody>
            <a:bodyPr anchor="t" rtlCol="false" tIns="0" lIns="0" bIns="0" rIns="0">
              <a:spAutoFit/>
            </a:bodyPr>
            <a:lstStyle/>
            <a:p>
              <a:pPr algn="ctr">
                <a:lnSpc>
                  <a:spcPts val="4162"/>
                </a:lnSpc>
              </a:pPr>
            </a:p>
          </p:txBody>
        </p:sp>
      </p:grpSp>
      <p:grpSp>
        <p:nvGrpSpPr>
          <p:cNvPr name="Group 27" id="27"/>
          <p:cNvGrpSpPr/>
          <p:nvPr/>
        </p:nvGrpSpPr>
        <p:grpSpPr>
          <a:xfrm rot="0">
            <a:off x="11597454" y="4191868"/>
            <a:ext cx="6197040" cy="4513449"/>
            <a:chOff x="0" y="0"/>
            <a:chExt cx="8262719" cy="6017932"/>
          </a:xfrm>
        </p:grpSpPr>
        <p:sp>
          <p:nvSpPr>
            <p:cNvPr name="TextBox 28" id="28"/>
            <p:cNvSpPr txBox="true"/>
            <p:nvPr/>
          </p:nvSpPr>
          <p:spPr>
            <a:xfrm rot="0">
              <a:off x="0" y="0"/>
              <a:ext cx="8262719" cy="5075371"/>
            </a:xfrm>
            <a:prstGeom prst="rect">
              <a:avLst/>
            </a:prstGeom>
          </p:spPr>
          <p:txBody>
            <a:bodyPr anchor="t" rtlCol="false" tIns="0" lIns="0" bIns="0" rIns="0">
              <a:spAutoFit/>
            </a:bodyPr>
            <a:lstStyle/>
            <a:p>
              <a:pPr algn="ctr">
                <a:lnSpc>
                  <a:spcPts val="7493"/>
                </a:lnSpc>
              </a:pPr>
              <a:r>
                <a:rPr lang="en-US" sz="6244" spc="1248">
                  <a:solidFill>
                    <a:srgbClr val="FFFFFF"/>
                  </a:solidFill>
                  <a:latin typeface="Glacial Indifference Bold"/>
                </a:rPr>
                <a:t>"SPESIFIK</a:t>
              </a:r>
            </a:p>
            <a:p>
              <a:pPr algn="ctr">
                <a:lnSpc>
                  <a:spcPts val="7493"/>
                </a:lnSpc>
              </a:pPr>
              <a:r>
                <a:rPr lang="en-US" sz="6244" spc="1248">
                  <a:solidFill>
                    <a:srgbClr val="FFFFFF"/>
                  </a:solidFill>
                  <a:latin typeface="Glacial Indifference Bold"/>
                </a:rPr>
                <a:t>ALGORITMA</a:t>
              </a:r>
            </a:p>
            <a:p>
              <a:pPr algn="ctr">
                <a:lnSpc>
                  <a:spcPts val="7493"/>
                </a:lnSpc>
              </a:pPr>
              <a:r>
                <a:rPr lang="en-US" sz="6244" spc="1248">
                  <a:solidFill>
                    <a:srgbClr val="FFFFFF"/>
                  </a:solidFill>
                  <a:latin typeface="Glacial Indifference Bold"/>
                </a:rPr>
                <a:t>MACHINE</a:t>
              </a:r>
            </a:p>
            <a:p>
              <a:pPr algn="ctr">
                <a:lnSpc>
                  <a:spcPts val="7493"/>
                </a:lnSpc>
              </a:pPr>
              <a:r>
                <a:rPr lang="en-US" sz="6244" spc="1248">
                  <a:solidFill>
                    <a:srgbClr val="FFFFFF"/>
                  </a:solidFill>
                  <a:latin typeface="Glacial Indifference Bold"/>
                </a:rPr>
                <a:t>LEARNING"</a:t>
              </a:r>
            </a:p>
          </p:txBody>
        </p:sp>
        <p:sp>
          <p:nvSpPr>
            <p:cNvPr name="TextBox 29" id="29"/>
            <p:cNvSpPr txBox="true"/>
            <p:nvPr/>
          </p:nvSpPr>
          <p:spPr>
            <a:xfrm rot="0">
              <a:off x="321788" y="5303494"/>
              <a:ext cx="7619143" cy="714438"/>
            </a:xfrm>
            <a:prstGeom prst="rect">
              <a:avLst/>
            </a:prstGeom>
          </p:spPr>
          <p:txBody>
            <a:bodyPr anchor="t" rtlCol="false" tIns="0" lIns="0" bIns="0" rIns="0">
              <a:spAutoFit/>
            </a:bodyPr>
            <a:lstStyle/>
            <a:p>
              <a:pPr algn="ctr">
                <a:lnSpc>
                  <a:spcPts val="4162"/>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51B15"/>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552766" y="2008033"/>
            <a:ext cx="6270934" cy="10287000"/>
          </a:xfrm>
          <a:custGeom>
            <a:avLst/>
            <a:gdLst/>
            <a:ahLst/>
            <a:cxnLst/>
            <a:rect r="r" b="b" t="t" l="l"/>
            <a:pathLst>
              <a:path h="10287000" w="6270934">
                <a:moveTo>
                  <a:pt x="0" y="0"/>
                </a:moveTo>
                <a:lnTo>
                  <a:pt x="6270934" y="0"/>
                </a:lnTo>
                <a:lnTo>
                  <a:pt x="6270934" y="10287000"/>
                </a:lnTo>
                <a:lnTo>
                  <a:pt x="0" y="10287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552766" y="-4621602"/>
            <a:ext cx="6270934" cy="10287000"/>
          </a:xfrm>
          <a:custGeom>
            <a:avLst/>
            <a:gdLst/>
            <a:ahLst/>
            <a:cxnLst/>
            <a:rect r="r" b="b" t="t" l="l"/>
            <a:pathLst>
              <a:path h="10287000" w="6270934">
                <a:moveTo>
                  <a:pt x="0" y="0"/>
                </a:moveTo>
                <a:lnTo>
                  <a:pt x="6270934" y="0"/>
                </a:lnTo>
                <a:lnTo>
                  <a:pt x="6270934" y="10287000"/>
                </a:lnTo>
                <a:lnTo>
                  <a:pt x="0" y="10287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769634" y="1601570"/>
            <a:ext cx="16748731" cy="3004726"/>
            <a:chOff x="0" y="0"/>
            <a:chExt cx="3922159" cy="703636"/>
          </a:xfrm>
        </p:grpSpPr>
        <p:sp>
          <p:nvSpPr>
            <p:cNvPr name="Freeform 5" id="5"/>
            <p:cNvSpPr/>
            <p:nvPr/>
          </p:nvSpPr>
          <p:spPr>
            <a:xfrm flipH="false" flipV="false" rot="0">
              <a:off x="0" y="0"/>
              <a:ext cx="3922159" cy="703636"/>
            </a:xfrm>
            <a:custGeom>
              <a:avLst/>
              <a:gdLst/>
              <a:ahLst/>
              <a:cxnLst/>
              <a:rect r="r" b="b" t="t" l="l"/>
              <a:pathLst>
                <a:path h="703636" w="3922159">
                  <a:moveTo>
                    <a:pt x="0" y="0"/>
                  </a:moveTo>
                  <a:lnTo>
                    <a:pt x="3922159" y="0"/>
                  </a:lnTo>
                  <a:lnTo>
                    <a:pt x="3922159" y="703636"/>
                  </a:lnTo>
                  <a:lnTo>
                    <a:pt x="0" y="703636"/>
                  </a:lnTo>
                  <a:close/>
                </a:path>
              </a:pathLst>
            </a:custGeom>
            <a:solidFill>
              <a:srgbClr val="A17258"/>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918138" y="1660289"/>
            <a:ext cx="16398312" cy="3125470"/>
          </a:xfrm>
          <a:prstGeom prst="rect">
            <a:avLst/>
          </a:prstGeom>
        </p:spPr>
        <p:txBody>
          <a:bodyPr anchor="t" rtlCol="false" tIns="0" lIns="0" bIns="0" rIns="0">
            <a:spAutoFit/>
          </a:bodyPr>
          <a:lstStyle/>
          <a:p>
            <a:pPr algn="just">
              <a:lnSpc>
                <a:spcPts val="3079"/>
              </a:lnSpc>
            </a:pPr>
            <a:r>
              <a:rPr lang="en-US" sz="2199">
                <a:solidFill>
                  <a:srgbClr val="FFFFFF"/>
                </a:solidFill>
                <a:latin typeface="Arimo Bold"/>
              </a:rPr>
              <a:t>Langkah langkah :</a:t>
            </a:r>
          </a:p>
          <a:p>
            <a:pPr algn="just" marL="474978" indent="-237489" lvl="1">
              <a:lnSpc>
                <a:spcPts val="3079"/>
              </a:lnSpc>
              <a:buFont typeface="Arial"/>
              <a:buChar char="•"/>
            </a:pPr>
            <a:r>
              <a:rPr lang="en-US" sz="2199">
                <a:solidFill>
                  <a:srgbClr val="FFFFFF"/>
                </a:solidFill>
                <a:latin typeface="Arimo"/>
              </a:rPr>
              <a:t>I</a:t>
            </a:r>
            <a:r>
              <a:rPr lang="en-US" sz="2199">
                <a:solidFill>
                  <a:srgbClr val="FFFFFF"/>
                </a:solidFill>
                <a:latin typeface="Arimo"/>
              </a:rPr>
              <a:t>nstall kaggle API pada Colab dengan menggunakan perintah berikut: !pip install kaggle</a:t>
            </a:r>
          </a:p>
          <a:p>
            <a:pPr algn="just" marL="474978" indent="-237489" lvl="1">
              <a:lnSpc>
                <a:spcPts val="3079"/>
              </a:lnSpc>
              <a:spcBef>
                <a:spcPct val="0"/>
              </a:spcBef>
              <a:buFont typeface="Arial"/>
              <a:buChar char="•"/>
            </a:pPr>
            <a:r>
              <a:rPr lang="en-US" sz="2199">
                <a:solidFill>
                  <a:srgbClr val="FFFFFF"/>
                </a:solidFill>
                <a:latin typeface="Arimo"/>
              </a:rPr>
              <a:t>Setelah itu, buka halaman Kaggle, lalu masuk ke bagian "Account" dan klik tombol "Create API Token". Ini akan mengunduh file "kaggle.json" ke k</a:t>
            </a:r>
            <a:r>
              <a:rPr lang="en-US" sz="2199">
                <a:solidFill>
                  <a:srgbClr val="FFFFFF"/>
                </a:solidFill>
                <a:latin typeface="Arimo"/>
              </a:rPr>
              <a:t>omputer Anda.</a:t>
            </a:r>
          </a:p>
          <a:p>
            <a:pPr algn="just" marL="474978" indent="-237489" lvl="1">
              <a:lnSpc>
                <a:spcPts val="3079"/>
              </a:lnSpc>
              <a:spcBef>
                <a:spcPct val="0"/>
              </a:spcBef>
              <a:buFont typeface="Arial"/>
              <a:buChar char="•"/>
            </a:pPr>
            <a:r>
              <a:rPr lang="en-US" sz="2199">
                <a:solidFill>
                  <a:srgbClr val="FFFFFF"/>
                </a:solidFill>
                <a:latin typeface="Arimo"/>
              </a:rPr>
              <a:t>Jalankan kode dibawah pada Colab untuk menghubungkan ke Google Drive dan mengatur konfigurasi API Kaggle</a:t>
            </a:r>
          </a:p>
          <a:p>
            <a:pPr algn="just" marL="474978" indent="-237489" lvl="1">
              <a:lnSpc>
                <a:spcPts val="3079"/>
              </a:lnSpc>
              <a:spcBef>
                <a:spcPct val="0"/>
              </a:spcBef>
              <a:buFont typeface="Arial"/>
              <a:buChar char="•"/>
            </a:pPr>
            <a:r>
              <a:rPr lang="en-US" sz="2199">
                <a:solidFill>
                  <a:srgbClr val="FFFFFF"/>
                </a:solidFill>
                <a:latin typeface="Arimo"/>
              </a:rPr>
              <a:t>Upload file "kaggle.json" ke Google Drive Anda sesuai folder dibawah.</a:t>
            </a:r>
          </a:p>
          <a:p>
            <a:pPr algn="just" marL="474978" indent="-237489" lvl="1">
              <a:lnSpc>
                <a:spcPts val="3079"/>
              </a:lnSpc>
              <a:spcBef>
                <a:spcPct val="0"/>
              </a:spcBef>
              <a:buFont typeface="Arial"/>
              <a:buChar char="•"/>
            </a:pPr>
            <a:r>
              <a:rPr lang="en-US" sz="2199">
                <a:solidFill>
                  <a:srgbClr val="FFFFFF"/>
                </a:solidFill>
                <a:latin typeface="Arimo"/>
              </a:rPr>
              <a:t>Selanjutnya j</a:t>
            </a:r>
            <a:r>
              <a:rPr lang="en-US" sz="2199">
                <a:solidFill>
                  <a:srgbClr val="FFFFFF"/>
                </a:solidFill>
                <a:latin typeface="Arimo"/>
              </a:rPr>
              <a:t>alankan perintah berikut untuk mengunduh dataset :</a:t>
            </a:r>
          </a:p>
          <a:p>
            <a:pPr>
              <a:lnSpc>
                <a:spcPts val="3079"/>
              </a:lnSpc>
              <a:spcBef>
                <a:spcPct val="0"/>
              </a:spcBef>
            </a:pPr>
          </a:p>
        </p:txBody>
      </p:sp>
      <p:sp>
        <p:nvSpPr>
          <p:cNvPr name="TextBox 8" id="8"/>
          <p:cNvSpPr txBox="true"/>
          <p:nvPr/>
        </p:nvSpPr>
        <p:spPr>
          <a:xfrm rot="0">
            <a:off x="0" y="586736"/>
            <a:ext cx="9711702" cy="441964"/>
          </a:xfrm>
          <a:prstGeom prst="rect">
            <a:avLst/>
          </a:prstGeom>
        </p:spPr>
        <p:txBody>
          <a:bodyPr anchor="t" rtlCol="false" tIns="0" lIns="0" bIns="0" rIns="0">
            <a:spAutoFit/>
          </a:bodyPr>
          <a:lstStyle/>
          <a:p>
            <a:pPr marL="863616" indent="-431808" lvl="1">
              <a:lnSpc>
                <a:spcPts val="3120"/>
              </a:lnSpc>
              <a:buFont typeface="Arial"/>
              <a:buChar char="•"/>
            </a:pPr>
            <a:r>
              <a:rPr lang="en-US" sz="4000">
                <a:solidFill>
                  <a:srgbClr val="FFFFFF"/>
                </a:solidFill>
                <a:latin typeface="Rubik One"/>
              </a:rPr>
              <a:t>INSTALL API KAGGLE</a:t>
            </a:r>
          </a:p>
        </p:txBody>
      </p:sp>
      <p:grpSp>
        <p:nvGrpSpPr>
          <p:cNvPr name="Group 9" id="9"/>
          <p:cNvGrpSpPr/>
          <p:nvPr/>
        </p:nvGrpSpPr>
        <p:grpSpPr>
          <a:xfrm rot="0">
            <a:off x="769634" y="5079225"/>
            <a:ext cx="4509874" cy="1204861"/>
            <a:chOff x="0" y="0"/>
            <a:chExt cx="6013166" cy="1606482"/>
          </a:xfrm>
        </p:grpSpPr>
        <p:grpSp>
          <p:nvGrpSpPr>
            <p:cNvPr name="Group 10" id="10"/>
            <p:cNvGrpSpPr/>
            <p:nvPr/>
          </p:nvGrpSpPr>
          <p:grpSpPr>
            <a:xfrm rot="0">
              <a:off x="0" y="0"/>
              <a:ext cx="6013166" cy="1606482"/>
              <a:chOff x="0" y="0"/>
              <a:chExt cx="1056106" cy="282150"/>
            </a:xfrm>
          </p:grpSpPr>
          <p:sp>
            <p:nvSpPr>
              <p:cNvPr name="Freeform 11" id="11"/>
              <p:cNvSpPr/>
              <p:nvPr/>
            </p:nvSpPr>
            <p:spPr>
              <a:xfrm flipH="false" flipV="false" rot="0">
                <a:off x="0" y="0"/>
                <a:ext cx="1056106" cy="282150"/>
              </a:xfrm>
              <a:custGeom>
                <a:avLst/>
                <a:gdLst/>
                <a:ahLst/>
                <a:cxnLst/>
                <a:rect r="r" b="b" t="t" l="l"/>
                <a:pathLst>
                  <a:path h="282150" w="1056106">
                    <a:moveTo>
                      <a:pt x="0" y="0"/>
                    </a:moveTo>
                    <a:lnTo>
                      <a:pt x="1056106" y="0"/>
                    </a:lnTo>
                    <a:lnTo>
                      <a:pt x="1056106" y="282150"/>
                    </a:lnTo>
                    <a:lnTo>
                      <a:pt x="0" y="282150"/>
                    </a:lnTo>
                    <a:close/>
                  </a:path>
                </a:pathLst>
              </a:custGeom>
              <a:solidFill>
                <a:srgbClr val="A17258"/>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70581" y="192063"/>
              <a:ext cx="5621204" cy="1194425"/>
            </a:xfrm>
            <a:custGeom>
              <a:avLst/>
              <a:gdLst/>
              <a:ahLst/>
              <a:cxnLst/>
              <a:rect r="r" b="b" t="t" l="l"/>
              <a:pathLst>
                <a:path h="1194425" w="5621204">
                  <a:moveTo>
                    <a:pt x="0" y="0"/>
                  </a:moveTo>
                  <a:lnTo>
                    <a:pt x="5621204" y="0"/>
                  </a:lnTo>
                  <a:lnTo>
                    <a:pt x="5621204" y="1194425"/>
                  </a:lnTo>
                  <a:lnTo>
                    <a:pt x="0" y="1194425"/>
                  </a:lnTo>
                  <a:lnTo>
                    <a:pt x="0" y="0"/>
                  </a:lnTo>
                  <a:close/>
                </a:path>
              </a:pathLst>
            </a:custGeom>
            <a:blipFill>
              <a:blip r:embed="rId4"/>
              <a:stretch>
                <a:fillRect l="0" t="0" r="-45434" b="0"/>
              </a:stretch>
            </a:blipFill>
          </p:spPr>
        </p:sp>
      </p:grpSp>
      <p:grpSp>
        <p:nvGrpSpPr>
          <p:cNvPr name="Group 14" id="14"/>
          <p:cNvGrpSpPr/>
          <p:nvPr/>
        </p:nvGrpSpPr>
        <p:grpSpPr>
          <a:xfrm rot="0">
            <a:off x="769634" y="6450164"/>
            <a:ext cx="9166425" cy="2008033"/>
            <a:chOff x="0" y="0"/>
            <a:chExt cx="12221900" cy="2677377"/>
          </a:xfrm>
        </p:grpSpPr>
        <p:grpSp>
          <p:nvGrpSpPr>
            <p:cNvPr name="Group 15" id="15"/>
            <p:cNvGrpSpPr/>
            <p:nvPr/>
          </p:nvGrpSpPr>
          <p:grpSpPr>
            <a:xfrm rot="0">
              <a:off x="0" y="0"/>
              <a:ext cx="12221900" cy="2677377"/>
              <a:chOff x="0" y="0"/>
              <a:chExt cx="2146561" cy="470234"/>
            </a:xfrm>
          </p:grpSpPr>
          <p:sp>
            <p:nvSpPr>
              <p:cNvPr name="Freeform 16" id="16"/>
              <p:cNvSpPr/>
              <p:nvPr/>
            </p:nvSpPr>
            <p:spPr>
              <a:xfrm flipH="false" flipV="false" rot="0">
                <a:off x="0" y="0"/>
                <a:ext cx="2146561" cy="470234"/>
              </a:xfrm>
              <a:custGeom>
                <a:avLst/>
                <a:gdLst/>
                <a:ahLst/>
                <a:cxnLst/>
                <a:rect r="r" b="b" t="t" l="l"/>
                <a:pathLst>
                  <a:path h="470234" w="2146561">
                    <a:moveTo>
                      <a:pt x="0" y="0"/>
                    </a:moveTo>
                    <a:lnTo>
                      <a:pt x="2146561" y="0"/>
                    </a:lnTo>
                    <a:lnTo>
                      <a:pt x="2146561" y="470234"/>
                    </a:lnTo>
                    <a:lnTo>
                      <a:pt x="0" y="470234"/>
                    </a:lnTo>
                    <a:close/>
                  </a:path>
                </a:pathLst>
              </a:custGeom>
              <a:solidFill>
                <a:srgbClr val="A17258"/>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211547" y="132613"/>
              <a:ext cx="11824205" cy="2418587"/>
            </a:xfrm>
            <a:custGeom>
              <a:avLst/>
              <a:gdLst/>
              <a:ahLst/>
              <a:cxnLst/>
              <a:rect r="r" b="b" t="t" l="l"/>
              <a:pathLst>
                <a:path h="2418587" w="11824205">
                  <a:moveTo>
                    <a:pt x="0" y="0"/>
                  </a:moveTo>
                  <a:lnTo>
                    <a:pt x="11824205" y="0"/>
                  </a:lnTo>
                  <a:lnTo>
                    <a:pt x="11824205" y="2418587"/>
                  </a:lnTo>
                  <a:lnTo>
                    <a:pt x="0" y="2418587"/>
                  </a:lnTo>
                  <a:lnTo>
                    <a:pt x="0" y="0"/>
                  </a:lnTo>
                  <a:close/>
                </a:path>
              </a:pathLst>
            </a:custGeom>
            <a:blipFill>
              <a:blip r:embed="rId5"/>
              <a:stretch>
                <a:fillRect l="0" t="0" r="0" b="0"/>
              </a:stretch>
            </a:blipFill>
          </p:spPr>
        </p:sp>
      </p:grpSp>
      <p:grpSp>
        <p:nvGrpSpPr>
          <p:cNvPr name="Group 19" id="19"/>
          <p:cNvGrpSpPr/>
          <p:nvPr/>
        </p:nvGrpSpPr>
        <p:grpSpPr>
          <a:xfrm rot="0">
            <a:off x="769634" y="8648697"/>
            <a:ext cx="14744736" cy="887050"/>
            <a:chOff x="0" y="0"/>
            <a:chExt cx="19659648" cy="1182733"/>
          </a:xfrm>
        </p:grpSpPr>
        <p:grpSp>
          <p:nvGrpSpPr>
            <p:cNvPr name="Group 20" id="20"/>
            <p:cNvGrpSpPr/>
            <p:nvPr/>
          </p:nvGrpSpPr>
          <p:grpSpPr>
            <a:xfrm rot="0">
              <a:off x="0" y="0"/>
              <a:ext cx="19659648" cy="1182733"/>
              <a:chOff x="0" y="0"/>
              <a:chExt cx="3452870" cy="207726"/>
            </a:xfrm>
          </p:grpSpPr>
          <p:sp>
            <p:nvSpPr>
              <p:cNvPr name="Freeform 21" id="21"/>
              <p:cNvSpPr/>
              <p:nvPr/>
            </p:nvSpPr>
            <p:spPr>
              <a:xfrm flipH="false" flipV="false" rot="0">
                <a:off x="0" y="0"/>
                <a:ext cx="3452870" cy="207726"/>
              </a:xfrm>
              <a:custGeom>
                <a:avLst/>
                <a:gdLst/>
                <a:ahLst/>
                <a:cxnLst/>
                <a:rect r="r" b="b" t="t" l="l"/>
                <a:pathLst>
                  <a:path h="207726" w="3452870">
                    <a:moveTo>
                      <a:pt x="0" y="0"/>
                    </a:moveTo>
                    <a:lnTo>
                      <a:pt x="3452870" y="0"/>
                    </a:lnTo>
                    <a:lnTo>
                      <a:pt x="3452870" y="207726"/>
                    </a:lnTo>
                    <a:lnTo>
                      <a:pt x="0" y="207726"/>
                    </a:lnTo>
                    <a:close/>
                  </a:path>
                </a:pathLst>
              </a:custGeom>
              <a:solidFill>
                <a:srgbClr val="A17258"/>
              </a:solidFill>
            </p:spPr>
          </p:sp>
          <p:sp>
            <p:nvSpPr>
              <p:cNvPr name="TextBox 22" id="22"/>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186610" y="129063"/>
              <a:ext cx="19261028" cy="899208"/>
            </a:xfrm>
            <a:custGeom>
              <a:avLst/>
              <a:gdLst/>
              <a:ahLst/>
              <a:cxnLst/>
              <a:rect r="r" b="b" t="t" l="l"/>
              <a:pathLst>
                <a:path h="899208" w="19261028">
                  <a:moveTo>
                    <a:pt x="0" y="0"/>
                  </a:moveTo>
                  <a:lnTo>
                    <a:pt x="19261028" y="0"/>
                  </a:lnTo>
                  <a:lnTo>
                    <a:pt x="19261028" y="899207"/>
                  </a:lnTo>
                  <a:lnTo>
                    <a:pt x="0" y="899207"/>
                  </a:lnTo>
                  <a:lnTo>
                    <a:pt x="0" y="0"/>
                  </a:lnTo>
                  <a:close/>
                </a:path>
              </a:pathLst>
            </a:custGeom>
            <a:blipFill>
              <a:blip r:embed="rId6"/>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DA696"/>
        </a:solidFill>
      </p:bgPr>
    </p:bg>
    <p:spTree>
      <p:nvGrpSpPr>
        <p:cNvPr id="1" name=""/>
        <p:cNvGrpSpPr/>
        <p:nvPr/>
      </p:nvGrpSpPr>
      <p:grpSpPr>
        <a:xfrm>
          <a:off x="0" y="0"/>
          <a:ext cx="0" cy="0"/>
          <a:chOff x="0" y="0"/>
          <a:chExt cx="0" cy="0"/>
        </a:xfrm>
      </p:grpSpPr>
      <p:grpSp>
        <p:nvGrpSpPr>
          <p:cNvPr name="Group 2" id="2"/>
          <p:cNvGrpSpPr/>
          <p:nvPr/>
        </p:nvGrpSpPr>
        <p:grpSpPr>
          <a:xfrm rot="0">
            <a:off x="0" y="1287501"/>
            <a:ext cx="18479138" cy="8546682"/>
            <a:chOff x="0" y="0"/>
            <a:chExt cx="4598718" cy="2126927"/>
          </a:xfrm>
        </p:grpSpPr>
        <p:sp>
          <p:nvSpPr>
            <p:cNvPr name="Freeform 3" id="3"/>
            <p:cNvSpPr/>
            <p:nvPr/>
          </p:nvSpPr>
          <p:spPr>
            <a:xfrm flipH="false" flipV="false" rot="0">
              <a:off x="0" y="0"/>
              <a:ext cx="4598718" cy="2126927"/>
            </a:xfrm>
            <a:custGeom>
              <a:avLst/>
              <a:gdLst/>
              <a:ahLst/>
              <a:cxnLst/>
              <a:rect r="r" b="b" t="t" l="l"/>
              <a:pathLst>
                <a:path h="2126927" w="4598718">
                  <a:moveTo>
                    <a:pt x="0" y="0"/>
                  </a:moveTo>
                  <a:lnTo>
                    <a:pt x="4598718" y="0"/>
                  </a:lnTo>
                  <a:lnTo>
                    <a:pt x="4598718" y="2126927"/>
                  </a:lnTo>
                  <a:lnTo>
                    <a:pt x="0" y="2126927"/>
                  </a:lnTo>
                  <a:close/>
                </a:path>
              </a:pathLst>
            </a:custGeom>
            <a:solidFill>
              <a:srgbClr val="A17258"/>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66644" y="1407842"/>
            <a:ext cx="3568088" cy="1073109"/>
          </a:xfrm>
          <a:custGeom>
            <a:avLst/>
            <a:gdLst/>
            <a:ahLst/>
            <a:cxnLst/>
            <a:rect r="r" b="b" t="t" l="l"/>
            <a:pathLst>
              <a:path h="1073109" w="3568088">
                <a:moveTo>
                  <a:pt x="0" y="0"/>
                </a:moveTo>
                <a:lnTo>
                  <a:pt x="3568088" y="0"/>
                </a:lnTo>
                <a:lnTo>
                  <a:pt x="3568088" y="1073109"/>
                </a:lnTo>
                <a:lnTo>
                  <a:pt x="0" y="1073109"/>
                </a:lnTo>
                <a:lnTo>
                  <a:pt x="0" y="0"/>
                </a:lnTo>
                <a:close/>
              </a:path>
            </a:pathLst>
          </a:custGeom>
          <a:blipFill>
            <a:blip r:embed="rId2"/>
            <a:stretch>
              <a:fillRect l="0" t="0" r="0" b="0"/>
            </a:stretch>
          </a:blipFill>
        </p:spPr>
      </p:sp>
      <p:sp>
        <p:nvSpPr>
          <p:cNvPr name="Freeform 6" id="6"/>
          <p:cNvSpPr/>
          <p:nvPr/>
        </p:nvSpPr>
        <p:spPr>
          <a:xfrm flipH="false" flipV="false" rot="0">
            <a:off x="566644" y="2707871"/>
            <a:ext cx="4849218" cy="615982"/>
          </a:xfrm>
          <a:custGeom>
            <a:avLst/>
            <a:gdLst/>
            <a:ahLst/>
            <a:cxnLst/>
            <a:rect r="r" b="b" t="t" l="l"/>
            <a:pathLst>
              <a:path h="615982" w="4849218">
                <a:moveTo>
                  <a:pt x="0" y="0"/>
                </a:moveTo>
                <a:lnTo>
                  <a:pt x="4849218" y="0"/>
                </a:lnTo>
                <a:lnTo>
                  <a:pt x="4849218" y="615982"/>
                </a:lnTo>
                <a:lnTo>
                  <a:pt x="0" y="615982"/>
                </a:lnTo>
                <a:lnTo>
                  <a:pt x="0" y="0"/>
                </a:lnTo>
                <a:close/>
              </a:path>
            </a:pathLst>
          </a:custGeom>
          <a:blipFill>
            <a:blip r:embed="rId3"/>
            <a:stretch>
              <a:fillRect l="0" t="0" r="0" b="0"/>
            </a:stretch>
          </a:blipFill>
        </p:spPr>
      </p:sp>
      <p:sp>
        <p:nvSpPr>
          <p:cNvPr name="Freeform 7" id="7"/>
          <p:cNvSpPr/>
          <p:nvPr/>
        </p:nvSpPr>
        <p:spPr>
          <a:xfrm flipH="false" flipV="false" rot="0">
            <a:off x="566644" y="3552453"/>
            <a:ext cx="6302824" cy="3443717"/>
          </a:xfrm>
          <a:custGeom>
            <a:avLst/>
            <a:gdLst/>
            <a:ahLst/>
            <a:cxnLst/>
            <a:rect r="r" b="b" t="t" l="l"/>
            <a:pathLst>
              <a:path h="3443717" w="6302824">
                <a:moveTo>
                  <a:pt x="0" y="0"/>
                </a:moveTo>
                <a:lnTo>
                  <a:pt x="6302824" y="0"/>
                </a:lnTo>
                <a:lnTo>
                  <a:pt x="6302824" y="3443716"/>
                </a:lnTo>
                <a:lnTo>
                  <a:pt x="0" y="3443716"/>
                </a:lnTo>
                <a:lnTo>
                  <a:pt x="0" y="0"/>
                </a:lnTo>
                <a:close/>
              </a:path>
            </a:pathLst>
          </a:custGeom>
          <a:blipFill>
            <a:blip r:embed="rId4"/>
            <a:stretch>
              <a:fillRect l="0" t="0" r="0" b="0"/>
            </a:stretch>
          </a:blipFill>
        </p:spPr>
      </p:sp>
      <p:sp>
        <p:nvSpPr>
          <p:cNvPr name="Freeform 8" id="8"/>
          <p:cNvSpPr/>
          <p:nvPr/>
        </p:nvSpPr>
        <p:spPr>
          <a:xfrm flipH="false" flipV="false" rot="0">
            <a:off x="566644" y="7165939"/>
            <a:ext cx="1995889" cy="789817"/>
          </a:xfrm>
          <a:custGeom>
            <a:avLst/>
            <a:gdLst/>
            <a:ahLst/>
            <a:cxnLst/>
            <a:rect r="r" b="b" t="t" l="l"/>
            <a:pathLst>
              <a:path h="789817" w="1995889">
                <a:moveTo>
                  <a:pt x="0" y="0"/>
                </a:moveTo>
                <a:lnTo>
                  <a:pt x="1995890" y="0"/>
                </a:lnTo>
                <a:lnTo>
                  <a:pt x="1995890" y="789817"/>
                </a:lnTo>
                <a:lnTo>
                  <a:pt x="0" y="789817"/>
                </a:lnTo>
                <a:lnTo>
                  <a:pt x="0" y="0"/>
                </a:lnTo>
                <a:close/>
              </a:path>
            </a:pathLst>
          </a:custGeom>
          <a:blipFill>
            <a:blip r:embed="rId5"/>
            <a:stretch>
              <a:fillRect l="0" t="0" r="0" b="0"/>
            </a:stretch>
          </a:blipFill>
        </p:spPr>
      </p:sp>
      <p:sp>
        <p:nvSpPr>
          <p:cNvPr name="Freeform 9" id="9"/>
          <p:cNvSpPr/>
          <p:nvPr/>
        </p:nvSpPr>
        <p:spPr>
          <a:xfrm flipH="false" flipV="false" rot="0">
            <a:off x="566644" y="8127206"/>
            <a:ext cx="2938713" cy="774640"/>
          </a:xfrm>
          <a:custGeom>
            <a:avLst/>
            <a:gdLst/>
            <a:ahLst/>
            <a:cxnLst/>
            <a:rect r="r" b="b" t="t" l="l"/>
            <a:pathLst>
              <a:path h="774640" w="2938713">
                <a:moveTo>
                  <a:pt x="0" y="0"/>
                </a:moveTo>
                <a:lnTo>
                  <a:pt x="2938713" y="0"/>
                </a:lnTo>
                <a:lnTo>
                  <a:pt x="2938713" y="774640"/>
                </a:lnTo>
                <a:lnTo>
                  <a:pt x="0" y="774640"/>
                </a:lnTo>
                <a:lnTo>
                  <a:pt x="0" y="0"/>
                </a:lnTo>
                <a:close/>
              </a:path>
            </a:pathLst>
          </a:custGeom>
          <a:blipFill>
            <a:blip r:embed="rId6"/>
            <a:stretch>
              <a:fillRect l="0" t="0" r="0" b="0"/>
            </a:stretch>
          </a:blipFill>
        </p:spPr>
      </p:sp>
      <p:sp>
        <p:nvSpPr>
          <p:cNvPr name="Freeform 10" id="10"/>
          <p:cNvSpPr/>
          <p:nvPr/>
        </p:nvSpPr>
        <p:spPr>
          <a:xfrm flipH="false" flipV="false" rot="0">
            <a:off x="7136048" y="1407842"/>
            <a:ext cx="5782349" cy="2687670"/>
          </a:xfrm>
          <a:custGeom>
            <a:avLst/>
            <a:gdLst/>
            <a:ahLst/>
            <a:cxnLst/>
            <a:rect r="r" b="b" t="t" l="l"/>
            <a:pathLst>
              <a:path h="2687670" w="5782349">
                <a:moveTo>
                  <a:pt x="0" y="0"/>
                </a:moveTo>
                <a:lnTo>
                  <a:pt x="5782350" y="0"/>
                </a:lnTo>
                <a:lnTo>
                  <a:pt x="5782350" y="2687669"/>
                </a:lnTo>
                <a:lnTo>
                  <a:pt x="0" y="2687669"/>
                </a:lnTo>
                <a:lnTo>
                  <a:pt x="0" y="0"/>
                </a:lnTo>
                <a:close/>
              </a:path>
            </a:pathLst>
          </a:custGeom>
          <a:blipFill>
            <a:blip r:embed="rId7"/>
            <a:stretch>
              <a:fillRect l="0" t="0" r="0" b="0"/>
            </a:stretch>
          </a:blipFill>
        </p:spPr>
      </p:sp>
      <p:sp>
        <p:nvSpPr>
          <p:cNvPr name="Freeform 11" id="11"/>
          <p:cNvSpPr/>
          <p:nvPr/>
        </p:nvSpPr>
        <p:spPr>
          <a:xfrm flipH="false" flipV="false" rot="0">
            <a:off x="7136048" y="4291319"/>
            <a:ext cx="5782349" cy="3485144"/>
          </a:xfrm>
          <a:custGeom>
            <a:avLst/>
            <a:gdLst/>
            <a:ahLst/>
            <a:cxnLst/>
            <a:rect r="r" b="b" t="t" l="l"/>
            <a:pathLst>
              <a:path h="3485144" w="5782349">
                <a:moveTo>
                  <a:pt x="0" y="0"/>
                </a:moveTo>
                <a:lnTo>
                  <a:pt x="5782350" y="0"/>
                </a:lnTo>
                <a:lnTo>
                  <a:pt x="5782350" y="3485143"/>
                </a:lnTo>
                <a:lnTo>
                  <a:pt x="0" y="3485143"/>
                </a:lnTo>
                <a:lnTo>
                  <a:pt x="0" y="0"/>
                </a:lnTo>
                <a:close/>
              </a:path>
            </a:pathLst>
          </a:custGeom>
          <a:blipFill>
            <a:blip r:embed="rId8"/>
            <a:stretch>
              <a:fillRect l="0" t="0" r="0" b="0"/>
            </a:stretch>
          </a:blipFill>
        </p:spPr>
      </p:sp>
      <p:sp>
        <p:nvSpPr>
          <p:cNvPr name="Freeform 12" id="12"/>
          <p:cNvSpPr/>
          <p:nvPr/>
        </p:nvSpPr>
        <p:spPr>
          <a:xfrm flipH="false" flipV="false" rot="0">
            <a:off x="13204148" y="1407842"/>
            <a:ext cx="4484647" cy="4140431"/>
          </a:xfrm>
          <a:custGeom>
            <a:avLst/>
            <a:gdLst/>
            <a:ahLst/>
            <a:cxnLst/>
            <a:rect r="r" b="b" t="t" l="l"/>
            <a:pathLst>
              <a:path h="4140431" w="4484647">
                <a:moveTo>
                  <a:pt x="0" y="0"/>
                </a:moveTo>
                <a:lnTo>
                  <a:pt x="4484647" y="0"/>
                </a:lnTo>
                <a:lnTo>
                  <a:pt x="4484647" y="4140430"/>
                </a:lnTo>
                <a:lnTo>
                  <a:pt x="0" y="4140430"/>
                </a:lnTo>
                <a:lnTo>
                  <a:pt x="0" y="0"/>
                </a:lnTo>
                <a:close/>
              </a:path>
            </a:pathLst>
          </a:custGeom>
          <a:blipFill>
            <a:blip r:embed="rId9"/>
            <a:stretch>
              <a:fillRect l="0" t="0" r="0" b="0"/>
            </a:stretch>
          </a:blipFill>
        </p:spPr>
      </p:sp>
      <p:sp>
        <p:nvSpPr>
          <p:cNvPr name="Freeform 13" id="13"/>
          <p:cNvSpPr/>
          <p:nvPr/>
        </p:nvSpPr>
        <p:spPr>
          <a:xfrm flipH="false" flipV="false" rot="0">
            <a:off x="13204148" y="5642237"/>
            <a:ext cx="4704156" cy="3893737"/>
          </a:xfrm>
          <a:custGeom>
            <a:avLst/>
            <a:gdLst/>
            <a:ahLst/>
            <a:cxnLst/>
            <a:rect r="r" b="b" t="t" l="l"/>
            <a:pathLst>
              <a:path h="3893737" w="4704156">
                <a:moveTo>
                  <a:pt x="0" y="0"/>
                </a:moveTo>
                <a:lnTo>
                  <a:pt x="4704155" y="0"/>
                </a:lnTo>
                <a:lnTo>
                  <a:pt x="4704155" y="3893736"/>
                </a:lnTo>
                <a:lnTo>
                  <a:pt x="0" y="3893736"/>
                </a:lnTo>
                <a:lnTo>
                  <a:pt x="0" y="0"/>
                </a:lnTo>
                <a:close/>
              </a:path>
            </a:pathLst>
          </a:custGeom>
          <a:blipFill>
            <a:blip r:embed="rId10"/>
            <a:stretch>
              <a:fillRect l="0" t="0" r="0" b="0"/>
            </a:stretch>
          </a:blipFill>
        </p:spPr>
      </p:sp>
      <p:sp>
        <p:nvSpPr>
          <p:cNvPr name="TextBox 14" id="14"/>
          <p:cNvSpPr txBox="true"/>
          <p:nvPr/>
        </p:nvSpPr>
        <p:spPr>
          <a:xfrm rot="0">
            <a:off x="313561" y="493114"/>
            <a:ext cx="7642343" cy="441963"/>
          </a:xfrm>
          <a:prstGeom prst="rect">
            <a:avLst/>
          </a:prstGeom>
        </p:spPr>
        <p:txBody>
          <a:bodyPr anchor="t" rtlCol="false" tIns="0" lIns="0" bIns="0" rIns="0">
            <a:spAutoFit/>
          </a:bodyPr>
          <a:lstStyle/>
          <a:p>
            <a:pPr>
              <a:lnSpc>
                <a:spcPts val="3120"/>
              </a:lnSpc>
            </a:pPr>
            <a:r>
              <a:rPr lang="en-US" sz="4000">
                <a:solidFill>
                  <a:srgbClr val="491F1F"/>
                </a:solidFill>
                <a:latin typeface="Rubik One"/>
              </a:rPr>
              <a:t>2. EKSPLORASI DATA FILE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51B15"/>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164612" y="3478691"/>
            <a:ext cx="6270934" cy="10287000"/>
          </a:xfrm>
          <a:custGeom>
            <a:avLst/>
            <a:gdLst/>
            <a:ahLst/>
            <a:cxnLst/>
            <a:rect r="r" b="b" t="t" l="l"/>
            <a:pathLst>
              <a:path h="10287000" w="6270934">
                <a:moveTo>
                  <a:pt x="0" y="0"/>
                </a:moveTo>
                <a:lnTo>
                  <a:pt x="6270934" y="0"/>
                </a:lnTo>
                <a:lnTo>
                  <a:pt x="6270934" y="10287000"/>
                </a:lnTo>
                <a:lnTo>
                  <a:pt x="0" y="10287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6005815" y="-3525733"/>
            <a:ext cx="6270934" cy="10287000"/>
          </a:xfrm>
          <a:custGeom>
            <a:avLst/>
            <a:gdLst/>
            <a:ahLst/>
            <a:cxnLst/>
            <a:rect r="r" b="b" t="t" l="l"/>
            <a:pathLst>
              <a:path h="10287000" w="6270934">
                <a:moveTo>
                  <a:pt x="0" y="0"/>
                </a:moveTo>
                <a:lnTo>
                  <a:pt x="6270934" y="0"/>
                </a:lnTo>
                <a:lnTo>
                  <a:pt x="6270934" y="10287000"/>
                </a:lnTo>
                <a:lnTo>
                  <a:pt x="0" y="10287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41862" y="442640"/>
            <a:ext cx="5878569" cy="4726607"/>
          </a:xfrm>
          <a:custGeom>
            <a:avLst/>
            <a:gdLst/>
            <a:ahLst/>
            <a:cxnLst/>
            <a:rect r="r" b="b" t="t" l="l"/>
            <a:pathLst>
              <a:path h="4726607" w="5878569">
                <a:moveTo>
                  <a:pt x="0" y="0"/>
                </a:moveTo>
                <a:lnTo>
                  <a:pt x="5878568" y="0"/>
                </a:lnTo>
                <a:lnTo>
                  <a:pt x="5878568" y="4726607"/>
                </a:lnTo>
                <a:lnTo>
                  <a:pt x="0" y="4726607"/>
                </a:lnTo>
                <a:lnTo>
                  <a:pt x="0" y="0"/>
                </a:lnTo>
                <a:close/>
              </a:path>
            </a:pathLst>
          </a:custGeom>
          <a:blipFill>
            <a:blip r:embed="rId4"/>
            <a:stretch>
              <a:fillRect l="0" t="0" r="0" b="0"/>
            </a:stretch>
          </a:blipFill>
        </p:spPr>
      </p:sp>
      <p:sp>
        <p:nvSpPr>
          <p:cNvPr name="Freeform 5" id="5"/>
          <p:cNvSpPr/>
          <p:nvPr/>
        </p:nvSpPr>
        <p:spPr>
          <a:xfrm flipH="false" flipV="false" rot="0">
            <a:off x="841862" y="5331658"/>
            <a:ext cx="5478474" cy="4675113"/>
          </a:xfrm>
          <a:custGeom>
            <a:avLst/>
            <a:gdLst/>
            <a:ahLst/>
            <a:cxnLst/>
            <a:rect r="r" b="b" t="t" l="l"/>
            <a:pathLst>
              <a:path h="4675113" w="5478474">
                <a:moveTo>
                  <a:pt x="0" y="0"/>
                </a:moveTo>
                <a:lnTo>
                  <a:pt x="5478474" y="0"/>
                </a:lnTo>
                <a:lnTo>
                  <a:pt x="5478474" y="4675114"/>
                </a:lnTo>
                <a:lnTo>
                  <a:pt x="0" y="4675114"/>
                </a:lnTo>
                <a:lnTo>
                  <a:pt x="0" y="0"/>
                </a:lnTo>
                <a:close/>
              </a:path>
            </a:pathLst>
          </a:custGeom>
          <a:blipFill>
            <a:blip r:embed="rId5"/>
            <a:stretch>
              <a:fillRect l="0" t="0" r="0" b="0"/>
            </a:stretch>
          </a:blipFill>
        </p:spPr>
      </p:sp>
      <p:sp>
        <p:nvSpPr>
          <p:cNvPr name="Freeform 6" id="6"/>
          <p:cNvSpPr/>
          <p:nvPr/>
        </p:nvSpPr>
        <p:spPr>
          <a:xfrm flipH="false" flipV="false" rot="0">
            <a:off x="7376781" y="280228"/>
            <a:ext cx="5564555" cy="5051430"/>
          </a:xfrm>
          <a:custGeom>
            <a:avLst/>
            <a:gdLst/>
            <a:ahLst/>
            <a:cxnLst/>
            <a:rect r="r" b="b" t="t" l="l"/>
            <a:pathLst>
              <a:path h="5051430" w="5564555">
                <a:moveTo>
                  <a:pt x="0" y="0"/>
                </a:moveTo>
                <a:lnTo>
                  <a:pt x="5564555" y="0"/>
                </a:lnTo>
                <a:lnTo>
                  <a:pt x="5564555" y="5051430"/>
                </a:lnTo>
                <a:lnTo>
                  <a:pt x="0" y="5051430"/>
                </a:lnTo>
                <a:lnTo>
                  <a:pt x="0" y="0"/>
                </a:lnTo>
                <a:close/>
              </a:path>
            </a:pathLst>
          </a:custGeom>
          <a:blipFill>
            <a:blip r:embed="rId6"/>
            <a:stretch>
              <a:fillRect l="0" t="0" r="0" b="0"/>
            </a:stretch>
          </a:blipFill>
        </p:spPr>
      </p:sp>
      <p:sp>
        <p:nvSpPr>
          <p:cNvPr name="Freeform 7" id="7"/>
          <p:cNvSpPr/>
          <p:nvPr/>
        </p:nvSpPr>
        <p:spPr>
          <a:xfrm flipH="false" flipV="false" rot="0">
            <a:off x="7376781" y="5498818"/>
            <a:ext cx="5375735" cy="4507954"/>
          </a:xfrm>
          <a:custGeom>
            <a:avLst/>
            <a:gdLst/>
            <a:ahLst/>
            <a:cxnLst/>
            <a:rect r="r" b="b" t="t" l="l"/>
            <a:pathLst>
              <a:path h="4507954" w="5375735">
                <a:moveTo>
                  <a:pt x="0" y="0"/>
                </a:moveTo>
                <a:lnTo>
                  <a:pt x="5375735" y="0"/>
                </a:lnTo>
                <a:lnTo>
                  <a:pt x="5375735" y="4507954"/>
                </a:lnTo>
                <a:lnTo>
                  <a:pt x="0" y="4507954"/>
                </a:lnTo>
                <a:lnTo>
                  <a:pt x="0" y="0"/>
                </a:lnTo>
                <a:close/>
              </a:path>
            </a:pathLst>
          </a:custGeom>
          <a:blipFill>
            <a:blip r:embed="rId7"/>
            <a:stretch>
              <a:fillRect l="0" t="0" r="0" b="0"/>
            </a:stretch>
          </a:blipFill>
        </p:spPr>
      </p:sp>
      <p:sp>
        <p:nvSpPr>
          <p:cNvPr name="TextBox 8" id="8"/>
          <p:cNvSpPr txBox="true"/>
          <p:nvPr/>
        </p:nvSpPr>
        <p:spPr>
          <a:xfrm rot="0">
            <a:off x="12528885" y="4560133"/>
            <a:ext cx="5989793" cy="1533525"/>
          </a:xfrm>
          <a:prstGeom prst="rect">
            <a:avLst/>
          </a:prstGeom>
        </p:spPr>
        <p:txBody>
          <a:bodyPr anchor="t" rtlCol="false" tIns="0" lIns="0" bIns="0" rIns="0">
            <a:spAutoFit/>
          </a:bodyPr>
          <a:lstStyle/>
          <a:p>
            <a:pPr algn="ctr">
              <a:lnSpc>
                <a:spcPts val="6060"/>
              </a:lnSpc>
            </a:pPr>
            <a:r>
              <a:rPr lang="en-US" sz="5050" spc="1010">
                <a:solidFill>
                  <a:srgbClr val="FFFFFF"/>
                </a:solidFill>
                <a:latin typeface="Glacial Indifference Bold"/>
              </a:rPr>
              <a:t>"EKPLORASI</a:t>
            </a:r>
          </a:p>
          <a:p>
            <a:pPr algn="ctr">
              <a:lnSpc>
                <a:spcPts val="6060"/>
              </a:lnSpc>
            </a:pPr>
            <a:r>
              <a:rPr lang="en-US" sz="5050" spc="1010">
                <a:solidFill>
                  <a:srgbClr val="FFFFFF"/>
                </a:solidFill>
                <a:latin typeface="Glacial Indifference Bold"/>
              </a:rPr>
              <a:t>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51B15"/>
        </a:solidFill>
      </p:bgPr>
    </p:bg>
    <p:spTree>
      <p:nvGrpSpPr>
        <p:cNvPr id="1" name=""/>
        <p:cNvGrpSpPr/>
        <p:nvPr/>
      </p:nvGrpSpPr>
      <p:grpSpPr>
        <a:xfrm>
          <a:off x="0" y="0"/>
          <a:ext cx="0" cy="0"/>
          <a:chOff x="0" y="0"/>
          <a:chExt cx="0" cy="0"/>
        </a:xfrm>
      </p:grpSpPr>
      <p:grpSp>
        <p:nvGrpSpPr>
          <p:cNvPr name="Group 2" id="2"/>
          <p:cNvGrpSpPr/>
          <p:nvPr/>
        </p:nvGrpSpPr>
        <p:grpSpPr>
          <a:xfrm rot="0">
            <a:off x="769634" y="1601570"/>
            <a:ext cx="16748731" cy="4122122"/>
            <a:chOff x="0" y="0"/>
            <a:chExt cx="3922159" cy="965304"/>
          </a:xfrm>
        </p:grpSpPr>
        <p:sp>
          <p:nvSpPr>
            <p:cNvPr name="Freeform 3" id="3"/>
            <p:cNvSpPr/>
            <p:nvPr/>
          </p:nvSpPr>
          <p:spPr>
            <a:xfrm flipH="false" flipV="false" rot="0">
              <a:off x="0" y="0"/>
              <a:ext cx="3922159" cy="965304"/>
            </a:xfrm>
            <a:custGeom>
              <a:avLst/>
              <a:gdLst/>
              <a:ahLst/>
              <a:cxnLst/>
              <a:rect r="r" b="b" t="t" l="l"/>
              <a:pathLst>
                <a:path h="965304" w="3922159">
                  <a:moveTo>
                    <a:pt x="0" y="0"/>
                  </a:moveTo>
                  <a:lnTo>
                    <a:pt x="3922159" y="0"/>
                  </a:lnTo>
                  <a:lnTo>
                    <a:pt x="3922159" y="965304"/>
                  </a:lnTo>
                  <a:lnTo>
                    <a:pt x="0" y="965304"/>
                  </a:lnTo>
                  <a:close/>
                </a:path>
              </a:pathLst>
            </a:custGeom>
            <a:solidFill>
              <a:srgbClr val="A17258"/>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939651"/>
            <a:chOff x="0" y="0"/>
            <a:chExt cx="4282619" cy="220044"/>
          </a:xfrm>
        </p:grpSpPr>
        <p:sp>
          <p:nvSpPr>
            <p:cNvPr name="Freeform 6" id="6"/>
            <p:cNvSpPr/>
            <p:nvPr/>
          </p:nvSpPr>
          <p:spPr>
            <a:xfrm flipH="false" flipV="false" rot="0">
              <a:off x="0" y="0"/>
              <a:ext cx="4282619" cy="220044"/>
            </a:xfrm>
            <a:custGeom>
              <a:avLst/>
              <a:gdLst/>
              <a:ahLst/>
              <a:cxnLst/>
              <a:rect r="r" b="b" t="t" l="l"/>
              <a:pathLst>
                <a:path h="220044" w="4282619">
                  <a:moveTo>
                    <a:pt x="0" y="0"/>
                  </a:moveTo>
                  <a:lnTo>
                    <a:pt x="4282619" y="0"/>
                  </a:lnTo>
                  <a:lnTo>
                    <a:pt x="4282619" y="220044"/>
                  </a:lnTo>
                  <a:lnTo>
                    <a:pt x="0" y="220044"/>
                  </a:lnTo>
                  <a:close/>
                </a:path>
              </a:pathLst>
            </a:custGeom>
            <a:solidFill>
              <a:srgbClr val="BDA696"/>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918138" y="1660289"/>
            <a:ext cx="16398312" cy="3906520"/>
          </a:xfrm>
          <a:prstGeom prst="rect">
            <a:avLst/>
          </a:prstGeom>
        </p:spPr>
        <p:txBody>
          <a:bodyPr anchor="t" rtlCol="false" tIns="0" lIns="0" bIns="0" rIns="0">
            <a:spAutoFit/>
          </a:bodyPr>
          <a:lstStyle/>
          <a:p>
            <a:pPr algn="just">
              <a:lnSpc>
                <a:spcPts val="3079"/>
              </a:lnSpc>
            </a:pPr>
            <a:r>
              <a:rPr lang="en-US" sz="2199">
                <a:solidFill>
                  <a:srgbClr val="FFFFFF"/>
                </a:solidFill>
                <a:latin typeface="Arimo Bold"/>
              </a:rPr>
              <a:t>Pembersihan data</a:t>
            </a:r>
          </a:p>
          <a:p>
            <a:pPr algn="just" marL="474978" indent="-237489" lvl="1">
              <a:lnSpc>
                <a:spcPts val="3079"/>
              </a:lnSpc>
              <a:buFont typeface="Arial"/>
              <a:buChar char="•"/>
            </a:pPr>
            <a:r>
              <a:rPr lang="en-US" sz="2199">
                <a:solidFill>
                  <a:srgbClr val="FFFFFF"/>
                </a:solidFill>
                <a:latin typeface="Arimo"/>
              </a:rPr>
              <a:t>Kolom 'Booking_ID' dihapus menggunakan metode drop dengan parameter axis=1 yang mengindikasikan kolom yang akan dihapus.</a:t>
            </a:r>
          </a:p>
          <a:p>
            <a:pPr algn="just" marL="474978" indent="-237489" lvl="1">
              <a:lnSpc>
                <a:spcPts val="3079"/>
              </a:lnSpc>
              <a:buFont typeface="Arial"/>
              <a:buChar char="•"/>
            </a:pPr>
            <a:r>
              <a:rPr lang="en-US" sz="2199">
                <a:solidFill>
                  <a:srgbClr val="FFFFFF"/>
                </a:solidFill>
                <a:latin typeface="Arimo"/>
              </a:rPr>
              <a:t>Baris dengan nilai yang hilang dihapus menggunakan metode dropna untuk menghapus baris dengan nilai yang hilang atau NaN.</a:t>
            </a:r>
          </a:p>
          <a:p>
            <a:pPr algn="just" marL="474978" indent="-237489" lvl="1">
              <a:lnSpc>
                <a:spcPts val="3079"/>
              </a:lnSpc>
              <a:buFont typeface="Arial"/>
              <a:buChar char="•"/>
            </a:pPr>
            <a:r>
              <a:rPr lang="en-US" sz="2199">
                <a:solidFill>
                  <a:srgbClr val="FFFFFF"/>
                </a:solidFill>
                <a:latin typeface="Arimo"/>
              </a:rPr>
              <a:t>Kolom 'room_type_reserved' diubah tipe datanya menjadi string menggunakan metode apply dengan fungsi lambda yang mengubah nilai kolom menjadi string.</a:t>
            </a:r>
          </a:p>
          <a:p>
            <a:pPr algn="just" marL="474978" indent="-237489" lvl="1">
              <a:lnSpc>
                <a:spcPts val="3079"/>
              </a:lnSpc>
              <a:buFont typeface="Arial"/>
              <a:buChar char="•"/>
            </a:pPr>
            <a:r>
              <a:rPr lang="en-US" sz="2199">
                <a:solidFill>
                  <a:srgbClr val="FFFFFF"/>
                </a:solidFill>
                <a:latin typeface="Arimo"/>
              </a:rPr>
              <a:t>Kolom 'room_type_reserved' dan 'type_of_meal_plan' dilakukan encoding menggunakan LabelEncoder dari library sklearn.preprocessing. Fungsi ini digunakan untuk mengubah nilai kategorikal menjadi numerik, sehingga dapat digunakan dalam model prediksi.</a:t>
            </a:r>
          </a:p>
        </p:txBody>
      </p:sp>
      <p:sp>
        <p:nvSpPr>
          <p:cNvPr name="TextBox 9" id="9"/>
          <p:cNvSpPr txBox="true"/>
          <p:nvPr/>
        </p:nvSpPr>
        <p:spPr>
          <a:xfrm rot="0">
            <a:off x="383340" y="329806"/>
            <a:ext cx="8733954" cy="441964"/>
          </a:xfrm>
          <a:prstGeom prst="rect">
            <a:avLst/>
          </a:prstGeom>
        </p:spPr>
        <p:txBody>
          <a:bodyPr anchor="t" rtlCol="false" tIns="0" lIns="0" bIns="0" rIns="0">
            <a:spAutoFit/>
          </a:bodyPr>
          <a:lstStyle/>
          <a:p>
            <a:pPr>
              <a:lnSpc>
                <a:spcPts val="3120"/>
              </a:lnSpc>
            </a:pPr>
            <a:r>
              <a:rPr lang="en-US" sz="4000">
                <a:solidFill>
                  <a:srgbClr val="491F1F"/>
                </a:solidFill>
                <a:latin typeface="Rubik One"/>
              </a:rPr>
              <a:t>3. PRE-PROCESSING</a:t>
            </a:r>
          </a:p>
        </p:txBody>
      </p:sp>
      <p:grpSp>
        <p:nvGrpSpPr>
          <p:cNvPr name="Group 10" id="10"/>
          <p:cNvGrpSpPr/>
          <p:nvPr/>
        </p:nvGrpSpPr>
        <p:grpSpPr>
          <a:xfrm rot="0">
            <a:off x="5465906" y="5926184"/>
            <a:ext cx="7356188" cy="4170970"/>
            <a:chOff x="0" y="0"/>
            <a:chExt cx="9808251" cy="5561293"/>
          </a:xfrm>
        </p:grpSpPr>
        <p:grpSp>
          <p:nvGrpSpPr>
            <p:cNvPr name="Group 11" id="11"/>
            <p:cNvGrpSpPr/>
            <p:nvPr/>
          </p:nvGrpSpPr>
          <p:grpSpPr>
            <a:xfrm rot="0">
              <a:off x="0" y="0"/>
              <a:ext cx="9808251" cy="5561293"/>
              <a:chOff x="0" y="0"/>
              <a:chExt cx="1722646" cy="976743"/>
            </a:xfrm>
          </p:grpSpPr>
          <p:sp>
            <p:nvSpPr>
              <p:cNvPr name="Freeform 12" id="12"/>
              <p:cNvSpPr/>
              <p:nvPr/>
            </p:nvSpPr>
            <p:spPr>
              <a:xfrm flipH="false" flipV="false" rot="0">
                <a:off x="0" y="0"/>
                <a:ext cx="1722646" cy="976743"/>
              </a:xfrm>
              <a:custGeom>
                <a:avLst/>
                <a:gdLst/>
                <a:ahLst/>
                <a:cxnLst/>
                <a:rect r="r" b="b" t="t" l="l"/>
                <a:pathLst>
                  <a:path h="976743" w="1722646">
                    <a:moveTo>
                      <a:pt x="0" y="0"/>
                    </a:moveTo>
                    <a:lnTo>
                      <a:pt x="1722646" y="0"/>
                    </a:lnTo>
                    <a:lnTo>
                      <a:pt x="1722646" y="976743"/>
                    </a:lnTo>
                    <a:lnTo>
                      <a:pt x="0" y="976743"/>
                    </a:lnTo>
                    <a:close/>
                  </a:path>
                </a:pathLst>
              </a:custGeom>
              <a:solidFill>
                <a:srgbClr val="A17258"/>
              </a:soli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11162" y="230713"/>
              <a:ext cx="9385927" cy="5099868"/>
            </a:xfrm>
            <a:custGeom>
              <a:avLst/>
              <a:gdLst/>
              <a:ahLst/>
              <a:cxnLst/>
              <a:rect r="r" b="b" t="t" l="l"/>
              <a:pathLst>
                <a:path h="5099868" w="9385927">
                  <a:moveTo>
                    <a:pt x="0" y="0"/>
                  </a:moveTo>
                  <a:lnTo>
                    <a:pt x="9385927" y="0"/>
                  </a:lnTo>
                  <a:lnTo>
                    <a:pt x="9385927" y="5099868"/>
                  </a:lnTo>
                  <a:lnTo>
                    <a:pt x="0" y="5099868"/>
                  </a:lnTo>
                  <a:lnTo>
                    <a:pt x="0" y="0"/>
                  </a:lnTo>
                  <a:close/>
                </a:path>
              </a:pathLst>
            </a:custGeom>
            <a:blipFill>
              <a:blip r:embed="rId2"/>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DAFeq_VXF3g</dc:identifier>
  <dcterms:modified xsi:type="dcterms:W3CDTF">2011-08-01T06:04:30Z</dcterms:modified>
  <cp:revision>1</cp:revision>
  <dc:title>HOTEL RESERVATION</dc:title>
</cp:coreProperties>
</file>