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6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66" r:id="rId6"/>
    <p:sldId id="259" r:id="rId7"/>
    <p:sldId id="268" r:id="rId8"/>
    <p:sldId id="260" r:id="rId9"/>
    <p:sldId id="267" r:id="rId10"/>
    <p:sldId id="261" r:id="rId11"/>
    <p:sldId id="262" r:id="rId12"/>
    <p:sldId id="269" r:id="rId13"/>
    <p:sldId id="270" r:id="rId14"/>
    <p:sldId id="273" r:id="rId15"/>
    <p:sldId id="271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67" autoAdjust="0"/>
  </p:normalViewPr>
  <p:slideViewPr>
    <p:cSldViewPr snapToGrid="0" snapToObjects="1">
      <p:cViewPr varScale="1">
        <p:scale>
          <a:sx n="49" d="100"/>
          <a:sy n="49" d="100"/>
        </p:scale>
        <p:origin x="-1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Distribution of</a:t>
            </a:r>
            <a:r>
              <a:rPr lang="en-US" baseline="0" dirty="0" smtClean="0"/>
              <a:t> masses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IX</c:v>
                </c:pt>
                <c:pt idx="1">
                  <c:v>IY</c:v>
                </c:pt>
                <c:pt idx="2">
                  <c:v>IZ</c:v>
                </c:pt>
                <c:pt idx="3">
                  <c:v>XI</c:v>
                </c:pt>
                <c:pt idx="4">
                  <c:v>YI</c:v>
                </c:pt>
                <c:pt idx="5">
                  <c:v>ZI</c:v>
                </c:pt>
                <c:pt idx="6">
                  <c:v>XX</c:v>
                </c:pt>
                <c:pt idx="7">
                  <c:v>XY</c:v>
                </c:pt>
                <c:pt idx="8">
                  <c:v>XZ</c:v>
                </c:pt>
                <c:pt idx="9">
                  <c:v>YX</c:v>
                </c:pt>
                <c:pt idx="10">
                  <c:v>YY</c:v>
                </c:pt>
                <c:pt idx="11">
                  <c:v>YZ</c:v>
                </c:pt>
                <c:pt idx="12">
                  <c:v>ZX</c:v>
                </c:pt>
                <c:pt idx="13">
                  <c:v>ZY</c:v>
                </c:pt>
                <c:pt idx="14">
                  <c:v>ZZ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10.0</c:v>
                </c:pt>
                <c:pt idx="1">
                  <c:v>10.0</c:v>
                </c:pt>
                <c:pt idx="2">
                  <c:v>8.0</c:v>
                </c:pt>
                <c:pt idx="3">
                  <c:v>12.0</c:v>
                </c:pt>
                <c:pt idx="4">
                  <c:v>10.0</c:v>
                </c:pt>
                <c:pt idx="5">
                  <c:v>14.0</c:v>
                </c:pt>
                <c:pt idx="6">
                  <c:v>4.0</c:v>
                </c:pt>
                <c:pt idx="7">
                  <c:v>10.0</c:v>
                </c:pt>
                <c:pt idx="8">
                  <c:v>15.0</c:v>
                </c:pt>
                <c:pt idx="9">
                  <c:v>10.0</c:v>
                </c:pt>
                <c:pt idx="10">
                  <c:v>3.0</c:v>
                </c:pt>
                <c:pt idx="11">
                  <c:v>10.0</c:v>
                </c:pt>
                <c:pt idx="12">
                  <c:v>13.0</c:v>
                </c:pt>
                <c:pt idx="13">
                  <c:v>9.0</c:v>
                </c:pt>
                <c:pt idx="14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8273064"/>
        <c:axId val="-2067040488"/>
      </c:barChart>
      <c:catAx>
        <c:axId val="-2138273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67040488"/>
        <c:crosses val="autoZero"/>
        <c:auto val="1"/>
        <c:lblAlgn val="ctr"/>
        <c:lblOffset val="100"/>
        <c:noMultiLvlLbl val="0"/>
      </c:catAx>
      <c:valAx>
        <c:axId val="-2067040488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-21382730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Distribution of weights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IX</c:v>
                </c:pt>
                <c:pt idx="1">
                  <c:v>IY</c:v>
                </c:pt>
                <c:pt idx="2">
                  <c:v>IZ</c:v>
                </c:pt>
                <c:pt idx="3">
                  <c:v>XI</c:v>
                </c:pt>
                <c:pt idx="4">
                  <c:v>YI</c:v>
                </c:pt>
                <c:pt idx="5">
                  <c:v>ZI</c:v>
                </c:pt>
                <c:pt idx="6">
                  <c:v>XX</c:v>
                </c:pt>
                <c:pt idx="7">
                  <c:v>XY</c:v>
                </c:pt>
                <c:pt idx="8">
                  <c:v>XZ</c:v>
                </c:pt>
                <c:pt idx="9">
                  <c:v>YX</c:v>
                </c:pt>
                <c:pt idx="10">
                  <c:v>YY</c:v>
                </c:pt>
                <c:pt idx="11">
                  <c:v>YZ</c:v>
                </c:pt>
                <c:pt idx="12">
                  <c:v>ZX</c:v>
                </c:pt>
                <c:pt idx="13">
                  <c:v>ZY</c:v>
                </c:pt>
                <c:pt idx="14">
                  <c:v>ZZ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10.0</c:v>
                </c:pt>
                <c:pt idx="1">
                  <c:v>10.0</c:v>
                </c:pt>
                <c:pt idx="2">
                  <c:v>10.0</c:v>
                </c:pt>
                <c:pt idx="3">
                  <c:v>10.0</c:v>
                </c:pt>
                <c:pt idx="4">
                  <c:v>10.0</c:v>
                </c:pt>
                <c:pt idx="5">
                  <c:v>10.0</c:v>
                </c:pt>
                <c:pt idx="6">
                  <c:v>10.0</c:v>
                </c:pt>
                <c:pt idx="7">
                  <c:v>10.0</c:v>
                </c:pt>
                <c:pt idx="8">
                  <c:v>10.0</c:v>
                </c:pt>
                <c:pt idx="9">
                  <c:v>10.0</c:v>
                </c:pt>
                <c:pt idx="10">
                  <c:v>10.0</c:v>
                </c:pt>
                <c:pt idx="11">
                  <c:v>10.0</c:v>
                </c:pt>
                <c:pt idx="12">
                  <c:v>10.0</c:v>
                </c:pt>
                <c:pt idx="13">
                  <c:v>10.0</c:v>
                </c:pt>
                <c:pt idx="14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4470456"/>
        <c:axId val="-2124056840"/>
      </c:barChart>
      <c:catAx>
        <c:axId val="-2134470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4056840"/>
        <c:crosses val="autoZero"/>
        <c:auto val="1"/>
        <c:lblAlgn val="ctr"/>
        <c:lblOffset val="100"/>
        <c:noMultiLvlLbl val="0"/>
      </c:catAx>
      <c:valAx>
        <c:axId val="-212405684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-2134470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image" Target="../media/image5.emf"/><Relationship Id="rId2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88066-0D54-F541-95AB-FE02770C31E1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89385-D8B8-FA45-9D70-7A466C38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9385-D8B8-FA45-9D70-7A466C3864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56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{RQC}{\left\|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rho_S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(t) -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{\id}{2^{s}} \right\|_1} &amp;\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\ex{\sum\limits_{\nu \in \{0,1,2,3\}^S, \nu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[\sigma_{\nu} \rho(t)]^2}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\sum_{\ell=1}^n \left( \sum_{|\mu| = \ell}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[\sigma_{\mu}\rho(0)]^2 \right) \sum_{k=1}^s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{n-s}{k-s}}{\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{n}{s}}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P^t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(\ell, k)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$\pi(k):$ uniform distribution on Pauli operators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\begin{theorem*}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$t &gt; c n \log^2 n$ and any $\ell, k \in \{1, \dots, n\}$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vspace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{0.1cm}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qquad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P^t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lesssim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+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{1}{3^{\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theorem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9385-D8B8-FA45-9D70-7A466C3864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{U}{\|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S^c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}[U \rho_{AE} U^{\dagger}] -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id_S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}{2^s}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otimes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rho_E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\|_1}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\quad\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2^{-\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{1}{2}\left(\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entHmin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(A|E)_{\rho} + n - 2s \right)}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9385-D8B8-FA45-9D70-7A466C3864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5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entHmin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(A|E) = 0 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Rightarrow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lessapprox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9385-D8B8-FA45-9D70-7A466C3864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$\e$-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two-design $\: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Rightarrow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\: 2^n\e$-decoupling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RQC $\: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Rightarrow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\:$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two-design $\: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Rightarrow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\:$ decoupling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9385-D8B8-FA45-9D70-7A466C3864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31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{U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RQC(n \log^2 n)}{\left\|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S^c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}\left[ U \rho_{AE} U^{\dagger} \right] -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id_S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}{2^s}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otimes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rho_E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\right\|_1 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qquad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2^{-\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{1}{2} \left(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entHmin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(A|E)_{\rho} + n - 2s \right)} +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{1}{\poly(n)}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9385-D8B8-FA45-9D70-7A466C3864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\sim RQC(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\log^2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)}{\|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S^c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}[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^{\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dagger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}] -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id_S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}{2^s} \|_1}</a:t>
            </a: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{RQC}{\left\|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rho_S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(t) -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id_S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}{2^s} \right\|_1}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\text{Property of }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P^t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qquad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 \text{ Markov chain}</a:t>
            </a: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9385-D8B8-FA45-9D70-7A466C3864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4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\begin{itemize}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\item From $\ell_1$-norm to $\ell_2$-norm: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$\left\|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rho_S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{\id}{2^{s}} \right\|_1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2^{s}\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[\rho_S^2] - 1$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\item Orthogonal basis $\{ \sigma_{\nu}\}_{\nu \in \{0,1,2,3\}^n}$ for operators on $(\CC^2)^{\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otimes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n}$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$\sigma_{\nu} = \sigma_{\nu_1}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otimes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otimes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\sigma_{\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nu_n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}$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$\sigma_0 = \id, \;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\sigma_1 = \left(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\begin{array}{cc}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1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&amp; 0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\end{array}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\right)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,\;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\sigma_2 = \left(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\begin{array}{cc}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\\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0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\end{array}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\right),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\sigma_3 = \left(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\begin{array}{cc}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&amp; 0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-1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\end{array}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\right)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\end{itemize}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\begin{itemize}</a:t>
            </a:r>
          </a:p>
          <a:p>
            <a:r>
              <a:rPr lang="cs-C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cs-C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</a:t>
            </a:r>
            <a:r>
              <a:rPr lang="cs-C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$\</a:t>
            </a:r>
            <a:r>
              <a:rPr lang="cs-C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rho</a:t>
            </a:r>
            <a:r>
              <a:rPr lang="cs-C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\</a:t>
            </a:r>
            <a:r>
              <a:rPr lang="cs-C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cs-C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{1}{2^n} \sum\</a:t>
            </a:r>
            <a:r>
              <a:rPr lang="cs-C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limits</a:t>
            </a:r>
            <a:r>
              <a:rPr lang="cs-C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_{\nu \in \{0,1,2,3\}^n} \</a:t>
            </a:r>
            <a:r>
              <a:rPr lang="cs-C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cs-C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[\sigma_{\nu} \</a:t>
            </a:r>
            <a:r>
              <a:rPr lang="cs-C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rho</a:t>
            </a:r>
            <a:r>
              <a:rPr lang="cs-C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\sigma_{\nu}$</a:t>
            </a:r>
          </a:p>
          <a:p>
            <a:r>
              <a:rPr lang="cs-C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cs-C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</a:t>
            </a:r>
            <a:r>
              <a:rPr lang="cs-C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s-C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Purity</a:t>
            </a:r>
            <a:r>
              <a:rPr lang="cs-C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$\</a:t>
            </a:r>
            <a:r>
              <a:rPr lang="cs-C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rho_S</a:t>
            </a:r>
            <a:r>
              <a:rPr lang="cs-C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$:</a:t>
            </a:r>
          </a:p>
          <a:p>
            <a:r>
              <a:rPr lang="cs-C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$\</a:t>
            </a:r>
            <a:r>
              <a:rPr lang="cs-C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cs-C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[\rho_S^2] = \</a:t>
            </a:r>
            <a:r>
              <a:rPr lang="cs-C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cs-C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{1}{2^{s}} \sum\</a:t>
            </a:r>
            <a:r>
              <a:rPr lang="cs-C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limits</a:t>
            </a:r>
            <a:r>
              <a:rPr lang="cs-C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_{\nu \in \{0,1,2,3\}^S} \</a:t>
            </a:r>
            <a:r>
              <a:rPr lang="cs-C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cs-C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[\sigma_{\nu} \</a:t>
            </a:r>
            <a:r>
              <a:rPr lang="cs-C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rho</a:t>
            </a:r>
            <a:r>
              <a:rPr lang="cs-C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]^2$ </a:t>
            </a:r>
          </a:p>
          <a:p>
            <a:r>
              <a:rPr lang="cs-C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</a:t>
            </a:r>
            <a:r>
              <a:rPr lang="cs-C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itemize</a:t>
            </a:r>
            <a:r>
              <a:rPr lang="cs-C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cs-CZ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cs-CZ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Objective: $\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{RQC}}{\sum\limits_{\nu \in \{0,1,2,3\}^S}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[\sigma_{\nu} \rho(t)]^2}$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9385-D8B8-FA45-9D70-7A466C3864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91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Objective: $\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{RQC}}{\sum\limits_{\nu \in \{0,1,2,3\}^S}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[\sigma_{\nu} \rho(t)]^2}$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\begin{itemize}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\item For all $t$, $\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[\rho(t)^2]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[\rho(0)^2]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{1}{2^n} \sum\limits_{\nu \in \{0,1,2,3\}^n}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[\sigma_{\nu} \rho(0)]^2$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\item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$\sum\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_{\nu \in \{0,1,2,3\}^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[\sigma_{\nu}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)]^2$ evolves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itemize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9385-D8B8-FA45-9D70-7A466C3864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of a random two-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qubit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gate on $\sigma_{\nu}$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 can: stay the same, decrease by $1$ or increase by $1$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\left\{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\begin{array}{cc}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{2x(3n-2x-1)}{5n(n-1)} &amp; \text{ if } y=x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{2x(x-1)}{5n(n-1)} &amp; \text{ if } y = x - 1\\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{6x(n-x)}{5n(n-1)} &amp; \text{ if } y = x + 1\\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\text{ otherwise.}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\end{array} \right.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9385-D8B8-FA45-9D70-7A466C3864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8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2/7/2014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emf"/><Relationship Id="rId12" Type="http://schemas.openxmlformats.org/officeDocument/2006/relationships/oleObject" Target="../embeddings/oleObject16.bin"/><Relationship Id="rId13" Type="http://schemas.openxmlformats.org/officeDocument/2006/relationships/image" Target="../media/image4.emf"/><Relationship Id="rId14" Type="http://schemas.openxmlformats.org/officeDocument/2006/relationships/image" Target="../media/image15.emf"/><Relationship Id="rId15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2.emf"/><Relationship Id="rId10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6.emf"/><Relationship Id="rId11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69851"/>
            <a:ext cx="7772400" cy="4267200"/>
          </a:xfrm>
        </p:spPr>
        <p:txBody>
          <a:bodyPr anchor="t"/>
          <a:lstStyle/>
          <a:p>
            <a:r>
              <a:rPr lang="en-US" sz="6000" dirty="0" smtClean="0"/>
              <a:t>Decoupling with random quantum circuits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4953000"/>
            <a:ext cx="7966074" cy="121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Omar Fawzi (ETH Zürich)</a:t>
            </a:r>
          </a:p>
          <a:p>
            <a:endParaRPr lang="en-US" dirty="0"/>
          </a:p>
          <a:p>
            <a:r>
              <a:rPr lang="en-US" dirty="0" smtClean="0"/>
              <a:t>Joint work with Winton Brown (University College London)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9325108" y="4417477"/>
            <a:ext cx="3823963" cy="1551283"/>
            <a:chOff x="4841674" y="4558433"/>
            <a:chExt cx="3823963" cy="1551283"/>
          </a:xfrm>
        </p:grpSpPr>
        <p:grpSp>
          <p:nvGrpSpPr>
            <p:cNvPr id="28" name="Group 27"/>
            <p:cNvGrpSpPr/>
            <p:nvPr/>
          </p:nvGrpSpPr>
          <p:grpSpPr>
            <a:xfrm>
              <a:off x="5327612" y="4558433"/>
              <a:ext cx="3338025" cy="1551283"/>
              <a:chOff x="5327612" y="4558433"/>
              <a:chExt cx="3338025" cy="1551283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5327612" y="4761608"/>
                <a:ext cx="3338025" cy="814927"/>
                <a:chOff x="5535651" y="1670050"/>
                <a:chExt cx="3338025" cy="814927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5535651" y="1670050"/>
                  <a:ext cx="3025119" cy="769695"/>
                  <a:chOff x="5535651" y="1670050"/>
                  <a:chExt cx="3025119" cy="769695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5535651" y="1676400"/>
                    <a:ext cx="2995764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5541522" y="1828800"/>
                    <a:ext cx="2995764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5547393" y="1981200"/>
                    <a:ext cx="2995764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5553264" y="2133600"/>
                    <a:ext cx="2995764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5559135" y="2286000"/>
                    <a:ext cx="2995764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565006" y="2438400"/>
                    <a:ext cx="2995764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/>
                  <p:cNvCxnSpPr/>
                  <p:nvPr/>
                </p:nvCxnSpPr>
                <p:spPr>
                  <a:xfrm flipH="1">
                    <a:off x="5926404" y="1670050"/>
                    <a:ext cx="12700" cy="463550"/>
                  </a:xfrm>
                  <a:prstGeom prst="straightConnector1">
                    <a:avLst/>
                  </a:prstGeom>
                  <a:ln w="38100" cmpd="sng">
                    <a:solidFill>
                      <a:srgbClr val="4F81BD"/>
                    </a:solidFill>
                    <a:headEnd type="oval"/>
                    <a:tailEnd type="oval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 flipH="1">
                    <a:off x="6339300" y="1822450"/>
                    <a:ext cx="12700" cy="463550"/>
                  </a:xfrm>
                  <a:prstGeom prst="straightConnector1">
                    <a:avLst/>
                  </a:prstGeom>
                  <a:ln w="38100" cmpd="sng">
                    <a:solidFill>
                      <a:srgbClr val="4F81BD"/>
                    </a:solidFill>
                    <a:headEnd type="oval"/>
                    <a:tailEnd type="oval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 flipH="1">
                    <a:off x="7224345" y="1974850"/>
                    <a:ext cx="12700" cy="463550"/>
                  </a:xfrm>
                  <a:prstGeom prst="straightConnector1">
                    <a:avLst/>
                  </a:prstGeom>
                  <a:ln w="38100" cmpd="sng">
                    <a:solidFill>
                      <a:srgbClr val="4F81BD"/>
                    </a:solidFill>
                    <a:headEnd type="oval"/>
                    <a:tailEnd type="oval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 flipH="1">
                    <a:off x="6811449" y="1675930"/>
                    <a:ext cx="12700" cy="463550"/>
                  </a:xfrm>
                  <a:prstGeom prst="straightConnector1">
                    <a:avLst/>
                  </a:prstGeom>
                  <a:ln w="38100" cmpd="sng">
                    <a:solidFill>
                      <a:srgbClr val="4F81BD"/>
                    </a:solidFill>
                    <a:headEnd type="oval"/>
                    <a:tailEnd type="oval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7654509" y="1670050"/>
                    <a:ext cx="0" cy="311150"/>
                  </a:xfrm>
                  <a:prstGeom prst="straightConnector1">
                    <a:avLst/>
                  </a:prstGeom>
                  <a:ln w="38100" cmpd="sng">
                    <a:solidFill>
                      <a:srgbClr val="4F81BD"/>
                    </a:solidFill>
                    <a:headEnd type="oval"/>
                    <a:tailEnd type="oval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8034847" y="2128595"/>
                    <a:ext cx="0" cy="311150"/>
                  </a:xfrm>
                  <a:prstGeom prst="straightConnector1">
                    <a:avLst/>
                  </a:prstGeom>
                  <a:ln w="38100" cmpd="sng">
                    <a:solidFill>
                      <a:srgbClr val="4F81BD"/>
                    </a:solidFill>
                    <a:headEnd type="oval"/>
                    <a:tailEnd type="oval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8560770" y="205053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Palatino"/>
                      <a:cs typeface="Palatino"/>
                    </a:rPr>
                    <a:t>S</a:t>
                  </a:r>
                  <a:endParaRPr lang="en-US" dirty="0">
                    <a:latin typeface="Palatino"/>
                    <a:cs typeface="Palatino"/>
                  </a:endParaRPr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8595618" y="2065599"/>
                  <a:ext cx="0" cy="419378"/>
                </a:xfrm>
                <a:prstGeom prst="straightConnector1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>
              <a:xfrm>
                <a:off x="6813735" y="4558433"/>
                <a:ext cx="0" cy="123123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259193" y="4564313"/>
                <a:ext cx="0" cy="123123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3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4245231"/>
                  </p:ext>
                </p:extLst>
              </p:nvPr>
            </p:nvGraphicFramePr>
            <p:xfrm>
              <a:off x="6460424" y="5757109"/>
              <a:ext cx="455582" cy="3165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5" name="Equation" r:id="rId3" imgW="292100" imgH="203200" progId="Equation.3">
                      <p:embed/>
                    </p:oleObj>
                  </mc:Choice>
                  <mc:Fallback>
                    <p:oleObj name="Equation" r:id="rId3" imgW="2921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460424" y="5757109"/>
                            <a:ext cx="455582" cy="31654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9966851"/>
                  </p:ext>
                </p:extLst>
              </p:nvPr>
            </p:nvGraphicFramePr>
            <p:xfrm>
              <a:off x="7012061" y="5757863"/>
              <a:ext cx="814747" cy="3518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" name="Equation" r:id="rId5" imgW="469900" imgH="203200" progId="Equation.3">
                      <p:embed/>
                    </p:oleObj>
                  </mc:Choice>
                  <mc:Fallback>
                    <p:oleObj name="Equation" r:id="rId5" imgW="4699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012061" y="5757863"/>
                            <a:ext cx="814747" cy="35185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8287077"/>
                </p:ext>
              </p:extLst>
            </p:nvPr>
          </p:nvGraphicFramePr>
          <p:xfrm>
            <a:off x="4841674" y="4931488"/>
            <a:ext cx="517571" cy="317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" name="Equation" r:id="rId7" imgW="330200" imgH="203200" progId="Equation.3">
                    <p:embed/>
                  </p:oleObj>
                </mc:Choice>
                <mc:Fallback>
                  <p:oleObj name="Equation" r:id="rId7" imgW="3302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41674" y="4931488"/>
                          <a:ext cx="517571" cy="3177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" name="Group 92"/>
          <p:cNvGrpSpPr/>
          <p:nvPr/>
        </p:nvGrpSpPr>
        <p:grpSpPr>
          <a:xfrm>
            <a:off x="2694589" y="3089167"/>
            <a:ext cx="4327763" cy="1422986"/>
            <a:chOff x="-3641962" y="1245941"/>
            <a:chExt cx="4327763" cy="1422986"/>
          </a:xfrm>
        </p:grpSpPr>
        <p:grpSp>
          <p:nvGrpSpPr>
            <p:cNvPr id="12" name="Group 11"/>
            <p:cNvGrpSpPr/>
            <p:nvPr/>
          </p:nvGrpSpPr>
          <p:grpSpPr>
            <a:xfrm>
              <a:off x="-3346929" y="1387875"/>
              <a:ext cx="3660755" cy="1163163"/>
              <a:chOff x="5535651" y="1670050"/>
              <a:chExt cx="3025119" cy="769695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5535651" y="1676400"/>
                <a:ext cx="2995764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541522" y="1828800"/>
                <a:ext cx="2995764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547393" y="1981200"/>
                <a:ext cx="2995764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553264" y="2133600"/>
                <a:ext cx="2995764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559135" y="2286000"/>
                <a:ext cx="2995764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565006" y="2438400"/>
                <a:ext cx="2995764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5926404" y="1670050"/>
                <a:ext cx="12700" cy="463550"/>
              </a:xfrm>
              <a:prstGeom prst="straightConnector1">
                <a:avLst/>
              </a:prstGeom>
              <a:ln w="38100" cmpd="sng">
                <a:solidFill>
                  <a:schemeClr val="tx2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6339300" y="1822450"/>
                <a:ext cx="12700" cy="463550"/>
              </a:xfrm>
              <a:prstGeom prst="straightConnector1">
                <a:avLst/>
              </a:prstGeom>
              <a:ln w="38100" cmpd="sng">
                <a:solidFill>
                  <a:schemeClr val="tx2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7224345" y="1974850"/>
                <a:ext cx="12700" cy="463550"/>
              </a:xfrm>
              <a:prstGeom prst="straightConnector1">
                <a:avLst/>
              </a:prstGeom>
              <a:ln w="38100" cmpd="sng">
                <a:solidFill>
                  <a:schemeClr val="tx2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6811449" y="1675930"/>
                <a:ext cx="12700" cy="463550"/>
              </a:xfrm>
              <a:prstGeom prst="straightConnector1">
                <a:avLst/>
              </a:prstGeom>
              <a:ln w="38100" cmpd="sng">
                <a:solidFill>
                  <a:schemeClr val="tx2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654509" y="1670050"/>
                <a:ext cx="0" cy="311150"/>
              </a:xfrm>
              <a:prstGeom prst="straightConnector1">
                <a:avLst/>
              </a:prstGeom>
              <a:ln w="38100" cmpd="sng">
                <a:solidFill>
                  <a:schemeClr val="tx2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8034847" y="2128595"/>
                <a:ext cx="0" cy="311150"/>
              </a:xfrm>
              <a:prstGeom prst="straightConnector1">
                <a:avLst/>
              </a:prstGeom>
              <a:ln w="38100" cmpd="sng">
                <a:solidFill>
                  <a:schemeClr val="tx2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Oval 84"/>
            <p:cNvSpPr/>
            <p:nvPr/>
          </p:nvSpPr>
          <p:spPr>
            <a:xfrm>
              <a:off x="-3638058" y="1266090"/>
              <a:ext cx="175847" cy="175847"/>
            </a:xfrm>
            <a:prstGeom prst="ellipse">
              <a:avLst/>
            </a:prstGeom>
            <a:solidFill>
              <a:srgbClr val="E6842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-3638058" y="1500546"/>
              <a:ext cx="175847" cy="175847"/>
            </a:xfrm>
            <a:prstGeom prst="ellipse">
              <a:avLst/>
            </a:prstGeom>
            <a:solidFill>
              <a:srgbClr val="E6842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-3641962" y="1731098"/>
              <a:ext cx="175847" cy="175847"/>
            </a:xfrm>
            <a:prstGeom prst="ellipse">
              <a:avLst/>
            </a:prstGeom>
            <a:solidFill>
              <a:srgbClr val="E6842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-3638013" y="1969457"/>
              <a:ext cx="175847" cy="175847"/>
            </a:xfrm>
            <a:prstGeom prst="ellipse">
              <a:avLst/>
            </a:prstGeom>
            <a:solidFill>
              <a:srgbClr val="E6842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-3641962" y="2200010"/>
              <a:ext cx="175847" cy="175847"/>
            </a:xfrm>
            <a:prstGeom prst="ellipse">
              <a:avLst/>
            </a:prstGeom>
            <a:solidFill>
              <a:srgbClr val="E6842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-3641962" y="2434466"/>
              <a:ext cx="175847" cy="175847"/>
            </a:xfrm>
            <a:prstGeom prst="ellipse">
              <a:avLst/>
            </a:prstGeom>
            <a:solidFill>
              <a:srgbClr val="E6842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77950" y="1245941"/>
              <a:ext cx="307851" cy="1422986"/>
            </a:xfrm>
            <a:prstGeom prst="ellipse">
              <a:avLst/>
            </a:prstGeom>
            <a:solidFill>
              <a:srgbClr val="E68422"/>
            </a:solidFill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836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9080"/>
            <a:ext cx="8229600" cy="1600200"/>
          </a:xfrm>
        </p:spPr>
        <p:txBody>
          <a:bodyPr/>
          <a:lstStyle/>
          <a:p>
            <a:r>
              <a:rPr lang="en-US" dirty="0" smtClean="0"/>
              <a:t>Main result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1" y="1600199"/>
            <a:ext cx="811981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E68422"/>
                </a:solidFill>
              </a:rPr>
              <a:t>RQC’s with O(n log</a:t>
            </a:r>
            <a:r>
              <a:rPr lang="en-US" sz="2800" b="1" baseline="30000" dirty="0" smtClean="0">
                <a:solidFill>
                  <a:srgbClr val="E68422"/>
                </a:solidFill>
              </a:rPr>
              <a:t>2</a:t>
            </a:r>
            <a:r>
              <a:rPr lang="en-US" sz="2800" b="1" dirty="0" smtClean="0">
                <a:solidFill>
                  <a:srgbClr val="E68422"/>
                </a:solidFill>
              </a:rPr>
              <a:t>n) gates decouple</a:t>
            </a:r>
          </a:p>
          <a:p>
            <a:pPr marL="0" indent="0" algn="ctr">
              <a:buNone/>
            </a:pPr>
            <a:endParaRPr lang="en-US" sz="2800" b="1" dirty="0">
              <a:solidFill>
                <a:srgbClr val="E68422"/>
              </a:solidFill>
            </a:endParaRPr>
          </a:p>
          <a:p>
            <a:pPr marL="0" indent="0" algn="ctr">
              <a:buNone/>
            </a:pPr>
            <a:endParaRPr lang="en-US" sz="2800" b="1" dirty="0" smtClean="0">
              <a:solidFill>
                <a:srgbClr val="E68422"/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rgbClr val="E68422"/>
              </a:solidFill>
            </a:endParaRPr>
          </a:p>
          <a:p>
            <a:pPr marL="0" indent="0" algn="ctr">
              <a:buNone/>
            </a:pPr>
            <a:endParaRPr lang="en-US" sz="2800" b="1" dirty="0" smtClean="0">
              <a:solidFill>
                <a:srgbClr val="E68422"/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rgbClr val="E68422"/>
              </a:solidFill>
            </a:endParaRPr>
          </a:p>
          <a:p>
            <a:pPr marL="0" indent="0" algn="ctr">
              <a:buNone/>
            </a:pPr>
            <a:endParaRPr lang="en-US" sz="2800" b="1" dirty="0" smtClean="0">
              <a:solidFill>
                <a:srgbClr val="E68422"/>
              </a:solidFill>
            </a:endParaRP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E68422"/>
                </a:solidFill>
              </a:rPr>
              <a:t>Depth: O(log</a:t>
            </a:r>
            <a:r>
              <a:rPr lang="en-US" sz="2800" b="1" baseline="30000" dirty="0" smtClean="0">
                <a:solidFill>
                  <a:srgbClr val="E68422"/>
                </a:solidFill>
              </a:rPr>
              <a:t>3</a:t>
            </a:r>
            <a:r>
              <a:rPr lang="en-US" sz="2800" b="1" dirty="0" smtClean="0">
                <a:solidFill>
                  <a:srgbClr val="E68422"/>
                </a:solidFill>
              </a:rPr>
              <a:t>n)</a:t>
            </a:r>
            <a:endParaRPr lang="en-US" sz="2800" b="1" dirty="0">
              <a:solidFill>
                <a:srgbClr val="E68422"/>
              </a:solidFill>
            </a:endParaRPr>
          </a:p>
          <a:p>
            <a:endParaRPr lang="en-US" dirty="0" smtClean="0">
              <a:latin typeface="+mj-lt"/>
            </a:endParaRPr>
          </a:p>
          <a:p>
            <a:endParaRPr lang="en-US" dirty="0"/>
          </a:p>
          <a:p>
            <a:endParaRPr lang="en-US" dirty="0" smtClean="0">
              <a:latin typeface="+mj-lt"/>
            </a:endParaRP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421847"/>
            <a:ext cx="2861761" cy="1372480"/>
            <a:chOff x="-1450181" y="614453"/>
            <a:chExt cx="3429076" cy="1644560"/>
          </a:xfrm>
        </p:grpSpPr>
        <p:grpSp>
          <p:nvGrpSpPr>
            <p:cNvPr id="6" name="Group 5"/>
            <p:cNvGrpSpPr/>
            <p:nvPr/>
          </p:nvGrpSpPr>
          <p:grpSpPr>
            <a:xfrm>
              <a:off x="-1450181" y="678183"/>
              <a:ext cx="3429076" cy="1580830"/>
              <a:chOff x="-26988" y="4438418"/>
              <a:chExt cx="3617960" cy="163976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16945" y="4438418"/>
                <a:ext cx="2476867" cy="1639769"/>
                <a:chOff x="2343150" y="4590993"/>
                <a:chExt cx="2476867" cy="1639769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2917824" y="4590993"/>
                  <a:ext cx="1346201" cy="1351250"/>
                </a:xfrm>
                <a:prstGeom prst="round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  <a:latin typeface="Palatino"/>
                      <a:cs typeface="Palatino"/>
                    </a:rPr>
                    <a:t>U</a:t>
                  </a:r>
                  <a:endParaRPr lang="en-US" sz="2800" dirty="0">
                    <a:solidFill>
                      <a:schemeClr val="tx1"/>
                    </a:solidFill>
                    <a:latin typeface="Palatino"/>
                    <a:cs typeface="Palatino"/>
                  </a:endParaRPr>
                </a:p>
              </p:txBody>
            </p:sp>
            <p:cxnSp>
              <p:nvCxnSpPr>
                <p:cNvPr id="13" name="Straight Connector 12"/>
                <p:cNvCxnSpPr>
                  <a:stCxn id="12" idx="1"/>
                </p:cNvCxnSpPr>
                <p:nvPr/>
              </p:nvCxnSpPr>
              <p:spPr>
                <a:xfrm flipH="1">
                  <a:off x="2343150" y="5266618"/>
                  <a:ext cx="574674" cy="0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2371322" y="6230762"/>
                  <a:ext cx="2448695" cy="0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4245343" y="5630659"/>
                  <a:ext cx="574674" cy="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4246564" y="4930614"/>
                  <a:ext cx="573453" cy="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2740025" y="5453840"/>
                  <a:ext cx="20519" cy="602364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4424247" y="5205309"/>
                  <a:ext cx="357147" cy="459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Palatino"/>
                      <a:cs typeface="Palatino"/>
                    </a:rPr>
                    <a:t>s</a:t>
                  </a:r>
                  <a:endParaRPr lang="en-US" dirty="0">
                    <a:latin typeface="Palatino"/>
                    <a:cs typeface="Palatino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187332" y="5845150"/>
                  <a:ext cx="3256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Palatino"/>
                      <a:cs typeface="Palatino"/>
                    </a:rPr>
                    <a:t>E</a:t>
                  </a:r>
                  <a:endParaRPr lang="en-US" dirty="0">
                    <a:latin typeface="Palatino"/>
                    <a:cs typeface="Palatino"/>
                  </a:endParaRPr>
                </a:p>
              </p:txBody>
            </p:sp>
          </p:grpSp>
          <p:graphicFrame>
            <p:nvGraphicFramePr>
              <p:cNvPr id="9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4961501"/>
                  </p:ext>
                </p:extLst>
              </p:nvPr>
            </p:nvGraphicFramePr>
            <p:xfrm>
              <a:off x="-26988" y="5395913"/>
              <a:ext cx="498476" cy="400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9" name="Equation" r:id="rId4" imgW="254000" imgH="203200" progId="Equation.3">
                      <p:embed/>
                    </p:oleObj>
                  </mc:Choice>
                  <mc:Fallback>
                    <p:oleObj name="Equation" r:id="rId4" imgW="2540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-26988" y="5395913"/>
                            <a:ext cx="498476" cy="4000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2870557"/>
                  </p:ext>
                </p:extLst>
              </p:nvPr>
            </p:nvGraphicFramePr>
            <p:xfrm>
              <a:off x="2498908" y="5603872"/>
              <a:ext cx="1092064" cy="3705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0" name="Equation" r:id="rId6" imgW="635000" imgH="215900" progId="Equation.3">
                      <p:embed/>
                    </p:oleObj>
                  </mc:Choice>
                  <mc:Fallback>
                    <p:oleObj name="Equation" r:id="rId6" imgW="6350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498908" y="5603872"/>
                            <a:ext cx="1092064" cy="3705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TextBox 10"/>
              <p:cNvSpPr txBox="1"/>
              <p:nvPr/>
            </p:nvSpPr>
            <p:spPr>
              <a:xfrm>
                <a:off x="222249" y="4703602"/>
                <a:ext cx="403316" cy="459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n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41856" y="614453"/>
              <a:ext cx="591595" cy="442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n-s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4500"/>
            <a:ext cx="9144000" cy="2218633"/>
          </a:xfrm>
          <a:prstGeom prst="rect">
            <a:avLst/>
          </a:prstGeom>
        </p:spPr>
      </p:pic>
      <p:sp>
        <p:nvSpPr>
          <p:cNvPr id="22" name="Rounded Rectangular Callout 21"/>
          <p:cNvSpPr/>
          <p:nvPr/>
        </p:nvSpPr>
        <p:spPr>
          <a:xfrm>
            <a:off x="4236890" y="6245352"/>
            <a:ext cx="4907110" cy="612648"/>
          </a:xfrm>
          <a:prstGeom prst="wedgeRoundRectCallout">
            <a:avLst>
              <a:gd name="adj1" fmla="val -46853"/>
              <a:gd name="adj2" fmla="val -7314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Compare to </a:t>
            </a:r>
            <a:r>
              <a:rPr lang="en-US" sz="2400" dirty="0" err="1" smtClean="0">
                <a:solidFill>
                  <a:schemeClr val="tx1"/>
                </a:solidFill>
              </a:rPr>
              <a:t>Ω</a:t>
            </a:r>
            <a:r>
              <a:rPr lang="en-US" sz="2400" dirty="0" smtClean="0">
                <a:solidFill>
                  <a:schemeClr val="tx1"/>
                </a:solidFill>
              </a:rPr>
              <a:t>(log n)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4248184" y="1355294"/>
            <a:ext cx="4907110" cy="612648"/>
          </a:xfrm>
          <a:prstGeom prst="wedgeRoundRectCallout">
            <a:avLst>
              <a:gd name="adj1" fmla="val -51326"/>
              <a:gd name="adj2" fmla="val 6761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Compare to </a:t>
            </a:r>
            <a:r>
              <a:rPr lang="en-US" sz="2400" dirty="0" err="1" smtClean="0">
                <a:solidFill>
                  <a:schemeClr val="tx1"/>
                </a:solidFill>
              </a:rPr>
              <a:t>Ω</a:t>
            </a:r>
            <a:r>
              <a:rPr lang="en-US" sz="2400" dirty="0" smtClean="0">
                <a:solidFill>
                  <a:schemeClr val="tx1"/>
                </a:solidFill>
              </a:rPr>
              <a:t>(n)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4288" y="6245352"/>
            <a:ext cx="23310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Almost tight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7369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5362"/>
            <a:ext cx="8229600" cy="1600200"/>
          </a:xfrm>
        </p:spPr>
        <p:txBody>
          <a:bodyPr/>
          <a:lstStyle/>
          <a:p>
            <a:r>
              <a:rPr lang="en-US" dirty="0" smtClean="0"/>
              <a:t>Proof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Recall:</a:t>
            </a:r>
          </a:p>
          <a:p>
            <a:pPr lvl="1"/>
            <a:r>
              <a:rPr lang="en-US" sz="2000" dirty="0" smtClean="0"/>
              <a:t>Pure input </a:t>
            </a:r>
            <a:r>
              <a:rPr lang="en-US" sz="2000" dirty="0" err="1" smtClean="0"/>
              <a:t>ρ</a:t>
            </a:r>
            <a:r>
              <a:rPr lang="en-US" sz="2000" dirty="0" smtClean="0"/>
              <a:t>, no E system</a:t>
            </a:r>
          </a:p>
          <a:p>
            <a:pPr lvl="1"/>
            <a:r>
              <a:rPr lang="en-US" sz="2000" dirty="0" smtClean="0"/>
              <a:t>Study decoupling directly</a:t>
            </a:r>
          </a:p>
          <a:p>
            <a:pPr lvl="1"/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190917"/>
            <a:ext cx="2861761" cy="1372480"/>
            <a:chOff x="-1450181" y="614453"/>
            <a:chExt cx="3429076" cy="1644560"/>
          </a:xfrm>
        </p:grpSpPr>
        <p:grpSp>
          <p:nvGrpSpPr>
            <p:cNvPr id="6" name="Group 5"/>
            <p:cNvGrpSpPr/>
            <p:nvPr/>
          </p:nvGrpSpPr>
          <p:grpSpPr>
            <a:xfrm>
              <a:off x="-1450181" y="678183"/>
              <a:ext cx="3429076" cy="1580830"/>
              <a:chOff x="-26988" y="4438418"/>
              <a:chExt cx="3617960" cy="163976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16945" y="4438418"/>
                <a:ext cx="2476867" cy="1639769"/>
                <a:chOff x="2343150" y="4590993"/>
                <a:chExt cx="2476867" cy="1639769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2917824" y="4590993"/>
                  <a:ext cx="1346201" cy="1351250"/>
                </a:xfrm>
                <a:prstGeom prst="round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  <a:latin typeface="Palatino"/>
                      <a:cs typeface="Palatino"/>
                    </a:rPr>
                    <a:t>U</a:t>
                  </a:r>
                  <a:endParaRPr lang="en-US" sz="2800" dirty="0">
                    <a:solidFill>
                      <a:schemeClr val="tx1"/>
                    </a:solidFill>
                    <a:latin typeface="Palatino"/>
                    <a:cs typeface="Palatino"/>
                  </a:endParaRPr>
                </a:p>
              </p:txBody>
            </p:sp>
            <p:cxnSp>
              <p:nvCxnSpPr>
                <p:cNvPr id="13" name="Straight Connector 12"/>
                <p:cNvCxnSpPr>
                  <a:stCxn id="12" idx="1"/>
                </p:cNvCxnSpPr>
                <p:nvPr/>
              </p:nvCxnSpPr>
              <p:spPr>
                <a:xfrm flipH="1">
                  <a:off x="2343150" y="5266618"/>
                  <a:ext cx="574674" cy="0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2371322" y="6230762"/>
                  <a:ext cx="2448695" cy="0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4245343" y="5630659"/>
                  <a:ext cx="574674" cy="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4246564" y="4930614"/>
                  <a:ext cx="573453" cy="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2740025" y="5453840"/>
                  <a:ext cx="20519" cy="602364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4424247" y="5205309"/>
                  <a:ext cx="357147" cy="459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Palatino"/>
                      <a:cs typeface="Palatino"/>
                    </a:rPr>
                    <a:t>s</a:t>
                  </a:r>
                  <a:endParaRPr lang="en-US" dirty="0">
                    <a:latin typeface="Palatino"/>
                    <a:cs typeface="Palatino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187332" y="5845150"/>
                  <a:ext cx="3256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Palatino"/>
                      <a:cs typeface="Palatino"/>
                    </a:rPr>
                    <a:t>E</a:t>
                  </a:r>
                  <a:endParaRPr lang="en-US" dirty="0">
                    <a:latin typeface="Palatino"/>
                    <a:cs typeface="Palatino"/>
                  </a:endParaRPr>
                </a:p>
              </p:txBody>
            </p:sp>
          </p:grpSp>
          <p:graphicFrame>
            <p:nvGraphicFramePr>
              <p:cNvPr id="9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9255962"/>
                  </p:ext>
                </p:extLst>
              </p:nvPr>
            </p:nvGraphicFramePr>
            <p:xfrm>
              <a:off x="-26988" y="5395913"/>
              <a:ext cx="498476" cy="400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8" name="Equation" r:id="rId4" imgW="254000" imgH="203200" progId="Equation.3">
                      <p:embed/>
                    </p:oleObj>
                  </mc:Choice>
                  <mc:Fallback>
                    <p:oleObj name="Equation" r:id="rId4" imgW="2540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-26988" y="5395913"/>
                            <a:ext cx="498476" cy="4000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5924888"/>
                  </p:ext>
                </p:extLst>
              </p:nvPr>
            </p:nvGraphicFramePr>
            <p:xfrm>
              <a:off x="2498908" y="5603872"/>
              <a:ext cx="1092064" cy="3705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9" name="Equation" r:id="rId6" imgW="635000" imgH="215900" progId="Equation.3">
                      <p:embed/>
                    </p:oleObj>
                  </mc:Choice>
                  <mc:Fallback>
                    <p:oleObj name="Equation" r:id="rId6" imgW="6350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498908" y="5603872"/>
                            <a:ext cx="1092064" cy="3705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TextBox 10"/>
              <p:cNvSpPr txBox="1"/>
              <p:nvPr/>
            </p:nvSpPr>
            <p:spPr>
              <a:xfrm>
                <a:off x="222249" y="4703602"/>
                <a:ext cx="403316" cy="459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n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41856" y="614453"/>
              <a:ext cx="591595" cy="442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n-s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84740" y="3744467"/>
            <a:ext cx="3823963" cy="1551283"/>
            <a:chOff x="4841674" y="4558433"/>
            <a:chExt cx="3823963" cy="1551283"/>
          </a:xfrm>
        </p:grpSpPr>
        <p:grpSp>
          <p:nvGrpSpPr>
            <p:cNvPr id="21" name="Group 20"/>
            <p:cNvGrpSpPr/>
            <p:nvPr/>
          </p:nvGrpSpPr>
          <p:grpSpPr>
            <a:xfrm>
              <a:off x="5327612" y="4558433"/>
              <a:ext cx="3338025" cy="1551283"/>
              <a:chOff x="5327612" y="4558433"/>
              <a:chExt cx="3338025" cy="1551283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327612" y="4761608"/>
                <a:ext cx="3338025" cy="814927"/>
                <a:chOff x="5535651" y="1670050"/>
                <a:chExt cx="3338025" cy="814927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535651" y="1670050"/>
                  <a:ext cx="3025119" cy="769695"/>
                  <a:chOff x="5535651" y="1670050"/>
                  <a:chExt cx="3025119" cy="769695"/>
                </a:xfrm>
              </p:grpSpPr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5535651" y="1676400"/>
                    <a:ext cx="2995764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5541522" y="1828800"/>
                    <a:ext cx="2995764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5547393" y="1981200"/>
                    <a:ext cx="2995764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5553264" y="2133600"/>
                    <a:ext cx="2995764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5559135" y="2286000"/>
                    <a:ext cx="2995764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5565006" y="2438400"/>
                    <a:ext cx="2995764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/>
                  <p:nvPr/>
                </p:nvCxnSpPr>
                <p:spPr>
                  <a:xfrm flipH="1">
                    <a:off x="5926404" y="1670050"/>
                    <a:ext cx="12700" cy="463550"/>
                  </a:xfrm>
                  <a:prstGeom prst="straightConnector1">
                    <a:avLst/>
                  </a:prstGeom>
                  <a:ln w="38100" cmpd="sng">
                    <a:solidFill>
                      <a:srgbClr val="4F81BD"/>
                    </a:solidFill>
                    <a:headEnd type="oval"/>
                    <a:tailEnd type="oval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6339300" y="1822450"/>
                    <a:ext cx="12700" cy="463550"/>
                  </a:xfrm>
                  <a:prstGeom prst="straightConnector1">
                    <a:avLst/>
                  </a:prstGeom>
                  <a:ln w="38100" cmpd="sng">
                    <a:solidFill>
                      <a:srgbClr val="4F81BD"/>
                    </a:solidFill>
                    <a:headEnd type="oval"/>
                    <a:tailEnd type="oval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H="1">
                    <a:off x="7224345" y="1974850"/>
                    <a:ext cx="12700" cy="463550"/>
                  </a:xfrm>
                  <a:prstGeom prst="straightConnector1">
                    <a:avLst/>
                  </a:prstGeom>
                  <a:ln w="38100" cmpd="sng">
                    <a:solidFill>
                      <a:srgbClr val="4F81BD"/>
                    </a:solidFill>
                    <a:headEnd type="oval"/>
                    <a:tailEnd type="oval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flipH="1">
                    <a:off x="6811449" y="1675930"/>
                    <a:ext cx="12700" cy="463550"/>
                  </a:xfrm>
                  <a:prstGeom prst="straightConnector1">
                    <a:avLst/>
                  </a:prstGeom>
                  <a:ln w="38100" cmpd="sng">
                    <a:solidFill>
                      <a:srgbClr val="4F81BD"/>
                    </a:solidFill>
                    <a:headEnd type="oval"/>
                    <a:tailEnd type="oval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/>
                  <p:cNvCxnSpPr/>
                  <p:nvPr/>
                </p:nvCxnSpPr>
                <p:spPr>
                  <a:xfrm>
                    <a:off x="7654509" y="1670050"/>
                    <a:ext cx="0" cy="311150"/>
                  </a:xfrm>
                  <a:prstGeom prst="straightConnector1">
                    <a:avLst/>
                  </a:prstGeom>
                  <a:ln w="38100" cmpd="sng">
                    <a:solidFill>
                      <a:srgbClr val="4F81BD"/>
                    </a:solidFill>
                    <a:headEnd type="oval"/>
                    <a:tailEnd type="oval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/>
                  <p:cNvCxnSpPr/>
                  <p:nvPr/>
                </p:nvCxnSpPr>
                <p:spPr>
                  <a:xfrm>
                    <a:off x="8034847" y="2128595"/>
                    <a:ext cx="0" cy="311150"/>
                  </a:xfrm>
                  <a:prstGeom prst="straightConnector1">
                    <a:avLst/>
                  </a:prstGeom>
                  <a:ln w="38100" cmpd="sng">
                    <a:solidFill>
                      <a:srgbClr val="4F81BD"/>
                    </a:solidFill>
                    <a:headEnd type="oval"/>
                    <a:tailEnd type="oval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8560770" y="205053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Palatino"/>
                      <a:cs typeface="Palatino"/>
                    </a:rPr>
                    <a:t>S</a:t>
                  </a:r>
                  <a:endParaRPr lang="en-US" dirty="0">
                    <a:latin typeface="Palatino"/>
                    <a:cs typeface="Palatino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8595618" y="2065599"/>
                  <a:ext cx="0" cy="419378"/>
                </a:xfrm>
                <a:prstGeom prst="straightConnector1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/>
              <p:cNvCxnSpPr/>
              <p:nvPr/>
            </p:nvCxnSpPr>
            <p:spPr>
              <a:xfrm>
                <a:off x="6813735" y="4558433"/>
                <a:ext cx="0" cy="123123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259193" y="4564313"/>
                <a:ext cx="0" cy="123123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6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0496342"/>
                  </p:ext>
                </p:extLst>
              </p:nvPr>
            </p:nvGraphicFramePr>
            <p:xfrm>
              <a:off x="6460424" y="5757109"/>
              <a:ext cx="455582" cy="3165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0" name="Equation" r:id="rId8" imgW="292100" imgH="203200" progId="Equation.3">
                      <p:embed/>
                    </p:oleObj>
                  </mc:Choice>
                  <mc:Fallback>
                    <p:oleObj name="Equation" r:id="rId8" imgW="2921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460424" y="5757109"/>
                            <a:ext cx="455582" cy="31654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4745264"/>
                  </p:ext>
                </p:extLst>
              </p:nvPr>
            </p:nvGraphicFramePr>
            <p:xfrm>
              <a:off x="7012061" y="5757863"/>
              <a:ext cx="814747" cy="3518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1" name="Equation" r:id="rId10" imgW="469900" imgH="203200" progId="Equation.3">
                      <p:embed/>
                    </p:oleObj>
                  </mc:Choice>
                  <mc:Fallback>
                    <p:oleObj name="Equation" r:id="rId10" imgW="4699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7012061" y="5757863"/>
                            <a:ext cx="814747" cy="35185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42482"/>
                </p:ext>
              </p:extLst>
            </p:nvPr>
          </p:nvGraphicFramePr>
          <p:xfrm>
            <a:off x="4841674" y="4931488"/>
            <a:ext cx="517571" cy="317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2" name="Equation" r:id="rId12" imgW="330200" imgH="203200" progId="Equation.3">
                    <p:embed/>
                  </p:oleObj>
                </mc:Choice>
                <mc:Fallback>
                  <p:oleObj name="Equation" r:id="rId12" imgW="3302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841674" y="4931488"/>
                          <a:ext cx="517571" cy="3177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83" y="3034240"/>
            <a:ext cx="5232400" cy="736600"/>
          </a:xfrm>
          <a:prstGeom prst="rect">
            <a:avLst/>
          </a:prstGeom>
        </p:spPr>
      </p:pic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5544"/>
            <a:ext cx="9144000" cy="8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1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441"/>
            <a:ext cx="8229600" cy="1600200"/>
          </a:xfrm>
        </p:spPr>
        <p:txBody>
          <a:bodyPr/>
          <a:lstStyle/>
          <a:p>
            <a:r>
              <a:rPr lang="en-US" dirty="0" smtClean="0"/>
              <a:t>Proof setup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565572" y="4954851"/>
            <a:ext cx="3449087" cy="783996"/>
          </a:xfrm>
          <a:prstGeom prst="wedgeRoundRectCallout">
            <a:avLst>
              <a:gd name="adj1" fmla="val -63258"/>
              <a:gd name="adj2" fmla="val -51500"/>
              <a:gd name="adj3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Total mass on strings with support on 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-15675" y="3299660"/>
            <a:ext cx="2163518" cy="521836"/>
          </a:xfrm>
          <a:prstGeom prst="wedgeRoundRectCallout">
            <a:avLst>
              <a:gd name="adj1" fmla="val 108780"/>
              <a:gd name="adj2" fmla="val 50606"/>
              <a:gd name="adj3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Fourier coefficient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56" y="2513574"/>
            <a:ext cx="2400300" cy="241300"/>
          </a:xfrm>
          <a:prstGeom prst="rect">
            <a:avLst/>
          </a:prstGeom>
        </p:spPr>
      </p:pic>
      <p:pic>
        <p:nvPicPr>
          <p:cNvPr id="14" name="Content Placeholder 13" descr="latex-image-1.pdf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32" r="-104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199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4875"/>
            <a:ext cx="8229600" cy="1600200"/>
          </a:xfrm>
        </p:spPr>
        <p:txBody>
          <a:bodyPr/>
          <a:lstStyle/>
          <a:p>
            <a:r>
              <a:rPr lang="en-US" dirty="0" smtClean="0"/>
              <a:t>Evolution of mass dist. </a:t>
            </a:r>
            <a:endParaRPr lang="en-US" dirty="0"/>
          </a:p>
        </p:txBody>
      </p:sp>
      <p:pic>
        <p:nvPicPr>
          <p:cNvPr id="4" name="Content Placeholder 3" descr="latex-image-1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065" b="-24065"/>
          <a:stretch>
            <a:fillRect/>
          </a:stretch>
        </p:blipFill>
        <p:spPr>
          <a:xfrm>
            <a:off x="738367" y="618387"/>
            <a:ext cx="7319962" cy="4025697"/>
          </a:xfrm>
        </p:spPr>
      </p:pic>
      <p:grpSp>
        <p:nvGrpSpPr>
          <p:cNvPr id="35" name="Group 34"/>
          <p:cNvGrpSpPr/>
          <p:nvPr/>
        </p:nvGrpSpPr>
        <p:grpSpPr>
          <a:xfrm>
            <a:off x="3870376" y="3666542"/>
            <a:ext cx="4589024" cy="3059349"/>
            <a:chOff x="766161" y="1392957"/>
            <a:chExt cx="4589024" cy="3059349"/>
          </a:xfrm>
        </p:grpSpPr>
        <p:graphicFrame>
          <p:nvGraphicFramePr>
            <p:cNvPr id="36" name="Chart 35"/>
            <p:cNvGraphicFramePr/>
            <p:nvPr>
              <p:extLst>
                <p:ext uri="{D42A27DB-BD31-4B8C-83A1-F6EECF244321}">
                  <p14:modId xmlns:p14="http://schemas.microsoft.com/office/powerpoint/2010/main" val="172794031"/>
                </p:ext>
              </p:extLst>
            </p:nvPr>
          </p:nvGraphicFramePr>
          <p:xfrm>
            <a:off x="766161" y="1392957"/>
            <a:ext cx="4589024" cy="30593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7" name="Rounded Rectangle 36"/>
            <p:cNvSpPr/>
            <p:nvPr/>
          </p:nvSpPr>
          <p:spPr>
            <a:xfrm>
              <a:off x="932844" y="2348385"/>
              <a:ext cx="874384" cy="2056353"/>
            </a:xfrm>
            <a:prstGeom prst="roundRect">
              <a:avLst/>
            </a:prstGeom>
            <a:noFill/>
            <a:ln w="762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92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4689"/>
            <a:ext cx="8229600" cy="1600200"/>
          </a:xfrm>
        </p:spPr>
        <p:txBody>
          <a:bodyPr/>
          <a:lstStyle/>
          <a:p>
            <a:r>
              <a:rPr lang="en-US" dirty="0" smtClean="0"/>
              <a:t>The Markov chain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4" y="2720003"/>
            <a:ext cx="4953000" cy="3302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2" y="4552319"/>
            <a:ext cx="5727700" cy="17145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22" y="3306510"/>
            <a:ext cx="7569200" cy="317500"/>
          </a:xfrm>
          <a:prstGeom prst="rect">
            <a:avLst/>
          </a:prstGeom>
        </p:spPr>
      </p:pic>
      <p:pic>
        <p:nvPicPr>
          <p:cNvPr id="12" name="Content Placeholder 11" descr="latex-image-1.pdf"/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-11027"/>
          <a:stretch/>
        </p:blipFill>
        <p:spPr>
          <a:xfrm>
            <a:off x="661014" y="1585620"/>
            <a:ext cx="8229600" cy="531167"/>
          </a:xfrm>
        </p:spPr>
      </p:pic>
    </p:spTree>
    <p:extLst>
      <p:ext uri="{BB962C8B-B14F-4D97-AF65-F5344CB8AC3E}">
        <p14:creationId xmlns:p14="http://schemas.microsoft.com/office/powerpoint/2010/main" val="240727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6136"/>
            <a:ext cx="8229600" cy="1600200"/>
          </a:xfrm>
        </p:spPr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390985171"/>
              </p:ext>
            </p:extLst>
          </p:nvPr>
        </p:nvGraphicFramePr>
        <p:xfrm>
          <a:off x="9306813" y="2290116"/>
          <a:ext cx="4494447" cy="2996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40" y="4315692"/>
            <a:ext cx="7440573" cy="177726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575053" y="5339882"/>
            <a:ext cx="862910" cy="895406"/>
          </a:xfrm>
          <a:prstGeom prst="roundRect">
            <a:avLst/>
          </a:prstGeom>
          <a:noFill/>
          <a:ln w="762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822615" y="6159620"/>
            <a:ext cx="3321385" cy="698379"/>
          </a:xfrm>
          <a:prstGeom prst="wedgeRoundRectCallout">
            <a:avLst>
              <a:gd name="adj1" fmla="val -71738"/>
              <a:gd name="adj2" fmla="val -3582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Main technical contribution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57200" y="3491403"/>
            <a:ext cx="2865528" cy="612648"/>
          </a:xfrm>
          <a:prstGeom prst="wedgeRoundRectCallout">
            <a:avLst>
              <a:gd name="adj1" fmla="val 84848"/>
              <a:gd name="adj2" fmla="val -51765"/>
              <a:gd name="adj3" fmla="val 16667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Initial mass at level </a:t>
            </a:r>
            <a:r>
              <a:rPr lang="en-US" sz="2400" dirty="0" smtClean="0">
                <a:solidFill>
                  <a:srgbClr val="000000"/>
                </a:solidFill>
                <a:latin typeface="Brush Script MT Italic"/>
                <a:cs typeface="Brush Script MT Italic"/>
              </a:rPr>
              <a:t>l</a:t>
            </a:r>
            <a:endParaRPr lang="en-US" sz="2400" dirty="0">
              <a:solidFill>
                <a:srgbClr val="000000"/>
              </a:solidFill>
              <a:latin typeface="Brush Script MT Italic"/>
              <a:cs typeface="Brush Script MT Italic"/>
            </a:endParaRP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818"/>
            <a:ext cx="9144000" cy="24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3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646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Summary</a:t>
            </a:r>
          </a:p>
          <a:p>
            <a:pPr lvl="1"/>
            <a:r>
              <a:rPr lang="en-US" sz="2400" dirty="0" smtClean="0"/>
              <a:t>Random quantum circuits with O(n log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n) gates and depth O(log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n) decouple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Open questions</a:t>
            </a:r>
          </a:p>
          <a:p>
            <a:pPr lvl="1"/>
            <a:r>
              <a:rPr lang="en-US" sz="2400" dirty="0" smtClean="0"/>
              <a:t>Depth improved to O(log n)?</a:t>
            </a:r>
          </a:p>
          <a:p>
            <a:pPr lvl="1"/>
            <a:r>
              <a:rPr lang="en-US" sz="2400" dirty="0"/>
              <a:t>Quantum analogue of randomness extractors</a:t>
            </a:r>
            <a:endParaRPr lang="en-US" sz="2400" dirty="0" smtClean="0"/>
          </a:p>
          <a:p>
            <a:pPr lvl="2"/>
            <a:r>
              <a:rPr lang="en-US" sz="2400" dirty="0"/>
              <a:t>Explicit constructions of efficient </a:t>
            </a:r>
            <a:r>
              <a:rPr lang="en-US" sz="2400" dirty="0" err="1"/>
              <a:t>unitaries</a:t>
            </a:r>
            <a:r>
              <a:rPr lang="en-US" sz="2400" dirty="0" smtClean="0"/>
              <a:t>?</a:t>
            </a:r>
          </a:p>
          <a:p>
            <a:pPr lvl="2"/>
            <a:r>
              <a:rPr lang="en-US" sz="2400" dirty="0" smtClean="0"/>
              <a:t>Number of </a:t>
            </a:r>
            <a:r>
              <a:rPr lang="en-US" sz="2400" dirty="0" err="1" smtClean="0"/>
              <a:t>unitaries</a:t>
            </a:r>
            <a:r>
              <a:rPr lang="en-US" sz="2400" dirty="0" smtClean="0"/>
              <a:t>? </a:t>
            </a:r>
            <a:endParaRPr lang="en-US" sz="2400" dirty="0"/>
          </a:p>
          <a:p>
            <a:pPr lvl="1"/>
            <a:r>
              <a:rPr lang="en-US" sz="2400" dirty="0" smtClean="0"/>
              <a:t>Geometric locality, d-dimensional lattice?</a:t>
            </a:r>
          </a:p>
          <a:p>
            <a:pPr lvl="1"/>
            <a:r>
              <a:rPr lang="en-US" sz="2400" dirty="0" smtClean="0"/>
              <a:t>Hamiltonian </a:t>
            </a:r>
            <a:r>
              <a:rPr lang="en-US" sz="2400" dirty="0"/>
              <a:t>evolutions?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50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34970"/>
          </a:xfrm>
        </p:spPr>
        <p:txBody>
          <a:bodyPr/>
          <a:lstStyle/>
          <a:p>
            <a:r>
              <a:rPr lang="en-US" dirty="0" smtClean="0"/>
              <a:t>Random </a:t>
            </a:r>
            <a:r>
              <a:rPr lang="en-US" dirty="0" err="1" smtClean="0"/>
              <a:t>unitaries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Encoding for almost any quantum information transmission problem </a:t>
            </a:r>
          </a:p>
          <a:p>
            <a:r>
              <a:rPr lang="en-US" dirty="0" smtClean="0"/>
              <a:t>Entanglement generation</a:t>
            </a:r>
          </a:p>
          <a:p>
            <a:r>
              <a:rPr lang="en-US" dirty="0" err="1" smtClean="0"/>
              <a:t>Thermalization</a:t>
            </a:r>
            <a:endParaRPr lang="en-US" dirty="0" smtClean="0"/>
          </a:p>
          <a:p>
            <a:r>
              <a:rPr lang="en-US" dirty="0" smtClean="0"/>
              <a:t>Scrambling (black hole dynamics) </a:t>
            </a:r>
          </a:p>
          <a:p>
            <a:r>
              <a:rPr lang="en-US" dirty="0" smtClean="0"/>
              <a:t>Uncertainty relations / information locking</a:t>
            </a:r>
          </a:p>
          <a:p>
            <a:r>
              <a:rPr lang="en-US" dirty="0" smtClean="0"/>
              <a:t>Data hiding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974751">
            <a:off x="3541992" y="2197390"/>
            <a:ext cx="3100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/>
                </a:solidFill>
              </a:rPr>
              <a:t>Decoupling</a:t>
            </a:r>
            <a:endParaRPr lang="en-US" sz="4400" dirty="0">
              <a:solidFill>
                <a:schemeClr val="accent3"/>
              </a:solidFill>
            </a:endParaRPr>
          </a:p>
        </p:txBody>
      </p:sp>
      <p:sp>
        <p:nvSpPr>
          <p:cNvPr id="5" name="Up-Down Arrow 4"/>
          <p:cNvSpPr/>
          <p:nvPr/>
        </p:nvSpPr>
        <p:spPr>
          <a:xfrm flipH="1">
            <a:off x="392076" y="1741973"/>
            <a:ext cx="325109" cy="187221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18690"/>
          </a:xfrm>
        </p:spPr>
        <p:txBody>
          <a:bodyPr/>
          <a:lstStyle/>
          <a:p>
            <a:r>
              <a:rPr lang="en-US" dirty="0" smtClean="0"/>
              <a:t>Decoupling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 cannot see correlations between A and 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Decoupling theorem: </a:t>
            </a:r>
            <a:r>
              <a:rPr lang="en-US" b="1" dirty="0" smtClean="0"/>
              <a:t>how large can s be?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839522" y="1697925"/>
            <a:ext cx="4306240" cy="1691388"/>
            <a:chOff x="-2133121" y="614453"/>
            <a:chExt cx="4306240" cy="1691388"/>
          </a:xfrm>
        </p:grpSpPr>
        <p:grpSp>
          <p:nvGrpSpPr>
            <p:cNvPr id="22" name="Group 21"/>
            <p:cNvGrpSpPr/>
            <p:nvPr/>
          </p:nvGrpSpPr>
          <p:grpSpPr>
            <a:xfrm>
              <a:off x="-2133121" y="678183"/>
              <a:ext cx="4153291" cy="1627658"/>
              <a:chOff x="-747546" y="4438418"/>
              <a:chExt cx="4382067" cy="168834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16945" y="4438418"/>
                <a:ext cx="3358244" cy="1639769"/>
                <a:chOff x="2343150" y="4590993"/>
                <a:chExt cx="3358244" cy="1639769"/>
              </a:xfrm>
            </p:grpSpPr>
            <p:sp>
              <p:nvSpPr>
                <p:cNvPr id="28" name="Rounded Rectangle 27"/>
                <p:cNvSpPr/>
                <p:nvPr/>
              </p:nvSpPr>
              <p:spPr>
                <a:xfrm>
                  <a:off x="2917824" y="4590993"/>
                  <a:ext cx="1346201" cy="1351250"/>
                </a:xfrm>
                <a:prstGeom prst="round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  <a:latin typeface="Palatino"/>
                      <a:cs typeface="Palatino"/>
                    </a:rPr>
                    <a:t>U</a:t>
                  </a:r>
                  <a:endParaRPr lang="en-US" sz="2800" dirty="0">
                    <a:solidFill>
                      <a:schemeClr val="tx1"/>
                    </a:solidFill>
                    <a:latin typeface="Palatino"/>
                    <a:cs typeface="Palatino"/>
                  </a:endParaRPr>
                </a:p>
              </p:txBody>
            </p:sp>
            <p:cxnSp>
              <p:nvCxnSpPr>
                <p:cNvPr id="29" name="Straight Connector 28"/>
                <p:cNvCxnSpPr>
                  <a:stCxn id="28" idx="1"/>
                </p:cNvCxnSpPr>
                <p:nvPr/>
              </p:nvCxnSpPr>
              <p:spPr>
                <a:xfrm flipH="1">
                  <a:off x="2343150" y="5266618"/>
                  <a:ext cx="574674" cy="0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2371322" y="6230762"/>
                  <a:ext cx="2448695" cy="0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4245343" y="5630659"/>
                  <a:ext cx="574674" cy="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4246564" y="4930614"/>
                  <a:ext cx="573453" cy="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2740025" y="5453840"/>
                  <a:ext cx="20519" cy="602364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4421296" y="5261327"/>
                  <a:ext cx="1280098" cy="3831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Palatino"/>
                      <a:cs typeface="Palatino"/>
                    </a:rPr>
                    <a:t>S: s </a:t>
                  </a:r>
                  <a:r>
                    <a:rPr lang="en-US" dirty="0" err="1" smtClean="0">
                      <a:latin typeface="Palatino"/>
                      <a:cs typeface="Palatino"/>
                    </a:rPr>
                    <a:t>qubits</a:t>
                  </a:r>
                  <a:endParaRPr lang="en-US" dirty="0">
                    <a:latin typeface="Palatino"/>
                    <a:cs typeface="Palatino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187332" y="5845150"/>
                  <a:ext cx="3256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Palatino"/>
                      <a:cs typeface="Palatino"/>
                    </a:rPr>
                    <a:t>E</a:t>
                  </a:r>
                  <a:endParaRPr lang="en-US" dirty="0">
                    <a:latin typeface="Palatino"/>
                    <a:cs typeface="Palatino"/>
                  </a:endParaRPr>
                </a:p>
              </p:txBody>
            </p:sp>
          </p:grpSp>
          <p:graphicFrame>
            <p:nvGraphicFramePr>
              <p:cNvPr id="25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8142312"/>
                  </p:ext>
                </p:extLst>
              </p:nvPr>
            </p:nvGraphicFramePr>
            <p:xfrm>
              <a:off x="-26988" y="5395913"/>
              <a:ext cx="498476" cy="400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3" name="Equation" r:id="rId4" imgW="254000" imgH="203200" progId="Equation.3">
                      <p:embed/>
                    </p:oleObj>
                  </mc:Choice>
                  <mc:Fallback>
                    <p:oleObj name="Equation" r:id="rId4" imgW="2540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-26988" y="5395913"/>
                            <a:ext cx="498476" cy="4000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69184610"/>
                  </p:ext>
                </p:extLst>
              </p:nvPr>
            </p:nvGraphicFramePr>
            <p:xfrm>
              <a:off x="2455360" y="5449972"/>
              <a:ext cx="1179161" cy="6767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4" name="Equation" r:id="rId6" imgW="685800" imgH="393700" progId="Equation.3">
                      <p:embed/>
                    </p:oleObj>
                  </mc:Choice>
                  <mc:Fallback>
                    <p:oleObj name="Equation" r:id="rId6" imgW="685800" imgH="393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455360" y="5449972"/>
                            <a:ext cx="1179161" cy="67678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TextBox 26"/>
              <p:cNvSpPr txBox="1"/>
              <p:nvPr/>
            </p:nvSpPr>
            <p:spPr>
              <a:xfrm>
                <a:off x="-747546" y="4703603"/>
                <a:ext cx="1441116" cy="38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A:  n </a:t>
                </a:r>
                <a:r>
                  <a:rPr lang="en-US" dirty="0" err="1" smtClean="0">
                    <a:latin typeface="Palatino"/>
                    <a:cs typeface="Palatino"/>
                  </a:rPr>
                  <a:t>qubits</a:t>
                </a:r>
                <a:r>
                  <a:rPr lang="en-US" dirty="0" smtClean="0">
                    <a:latin typeface="Palatino"/>
                    <a:cs typeface="Palatino"/>
                  </a:rPr>
                  <a:t> 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41856" y="614453"/>
              <a:ext cx="1531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Palatino"/>
                  <a:cs typeface="Palatino"/>
                </a:rPr>
                <a:t>S</a:t>
              </a:r>
              <a:r>
                <a:rPr lang="en-US" baseline="30000" dirty="0" err="1" smtClean="0">
                  <a:latin typeface="Palatino"/>
                  <a:cs typeface="Palatino"/>
                </a:rPr>
                <a:t>c</a:t>
              </a:r>
              <a:r>
                <a:rPr lang="en-US" dirty="0" smtClean="0">
                  <a:latin typeface="Palatino"/>
                  <a:cs typeface="Palatino"/>
                </a:rPr>
                <a:t>: n-s </a:t>
              </a:r>
              <a:r>
                <a:rPr lang="en-US" dirty="0" err="1" smtClean="0">
                  <a:latin typeface="Palatino"/>
                  <a:cs typeface="Palatino"/>
                </a:rPr>
                <a:t>qubits</a:t>
              </a:r>
              <a:endParaRPr lang="en-US" dirty="0">
                <a:latin typeface="Palatino"/>
                <a:cs typeface="Palati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38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4202"/>
            <a:ext cx="8229600" cy="1600200"/>
          </a:xfrm>
        </p:spPr>
        <p:txBody>
          <a:bodyPr/>
          <a:lstStyle/>
          <a:p>
            <a:r>
              <a:rPr lang="en-US" dirty="0" smtClean="0"/>
              <a:t>Decoupling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[Schumacher, Westmoreland, 2001],…, [</a:t>
            </a:r>
            <a:r>
              <a:rPr lang="en-US" sz="1800" dirty="0" err="1" smtClean="0"/>
              <a:t>Abeyesinghe</a:t>
            </a:r>
            <a:r>
              <a:rPr lang="en-US" sz="1800" dirty="0"/>
              <a:t>, </a:t>
            </a:r>
            <a:r>
              <a:rPr lang="en-US" sz="1800" dirty="0" err="1" smtClean="0"/>
              <a:t>Devetak</a:t>
            </a:r>
            <a:r>
              <a:rPr lang="en-US" sz="1800" dirty="0"/>
              <a:t>, </a:t>
            </a:r>
            <a:r>
              <a:rPr lang="en-US" sz="1800" dirty="0" smtClean="0"/>
              <a:t>Hayden, Winter, 2009],…, [Dupuis, Berta, </a:t>
            </a:r>
            <a:r>
              <a:rPr lang="en-US" sz="1800" dirty="0" err="1" smtClean="0"/>
              <a:t>Wullschleger</a:t>
            </a:r>
            <a:r>
              <a:rPr lang="en-US" sz="1800" dirty="0" smtClean="0"/>
              <a:t>, Renner, 2012]</a:t>
            </a:r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839522" y="1697925"/>
            <a:ext cx="4306240" cy="1691388"/>
            <a:chOff x="-2133121" y="614453"/>
            <a:chExt cx="4306240" cy="1691388"/>
          </a:xfrm>
        </p:grpSpPr>
        <p:grpSp>
          <p:nvGrpSpPr>
            <p:cNvPr id="5" name="Group 4"/>
            <p:cNvGrpSpPr/>
            <p:nvPr/>
          </p:nvGrpSpPr>
          <p:grpSpPr>
            <a:xfrm>
              <a:off x="-2133121" y="678183"/>
              <a:ext cx="4153291" cy="1627658"/>
              <a:chOff x="-747546" y="4438418"/>
              <a:chExt cx="4382067" cy="1688343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945" y="4438418"/>
                <a:ext cx="3358244" cy="1639769"/>
                <a:chOff x="2343150" y="4590993"/>
                <a:chExt cx="3358244" cy="1639769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2917824" y="4590993"/>
                  <a:ext cx="1346201" cy="1351250"/>
                </a:xfrm>
                <a:prstGeom prst="round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  <a:latin typeface="Palatino"/>
                      <a:cs typeface="Palatino"/>
                    </a:rPr>
                    <a:t>U</a:t>
                  </a:r>
                  <a:endParaRPr lang="en-US" sz="2800" dirty="0">
                    <a:solidFill>
                      <a:schemeClr val="tx1"/>
                    </a:solidFill>
                    <a:latin typeface="Palatino"/>
                    <a:cs typeface="Palatino"/>
                  </a:endParaRPr>
                </a:p>
              </p:txBody>
            </p:sp>
            <p:cxnSp>
              <p:nvCxnSpPr>
                <p:cNvPr id="12" name="Straight Connector 11"/>
                <p:cNvCxnSpPr>
                  <a:stCxn id="11" idx="1"/>
                </p:cNvCxnSpPr>
                <p:nvPr/>
              </p:nvCxnSpPr>
              <p:spPr>
                <a:xfrm flipH="1">
                  <a:off x="2343150" y="5266618"/>
                  <a:ext cx="574674" cy="0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2371322" y="6230762"/>
                  <a:ext cx="2448695" cy="0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4245343" y="5630659"/>
                  <a:ext cx="574674" cy="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4246564" y="4930614"/>
                  <a:ext cx="573453" cy="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2740025" y="5453840"/>
                  <a:ext cx="20519" cy="602364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4421296" y="5261327"/>
                  <a:ext cx="1280098" cy="3831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Palatino"/>
                      <a:cs typeface="Palatino"/>
                    </a:rPr>
                    <a:t>S: s </a:t>
                  </a:r>
                  <a:r>
                    <a:rPr lang="en-US" dirty="0" err="1" smtClean="0">
                      <a:latin typeface="Palatino"/>
                      <a:cs typeface="Palatino"/>
                    </a:rPr>
                    <a:t>qubits</a:t>
                  </a:r>
                  <a:endParaRPr lang="en-US" dirty="0">
                    <a:latin typeface="Palatino"/>
                    <a:cs typeface="Palatino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187332" y="5845150"/>
                  <a:ext cx="3256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Palatino"/>
                      <a:cs typeface="Palatino"/>
                    </a:rPr>
                    <a:t>E</a:t>
                  </a:r>
                  <a:endParaRPr lang="en-US" dirty="0">
                    <a:latin typeface="Palatino"/>
                    <a:cs typeface="Palatino"/>
                  </a:endParaRPr>
                </a:p>
              </p:txBody>
            </p:sp>
          </p:grpSp>
          <p:graphicFrame>
            <p:nvGraphicFramePr>
              <p:cNvPr id="8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6205047"/>
                  </p:ext>
                </p:extLst>
              </p:nvPr>
            </p:nvGraphicFramePr>
            <p:xfrm>
              <a:off x="-26988" y="5395913"/>
              <a:ext cx="498476" cy="400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7" name="Equation" r:id="rId4" imgW="254000" imgH="203200" progId="Equation.3">
                      <p:embed/>
                    </p:oleObj>
                  </mc:Choice>
                  <mc:Fallback>
                    <p:oleObj name="Equation" r:id="rId4" imgW="2540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-26988" y="5395913"/>
                            <a:ext cx="498476" cy="4000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814755"/>
                  </p:ext>
                </p:extLst>
              </p:nvPr>
            </p:nvGraphicFramePr>
            <p:xfrm>
              <a:off x="2455360" y="5449972"/>
              <a:ext cx="1179161" cy="6767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name="Equation" r:id="rId6" imgW="685800" imgH="393700" progId="Equation.3">
                      <p:embed/>
                    </p:oleObj>
                  </mc:Choice>
                  <mc:Fallback>
                    <p:oleObj name="Equation" r:id="rId6" imgW="685800" imgH="393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455360" y="5449972"/>
                            <a:ext cx="1179161" cy="67678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9"/>
              <p:cNvSpPr txBox="1"/>
              <p:nvPr/>
            </p:nvSpPr>
            <p:spPr>
              <a:xfrm>
                <a:off x="-747546" y="4703603"/>
                <a:ext cx="1441116" cy="38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A:  n </a:t>
                </a:r>
                <a:r>
                  <a:rPr lang="en-US" dirty="0" err="1" smtClean="0">
                    <a:latin typeface="Palatino"/>
                    <a:cs typeface="Palatino"/>
                  </a:rPr>
                  <a:t>qubits</a:t>
                </a:r>
                <a:r>
                  <a:rPr lang="en-US" dirty="0" smtClean="0">
                    <a:latin typeface="Palatino"/>
                    <a:cs typeface="Palatino"/>
                  </a:rPr>
                  <a:t> 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41856" y="614453"/>
              <a:ext cx="1531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Palatino"/>
                  <a:cs typeface="Palatino"/>
                </a:rPr>
                <a:t>S</a:t>
              </a:r>
              <a:r>
                <a:rPr lang="en-US" baseline="30000" dirty="0" err="1" smtClean="0">
                  <a:latin typeface="Palatino"/>
                  <a:cs typeface="Palatino"/>
                </a:rPr>
                <a:t>c</a:t>
              </a:r>
              <a:r>
                <a:rPr lang="en-US" dirty="0" smtClean="0">
                  <a:latin typeface="Palatino"/>
                  <a:cs typeface="Palatino"/>
                </a:rPr>
                <a:t>: n-s </a:t>
              </a:r>
              <a:r>
                <a:rPr lang="en-US" dirty="0" err="1" smtClean="0">
                  <a:latin typeface="Palatino"/>
                  <a:cs typeface="Palatino"/>
                </a:rPr>
                <a:t>qubits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76" y="4771057"/>
            <a:ext cx="69215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3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Decoupling theorem: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Pure:</a:t>
            </a:r>
          </a:p>
          <a:p>
            <a:r>
              <a:rPr lang="en-US" dirty="0" smtClean="0"/>
              <a:t>Max. entanglement: </a:t>
            </a:r>
          </a:p>
          <a:p>
            <a:r>
              <a:rPr lang="en-US" dirty="0" smtClean="0"/>
              <a:t>k EPR pairs: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-111248" y="3748614"/>
            <a:ext cx="2119691" cy="897099"/>
            <a:chOff x="-111248" y="3748614"/>
            <a:chExt cx="2119691" cy="897099"/>
          </a:xfrm>
        </p:grpSpPr>
        <p:sp>
          <p:nvSpPr>
            <p:cNvPr id="29" name="Right Arrow 28"/>
            <p:cNvSpPr/>
            <p:nvPr/>
          </p:nvSpPr>
          <p:spPr>
            <a:xfrm>
              <a:off x="124122" y="4265392"/>
              <a:ext cx="681091" cy="38032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111248" y="3748614"/>
              <a:ext cx="211969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E68422"/>
                  </a:solidFill>
                </a:rPr>
                <a:t>In this talk</a:t>
              </a:r>
              <a:endParaRPr lang="en-US" sz="3200" dirty="0">
                <a:solidFill>
                  <a:srgbClr val="E68422"/>
                </a:solidFill>
              </a:endParaRPr>
            </a:p>
          </p:txBody>
        </p:sp>
      </p:grp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63" y="4319354"/>
            <a:ext cx="3479800" cy="3302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96" y="4695672"/>
            <a:ext cx="3416300" cy="330200"/>
          </a:xfrm>
          <a:prstGeom prst="rect">
            <a:avLst/>
          </a:prstGeom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40" y="4919590"/>
            <a:ext cx="4025900" cy="635000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-10482" y="1697925"/>
            <a:ext cx="4306240" cy="1691388"/>
            <a:chOff x="-2133121" y="614453"/>
            <a:chExt cx="4306240" cy="1691388"/>
          </a:xfrm>
        </p:grpSpPr>
        <p:grpSp>
          <p:nvGrpSpPr>
            <p:cNvPr id="51" name="Group 50"/>
            <p:cNvGrpSpPr/>
            <p:nvPr/>
          </p:nvGrpSpPr>
          <p:grpSpPr>
            <a:xfrm>
              <a:off x="-2133121" y="678183"/>
              <a:ext cx="4153291" cy="1627658"/>
              <a:chOff x="-747546" y="4438418"/>
              <a:chExt cx="4382067" cy="1688343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16945" y="4438418"/>
                <a:ext cx="3358244" cy="1639769"/>
                <a:chOff x="2343150" y="4590993"/>
                <a:chExt cx="3358244" cy="1639769"/>
              </a:xfrm>
            </p:grpSpPr>
            <p:sp>
              <p:nvSpPr>
                <p:cNvPr id="57" name="Rounded Rectangle 56"/>
                <p:cNvSpPr/>
                <p:nvPr/>
              </p:nvSpPr>
              <p:spPr>
                <a:xfrm>
                  <a:off x="2917824" y="4590993"/>
                  <a:ext cx="1346201" cy="1351250"/>
                </a:xfrm>
                <a:prstGeom prst="round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  <a:latin typeface="Palatino"/>
                      <a:cs typeface="Palatino"/>
                    </a:rPr>
                    <a:t>U</a:t>
                  </a:r>
                  <a:endParaRPr lang="en-US" sz="2800" dirty="0">
                    <a:solidFill>
                      <a:schemeClr val="tx1"/>
                    </a:solidFill>
                    <a:latin typeface="Palatino"/>
                    <a:cs typeface="Palatino"/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57" idx="1"/>
                </p:cNvCxnSpPr>
                <p:nvPr/>
              </p:nvCxnSpPr>
              <p:spPr>
                <a:xfrm flipH="1">
                  <a:off x="2343150" y="5266618"/>
                  <a:ext cx="574674" cy="0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2371322" y="6230762"/>
                  <a:ext cx="2448695" cy="0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H="1">
                  <a:off x="4245343" y="5630659"/>
                  <a:ext cx="574674" cy="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4246564" y="4930614"/>
                  <a:ext cx="573453" cy="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2740025" y="5453840"/>
                  <a:ext cx="20519" cy="602364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4421296" y="5261327"/>
                  <a:ext cx="1280098" cy="3831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Palatino"/>
                      <a:cs typeface="Palatino"/>
                    </a:rPr>
                    <a:t>S: s </a:t>
                  </a:r>
                  <a:r>
                    <a:rPr lang="en-US" dirty="0" err="1" smtClean="0">
                      <a:latin typeface="Palatino"/>
                      <a:cs typeface="Palatino"/>
                    </a:rPr>
                    <a:t>qubits</a:t>
                  </a:r>
                  <a:endParaRPr lang="en-US" dirty="0">
                    <a:latin typeface="Palatino"/>
                    <a:cs typeface="Palatino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187332" y="5845150"/>
                  <a:ext cx="3256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Palatino"/>
                      <a:cs typeface="Palatino"/>
                    </a:rPr>
                    <a:t>E</a:t>
                  </a:r>
                  <a:endParaRPr lang="en-US" dirty="0">
                    <a:latin typeface="Palatino"/>
                    <a:cs typeface="Palatino"/>
                  </a:endParaRPr>
                </a:p>
              </p:txBody>
            </p:sp>
          </p:grpSp>
          <p:graphicFrame>
            <p:nvGraphicFramePr>
              <p:cNvPr id="54" name="Object 5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4537417"/>
                  </p:ext>
                </p:extLst>
              </p:nvPr>
            </p:nvGraphicFramePr>
            <p:xfrm>
              <a:off x="-26988" y="5395913"/>
              <a:ext cx="498476" cy="400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7" name="Equation" r:id="rId7" imgW="254000" imgH="203200" progId="Equation.3">
                      <p:embed/>
                    </p:oleObj>
                  </mc:Choice>
                  <mc:Fallback>
                    <p:oleObj name="Equation" r:id="rId7" imgW="2540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-26988" y="5395913"/>
                            <a:ext cx="498476" cy="4000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Object 5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6395570"/>
                  </p:ext>
                </p:extLst>
              </p:nvPr>
            </p:nvGraphicFramePr>
            <p:xfrm>
              <a:off x="2455360" y="5449972"/>
              <a:ext cx="1179161" cy="6767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8" name="Equation" r:id="rId9" imgW="685800" imgH="393700" progId="Equation.3">
                      <p:embed/>
                    </p:oleObj>
                  </mc:Choice>
                  <mc:Fallback>
                    <p:oleObj name="Equation" r:id="rId9" imgW="685800" imgH="393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455360" y="5449972"/>
                            <a:ext cx="1179161" cy="67678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" name="TextBox 55"/>
              <p:cNvSpPr txBox="1"/>
              <p:nvPr/>
            </p:nvSpPr>
            <p:spPr>
              <a:xfrm>
                <a:off x="-747546" y="4703603"/>
                <a:ext cx="1441116" cy="38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A:  n </a:t>
                </a:r>
                <a:r>
                  <a:rPr lang="en-US" dirty="0" err="1" smtClean="0">
                    <a:latin typeface="Palatino"/>
                    <a:cs typeface="Palatino"/>
                  </a:rPr>
                  <a:t>qubits</a:t>
                </a:r>
                <a:r>
                  <a:rPr lang="en-US" dirty="0" smtClean="0">
                    <a:latin typeface="Palatino"/>
                    <a:cs typeface="Palatino"/>
                  </a:rPr>
                  <a:t> 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641856" y="614453"/>
              <a:ext cx="1531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Palatino"/>
                  <a:cs typeface="Palatino"/>
                </a:rPr>
                <a:t>S</a:t>
              </a:r>
              <a:r>
                <a:rPr lang="en-US" baseline="30000" dirty="0" err="1" smtClean="0">
                  <a:latin typeface="Palatino"/>
                  <a:cs typeface="Palatino"/>
                </a:rPr>
                <a:t>c</a:t>
              </a:r>
              <a:r>
                <a:rPr lang="en-US" dirty="0" smtClean="0">
                  <a:latin typeface="Palatino"/>
                  <a:cs typeface="Palatino"/>
                </a:rPr>
                <a:t>: n-s </a:t>
              </a:r>
              <a:r>
                <a:rPr lang="en-US" dirty="0" err="1" smtClean="0">
                  <a:latin typeface="Palatino"/>
                  <a:cs typeface="Palatino"/>
                </a:rPr>
                <a:t>qubits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796" y="1856477"/>
            <a:ext cx="4451140" cy="11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84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3961"/>
            <a:ext cx="8229600" cy="1600200"/>
          </a:xfrm>
        </p:spPr>
        <p:txBody>
          <a:bodyPr/>
          <a:lstStyle/>
          <a:p>
            <a:r>
              <a:rPr lang="en-US" dirty="0" smtClean="0"/>
              <a:t>Computational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typical unitary needs exponential time!</a:t>
            </a:r>
            <a:endParaRPr lang="en-US" dirty="0"/>
          </a:p>
          <a:p>
            <a:r>
              <a:rPr lang="en-US" dirty="0" smtClean="0"/>
              <a:t>Two-design is sufficient: </a:t>
            </a:r>
            <a:r>
              <a:rPr lang="en-US" b="1" dirty="0" smtClean="0"/>
              <a:t>O(n</a:t>
            </a:r>
            <a:r>
              <a:rPr lang="en-US" b="1" baseline="30000" dirty="0" smtClean="0"/>
              <a:t>2</a:t>
            </a:r>
            <a:r>
              <a:rPr lang="en-US" b="1" dirty="0" smtClean="0"/>
              <a:t>) gates</a:t>
            </a:r>
          </a:p>
          <a:p>
            <a:r>
              <a:rPr lang="en-US" b="1" dirty="0" smtClean="0">
                <a:solidFill>
                  <a:srgbClr val="E68422"/>
                </a:solidFill>
              </a:rPr>
              <a:t>O(n) gates possible?</a:t>
            </a:r>
            <a:endParaRPr lang="en-US" b="1" dirty="0">
              <a:solidFill>
                <a:srgbClr val="E68422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Physics motivation:</a:t>
            </a:r>
          </a:p>
          <a:p>
            <a:pPr lvl="1"/>
            <a:r>
              <a:rPr lang="en-US" sz="2000" dirty="0"/>
              <a:t>Time scale for </a:t>
            </a:r>
            <a:r>
              <a:rPr lang="en-US" sz="2000" dirty="0" err="1"/>
              <a:t>thermalization</a:t>
            </a:r>
            <a:endParaRPr lang="en-US" sz="2000" dirty="0"/>
          </a:p>
          <a:p>
            <a:pPr lvl="1"/>
            <a:r>
              <a:rPr lang="en-US" sz="2000" dirty="0"/>
              <a:t>Fast scramblers (black hole </a:t>
            </a:r>
            <a:r>
              <a:rPr lang="en-US" sz="2000" dirty="0" smtClean="0"/>
              <a:t>information)</a:t>
            </a:r>
            <a:endParaRPr lang="en-US" sz="2000" dirty="0"/>
          </a:p>
          <a:p>
            <a:r>
              <a:rPr lang="en-US" b="1" dirty="0" smtClean="0">
                <a:solidFill>
                  <a:srgbClr val="E68422"/>
                </a:solidFill>
              </a:rPr>
              <a:t>How fast can typical “local” dynamics decouple?</a:t>
            </a:r>
          </a:p>
          <a:p>
            <a:pPr marL="5715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25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1883"/>
            <a:ext cx="8229600" cy="1600200"/>
          </a:xfrm>
        </p:spPr>
        <p:txBody>
          <a:bodyPr/>
          <a:lstStyle/>
          <a:p>
            <a:r>
              <a:rPr lang="en-US" dirty="0" smtClean="0"/>
              <a:t>Random quantum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Random gate on </a:t>
            </a:r>
            <a:r>
              <a:rPr lang="en-US" dirty="0"/>
              <a:t>r</a:t>
            </a:r>
            <a:r>
              <a:rPr lang="en-US" dirty="0" smtClean="0"/>
              <a:t>andom pair of </a:t>
            </a:r>
            <a:r>
              <a:rPr lang="en-US" dirty="0" err="1" smtClean="0"/>
              <a:t>qubits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Complexity measures:</a:t>
            </a:r>
          </a:p>
          <a:p>
            <a:pPr lvl="1"/>
            <a:r>
              <a:rPr lang="en-US" sz="2000" dirty="0" smtClean="0"/>
              <a:t>Number of gates</a:t>
            </a:r>
          </a:p>
          <a:p>
            <a:pPr lvl="1"/>
            <a:r>
              <a:rPr lang="en-US" sz="2000" dirty="0" smtClean="0"/>
              <a:t>Depth</a:t>
            </a:r>
          </a:p>
          <a:p>
            <a:pPr lvl="1"/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2725859" y="1824198"/>
            <a:ext cx="3660755" cy="1163163"/>
            <a:chOff x="5535651" y="1670050"/>
            <a:chExt cx="3025119" cy="76969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535651" y="1676400"/>
              <a:ext cx="299576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541522" y="1828800"/>
              <a:ext cx="299576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547393" y="1981200"/>
              <a:ext cx="299576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553264" y="2133600"/>
              <a:ext cx="299576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59135" y="2286000"/>
              <a:ext cx="299576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65006" y="2438400"/>
              <a:ext cx="299576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926404" y="1670050"/>
              <a:ext cx="12700" cy="463550"/>
            </a:xfrm>
            <a:prstGeom prst="straightConnector1">
              <a:avLst/>
            </a:prstGeom>
            <a:ln w="38100" cmpd="sng">
              <a:solidFill>
                <a:schemeClr val="tx2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6339300" y="1822450"/>
              <a:ext cx="12700" cy="463550"/>
            </a:xfrm>
            <a:prstGeom prst="straightConnector1">
              <a:avLst/>
            </a:prstGeom>
            <a:ln w="38100" cmpd="sng">
              <a:solidFill>
                <a:schemeClr val="tx2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224345" y="1974850"/>
              <a:ext cx="12700" cy="463550"/>
            </a:xfrm>
            <a:prstGeom prst="straightConnector1">
              <a:avLst/>
            </a:prstGeom>
            <a:ln w="38100" cmpd="sng">
              <a:solidFill>
                <a:schemeClr val="tx2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811449" y="1675930"/>
              <a:ext cx="12700" cy="463550"/>
            </a:xfrm>
            <a:prstGeom prst="straightConnector1">
              <a:avLst/>
            </a:prstGeom>
            <a:ln w="38100" cmpd="sng">
              <a:solidFill>
                <a:schemeClr val="tx2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654509" y="1670050"/>
              <a:ext cx="0" cy="311150"/>
            </a:xfrm>
            <a:prstGeom prst="straightConnector1">
              <a:avLst/>
            </a:prstGeom>
            <a:ln w="38100" cmpd="sng">
              <a:solidFill>
                <a:schemeClr val="tx2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8034847" y="2128595"/>
              <a:ext cx="0" cy="311150"/>
            </a:xfrm>
            <a:prstGeom prst="straightConnector1">
              <a:avLst/>
            </a:prstGeom>
            <a:ln w="38100" cmpd="sng">
              <a:solidFill>
                <a:schemeClr val="tx2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592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1883"/>
            <a:ext cx="8229600" cy="1600200"/>
          </a:xfrm>
        </p:spPr>
        <p:txBody>
          <a:bodyPr/>
          <a:lstStyle/>
          <a:p>
            <a:r>
              <a:rPr lang="en-US" dirty="0" smtClean="0"/>
              <a:t>Random quantum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RQCs of size O(n</a:t>
            </a:r>
            <a:r>
              <a:rPr lang="en-US" baseline="30000" dirty="0" smtClean="0"/>
              <a:t>2</a:t>
            </a:r>
            <a:r>
              <a:rPr lang="en-US" dirty="0" smtClean="0"/>
              <a:t>) are approximate two-designs </a:t>
            </a:r>
          </a:p>
          <a:p>
            <a:pPr marL="457200" lvl="1" indent="0">
              <a:buNone/>
            </a:pPr>
            <a:r>
              <a:rPr lang="en-US" dirty="0" smtClean="0"/>
              <a:t>[Harrow, Low, 2009]</a:t>
            </a:r>
          </a:p>
          <a:p>
            <a:pPr marL="400050"/>
            <a:r>
              <a:rPr lang="en-US" dirty="0" err="1" smtClean="0"/>
              <a:t>Approx</a:t>
            </a:r>
            <a:r>
              <a:rPr lang="en-US" dirty="0" smtClean="0"/>
              <a:t> two-designs decouple </a:t>
            </a:r>
          </a:p>
          <a:p>
            <a:pPr marL="514350" lvl="1" indent="0">
              <a:buNone/>
            </a:pPr>
            <a:r>
              <a:rPr lang="en-US" dirty="0" smtClean="0"/>
              <a:t>[</a:t>
            </a:r>
            <a:r>
              <a:rPr lang="en-US" dirty="0" err="1"/>
              <a:t>Szehr</a:t>
            </a:r>
            <a:r>
              <a:rPr lang="en-US" dirty="0"/>
              <a:t>, Dupuis, </a:t>
            </a:r>
            <a:r>
              <a:rPr lang="en-US" dirty="0" err="1"/>
              <a:t>Tomamichel</a:t>
            </a:r>
            <a:r>
              <a:rPr lang="en-US" dirty="0"/>
              <a:t>, Renner, 2013]</a:t>
            </a:r>
          </a:p>
          <a:p>
            <a:pPr marL="400050"/>
            <a:endParaRPr lang="en-US" dirty="0" smtClean="0"/>
          </a:p>
          <a:p>
            <a:pPr marL="57150" indent="0">
              <a:buNone/>
            </a:pPr>
            <a:r>
              <a:rPr lang="en-US" sz="3200" dirty="0" smtClean="0"/>
              <a:t>=&gt; RQCs of size O(n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 decouple</a:t>
            </a:r>
          </a:p>
          <a:p>
            <a:pPr marL="5715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Objective: </a:t>
            </a:r>
            <a:r>
              <a:rPr lang="en-US" b="1" dirty="0" smtClean="0">
                <a:solidFill>
                  <a:srgbClr val="E68422"/>
                </a:solidFill>
              </a:rPr>
              <a:t>Improve to O(n)</a:t>
            </a:r>
            <a:endParaRPr lang="en-US" b="1" dirty="0">
              <a:solidFill>
                <a:srgbClr val="E6842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6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Decoupling vs. approx. two-designs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Approx. two design ≠ decoupling</a:t>
            </a:r>
          </a:p>
          <a:p>
            <a:pPr marL="0" indent="-400050"/>
            <a:r>
              <a:rPr lang="en-US" sz="1600" dirty="0" smtClean="0"/>
              <a:t>[</a:t>
            </a:r>
            <a:r>
              <a:rPr lang="en-US" sz="1600" dirty="0" err="1"/>
              <a:t>Szehr</a:t>
            </a:r>
            <a:r>
              <a:rPr lang="en-US" sz="1600" dirty="0"/>
              <a:t>, Dupuis, </a:t>
            </a:r>
            <a:r>
              <a:rPr lang="en-US" sz="1600" dirty="0" err="1"/>
              <a:t>Tomamichel</a:t>
            </a:r>
            <a:r>
              <a:rPr lang="en-US" sz="1600" dirty="0"/>
              <a:t>, Renner, 2013]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Dankert</a:t>
            </a:r>
            <a:r>
              <a:rPr lang="en-US" sz="1600" dirty="0" smtClean="0"/>
              <a:t>, Cleve, Emerson, </a:t>
            </a:r>
            <a:r>
              <a:rPr lang="en-US" sz="1600" dirty="0" err="1" smtClean="0"/>
              <a:t>Livine</a:t>
            </a:r>
            <a:r>
              <a:rPr lang="en-US" sz="1600" dirty="0" smtClean="0"/>
              <a:t>, 2006]</a:t>
            </a:r>
          </a:p>
          <a:p>
            <a:pPr lvl="1"/>
            <a:r>
              <a:rPr lang="en-US" sz="2400" dirty="0" smtClean="0"/>
              <a:t>Random circuit model:</a:t>
            </a:r>
          </a:p>
          <a:p>
            <a:pPr marL="457200" lvl="1" indent="0">
              <a:buNone/>
            </a:pPr>
            <a:r>
              <a:rPr lang="en-US" sz="2400" dirty="0" smtClean="0"/>
              <a:t>      e-</a:t>
            </a:r>
            <a:r>
              <a:rPr lang="en-US" sz="2400" dirty="0" err="1" smtClean="0"/>
              <a:t>approx</a:t>
            </a:r>
            <a:r>
              <a:rPr lang="en-US" sz="2400" dirty="0" smtClean="0"/>
              <a:t> two-design with O(n log(1/e)) gates</a:t>
            </a:r>
            <a:r>
              <a:rPr lang="en-US" sz="800" dirty="0" smtClean="0"/>
              <a:t> </a:t>
            </a:r>
          </a:p>
          <a:p>
            <a:pPr lvl="1"/>
            <a:r>
              <a:rPr lang="en-US" sz="2400" dirty="0" smtClean="0"/>
              <a:t>Does NOT decouple unless </a:t>
            </a:r>
            <a:r>
              <a:rPr lang="en-US" sz="2400" dirty="0" err="1" smtClean="0"/>
              <a:t>Ω</a:t>
            </a:r>
            <a:r>
              <a:rPr lang="en-US" sz="2400" dirty="0" smtClean="0"/>
              <a:t>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baseline="30000" dirty="0" smtClean="0"/>
          </a:p>
          <a:p>
            <a:pPr marL="0" indent="0">
              <a:buNone/>
            </a:pPr>
            <a:r>
              <a:rPr lang="en-US" dirty="0" smtClean="0"/>
              <a:t>Cannot use route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21" y="2594695"/>
            <a:ext cx="8019756" cy="470092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2352"/>
            <a:ext cx="9144000" cy="492672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322129" y="5444651"/>
            <a:ext cx="5218930" cy="1287234"/>
            <a:chOff x="1322129" y="5270701"/>
            <a:chExt cx="5218930" cy="1287234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1896211" y="5270701"/>
              <a:ext cx="3809819" cy="1287234"/>
            </a:xfrm>
            <a:prstGeom prst="line">
              <a:avLst/>
            </a:prstGeom>
            <a:ln w="7620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2048611" y="5270701"/>
              <a:ext cx="3657419" cy="1287234"/>
            </a:xfrm>
            <a:prstGeom prst="line">
              <a:avLst/>
            </a:prstGeom>
            <a:ln w="7620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322129" y="5809948"/>
              <a:ext cx="5218930" cy="69580"/>
            </a:xfrm>
            <a:prstGeom prst="straightConnector1">
              <a:avLst/>
            </a:prstGeom>
            <a:ln w="12700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5723426" y="2403775"/>
            <a:ext cx="835029" cy="76538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20475519" flipH="1">
            <a:off x="2595585" y="3754893"/>
            <a:ext cx="512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68422"/>
                </a:solidFill>
                <a:latin typeface="+mj-lt"/>
              </a:rPr>
              <a:t>More details [Brown, </a:t>
            </a:r>
            <a:r>
              <a:rPr lang="en-US" sz="2400" b="1" dirty="0" err="1" smtClean="0">
                <a:solidFill>
                  <a:srgbClr val="E68422"/>
                </a:solidFill>
                <a:latin typeface="+mj-lt"/>
              </a:rPr>
              <a:t>Poulin</a:t>
            </a:r>
            <a:r>
              <a:rPr lang="en-US" sz="2400" b="1" dirty="0" smtClean="0">
                <a:solidFill>
                  <a:srgbClr val="E68422"/>
                </a:solidFill>
                <a:latin typeface="+mj-lt"/>
              </a:rPr>
              <a:t>, soon]</a:t>
            </a:r>
            <a:endParaRPr lang="en-US" sz="2400" b="1" dirty="0">
              <a:solidFill>
                <a:srgbClr val="E6842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066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7041</TotalTime>
  <Words>1989</Words>
  <Application>Microsoft Macintosh PowerPoint</Application>
  <PresentationFormat>On-screen Show (4:3)</PresentationFormat>
  <Paragraphs>249</Paragraphs>
  <Slides>16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Executive</vt:lpstr>
      <vt:lpstr>Equation</vt:lpstr>
      <vt:lpstr>Decoupling with random quantum circuits</vt:lpstr>
      <vt:lpstr>Random unitaries</vt:lpstr>
      <vt:lpstr>Decoupling</vt:lpstr>
      <vt:lpstr>Decoupling theorem</vt:lpstr>
      <vt:lpstr>Decoupling theorem: examples</vt:lpstr>
      <vt:lpstr>Computational efficiency</vt:lpstr>
      <vt:lpstr>Random quantum circuits</vt:lpstr>
      <vt:lpstr>Random quantum circuits</vt:lpstr>
      <vt:lpstr>Decoupling vs. approx. two-designs</vt:lpstr>
      <vt:lpstr>Main result</vt:lpstr>
      <vt:lpstr>Proof steps</vt:lpstr>
      <vt:lpstr>Proof setup</vt:lpstr>
      <vt:lpstr>Evolution of mass dist. </vt:lpstr>
      <vt:lpstr>The Markov chain</vt:lpstr>
      <vt:lpstr>Putting things together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Decoupling with random quantum circuits</dc:title>
  <dc:creator>Omar Fawzi</dc:creator>
  <cp:lastModifiedBy>Omar Fawzi</cp:lastModifiedBy>
  <cp:revision>91</cp:revision>
  <dcterms:created xsi:type="dcterms:W3CDTF">2014-01-29T17:52:24Z</dcterms:created>
  <dcterms:modified xsi:type="dcterms:W3CDTF">2014-02-07T17:50:55Z</dcterms:modified>
</cp:coreProperties>
</file>