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621" r:id="rId3"/>
    <p:sldId id="619" r:id="rId4"/>
    <p:sldId id="581" r:id="rId5"/>
    <p:sldId id="617" r:id="rId6"/>
    <p:sldId id="636" r:id="rId7"/>
    <p:sldId id="645" r:id="rId8"/>
    <p:sldId id="637" r:id="rId9"/>
    <p:sldId id="640" r:id="rId10"/>
    <p:sldId id="639" r:id="rId11"/>
    <p:sldId id="452" r:id="rId12"/>
    <p:sldId id="642" r:id="rId13"/>
    <p:sldId id="643" r:id="rId14"/>
    <p:sldId id="641" r:id="rId15"/>
    <p:sldId id="307" r:id="rId16"/>
    <p:sldId id="644" r:id="rId17"/>
    <p:sldId id="630" r:id="rId18"/>
    <p:sldId id="657" r:id="rId19"/>
    <p:sldId id="658" r:id="rId20"/>
    <p:sldId id="650" r:id="rId21"/>
    <p:sldId id="651" r:id="rId22"/>
    <p:sldId id="652" r:id="rId23"/>
    <p:sldId id="562" r:id="rId24"/>
    <p:sldId id="648" r:id="rId25"/>
    <p:sldId id="649" r:id="rId26"/>
    <p:sldId id="428" r:id="rId27"/>
    <p:sldId id="355" r:id="rId28"/>
    <p:sldId id="554" r:id="rId29"/>
    <p:sldId id="653" r:id="rId30"/>
    <p:sldId id="654" r:id="rId31"/>
    <p:sldId id="357" r:id="rId32"/>
    <p:sldId id="358" r:id="rId33"/>
    <p:sldId id="655" r:id="rId34"/>
    <p:sldId id="359" r:id="rId35"/>
    <p:sldId id="656" r:id="rId36"/>
    <p:sldId id="360" r:id="rId37"/>
    <p:sldId id="361" r:id="rId38"/>
    <p:sldId id="362" r:id="rId39"/>
    <p:sldId id="486" r:id="rId40"/>
    <p:sldId id="4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F814"/>
    <a:srgbClr val="FFCC99"/>
    <a:srgbClr val="FF9900"/>
    <a:srgbClr val="CC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47" autoAdjust="0"/>
    <p:restoredTop sz="94619" autoAdjust="0"/>
  </p:normalViewPr>
  <p:slideViewPr>
    <p:cSldViewPr>
      <p:cViewPr>
        <p:scale>
          <a:sx n="90" d="100"/>
          <a:sy n="90" d="100"/>
        </p:scale>
        <p:origin x="-109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5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48C8B-7A9F-445D-BE87-37C72D8369D3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DFE30-8A0E-4970-8D8D-65FC61D25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8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BF856F-2F2B-4ABA-BC79-77C0364DEE9F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25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DFE30-8A0E-4970-8D8D-65FC61D25BFD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1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7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9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26C00-364A-4B2F-ACB7-56217312456A}" type="datetimeFigureOut">
              <a:rPr lang="en-US" smtClean="0"/>
              <a:t>1/28/2014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8D2C-E34B-461B-880B-18799FE0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66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2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1600200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  <a:cs typeface="Arial" pitchFamily="34" charset="0"/>
              </a:rPr>
              <a:t>The Bose-Hubbard model is QMA-complete</a:t>
            </a:r>
            <a:endParaRPr lang="en-US" sz="2800" dirty="0">
              <a:solidFill>
                <a:schemeClr val="accent1"/>
              </a:solidFill>
              <a:latin typeface="Garamond" pitchFamily="18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76600"/>
            <a:ext cx="8763000" cy="28194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Andrew M. Childs</a:t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David </a:t>
            </a:r>
            <a:r>
              <a:rPr lang="en-US" sz="1600" dirty="0" err="1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Gosset</a:t>
            </a: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Zak Webb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</a:br>
            <a:r>
              <a:rPr lang="en-US" sz="1600" dirty="0" err="1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arXiv</a:t>
            </a:r>
            <a:r>
              <a:rPr lang="en-US" sz="1600" dirty="0" smtClean="0">
                <a:solidFill>
                  <a:schemeClr val="tx1"/>
                </a:solidFill>
                <a:latin typeface="Garamond" pitchFamily="18" charset="0"/>
                <a:cs typeface="Arial" pitchFamily="34" charset="0"/>
              </a:rPr>
              <a:t>: 1311.3297</a:t>
            </a:r>
          </a:p>
          <a:p>
            <a:endParaRPr lang="en-US" sz="1600" dirty="0">
              <a:latin typeface="Garamond" pitchFamily="18" charset="0"/>
              <a:cs typeface="Arial" pitchFamily="34" charset="0"/>
            </a:endParaRPr>
          </a:p>
          <a:p>
            <a:r>
              <a:rPr lang="en-US" sz="1600" dirty="0" smtClean="0">
                <a:latin typeface="Garamond" pitchFamily="18" charset="0"/>
                <a:cs typeface="Arial" pitchFamily="34" charset="0"/>
              </a:rPr>
              <a:t>Institute for </a:t>
            </a:r>
            <a:r>
              <a:rPr lang="en-US" sz="1600" dirty="0">
                <a:latin typeface="Garamond" pitchFamily="18" charset="0"/>
                <a:cs typeface="Arial" pitchFamily="34" charset="0"/>
              </a:rPr>
              <a:t>Q</a:t>
            </a:r>
            <a:r>
              <a:rPr lang="en-US" sz="1600" dirty="0" smtClean="0">
                <a:latin typeface="Garamond" pitchFamily="18" charset="0"/>
                <a:cs typeface="Arial" pitchFamily="34" charset="0"/>
              </a:rPr>
              <a:t>uantum Computing</a:t>
            </a:r>
          </a:p>
          <a:p>
            <a:r>
              <a:rPr lang="en-US" sz="1600" dirty="0" smtClean="0">
                <a:latin typeface="Garamond" pitchFamily="18" charset="0"/>
                <a:cs typeface="Arial" pitchFamily="34" charset="0"/>
              </a:rPr>
              <a:t> University of Waterloo</a:t>
            </a:r>
          </a:p>
        </p:txBody>
      </p:sp>
    </p:spTree>
    <p:extLst>
      <p:ext uri="{BB962C8B-B14F-4D97-AF65-F5344CB8AC3E}">
        <p14:creationId xmlns:p14="http://schemas.microsoft.com/office/powerpoint/2010/main" val="39369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524" y="2581870"/>
            <a:ext cx="863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Bosons move between adjacent vertices and experience an energy penalty if two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or more particles occupy the same site.</a:t>
            </a: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29970" y="1066800"/>
            <a:ext cx="2399230" cy="1307068"/>
            <a:chOff x="3200400" y="1828800"/>
            <a:chExt cx="2574907" cy="154848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788229" y="1828800"/>
              <a:ext cx="762000" cy="990599"/>
            </a:xfrm>
            <a:prstGeom prst="line">
              <a:avLst/>
            </a:prstGeom>
            <a:ln cap="rnd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0229" y="182880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788229" y="2324101"/>
              <a:ext cx="76200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550229" y="1828801"/>
              <a:ext cx="1012371" cy="495297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62600" y="1828800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0229" y="2324098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88229" y="233226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200400" y="2827559"/>
              <a:ext cx="587829" cy="247649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88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50229" y="2332261"/>
              <a:ext cx="1012371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50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9114" y="32766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484915" y="2281916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722915" y="2777214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3276600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365465"/>
              <a:ext cx="212707" cy="255809"/>
            </a:xfrm>
            <a:custGeom>
              <a:avLst/>
              <a:gdLst>
                <a:gd name="connsiteX0" fmla="*/ 29246 w 429615"/>
                <a:gd name="connsiteY0" fmla="*/ 1517 h 435448"/>
                <a:gd name="connsiteX1" fmla="*/ 74966 w 429615"/>
                <a:gd name="connsiteY1" fmla="*/ 424427 h 435448"/>
                <a:gd name="connsiteX2" fmla="*/ 429296 w 429615"/>
                <a:gd name="connsiteY2" fmla="*/ 287267 h 435448"/>
                <a:gd name="connsiteX3" fmla="*/ 29246 w 429615"/>
                <a:gd name="connsiteY3" fmla="*/ 1517 h 4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15" h="435448">
                  <a:moveTo>
                    <a:pt x="29246" y="1517"/>
                  </a:moveTo>
                  <a:cubicBezTo>
                    <a:pt x="-29809" y="24377"/>
                    <a:pt x="8291" y="376802"/>
                    <a:pt x="74966" y="424427"/>
                  </a:cubicBezTo>
                  <a:cubicBezTo>
                    <a:pt x="141641" y="472052"/>
                    <a:pt x="440726" y="353942"/>
                    <a:pt x="429296" y="287267"/>
                  </a:cubicBezTo>
                  <a:cubicBezTo>
                    <a:pt x="417866" y="220592"/>
                    <a:pt x="88301" y="-21343"/>
                    <a:pt x="29246" y="1517"/>
                  </a:cubicBez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752600" y="304800"/>
            <a:ext cx="543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The Bose-Hubbard model on a graph</a:t>
            </a:r>
            <a:endParaRPr lang="en-US" sz="28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8200" y="3479935"/>
                <a:ext cx="5543890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9935"/>
                <a:ext cx="5543890" cy="635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5400000">
            <a:off x="2845754" y="3360230"/>
            <a:ext cx="311140" cy="1617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5068213" y="3296686"/>
            <a:ext cx="311138" cy="1744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82512" y="4241935"/>
            <a:ext cx="11502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Movement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70331" y="4241935"/>
            <a:ext cx="271984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Repulsive on-site interaction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(a symmetric </a:t>
                </a: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matrix) 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158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ounded Rectangle 37"/>
          <p:cNvSpPr/>
          <p:nvPr/>
        </p:nvSpPr>
        <p:spPr>
          <a:xfrm>
            <a:off x="381000" y="4889385"/>
            <a:ext cx="8361589" cy="16717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4054" y="5007755"/>
            <a:ext cx="438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1"/>
                </a:solidFill>
                <a:latin typeface="Garamond" pitchFamily="18" charset="0"/>
              </a:rPr>
              <a:t>t,U</a:t>
            </a:r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)-Bose-Hubbard Hamiltonian problem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98830" y="5360783"/>
                <a:ext cx="8243760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Input: </a:t>
                </a:r>
                <a:r>
                  <a:rPr lang="en-US" dirty="0" smtClean="0">
                    <a:latin typeface="Garamond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number of particles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Garamond" pitchFamily="18" charset="0"/>
                  </a:rPr>
                  <a:t>, e</a:t>
                </a:r>
                <a:r>
                  <a:rPr lang="en-US" dirty="0" smtClean="0">
                    <a:latin typeface="Garamond" pitchFamily="18" charset="0"/>
                  </a:rPr>
                  <a:t>nergy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b="0" dirty="0" smtClean="0">
                    <a:latin typeface="Garamond" pitchFamily="18" charset="0"/>
                  </a:rPr>
                  <a:t>, and p</a:t>
                </a:r>
                <a:r>
                  <a:rPr lang="en-US" dirty="0" smtClean="0">
                    <a:latin typeface="Garamond" pitchFamily="18" charset="0"/>
                  </a:rPr>
                  <a:t>recision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>
                  <a:latin typeface="Garamond" pitchFamily="18" charset="0"/>
                </a:endParaRPr>
              </a:p>
              <a:p>
                <a:r>
                  <a:rPr lang="en-US" b="1" dirty="0" smtClean="0">
                    <a:latin typeface="Garamond" pitchFamily="18" charset="0"/>
                  </a:rPr>
                  <a:t>Problem</a:t>
                </a:r>
                <a:r>
                  <a:rPr lang="en-US" dirty="0" smtClean="0">
                    <a:solidFill>
                      <a:schemeClr val="tx2"/>
                    </a:solidFill>
                    <a:latin typeface="Garamond" pitchFamily="18" charset="0"/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Is the ground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-particle sector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 (promised that one of these conditions holds)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30" y="5360783"/>
                <a:ext cx="824376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666" t="-2632" b="-98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29400" y="3468469"/>
            <a:ext cx="19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Conserves total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number of particles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2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122218"/>
            <a:ext cx="7848600" cy="609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967817" y="2057400"/>
            <a:ext cx="4956983" cy="3200401"/>
            <a:chOff x="3150723" y="1643766"/>
            <a:chExt cx="4164477" cy="2510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4859232" y="2146328"/>
              <a:ext cx="1693968" cy="1075176"/>
            </a:xfrm>
            <a:prstGeom prst="rect">
              <a:avLst/>
            </a:prstGeom>
            <a:solidFill>
              <a:srgbClr val="FF0000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QMA-complete</a:t>
              </a:r>
              <a:b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[our results]</a:t>
              </a:r>
              <a:endParaRPr lang="en-US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859231" y="1960841"/>
              <a:ext cx="0" cy="2193877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50723" y="3221504"/>
              <a:ext cx="3554877" cy="0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Garamond" pitchFamily="18" charset="0"/>
                  </a:rPr>
                  <a:t>t,U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)-Bose Hubbard Hamiltonian is QMA-complete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0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990600" y="311888"/>
            <a:ext cx="709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Complexity of (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t,U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)-Bose Hubbard Hamiltonian 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122218"/>
            <a:ext cx="7848600" cy="609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527" y="2057400"/>
            <a:ext cx="7038273" cy="3484026"/>
            <a:chOff x="1402183" y="1643766"/>
            <a:chExt cx="5913017" cy="2733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/>
            <p:cNvSpPr/>
            <p:nvPr/>
          </p:nvSpPr>
          <p:spPr>
            <a:xfrm>
              <a:off x="2709054" y="3299936"/>
              <a:ext cx="381000" cy="10773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2183" y="3659828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aramond" pitchFamily="18" charset="0"/>
                </a:rPr>
                <a:t>“</a:t>
              </a:r>
              <a:r>
                <a:rPr lang="en-US" b="1" dirty="0" err="1" smtClean="0">
                  <a:latin typeface="Garamond" pitchFamily="18" charset="0"/>
                </a:rPr>
                <a:t>Stoquastic</a:t>
              </a:r>
              <a:r>
                <a:rPr lang="en-US" b="1" dirty="0" smtClean="0">
                  <a:latin typeface="Garamond" pitchFamily="18" charset="0"/>
                </a:rPr>
                <a:t>”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59232" y="2146328"/>
              <a:ext cx="1693968" cy="1075176"/>
            </a:xfrm>
            <a:prstGeom prst="rect">
              <a:avLst/>
            </a:prstGeom>
            <a:solidFill>
              <a:srgbClr val="FF0000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QMA-complete</a:t>
              </a:r>
              <a:b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[our results]</a:t>
              </a:r>
              <a:endParaRPr lang="en-US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859231" y="1960840"/>
              <a:ext cx="0" cy="1260664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Contained in AM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QMA</a:t>
                  </a:r>
                  <a:b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</a:b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[</a:t>
                  </a:r>
                  <a:r>
                    <a:rPr lang="en-US" dirty="0" err="1" smtClean="0">
                      <a:solidFill>
                        <a:schemeClr val="tx1"/>
                      </a:solidFill>
                      <a:latin typeface="Garamond" pitchFamily="18" charset="0"/>
                    </a:rPr>
                    <a:t>Bravyi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 et. al 2006]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/>
                  </a:r>
                  <a:br>
                    <a:rPr lang="en-US" dirty="0" smtClean="0">
                      <a:solidFill>
                        <a:schemeClr val="tx1"/>
                      </a:solidFill>
                    </a:rPr>
                  </a:b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3150723" y="3221504"/>
              <a:ext cx="3554877" cy="0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Garamond" pitchFamily="18" charset="0"/>
                  </a:rPr>
                  <a:t>t,U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)-Bose Hubbard Hamiltonian is QMA-complete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0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90600" y="311888"/>
            <a:ext cx="709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Complexity of (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t,U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)-Bose Hubbard Hamiltonian 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3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122218"/>
            <a:ext cx="7848600" cy="609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86527" y="2057400"/>
            <a:ext cx="7038273" cy="3484026"/>
            <a:chOff x="1402183" y="1643766"/>
            <a:chExt cx="5913017" cy="2733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/>
            <p:cNvSpPr/>
            <p:nvPr/>
          </p:nvSpPr>
          <p:spPr>
            <a:xfrm>
              <a:off x="2709054" y="3299936"/>
              <a:ext cx="381000" cy="10773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2183" y="3659828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aramond" pitchFamily="18" charset="0"/>
                </a:rPr>
                <a:t>“</a:t>
              </a:r>
              <a:r>
                <a:rPr lang="en-US" b="1" dirty="0" err="1" smtClean="0">
                  <a:latin typeface="Garamond" pitchFamily="18" charset="0"/>
                </a:rPr>
                <a:t>Stoquastic</a:t>
              </a:r>
              <a:r>
                <a:rPr lang="en-US" b="1" dirty="0" smtClean="0">
                  <a:latin typeface="Garamond" pitchFamily="18" charset="0"/>
                </a:rPr>
                <a:t>”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7836" y="2339370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Contained in </a:t>
              </a:r>
            </a:p>
            <a:p>
              <a:r>
                <a:rPr lang="en-US" dirty="0" smtClean="0">
                  <a:latin typeface="Garamond" pitchFamily="18" charset="0"/>
                </a:rPr>
                <a:t>QMA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59232" y="2146328"/>
              <a:ext cx="1693968" cy="1075176"/>
            </a:xfrm>
            <a:prstGeom prst="rect">
              <a:avLst/>
            </a:prstGeom>
            <a:solidFill>
              <a:srgbClr val="FF0000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QMA-complete</a:t>
              </a:r>
              <a:b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[our results]</a:t>
              </a:r>
              <a:endParaRPr lang="en-US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859231" y="1960840"/>
              <a:ext cx="0" cy="1260664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Contained in AM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QMA</a:t>
                  </a:r>
                  <a:b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</a:b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[</a:t>
                  </a:r>
                  <a:r>
                    <a:rPr lang="en-US" dirty="0" err="1" smtClean="0">
                      <a:solidFill>
                        <a:schemeClr val="tx1"/>
                      </a:solidFill>
                      <a:latin typeface="Garamond" pitchFamily="18" charset="0"/>
                    </a:rPr>
                    <a:t>Bravyi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 et. al 2006]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/>
                  </a:r>
                  <a:br>
                    <a:rPr lang="en-US" dirty="0" smtClean="0">
                      <a:solidFill>
                        <a:schemeClr val="tx1"/>
                      </a:solidFill>
                    </a:rPr>
                  </a:b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3150723" y="3221504"/>
              <a:ext cx="3554877" cy="0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Garamond" pitchFamily="18" charset="0"/>
                  </a:rPr>
                  <a:t>t,U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)-Bose Hubbard Hamiltonian is QMA-complete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0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90600" y="311888"/>
            <a:ext cx="709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Complexity of (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t,U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)-Bose Hubbard Hamiltonian 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57200" y="1122218"/>
            <a:ext cx="7848600" cy="609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90600" y="311888"/>
            <a:ext cx="7098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Complexity of (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t,U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)-Bose Hubbard Hamiltonian 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7115" y="5943600"/>
                <a:ext cx="76811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4F81BD"/>
                    </a:solidFill>
                    <a:latin typeface="Garamond" pitchFamily="18" charset="0"/>
                  </a:rPr>
                  <a:t>In the limit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F81BD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rgbClr val="4F81BD"/>
                        </a:solidFill>
                        <a:latin typeface="Cambria Math"/>
                      </a:rPr>
                      <m:t>→∞</m:t>
                    </m:r>
                  </m:oMath>
                </a14:m>
                <a:r>
                  <a:rPr lang="en-US" b="1" dirty="0" smtClean="0">
                    <a:solidFill>
                      <a:srgbClr val="4F81BD"/>
                    </a:solidFill>
                    <a:latin typeface="Garamond" pitchFamily="18" charset="0"/>
                  </a:rPr>
                  <a:t>  of infinite repulsion (i.e., hard core bosons) there is only ever 0 or 1 particle at each vertex, and the Hamiltonian is equivalent to a spin model…</a:t>
                </a:r>
                <a:endParaRPr lang="en-US" b="1" dirty="0">
                  <a:solidFill>
                    <a:srgbClr val="4F81BD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5" y="5943600"/>
                <a:ext cx="7681109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714" t="-2649" r="-79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86527" y="2057400"/>
            <a:ext cx="7038273" cy="3484026"/>
            <a:chOff x="1402183" y="1643766"/>
            <a:chExt cx="5913017" cy="27334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𝑈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982" y="3069104"/>
                  <a:ext cx="471218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/>
            <p:cNvSpPr/>
            <p:nvPr/>
          </p:nvSpPr>
          <p:spPr>
            <a:xfrm>
              <a:off x="2709054" y="3299936"/>
              <a:ext cx="381000" cy="107730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02183" y="3659828"/>
              <a:ext cx="1431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aramond" pitchFamily="18" charset="0"/>
                </a:rPr>
                <a:t>“</a:t>
              </a:r>
              <a:r>
                <a:rPr lang="en-US" b="1" dirty="0" err="1" smtClean="0">
                  <a:latin typeface="Garamond" pitchFamily="18" charset="0"/>
                </a:rPr>
                <a:t>Stoquastic</a:t>
              </a:r>
              <a:r>
                <a:rPr lang="en-US" b="1" dirty="0" smtClean="0">
                  <a:latin typeface="Garamond" pitchFamily="18" charset="0"/>
                </a:rPr>
                <a:t>”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257836" y="2339370"/>
              <a:ext cx="13933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aramond" pitchFamily="18" charset="0"/>
                </a:rPr>
                <a:t>Contained in </a:t>
              </a:r>
            </a:p>
            <a:p>
              <a:r>
                <a:rPr lang="en-US" dirty="0" smtClean="0">
                  <a:latin typeface="Garamond" pitchFamily="18" charset="0"/>
                </a:rPr>
                <a:t>QMA</a:t>
              </a:r>
              <a:endParaRPr lang="en-US" dirty="0">
                <a:latin typeface="Garamond" pitchFamily="18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59232" y="2146328"/>
              <a:ext cx="1693968" cy="1075176"/>
            </a:xfrm>
            <a:prstGeom prst="rect">
              <a:avLst/>
            </a:prstGeom>
            <a:solidFill>
              <a:srgbClr val="FF0000">
                <a:alpha val="4274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QMA-complete</a:t>
              </a:r>
              <a:b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Garamond" pitchFamily="18" charset="0"/>
                </a:rPr>
                <a:t>[our results]</a:t>
              </a:r>
              <a:endParaRPr lang="en-US" dirty="0">
                <a:solidFill>
                  <a:schemeClr val="tx1"/>
                </a:solidFill>
                <a:latin typeface="Garamond" pitchFamily="18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4859231" y="1960840"/>
              <a:ext cx="0" cy="1260664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00">
                        <a:tint val="66000"/>
                        <a:satMod val="160000"/>
                      </a:srgbClr>
                    </a:gs>
                    <a:gs pos="50000">
                      <a:srgbClr val="FFFF00">
                        <a:tint val="44500"/>
                        <a:satMod val="160000"/>
                      </a:srgbClr>
                    </a:gs>
                    <a:gs pos="100000">
                      <a:srgbClr val="FFFF00">
                        <a:tint val="23500"/>
                        <a:satMod val="160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>
                    <a:solidFill>
                      <a:schemeClr val="tx1"/>
                    </a:solidFill>
                    <a:latin typeface="Garamond" pitchFamily="18" charset="0"/>
                  </a:endParaRPr>
                </a:p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Contained in AM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∩</m:t>
                      </m:r>
                    </m:oMath>
                  </a14:m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QMA</a:t>
                  </a:r>
                  <a:b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</a:b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[</a:t>
                  </a:r>
                  <a:r>
                    <a:rPr lang="en-US" dirty="0" err="1" smtClean="0">
                      <a:solidFill>
                        <a:schemeClr val="tx1"/>
                      </a:solidFill>
                      <a:latin typeface="Garamond" pitchFamily="18" charset="0"/>
                    </a:rPr>
                    <a:t>Bravyi</a:t>
                  </a:r>
                  <a:r>
                    <a:rPr lang="en-US" dirty="0" smtClean="0">
                      <a:solidFill>
                        <a:schemeClr val="tx1"/>
                      </a:solidFill>
                      <a:latin typeface="Garamond" pitchFamily="18" charset="0"/>
                    </a:rPr>
                    <a:t> et. al 2006]</a:t>
                  </a:r>
                  <a:r>
                    <a:rPr lang="en-US" dirty="0" smtClean="0">
                      <a:solidFill>
                        <a:schemeClr val="tx1"/>
                      </a:solidFill>
                    </a:rPr>
                    <a:t/>
                  </a:r>
                  <a:br>
                    <a:rPr lang="en-US" dirty="0" smtClean="0">
                      <a:solidFill>
                        <a:schemeClr val="tx1"/>
                      </a:solidFill>
                    </a:rPr>
                  </a:b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0723" y="3232011"/>
                  <a:ext cx="3387938" cy="11452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/>
            <p:cNvCxnSpPr/>
            <p:nvPr/>
          </p:nvCxnSpPr>
          <p:spPr>
            <a:xfrm>
              <a:off x="3150723" y="3221504"/>
              <a:ext cx="3554877" cy="0"/>
            </a:xfrm>
            <a:prstGeom prst="straightConnector1">
              <a:avLst/>
            </a:prstGeom>
            <a:ln w="539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3845" y="1643766"/>
                  <a:ext cx="38292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tx1"/>
                    </a:solidFill>
                    <a:latin typeface="Garamond" pitchFamily="18" charset="0"/>
                  </a:rPr>
                  <a:t>Theorem: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(</a:t>
                </a:r>
                <a:r>
                  <a:rPr lang="en-US" dirty="0" err="1" smtClean="0">
                    <a:solidFill>
                      <a:schemeClr val="tx1"/>
                    </a:solidFill>
                    <a:latin typeface="Garamond" pitchFamily="18" charset="0"/>
                  </a:rPr>
                  <a:t>t,U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)-Bose Hubbard Hamiltonian is QMA-complete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.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82469"/>
                <a:ext cx="80772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04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2660" y="304800"/>
            <a:ext cx="5584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A related class of 2-local Hamiltonians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24600" y="1408958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Conserves total magnetization (Hamming weight)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81000" y="2960132"/>
            <a:ext cx="8229600" cy="167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33400" y="3124200"/>
            <a:ext cx="269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XY Hamiltonian problem</a:t>
            </a:r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3400" y="3504496"/>
                <a:ext cx="8017516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Input: </a:t>
                </a:r>
                <a:r>
                  <a:rPr lang="en-US" dirty="0" smtClean="0">
                    <a:latin typeface="Garamond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b="0" dirty="0" smtClean="0">
                    <a:latin typeface="Garamond" pitchFamily="18" charset="0"/>
                  </a:rPr>
                  <a:t>, m</a:t>
                </a:r>
                <a:r>
                  <a:rPr lang="en-US" dirty="0" smtClean="0">
                    <a:latin typeface="Garamond" pitchFamily="18" charset="0"/>
                  </a:rPr>
                  <a:t>agnetization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b="0" dirty="0" smtClean="0">
                    <a:latin typeface="Garamond" pitchFamily="18" charset="0"/>
                  </a:rPr>
                  <a:t>, e</a:t>
                </a:r>
                <a:r>
                  <a:rPr lang="en-US" dirty="0" smtClean="0">
                    <a:latin typeface="Garamond" pitchFamily="18" charset="0"/>
                  </a:rPr>
                  <a:t>nergy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b="0" dirty="0" smtClean="0">
                    <a:latin typeface="Garamond" pitchFamily="18" charset="0"/>
                  </a:rPr>
                  <a:t>, p</a:t>
                </a:r>
                <a:r>
                  <a:rPr lang="en-US" dirty="0" smtClean="0">
                    <a:latin typeface="Garamond" pitchFamily="18" charset="0"/>
                  </a:rPr>
                  <a:t>recision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𝜖</m:t>
                    </m:r>
                  </m:oMath>
                </a14:m>
                <a:endParaRPr lang="en-US" dirty="0">
                  <a:latin typeface="Garamond" pitchFamily="18" charset="0"/>
                </a:endParaRPr>
              </a:p>
              <a:p>
                <a:r>
                  <a:rPr lang="en-US" b="1" dirty="0" smtClean="0">
                    <a:latin typeface="Garamond" pitchFamily="18" charset="0"/>
                  </a:rPr>
                  <a:t>Problem</a:t>
                </a:r>
                <a:r>
                  <a:rPr lang="en-US" dirty="0" smtClean="0">
                    <a:solidFill>
                      <a:schemeClr val="tx2"/>
                    </a:solidFill>
                    <a:latin typeface="Garamond" pitchFamily="18" charset="0"/>
                  </a:rPr>
                  <a:t>: </a:t>
                </a:r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Is the ground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  in the sector with magnetization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 ?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Garamond" pitchFamily="18" charset="0"/>
                  </a:rPr>
                  <a:t> (promised one of these conditions holds)</a:t>
                </a:r>
                <a:endParaRPr lang="en-US" dirty="0">
                  <a:solidFill>
                    <a:schemeClr val="tx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4496"/>
                <a:ext cx="801751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84" t="-2649" r="-228" b="-105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09600" y="1417888"/>
            <a:ext cx="4953000" cy="944312"/>
            <a:chOff x="1066800" y="1016836"/>
            <a:chExt cx="4953000" cy="94431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167"/>
            <a:stretch/>
          </p:blipFill>
          <p:spPr>
            <a:xfrm>
              <a:off x="1066800" y="1143000"/>
              <a:ext cx="613144" cy="818148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5927" y="1016836"/>
              <a:ext cx="4583873" cy="917731"/>
            </a:xfrm>
            <a:prstGeom prst="rect">
              <a:avLst/>
            </a:prstGeom>
          </p:spPr>
        </p:pic>
      </p:grpSp>
      <p:sp>
        <p:nvSpPr>
          <p:cNvPr id="33" name="Rounded Rectangle 32"/>
          <p:cNvSpPr/>
          <p:nvPr/>
        </p:nvSpPr>
        <p:spPr>
          <a:xfrm>
            <a:off x="381000" y="5257800"/>
            <a:ext cx="8229600" cy="6096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33400" y="5306383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Garamond" pitchFamily="18" charset="0"/>
              </a:rPr>
              <a:t>Theorem: </a:t>
            </a:r>
            <a:r>
              <a:rPr lang="en-US" dirty="0" smtClean="0">
                <a:latin typeface="Garamond" pitchFamily="18" charset="0"/>
              </a:rPr>
              <a:t>XY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Hamiltonian is QMA-complete.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743200" y="238780"/>
            <a:ext cx="3574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Quantum Merlin Arthur</a:t>
            </a:r>
            <a:endParaRPr lang="en-US" sz="2800" baseline="-250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6321" y="2753142"/>
                <a:ext cx="876300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			</a:t>
                </a:r>
                <a:endParaRPr lang="en-US" dirty="0" smtClean="0">
                  <a:solidFill>
                    <a:prstClr val="black"/>
                  </a:solidFill>
                </a:endParaRPr>
              </a:p>
              <a:p>
                <a:r>
                  <a:rPr lang="en-US" sz="2400" dirty="0">
                    <a:solidFill>
                      <a:prstClr val="black"/>
                    </a:solidFill>
                  </a:rPr>
                  <a:t>	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		</a:t>
                </a:r>
                <a:endParaRPr lang="en-US" sz="2400" dirty="0">
                  <a:solidFill>
                    <a:prstClr val="black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b="1" dirty="0" smtClean="0">
                  <a:solidFill>
                    <a:prstClr val="black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</a:t>
                </a:r>
                <a:r>
                  <a:rPr lang="en-US" b="1" dirty="0" smtClean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is a yes instance 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there exists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(a witness) which is accepted with high probability.</a:t>
                </a:r>
              </a:p>
              <a:p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If</a:t>
                </a:r>
                <a:r>
                  <a:rPr lang="en-US" b="1" dirty="0" smtClean="0">
                    <a:latin typeface="Garamond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prstClr val="black"/>
                    </a:solidFill>
                    <a:latin typeface="Garamond" pitchFamily="18" charset="0"/>
                  </a:rPr>
                  <a:t>is a no instance </a:t>
                </a:r>
                <a:r>
                  <a:rPr lang="en-US" dirty="0">
                    <a:solidFill>
                      <a:prstClr val="black"/>
                    </a:solidFill>
                    <a:latin typeface="Garamond" pitchFamily="18" charset="0"/>
                  </a:rPr>
                  <a:t>e</a:t>
                </a: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very state has low acceptance probability.</a:t>
                </a:r>
                <a:endParaRPr lang="en-US" b="1" dirty="0">
                  <a:solidFill>
                    <a:srgbClr val="92D050"/>
                  </a:solidFill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1" y="2753142"/>
                <a:ext cx="8763001" cy="2123658"/>
              </a:xfrm>
              <a:prstGeom prst="rect">
                <a:avLst/>
              </a:prstGeom>
              <a:blipFill rotWithShape="1">
                <a:blip r:embed="rId3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2102545" y="2753142"/>
            <a:ext cx="2743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prstClr val="white"/>
              </a:solidFill>
            </a:endParaRPr>
          </a:p>
          <a:p>
            <a:pPr algn="ctr"/>
            <a:r>
              <a:rPr lang="en-US" sz="2000" dirty="0" smtClean="0">
                <a:solidFill>
                  <a:prstClr val="white"/>
                </a:solidFill>
              </a:rPr>
              <a:t>W</a:t>
            </a:r>
            <a:r>
              <a:rPr lang="en-US" sz="2000" baseline="-25000" dirty="0" smtClean="0">
                <a:solidFill>
                  <a:prstClr val="white"/>
                </a:solidFill>
              </a:rPr>
              <a:t>m-1</a:t>
            </a:r>
            <a:r>
              <a:rPr lang="en-US" sz="2000" dirty="0" smtClean="0">
                <a:solidFill>
                  <a:prstClr val="white"/>
                </a:solidFill>
              </a:rPr>
              <a:t>W</a:t>
            </a:r>
            <a:r>
              <a:rPr lang="en-US" sz="2000" baseline="-25000" dirty="0" smtClean="0">
                <a:solidFill>
                  <a:prstClr val="white"/>
                </a:solidFill>
              </a:rPr>
              <a:t>m-2</a:t>
            </a:r>
            <a:r>
              <a:rPr lang="en-US" sz="2000" dirty="0" smtClean="0">
                <a:solidFill>
                  <a:prstClr val="white"/>
                </a:solidFill>
              </a:rPr>
              <a:t>…W</a:t>
            </a:r>
            <a:r>
              <a:rPr lang="en-US" sz="2000" baseline="-25000" dirty="0" smtClean="0">
                <a:solidFill>
                  <a:prstClr val="white"/>
                </a:solidFill>
              </a:rPr>
              <a:t>0</a:t>
            </a:r>
            <a:endParaRPr lang="en-US" sz="2000" baseline="-25000" dirty="0">
              <a:solidFill>
                <a:prstClr val="white"/>
              </a:solidFill>
            </a:endParaRPr>
          </a:p>
          <a:p>
            <a:pPr algn="ctr"/>
            <a:endParaRPr lang="en-US" sz="4400" dirty="0">
              <a:solidFill>
                <a:prstClr val="white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569145" y="290554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69145" y="305821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569145" y="3226947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569145" y="336274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69145" y="3515142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845745" y="2905542"/>
            <a:ext cx="993278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45745" y="3069104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45745" y="3237833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4845745" y="337362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845745" y="3526028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>
            <a:off x="1416745" y="3226947"/>
            <a:ext cx="45719" cy="4405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8200" y="3307503"/>
                <a:ext cx="559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𝜓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07503"/>
                <a:ext cx="55996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38200" y="2800937"/>
                <a:ext cx="909736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|0〉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00937"/>
                <a:ext cx="909736" cy="380810"/>
              </a:xfrm>
              <a:prstGeom prst="rect">
                <a:avLst/>
              </a:prstGeom>
              <a:blipFill rotWithShape="1"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5855750" y="2758447"/>
            <a:ext cx="685800" cy="3050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Arc 49"/>
          <p:cNvSpPr/>
          <p:nvPr/>
        </p:nvSpPr>
        <p:spPr>
          <a:xfrm>
            <a:off x="5855750" y="2800937"/>
            <a:ext cx="685800" cy="640731"/>
          </a:xfrm>
          <a:prstGeom prst="arc">
            <a:avLst>
              <a:gd name="adj1" fmla="val 11613122"/>
              <a:gd name="adj2" fmla="val 207578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1" name="Straight Arrow Connector 50"/>
          <p:cNvCxnSpPr>
            <a:stCxn id="49" idx="2"/>
          </p:cNvCxnSpPr>
          <p:nvPr/>
        </p:nvCxnSpPr>
        <p:spPr>
          <a:xfrm flipV="1">
            <a:off x="6198650" y="2834293"/>
            <a:ext cx="158440" cy="229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28600" y="1914942"/>
            <a:ext cx="8521800" cy="2809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6321" y="2067342"/>
                <a:ext cx="7681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aramond" pitchFamily="18" charset="0"/>
                  </a:rPr>
                  <a:t>Every instance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 smtClean="0">
                    <a:latin typeface="Garamond" pitchFamily="18" charset="0"/>
                  </a:rPr>
                  <a:t> of a problem in QMA has a verification circuit</a:t>
                </a:r>
                <a:endParaRPr lang="en-US" b="1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1" y="2067342"/>
                <a:ext cx="768110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35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46321" y="1066800"/>
            <a:ext cx="850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QMA: class of decision problems where yes instances can be efficiently verified on a quantum computer.</a:t>
            </a:r>
            <a:endParaRPr lang="en-US" b="1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46321" y="5029200"/>
                <a:ext cx="87953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4F81BD"/>
                    </a:solidFill>
                    <a:latin typeface="Garamond" pitchFamily="18" charset="0"/>
                  </a:rPr>
                  <a:t>Ground energy problems are usually contained in QMA </a:t>
                </a:r>
              </a:p>
              <a:p>
                <a:r>
                  <a:rPr lang="en-US" dirty="0" smtClean="0">
                    <a:latin typeface="Garamond" pitchFamily="18" charset="0"/>
                  </a:rPr>
                  <a:t>(witness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ground </a:t>
                </a:r>
                <a:r>
                  <a:rPr lang="en-US" dirty="0">
                    <a:latin typeface="Garamond" pitchFamily="18" charset="0"/>
                  </a:rPr>
                  <a:t>state </a:t>
                </a:r>
                <a:r>
                  <a:rPr lang="en-US" dirty="0" smtClean="0">
                    <a:latin typeface="Garamond" pitchFamily="18" charset="0"/>
                  </a:rPr>
                  <a:t>; verification </a:t>
                </a:r>
                <a:r>
                  <a:rPr lang="en-US" dirty="0">
                    <a:latin typeface="Garamond" pitchFamily="18" charset="0"/>
                  </a:rPr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energy measurement)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21" y="5029200"/>
                <a:ext cx="8795374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554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246321" y="5808923"/>
            <a:ext cx="85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81BD"/>
                </a:solidFill>
                <a:latin typeface="Garamond" pitchFamily="18" charset="0"/>
              </a:rPr>
              <a:t>Proving QMA-hardness is more involved…</a:t>
            </a:r>
            <a:endParaRPr lang="en-US" b="1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62000" y="314980"/>
            <a:ext cx="754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Proving QMA-hardness for ground energy problems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7822" y="1359808"/>
            <a:ext cx="3581559" cy="762000"/>
            <a:chOff x="818732" y="1598474"/>
            <a:chExt cx="6496468" cy="990600"/>
          </a:xfrm>
        </p:grpSpPr>
        <p:sp>
          <p:nvSpPr>
            <p:cNvPr id="33" name="Rectangle 32"/>
            <p:cNvSpPr/>
            <p:nvPr/>
          </p:nvSpPr>
          <p:spPr>
            <a:xfrm>
              <a:off x="2876195" y="1598474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m-1</a:t>
              </a:r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m-2</a:t>
              </a:r>
              <a:r>
                <a:rPr lang="en-US" dirty="0">
                  <a:solidFill>
                    <a:prstClr val="white"/>
                  </a:solidFill>
                </a:rPr>
                <a:t>…W</a:t>
              </a:r>
              <a:r>
                <a:rPr lang="en-US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342795" y="17508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42795" y="190355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42795" y="207227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342795" y="22080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342795" y="23604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19395" y="1750874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19395" y="191443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9395" y="208316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19395" y="22189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19395" y="23713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e 58"/>
            <p:cNvSpPr/>
            <p:nvPr/>
          </p:nvSpPr>
          <p:spPr>
            <a:xfrm>
              <a:off x="2190395" y="2072279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22" r="-70588" b="-446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10" r="-56627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6629400" y="1603779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6629400" y="1646269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</p:cNvCxnSpPr>
            <p:nvPr/>
          </p:nvCxnSpPr>
          <p:spPr>
            <a:xfrm flipV="1">
              <a:off x="6972300" y="1679625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4762622" y="1724273"/>
            <a:ext cx="1609625" cy="0"/>
          </a:xfrm>
          <a:prstGeom prst="straightConnector1">
            <a:avLst/>
          </a:prstGeom>
          <a:ln w="666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304800" y="2603480"/>
                <a:ext cx="87630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Desired properties: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Ground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 is small                 Verification circuit accepts a state with high probability</a:t>
                </a:r>
                <a:br>
                  <a:rPr lang="en-US" dirty="0" smtClean="0">
                    <a:latin typeface="Garamond" pitchFamily="18" charset="0"/>
                  </a:rPr>
                </a:b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 </a:t>
                </a:r>
              </a:p>
              <a:p>
                <a:r>
                  <a:rPr lang="en-US" b="1" dirty="0">
                    <a:latin typeface="Garamond" pitchFamily="18" charset="0"/>
                  </a:rPr>
                  <a:t> </a:t>
                </a: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is a yes instance</a:t>
                </a:r>
              </a:p>
              <a:p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endParaRPr lang="en-US" dirty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03480"/>
                <a:ext cx="8763000" cy="2585323"/>
              </a:xfrm>
              <a:prstGeom prst="rect">
                <a:avLst/>
              </a:prstGeom>
              <a:blipFill rotWithShape="1">
                <a:blip r:embed="rId6"/>
                <a:stretch>
                  <a:fillRect l="-556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3184268" y="28956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3184268" y="34290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QMA Verification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3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641722" y="1112537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Hamiltonian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62000" y="314980"/>
            <a:ext cx="754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Proving QMA-hardness for ground energy problems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7822" y="1359808"/>
            <a:ext cx="3581559" cy="762000"/>
            <a:chOff x="818732" y="1598474"/>
            <a:chExt cx="6496468" cy="990600"/>
          </a:xfrm>
        </p:grpSpPr>
        <p:sp>
          <p:nvSpPr>
            <p:cNvPr id="33" name="Rectangle 32"/>
            <p:cNvSpPr/>
            <p:nvPr/>
          </p:nvSpPr>
          <p:spPr>
            <a:xfrm>
              <a:off x="2876195" y="1598474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m-1</a:t>
              </a:r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m-2</a:t>
              </a:r>
              <a:r>
                <a:rPr lang="en-US" dirty="0">
                  <a:solidFill>
                    <a:prstClr val="white"/>
                  </a:solidFill>
                </a:rPr>
                <a:t>…W</a:t>
              </a:r>
              <a:r>
                <a:rPr lang="en-US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342795" y="17508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42795" y="190355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42795" y="207227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342795" y="22080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342795" y="23604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19395" y="1750874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19395" y="191443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9395" y="208316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19395" y="22189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19395" y="23713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e 58"/>
            <p:cNvSpPr/>
            <p:nvPr/>
          </p:nvSpPr>
          <p:spPr>
            <a:xfrm>
              <a:off x="2190395" y="2072279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22" r="-70588" b="-446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10" r="-56627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6629400" y="1603779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6629400" y="1646269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</p:cNvCxnSpPr>
            <p:nvPr/>
          </p:nvCxnSpPr>
          <p:spPr>
            <a:xfrm flipV="1">
              <a:off x="6972300" y="1679625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4762622" y="1724273"/>
            <a:ext cx="1609625" cy="0"/>
          </a:xfrm>
          <a:prstGeom prst="straightConnector1">
            <a:avLst/>
          </a:prstGeom>
          <a:ln w="666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04800" y="2603480"/>
                <a:ext cx="8763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Desired properties: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Ground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 is small                 Verification circuit accepts a state with high probability</a:t>
                </a:r>
                <a:br>
                  <a:rPr lang="en-US" dirty="0" smtClean="0">
                    <a:latin typeface="Garamond" pitchFamily="18" charset="0"/>
                  </a:rPr>
                </a:b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 </a:t>
                </a:r>
              </a:p>
              <a:p>
                <a:r>
                  <a:rPr lang="en-US" b="1" dirty="0">
                    <a:latin typeface="Garamond" pitchFamily="18" charset="0"/>
                  </a:rPr>
                  <a:t> </a:t>
                </a: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is a yes instance</a:t>
                </a:r>
              </a:p>
              <a:p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Key intermediate step: 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Design a Hamiltonian where each ground state encodes a quantum computation associated with the circuit, e.g., Feynman-</a:t>
                </a:r>
                <a:r>
                  <a:rPr lang="en-US" dirty="0" err="1" smtClean="0">
                    <a:latin typeface="Garamond" pitchFamily="18" charset="0"/>
                  </a:rPr>
                  <a:t>Kitaev</a:t>
                </a:r>
                <a:r>
                  <a:rPr lang="en-US" dirty="0" smtClean="0">
                    <a:latin typeface="Garamond" pitchFamily="18" charset="0"/>
                  </a:rPr>
                  <a:t> Hamiltonian has ground states</a:t>
                </a:r>
              </a:p>
              <a:p>
                <a:endParaRPr lang="en-US" dirty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03480"/>
                <a:ext cx="8763000" cy="3416320"/>
              </a:xfrm>
              <a:prstGeom prst="rect">
                <a:avLst/>
              </a:prstGeom>
              <a:blipFill rotWithShape="1">
                <a:blip r:embed="rId6"/>
                <a:stretch>
                  <a:fillRect l="-556" t="-891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3184268" y="28956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3184268" y="34290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QMA Verification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3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641722" y="1112537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Hamiltonian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9" y="4953000"/>
            <a:ext cx="8332485" cy="5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762000" y="314980"/>
            <a:ext cx="754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Proving QMA-hardness for ground energy problems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47822" y="1359808"/>
            <a:ext cx="3581559" cy="762000"/>
            <a:chOff x="818732" y="1598474"/>
            <a:chExt cx="6496468" cy="990600"/>
          </a:xfrm>
        </p:grpSpPr>
        <p:sp>
          <p:nvSpPr>
            <p:cNvPr id="33" name="Rectangle 32"/>
            <p:cNvSpPr/>
            <p:nvPr/>
          </p:nvSpPr>
          <p:spPr>
            <a:xfrm>
              <a:off x="2876195" y="1598474"/>
              <a:ext cx="27432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m-1</a:t>
              </a:r>
              <a:r>
                <a:rPr lang="en-US" dirty="0">
                  <a:solidFill>
                    <a:prstClr val="white"/>
                  </a:solidFill>
                </a:rPr>
                <a:t>W</a:t>
              </a:r>
              <a:r>
                <a:rPr lang="en-US" baseline="-25000" dirty="0">
                  <a:solidFill>
                    <a:prstClr val="white"/>
                  </a:solidFill>
                </a:rPr>
                <a:t>m-2</a:t>
              </a:r>
              <a:r>
                <a:rPr lang="en-US" dirty="0">
                  <a:solidFill>
                    <a:prstClr val="white"/>
                  </a:solidFill>
                </a:rPr>
                <a:t>…W</a:t>
              </a:r>
              <a:r>
                <a:rPr lang="en-US" baseline="-25000" dirty="0">
                  <a:solidFill>
                    <a:prstClr val="white"/>
                  </a:solidFill>
                </a:rPr>
                <a:t>0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2342795" y="17508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342795" y="190355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342795" y="2072279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342795" y="22080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342795" y="2360474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619395" y="1750874"/>
              <a:ext cx="993278" cy="10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19395" y="1914436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619395" y="2083165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5619395" y="22189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619395" y="2371360"/>
              <a:ext cx="685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eft Brace 58"/>
            <p:cNvSpPr/>
            <p:nvPr/>
          </p:nvSpPr>
          <p:spPr>
            <a:xfrm>
              <a:off x="2190395" y="2072279"/>
              <a:ext cx="45719" cy="44059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𝜓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〉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2152836"/>
                  <a:ext cx="559960" cy="369333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22" r="-70588" b="-446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|0〉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32" y="1600718"/>
                  <a:ext cx="909735" cy="3808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410" r="-56627" b="-4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 61"/>
            <p:cNvSpPr/>
            <p:nvPr/>
          </p:nvSpPr>
          <p:spPr>
            <a:xfrm>
              <a:off x="6629400" y="1603779"/>
              <a:ext cx="685800" cy="3050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Arc 62"/>
            <p:cNvSpPr/>
            <p:nvPr/>
          </p:nvSpPr>
          <p:spPr>
            <a:xfrm>
              <a:off x="6629400" y="1646269"/>
              <a:ext cx="685800" cy="640731"/>
            </a:xfrm>
            <a:prstGeom prst="arc">
              <a:avLst>
                <a:gd name="adj1" fmla="val 11613122"/>
                <a:gd name="adj2" fmla="val 2075785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cxnSp>
          <p:nvCxnSpPr>
            <p:cNvPr id="64" name="Straight Arrow Connector 63"/>
            <p:cNvCxnSpPr>
              <a:stCxn id="62" idx="2"/>
            </p:cNvCxnSpPr>
            <p:nvPr/>
          </p:nvCxnSpPr>
          <p:spPr>
            <a:xfrm flipV="1">
              <a:off x="6972300" y="1679625"/>
              <a:ext cx="158440" cy="2292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/>
          <p:nvPr/>
        </p:nvCxnSpPr>
        <p:spPr>
          <a:xfrm>
            <a:off x="4762622" y="1724273"/>
            <a:ext cx="1609625" cy="0"/>
          </a:xfrm>
          <a:prstGeom prst="straightConnector1">
            <a:avLst/>
          </a:prstGeom>
          <a:ln w="666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622" y="1440359"/>
                <a:ext cx="128089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04800" y="2603480"/>
                <a:ext cx="876300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Desired properties: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Ground energy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 is small                 Verification circuit accepts a state with high probability</a:t>
                </a:r>
                <a:br>
                  <a:rPr lang="en-US" dirty="0" smtClean="0">
                    <a:latin typeface="Garamond" pitchFamily="18" charset="0"/>
                  </a:rPr>
                </a:b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 </a:t>
                </a:r>
              </a:p>
              <a:p>
                <a:r>
                  <a:rPr lang="en-US" b="1" dirty="0">
                    <a:latin typeface="Garamond" pitchFamily="18" charset="0"/>
                  </a:rPr>
                  <a:t> </a:t>
                </a:r>
                <a:r>
                  <a:rPr lang="en-US" b="1" dirty="0" smtClean="0">
                    <a:latin typeface="Garamond" pitchFamily="18" charset="0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is a yes instance</a:t>
                </a:r>
              </a:p>
              <a:p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Key intermediate step: </a:t>
                </a:r>
                <a:endParaRPr lang="en-US" dirty="0" smtClean="0">
                  <a:latin typeface="Garamond" pitchFamily="18" charset="0"/>
                </a:endParaRPr>
              </a:p>
              <a:p>
                <a:r>
                  <a:rPr lang="en-US" dirty="0" smtClean="0">
                    <a:latin typeface="Garamond" pitchFamily="18" charset="0"/>
                  </a:rPr>
                  <a:t>Design a Hamiltonian where each ground state encodes a quantum computation associated with the circuit, e.g., Feynman-</a:t>
                </a:r>
                <a:r>
                  <a:rPr lang="en-US" dirty="0" err="1" smtClean="0">
                    <a:latin typeface="Garamond" pitchFamily="18" charset="0"/>
                  </a:rPr>
                  <a:t>Kitaev</a:t>
                </a:r>
                <a:r>
                  <a:rPr lang="en-US" dirty="0" smtClean="0">
                    <a:latin typeface="Garamond" pitchFamily="18" charset="0"/>
                  </a:rPr>
                  <a:t> Hamiltonian has ground states</a:t>
                </a:r>
              </a:p>
              <a:p>
                <a:endParaRPr lang="en-US" dirty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 smtClean="0">
                  <a:latin typeface="Garamond" pitchFamily="18" charset="0"/>
                </a:endParaRPr>
              </a:p>
              <a:p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603480"/>
                <a:ext cx="8763000" cy="3416320"/>
              </a:xfrm>
              <a:prstGeom prst="rect">
                <a:avLst/>
              </a:prstGeom>
              <a:blipFill rotWithShape="1">
                <a:blip r:embed="rId6"/>
                <a:stretch>
                  <a:fillRect l="-556" t="-891" r="-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-Right Arrow 11"/>
          <p:cNvSpPr/>
          <p:nvPr/>
        </p:nvSpPr>
        <p:spPr>
          <a:xfrm>
            <a:off x="3184268" y="28956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-Right Arrow 70"/>
          <p:cNvSpPr/>
          <p:nvPr/>
        </p:nvSpPr>
        <p:spPr>
          <a:xfrm>
            <a:off x="3184268" y="3429000"/>
            <a:ext cx="778132" cy="304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aramond" pitchFamily="18" charset="0"/>
                  </a:rPr>
                  <a:t>QMA Verification circuit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>
                    <a:latin typeface="Garamond" pitchFamily="18" charset="0"/>
                  </a:rPr>
                  <a:t> 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6" y="914400"/>
                <a:ext cx="297953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636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6641722" y="1112537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Hamiltonian</a:t>
            </a:r>
            <a:endParaRPr lang="en-US" dirty="0">
              <a:latin typeface="Garamond" pitchFamily="18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19" y="4953000"/>
            <a:ext cx="8332485" cy="501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04800" y="5706070"/>
                <a:ext cx="86106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In our case we show how to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encode the history of an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-</a:t>
                </a:r>
                <a:r>
                  <a:rPr lang="en-US" b="1" dirty="0" err="1">
                    <a:solidFill>
                      <a:schemeClr val="accent1"/>
                    </a:solidFill>
                    <a:latin typeface="Garamond" pitchFamily="18" charset="0"/>
                  </a:rPr>
                  <a:t>qubit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𝒈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-gate computation in the </a:t>
                </a:r>
                <a:r>
                  <a:rPr lang="en-US" b="1" dirty="0" err="1">
                    <a:solidFill>
                      <a:schemeClr val="accent1"/>
                    </a:solidFill>
                    <a:latin typeface="Garamond" pitchFamily="18" charset="0"/>
                  </a:rPr>
                  <a:t>groundspace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of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-particle Bose-Hubbard model on a graph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𝒑𝒐𝒍𝒚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vertices</a:t>
                </a:r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06070"/>
                <a:ext cx="8610600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566" t="-263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4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42826" y="3708737"/>
            <a:ext cx="8472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Solving for the ground energy 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of a quantum system can 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be viewed as a quantum constraint </a:t>
            </a:r>
            <a:r>
              <a:rPr lang="en-US" sz="2000" b="1" dirty="0">
                <a:solidFill>
                  <a:schemeClr val="accent1"/>
                </a:solidFill>
                <a:latin typeface="Garamond" pitchFamily="18" charset="0"/>
              </a:rPr>
              <a:t>satisfaction 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problem.  How difficult is it?</a:t>
            </a:r>
            <a:b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</a:br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575137"/>
            <a:ext cx="2590800" cy="19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" name="TextBox 1023"/>
          <p:cNvSpPr txBox="1"/>
          <p:nvPr/>
        </p:nvSpPr>
        <p:spPr>
          <a:xfrm>
            <a:off x="4476075" y="6596390"/>
            <a:ext cx="46281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Image source: http</a:t>
            </a:r>
            <a:r>
              <a:rPr lang="en-US" sz="1100" dirty="0">
                <a:solidFill>
                  <a:prstClr val="black"/>
                </a:solidFill>
              </a:rPr>
              <a:t>://www.condmat.physics.manchester.ac.uk/imagelibrary/</a:t>
            </a:r>
          </a:p>
        </p:txBody>
      </p:sp>
    </p:spTree>
    <p:extLst>
      <p:ext uri="{BB962C8B-B14F-4D97-AF65-F5344CB8AC3E}">
        <p14:creationId xmlns:p14="http://schemas.microsoft.com/office/powerpoint/2010/main" val="25282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1241" y="990600"/>
                <a:ext cx="8534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 the Hamiltonian is just the adjacency matrix of the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graph. We use a variant of the Feynman-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Kitaev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circuit-to-Hamiltonian mapping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which outputs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 symmetric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.</a:t>
                </a:r>
                <a:endParaRPr lang="en-US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1" y="990600"/>
                <a:ext cx="8534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71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47256" y="314980"/>
            <a:ext cx="536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Encoding one 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with one particle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30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1200"/>
            <a:ext cx="3924300" cy="38131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1804" y="2631696"/>
            <a:ext cx="4608796" cy="659801"/>
            <a:chOff x="696532" y="1752600"/>
            <a:chExt cx="6361437" cy="65980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6532" y="2064667"/>
              <a:ext cx="63614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90184" y="175260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6255" y="175260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22326" y="1769384"/>
              <a:ext cx="600075" cy="6241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38397" y="1752600"/>
              <a:ext cx="869515" cy="638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(HT)†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1356" y="1769384"/>
              <a:ext cx="600075" cy="6241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7427" y="1773580"/>
              <a:ext cx="858408" cy="638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(HT)†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4086" y="1788266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6458" y="177358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406573" y="3733800"/>
            <a:ext cx="1514926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1241" y="990600"/>
                <a:ext cx="853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 the Hamiltonian is just the adjacency matrix of the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graph. We use a variant of the Feynman-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Kitaev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circuit-to-Hamiltonian mapping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which outputs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 symmetric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matrix.</a:t>
                </a:r>
              </a:p>
              <a:p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latin typeface="Garamond" pitchFamily="18" charset="0"/>
                  </a:rPr>
                  <a:t>Example (building block for later on)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1" y="990600"/>
                <a:ext cx="8534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571" t="-20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47256" y="314980"/>
            <a:ext cx="536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Encoding one 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with one particle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8" y="2057400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8" y="2994669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8" y="4419257"/>
            <a:ext cx="228600" cy="32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88768"/>
            <a:ext cx="228600" cy="32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76" y="2057400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93677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303209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8" y="5410200"/>
            <a:ext cx="303209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62129" y="4530910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Vertices are labeled</a:t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45812" y="4834803"/>
                <a:ext cx="28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∈[8]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812" y="4834803"/>
                <a:ext cx="2811988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0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81200"/>
            <a:ext cx="3924300" cy="381313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91804" y="2631696"/>
            <a:ext cx="4608796" cy="659801"/>
            <a:chOff x="696532" y="1752600"/>
            <a:chExt cx="6361437" cy="65980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696532" y="2064667"/>
              <a:ext cx="6361437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790184" y="175260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06255" y="175260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222326" y="1769384"/>
              <a:ext cx="600075" cy="6241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38397" y="1752600"/>
              <a:ext cx="869515" cy="638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(HT)†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1356" y="1769384"/>
              <a:ext cx="600075" cy="6241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HT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7427" y="1773580"/>
              <a:ext cx="858408" cy="63882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(HT)†</a:t>
              </a:r>
              <a:endParaRPr lang="en-US" sz="14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4086" y="1788266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16458" y="1773580"/>
              <a:ext cx="600075" cy="624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H</a:t>
              </a:r>
              <a:endParaRPr lang="en-US" sz="1400" dirty="0"/>
            </a:p>
          </p:txBody>
        </p:sp>
      </p:grpSp>
      <p:sp>
        <p:nvSpPr>
          <p:cNvPr id="17" name="Right Arrow 16"/>
          <p:cNvSpPr/>
          <p:nvPr/>
        </p:nvSpPr>
        <p:spPr>
          <a:xfrm>
            <a:off x="3406573" y="3733800"/>
            <a:ext cx="1514926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28600" y="5334000"/>
            <a:ext cx="393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Garamond" pitchFamily="18" charset="0"/>
              </a:rPr>
              <a:t>Groundstates</a:t>
            </a:r>
            <a:r>
              <a:rPr lang="en-US" b="1" dirty="0" smtClean="0">
                <a:latin typeface="Garamond" pitchFamily="18" charset="0"/>
              </a:rPr>
              <a:t> of the adjacency matrix:</a:t>
            </a:r>
            <a:endParaRPr lang="en-US" b="1" dirty="0"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1241" y="990600"/>
                <a:ext cx="8534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 the Hamiltonian is just the adjacency matrix of the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graph. We use a variant of the Feynman-</a:t>
                </a:r>
                <a:r>
                  <a:rPr lang="en-US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Kitaev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circuit-to-Hamiltonian mapping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which outputs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 symmetric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matrix.</a:t>
                </a:r>
              </a:p>
              <a:p>
                <a:endParaRPr lang="en-US" b="1" dirty="0" smtClean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r>
                  <a:rPr lang="en-US" b="1" dirty="0" smtClean="0">
                    <a:latin typeface="Garamond" pitchFamily="18" charset="0"/>
                  </a:rPr>
                  <a:t>Example (building block for later on)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41" y="990600"/>
                <a:ext cx="85344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571" t="-20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947256" y="314980"/>
            <a:ext cx="5367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Encoding one 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with one particle</a:t>
            </a:r>
            <a:endParaRPr lang="en-US" sz="2800" baseline="-250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8" y="2057400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8" y="2994669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018" y="4419257"/>
            <a:ext cx="228600" cy="32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388768"/>
            <a:ext cx="228600" cy="32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76" y="2057400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993677"/>
            <a:ext cx="210742" cy="29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19600"/>
            <a:ext cx="303209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058" y="5410200"/>
            <a:ext cx="303209" cy="309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8126407" y="6059656"/>
            <a:ext cx="379489" cy="210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714058" y="6165110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itchFamily="18" charset="0"/>
              </a:rPr>
              <a:t>a</a:t>
            </a:r>
            <a:r>
              <a:rPr lang="en-US" dirty="0" smtClean="0">
                <a:latin typeface="Garamond" pitchFamily="18" charset="0"/>
              </a:rPr>
              <a:t> specific state </a:t>
            </a:r>
            <a:endParaRPr lang="en-US" dirty="0">
              <a:latin typeface="Garamond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1514600" y="6464076"/>
            <a:ext cx="400050" cy="140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979557" y="6464076"/>
            <a:ext cx="683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encodes the computation where the circuit is complex-conjugated 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6200" y="6486772"/>
                <a:ext cx="13924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aramond" pitchFamily="18" charset="0"/>
                  </a:rPr>
                  <a:t>  for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𝑧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.</m:t>
                    </m:r>
                  </m:oMath>
                </a14:m>
                <a:endParaRPr lang="en-US" sz="1600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486772"/>
                <a:ext cx="1392432" cy="338554"/>
              </a:xfrm>
              <a:prstGeom prst="rect">
                <a:avLst/>
              </a:prstGeom>
              <a:blipFill rotWithShape="1">
                <a:blip r:embed="rId9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2462129" y="4530910"/>
            <a:ext cx="1907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Vertices are labeled</a:t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45812" y="4834803"/>
                <a:ext cx="281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𝑗</m:t>
                      </m:r>
                      <m:r>
                        <a:rPr lang="en-US" b="0" i="1" smtClean="0">
                          <a:latin typeface="Cambria Math"/>
                        </a:rPr>
                        <m:t>∈[8]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812" y="4834803"/>
                <a:ext cx="2811988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6200" y="5700937"/>
                <a:ext cx="8199611" cy="865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,0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√8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𝐻𝑇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|5〉+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𝐻𝑇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/>
                            </a:rPr>
                            <m:t>|8〉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|</m:t>
                      </m:r>
                      <m:r>
                        <a:rPr lang="en-US" sz="1600" b="0" i="1" smtClean="0">
                          <a:latin typeface="Cambria Math"/>
                        </a:rPr>
                        <m:t>𝜔</m:t>
                      </m:r>
                      <m:r>
                        <a:rPr lang="en-US" sz="1600" b="0" i="1" smtClean="0">
                          <a:latin typeface="Cambria Math"/>
                        </a:rPr>
                        <m:t>〉</m:t>
                      </m:r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b="0" i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〉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,0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00937"/>
                <a:ext cx="8199611" cy="865622"/>
              </a:xfrm>
              <a:prstGeom prst="rect">
                <a:avLst/>
              </a:prstGeom>
              <a:blipFill rotWithShape="1">
                <a:blip r:embed="rId11"/>
                <a:stretch>
                  <a:fillRect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15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More particles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)</a:t>
                </a:r>
                <a:endParaRPr lang="en-US" sz="2800" baseline="-25000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1628" r="-290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59539" y="1205170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5014611" y="1250007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0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= smallest</a:t>
                </a:r>
                <a:b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 </a:t>
                </a:r>
                <a:endParaRPr lang="en-US" dirty="0">
                  <a:solidFill>
                    <a:prstClr val="black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238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6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More particles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)</a:t>
                </a:r>
                <a:endParaRPr lang="en-US" sz="2800" baseline="-25000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1628" r="-290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59539" y="1205170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5014611" y="1250007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0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1501" y="2971800"/>
                <a:ext cx="85176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If the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ground energy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/>
                      </a:rPr>
                      <m:t>𝐧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𝝁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𝑮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we say the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groundspace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frustration-free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. In this case the </a:t>
                </a:r>
                <a:r>
                  <a:rPr lang="en-US" b="1" dirty="0" err="1">
                    <a:solidFill>
                      <a:schemeClr val="accent1"/>
                    </a:solidFill>
                    <a:latin typeface="Garamond" pitchFamily="18" charset="0"/>
                  </a:rPr>
                  <a:t>groundspace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is the same for all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&gt;0!</a:t>
                </a:r>
                <a:b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1" y="2971800"/>
                <a:ext cx="8517699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= smallest</a:t>
                </a:r>
                <a:b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 </a:t>
                </a:r>
                <a:endParaRPr lang="en-US" dirty="0">
                  <a:solidFill>
                    <a:prstClr val="black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238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1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More particles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/>
                      </a:rPr>
                      <m:t>&gt;1</m:t>
                    </m:r>
                  </m:oMath>
                </a14:m>
                <a:r>
                  <a:rPr lang="en-US" sz="2800" dirty="0" smtClean="0">
                    <a:solidFill>
                      <a:schemeClr val="accent1"/>
                    </a:solidFill>
                    <a:latin typeface="Garamond" pitchFamily="18" charset="0"/>
                  </a:rPr>
                  <a:t>)</a:t>
                </a:r>
                <a:endParaRPr lang="en-US" sz="2800" baseline="-25000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4980"/>
                <a:ext cx="3358292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3818" t="-11628" r="-290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1501" y="4191000"/>
                <a:ext cx="8229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We design a class of graphs where the frustration-free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-particle ground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states encode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qubit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computations.  These graphs are built out of multiple copies of </a:t>
                </a: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1" y="4191000"/>
                <a:ext cx="82296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667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9" y="1484531"/>
                <a:ext cx="5543890" cy="63575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2659539" y="1205170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𝑛𝑡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504" y="2436038"/>
                <a:ext cx="1180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5400000">
            <a:off x="5014611" y="1250007"/>
            <a:ext cx="457200" cy="1981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0</a:t>
                </a:r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06" y="2462946"/>
                <a:ext cx="47481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02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1501" y="2971800"/>
                <a:ext cx="85176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If the 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ground energy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/>
                      </a:rPr>
                      <m:t>𝐧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𝝁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𝑮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we say the 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Garamond" pitchFamily="18" charset="0"/>
                  </a:rPr>
                  <a:t>groundspace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 is frustration-free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. In this case the </a:t>
                </a:r>
                <a:r>
                  <a:rPr lang="en-US" b="1" dirty="0" err="1">
                    <a:solidFill>
                      <a:schemeClr val="accent1"/>
                    </a:solidFill>
                    <a:latin typeface="Garamond" pitchFamily="18" charset="0"/>
                  </a:rPr>
                  <a:t>groundspace</a:t>
                </a:r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  <a:r>
                  <a:rPr lang="en-US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is the same for all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  <a:t>&gt;0!</a:t>
                </a:r>
                <a:br>
                  <a:rPr lang="en-US" b="1" dirty="0">
                    <a:solidFill>
                      <a:schemeClr val="accent1"/>
                    </a:solidFill>
                    <a:latin typeface="Garamond" pitchFamily="18" charset="0"/>
                  </a:rPr>
                </a:br>
                <a:endParaRPr lang="en-US" b="1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1" y="2971800"/>
                <a:ext cx="8517699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𝜇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= smallest</a:t>
                </a:r>
                <a:b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</a:br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aramond" pitchFamily="18" charset="0"/>
                  </a:rPr>
                  <a:t> </a:t>
                </a:r>
                <a:endParaRPr lang="en-US" dirty="0">
                  <a:solidFill>
                    <a:prstClr val="black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453" y="1473951"/>
                <a:ext cx="2042547" cy="646331"/>
              </a:xfrm>
              <a:prstGeom prst="rect">
                <a:avLst/>
              </a:prstGeom>
              <a:blipFill rotWithShape="1">
                <a:blip r:embed="rId8"/>
                <a:stretch>
                  <a:fillRect l="-2381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506" y="4953000"/>
            <a:ext cx="1514893" cy="168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1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01249" y="1981200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8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956547" y="2003567"/>
            <a:ext cx="547184" cy="152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351331" y="2039512"/>
            <a:ext cx="152400" cy="8860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01249" y="1981200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3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220248" y="3230646"/>
                <a:ext cx="2453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Garamond" pitchFamily="18" charset="0"/>
                  </a:rPr>
                  <a:t>QMA</a:t>
                </a:r>
                <a:r>
                  <a:rPr lang="en-US" sz="1600" b="1" baseline="-25000" dirty="0" smtClean="0">
                    <a:latin typeface="Garamond" pitchFamily="18" charset="0"/>
                  </a:rPr>
                  <a:t>1</a:t>
                </a:r>
                <a:r>
                  <a:rPr lang="en-US" sz="1600" b="1" dirty="0" smtClean="0">
                    <a:latin typeface="Garamond" pitchFamily="18" charset="0"/>
                  </a:rPr>
                  <a:t>-complete for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𝒌</m:t>
                    </m:r>
                    <m:r>
                      <a:rPr lang="en-US" sz="1600" b="1" i="1">
                        <a:latin typeface="Cambria Math"/>
                      </a:rPr>
                      <m:t>≥</m:t>
                    </m:r>
                    <m:r>
                      <a:rPr lang="en-US" sz="1600" b="1" i="1">
                        <a:latin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248" y="3230646"/>
                <a:ext cx="2453492" cy="338554"/>
              </a:xfrm>
              <a:prstGeom prst="rect">
                <a:avLst/>
              </a:prstGeom>
              <a:blipFill rotWithShape="1">
                <a:blip r:embed="rId2"/>
                <a:stretch>
                  <a:fillRect l="-1241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388194" y="1180768"/>
            <a:ext cx="0" cy="522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894" y="1447800"/>
            <a:ext cx="671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Local 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64394" y="11430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itchFamily="18" charset="0"/>
              </a:rPr>
              <a:t>Ground energy problem</a:t>
            </a:r>
            <a:endParaRPr lang="en-US" sz="1600" b="1" dirty="0">
              <a:latin typeface="Garamond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3894" y="2900278"/>
            <a:ext cx="14950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Frustration-free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9090" y="4191000"/>
            <a:ext cx="252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aramond" pitchFamily="18" charset="0"/>
              </a:rPr>
              <a:t>Stoquastic</a:t>
            </a:r>
            <a:r>
              <a:rPr lang="en-US" sz="1600" dirty="0" smtClean="0">
                <a:latin typeface="Garamond" pitchFamily="18" charset="0"/>
              </a:rPr>
              <a:t/>
            </a:r>
            <a:br>
              <a:rPr lang="en-US" sz="1600" dirty="0" smtClean="0">
                <a:latin typeface="Garamond" pitchFamily="18" charset="0"/>
              </a:rPr>
            </a:br>
            <a:r>
              <a:rPr lang="en-US" sz="1600" dirty="0" smtClean="0">
                <a:latin typeface="Garamond" pitchFamily="18" charset="0"/>
              </a:rPr>
              <a:t>(no “sign problem”)</a:t>
            </a:r>
            <a:endParaRPr lang="en-US" sz="1600" dirty="0">
              <a:latin typeface="Garamond" pitchFamily="18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92455" y="2824078"/>
            <a:ext cx="8572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4594" y="4191000"/>
            <a:ext cx="8610600" cy="47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0575" y="2824078"/>
            <a:ext cx="24274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Quantum k-SAT </a:t>
            </a:r>
            <a:br>
              <a:rPr lang="en-US" sz="1600" dirty="0" smtClean="0">
                <a:latin typeface="Garamond" pitchFamily="18" charset="0"/>
              </a:rPr>
            </a:br>
            <a:r>
              <a:rPr lang="en-US" sz="1600" dirty="0" smtClean="0">
                <a:latin typeface="Garamond" pitchFamily="18" charset="0"/>
              </a:rPr>
              <a:t>(testing frustration-freeness)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49634" y="1447800"/>
            <a:ext cx="247696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k-local Hamiltonian problem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88194" y="4191000"/>
            <a:ext cx="3886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Garamond" pitchFamily="18" charset="0"/>
              </a:rPr>
              <a:t>Stoquastic</a:t>
            </a:r>
            <a:r>
              <a:rPr lang="en-US" sz="1600" dirty="0" smtClean="0">
                <a:latin typeface="Garamond" pitchFamily="18" charset="0"/>
              </a:rPr>
              <a:t> k-local Hamiltonian </a:t>
            </a:r>
          </a:p>
          <a:p>
            <a:r>
              <a:rPr lang="en-US" sz="1600" dirty="0" smtClean="0">
                <a:latin typeface="Garamond" pitchFamily="18" charset="0"/>
              </a:rPr>
              <a:t>problem</a:t>
            </a:r>
            <a:r>
              <a:rPr lang="en-US" b="1" dirty="0" smtClean="0">
                <a:latin typeface="Garamond" pitchFamily="18" charset="0"/>
              </a:rPr>
              <a:t/>
            </a:r>
            <a:br>
              <a:rPr lang="en-US" b="1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92455" y="5181600"/>
            <a:ext cx="8572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89944" y="5376446"/>
            <a:ext cx="1807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aramond" pitchFamily="18" charset="0"/>
              </a:rPr>
              <a:t>Fermions or Bosons</a:t>
            </a:r>
            <a:endParaRPr lang="en-US" sz="1600" dirty="0">
              <a:latin typeface="Garamond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2454" y="11430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itchFamily="18" charset="0"/>
              </a:rPr>
              <a:t>Class of Hamiltonians</a:t>
            </a:r>
            <a:endParaRPr lang="en-US" sz="1600" b="1" dirty="0">
              <a:latin typeface="Garamond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64794" y="1143000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Garamond" pitchFamily="18" charset="0"/>
              </a:rPr>
              <a:t>Complexity</a:t>
            </a:r>
            <a:endParaRPr lang="en-US" sz="1600" b="1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07594" y="1524000"/>
                <a:ext cx="23989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Garamond" pitchFamily="18" charset="0"/>
                  </a:rPr>
                  <a:t>QMA-complete for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𝒌</m:t>
                    </m:r>
                    <m:r>
                      <a:rPr lang="en-US" sz="1600" b="1" i="1">
                        <a:latin typeface="Cambria Math"/>
                      </a:rPr>
                      <m:t>≥</m:t>
                    </m:r>
                    <m:r>
                      <a:rPr lang="en-US" sz="1600" b="1" i="1">
                        <a:latin typeface="Cambria Math"/>
                      </a:rPr>
                      <m:t>𝟐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94" y="1524000"/>
                <a:ext cx="239899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1269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5207594" y="4195779"/>
            <a:ext cx="24223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Garamond" pitchFamily="18" charset="0"/>
              </a:rPr>
              <a:t>Contained </a:t>
            </a:r>
            <a:r>
              <a:rPr lang="en-US" sz="1600" b="1" dirty="0">
                <a:latin typeface="Garamond" pitchFamily="18" charset="0"/>
              </a:rPr>
              <a:t>in </a:t>
            </a:r>
            <a:r>
              <a:rPr lang="en-US" sz="1600" b="1" dirty="0" smtClean="0">
                <a:latin typeface="Garamond" pitchFamily="18" charset="0"/>
              </a:rPr>
              <a:t>AM</a:t>
            </a:r>
          </a:p>
          <a:p>
            <a:r>
              <a:rPr lang="en-US" sz="1600" b="1" dirty="0" smtClean="0">
                <a:latin typeface="Garamond" pitchFamily="18" charset="0"/>
              </a:rPr>
              <a:t>MA-hard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181600" y="5295568"/>
            <a:ext cx="153760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Garamond" pitchFamily="18" charset="0"/>
              </a:rPr>
              <a:t>QMA-complete</a:t>
            </a:r>
            <a:r>
              <a:rPr lang="en-US" b="1" dirty="0" smtClean="0">
                <a:latin typeface="Garamond" pitchFamily="18" charset="0"/>
              </a:rPr>
              <a:t/>
            </a:r>
            <a:br>
              <a:rPr lang="en-US" b="1" dirty="0" smtClean="0">
                <a:latin typeface="Garamond" pitchFamily="18" charset="0"/>
              </a:rPr>
            </a:br>
            <a:endParaRPr lang="en-US" dirty="0">
              <a:latin typeface="Garamond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97240" y="2478108"/>
            <a:ext cx="2236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</a:t>
            </a:r>
            <a:r>
              <a:rPr lang="en-US" sz="1400" dirty="0" err="1" smtClean="0">
                <a:latin typeface="Garamond" pitchFamily="18" charset="0"/>
              </a:rPr>
              <a:t>Kempe</a:t>
            </a:r>
            <a:r>
              <a:rPr lang="en-US" sz="1400" dirty="0" smtClean="0">
                <a:latin typeface="Garamond" pitchFamily="18" charset="0"/>
              </a:rPr>
              <a:t>, </a:t>
            </a:r>
            <a:r>
              <a:rPr lang="en-US" sz="1400" dirty="0" err="1" smtClean="0">
                <a:latin typeface="Garamond" pitchFamily="18" charset="0"/>
              </a:rPr>
              <a:t>Kitaev</a:t>
            </a:r>
            <a:r>
              <a:rPr lang="en-US" sz="1400" dirty="0" smtClean="0">
                <a:latin typeface="Garamond" pitchFamily="18" charset="0"/>
              </a:rPr>
              <a:t>, </a:t>
            </a:r>
            <a:r>
              <a:rPr lang="en-US" sz="1400" dirty="0" err="1" smtClean="0">
                <a:latin typeface="Garamond" pitchFamily="18" charset="0"/>
              </a:rPr>
              <a:t>Regev</a:t>
            </a:r>
            <a:r>
              <a:rPr lang="en-US" sz="1400" dirty="0" smtClean="0">
                <a:latin typeface="Garamond" pitchFamily="18" charset="0"/>
              </a:rPr>
              <a:t> 2006] 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97240" y="4766457"/>
            <a:ext cx="156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</a:t>
            </a:r>
            <a:r>
              <a:rPr lang="en-US" sz="1400" dirty="0" err="1" smtClean="0">
                <a:latin typeface="Garamond" pitchFamily="18" charset="0"/>
              </a:rPr>
              <a:t>Bravyi</a:t>
            </a:r>
            <a:r>
              <a:rPr lang="en-US" sz="1400" dirty="0" smtClean="0">
                <a:latin typeface="Garamond" pitchFamily="18" charset="0"/>
              </a:rPr>
              <a:t> et. al. 2006]</a:t>
            </a:r>
            <a:r>
              <a:rPr lang="en-US" sz="1400" dirty="0">
                <a:latin typeface="Garamond" pitchFamily="18" charset="0"/>
              </a:rPr>
              <a:t>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697240" y="5577898"/>
            <a:ext cx="253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[Liu, </a:t>
            </a:r>
            <a:r>
              <a:rPr lang="en-US" sz="1400" dirty="0" err="1" smtClean="0">
                <a:latin typeface="Garamond" pitchFamily="18" charset="0"/>
              </a:rPr>
              <a:t>Christandl</a:t>
            </a:r>
            <a:r>
              <a:rPr lang="en-US" sz="1400" dirty="0" smtClean="0">
                <a:latin typeface="Garamond" pitchFamily="18" charset="0"/>
              </a:rPr>
              <a:t>, </a:t>
            </a:r>
            <a:r>
              <a:rPr lang="en-US" sz="1400" dirty="0" err="1" smtClean="0">
                <a:latin typeface="Garamond" pitchFamily="18" charset="0"/>
              </a:rPr>
              <a:t>Verstraete</a:t>
            </a:r>
            <a:r>
              <a:rPr lang="en-US" sz="1400" dirty="0" smtClean="0">
                <a:latin typeface="Garamond" pitchFamily="18" charset="0"/>
              </a:rPr>
              <a:t> 2007] 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97240" y="5864423"/>
            <a:ext cx="2039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[Wei, </a:t>
            </a:r>
            <a:r>
              <a:rPr lang="en-US" sz="1400" dirty="0" err="1" smtClean="0">
                <a:latin typeface="Garamond" pitchFamily="18" charset="0"/>
              </a:rPr>
              <a:t>Mosca</a:t>
            </a:r>
            <a:r>
              <a:rPr lang="en-US" sz="1400" dirty="0" smtClean="0">
                <a:latin typeface="Garamond" pitchFamily="18" charset="0"/>
              </a:rPr>
              <a:t>, </a:t>
            </a:r>
            <a:r>
              <a:rPr lang="en-US" sz="1400" dirty="0" err="1" smtClean="0">
                <a:latin typeface="Garamond" pitchFamily="18" charset="0"/>
              </a:rPr>
              <a:t>Nayak</a:t>
            </a:r>
            <a:r>
              <a:rPr lang="en-US" sz="1400" dirty="0" smtClean="0">
                <a:latin typeface="Garamond" pitchFamily="18" charset="0"/>
              </a:rPr>
              <a:t> 2010] 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5207594" y="1143000"/>
            <a:ext cx="0" cy="525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207594" y="2900278"/>
                <a:ext cx="23509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Garamond" pitchFamily="18" charset="0"/>
                  </a:rPr>
                  <a:t>Contained in P for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latin typeface="Cambria Math"/>
                      </a:rPr>
                      <m:t>=</m:t>
                    </m:r>
                    <m:r>
                      <a:rPr lang="en-US" sz="1600" b="1" i="1" smtClean="0">
                        <a:latin typeface="Cambria Math"/>
                      </a:rPr>
                      <m:t>𝟐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94" y="2900278"/>
                <a:ext cx="235090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295" t="-3636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292455" y="1143000"/>
            <a:ext cx="8572741" cy="52578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5697240" y="3543632"/>
            <a:ext cx="1726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</a:t>
            </a:r>
            <a:r>
              <a:rPr lang="en-US" sz="1400" dirty="0" err="1" smtClean="0">
                <a:latin typeface="Garamond" pitchFamily="18" charset="0"/>
              </a:rPr>
              <a:t>Bravyi</a:t>
            </a:r>
            <a:r>
              <a:rPr lang="en-US" sz="1400" dirty="0" smtClean="0">
                <a:latin typeface="Garamond" pitchFamily="18" charset="0"/>
              </a:rPr>
              <a:t> 2006]</a:t>
            </a:r>
            <a:r>
              <a:rPr lang="en-US" sz="1400" dirty="0">
                <a:latin typeface="Garamond" pitchFamily="18" charset="0"/>
              </a:rPr>
              <a:t>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97240" y="3858612"/>
            <a:ext cx="1463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aramond" pitchFamily="18" charset="0"/>
              </a:rPr>
              <a:t>[G. , </a:t>
            </a:r>
            <a:r>
              <a:rPr lang="en-US" sz="1400" dirty="0" err="1">
                <a:latin typeface="Garamond" pitchFamily="18" charset="0"/>
              </a:rPr>
              <a:t>Nagaj</a:t>
            </a:r>
            <a:r>
              <a:rPr lang="en-US" sz="1400" dirty="0">
                <a:latin typeface="Garamond" pitchFamily="18" charset="0"/>
              </a:rPr>
              <a:t> 2013 ] </a:t>
            </a:r>
          </a:p>
          <a:p>
            <a:endParaRPr lang="en-US" sz="1400" dirty="0">
              <a:latin typeface="Garamond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39486" y="262116"/>
            <a:ext cx="80663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The computational difficulty of computing the ground energy has been studied for many broad classes of Hamiltonians</a:t>
            </a: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312770" y="1470668"/>
            <a:ext cx="8552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97240" y="1867232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</a:t>
            </a:r>
            <a:r>
              <a:rPr lang="en-US" sz="1400" dirty="0" err="1" smtClean="0">
                <a:latin typeface="Garamond" pitchFamily="18" charset="0"/>
              </a:rPr>
              <a:t>Kitaev</a:t>
            </a:r>
            <a:r>
              <a:rPr lang="en-US" sz="1400" dirty="0" smtClean="0">
                <a:latin typeface="Garamond" pitchFamily="18" charset="0"/>
              </a:rPr>
              <a:t> 1999] 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697240" y="2170331"/>
            <a:ext cx="1729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[</a:t>
            </a:r>
            <a:r>
              <a:rPr lang="en-US" sz="1400" dirty="0" err="1" smtClean="0">
                <a:latin typeface="Garamond" pitchFamily="18" charset="0"/>
              </a:rPr>
              <a:t>Kempe</a:t>
            </a:r>
            <a:r>
              <a:rPr lang="en-US" sz="1400" dirty="0" smtClean="0">
                <a:latin typeface="Garamond" pitchFamily="18" charset="0"/>
              </a:rPr>
              <a:t>, </a:t>
            </a:r>
            <a:r>
              <a:rPr lang="en-US" sz="1400" dirty="0" err="1" smtClean="0">
                <a:latin typeface="Garamond" pitchFamily="18" charset="0"/>
              </a:rPr>
              <a:t>Regev</a:t>
            </a:r>
            <a:r>
              <a:rPr lang="en-US" sz="1400" dirty="0" smtClean="0">
                <a:latin typeface="Garamond" pitchFamily="18" charset="0"/>
              </a:rPr>
              <a:t> 2003] </a:t>
            </a:r>
            <a:endParaRPr lang="en-US" sz="14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022530" y="3050823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6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5956547" y="3072642"/>
            <a:ext cx="547184" cy="152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351331" y="2274293"/>
            <a:ext cx="152400" cy="8860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022530" y="3050823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Oval 51"/>
          <p:cNvSpPr/>
          <p:nvPr/>
        </p:nvSpPr>
        <p:spPr>
          <a:xfrm>
            <a:off x="6635285" y="1967742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6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51331" y="2000008"/>
            <a:ext cx="547184" cy="152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6351331" y="2044246"/>
            <a:ext cx="152400" cy="8860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35285" y="1967742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2" name="Oval 51"/>
          <p:cNvSpPr/>
          <p:nvPr/>
        </p:nvSpPr>
        <p:spPr>
          <a:xfrm>
            <a:off x="6635285" y="3039428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351331" y="3048000"/>
            <a:ext cx="547184" cy="1524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6351331" y="2274293"/>
            <a:ext cx="152400" cy="88604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635285" y="3039428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86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3996" y="5141599"/>
            <a:ext cx="6269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Two-particle frustration-free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have the form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left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right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1" name="Right Brace 20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33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2861" y="5674999"/>
            <a:ext cx="3313115" cy="649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left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right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6001249" y="1981200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32867" y="3048000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4" name="Right Brace 23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3996" y="5141599"/>
            <a:ext cx="6269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Two-particle frustration-free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have the form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35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8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 flipH="1">
            <a:off x="1371600" y="3037125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531600" y="5705554"/>
            <a:ext cx="3621800" cy="649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313231" y="1967742"/>
            <a:ext cx="228600" cy="1295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39413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939413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541831" y="19677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41831" y="3034542"/>
            <a:ext cx="373818" cy="2286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8008" y="4194933"/>
            <a:ext cx="809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Single-particle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encode a </a:t>
            </a:r>
            <a:r>
              <a:rPr lang="en-US" dirty="0" err="1" smtClean="0">
                <a:solidFill>
                  <a:prstClr val="black"/>
                </a:solidFill>
                <a:latin typeface="Garamond" pitchFamily="18" charset="0"/>
              </a:rPr>
              <a:t>qubit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 and one out of four possible locations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left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|"/>
                          <m:endChr m:val="〉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both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particles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on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the</m:t>
                          </m:r>
                          <m: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right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61" y="5674999"/>
                <a:ext cx="7120539" cy="64960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3800631" y="2615442"/>
            <a:ext cx="1152369" cy="0"/>
          </a:xfrm>
          <a:prstGeom prst="straightConnector1">
            <a:avLst/>
          </a:prstGeom>
          <a:ln w="603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prstClr val="black"/>
                    </a:solidFill>
                  </a:rPr>
                  <a:t>Two </a:t>
                </a:r>
                <a:r>
                  <a:rPr lang="en-US" b="1" dirty="0" err="1" smtClean="0">
                    <a:solidFill>
                      <a:prstClr val="black"/>
                    </a:solidFill>
                  </a:rPr>
                  <a:t>qubit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 gate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prstClr val="black"/>
                        </a:solidFill>
                        <a:latin typeface="Cambria Math"/>
                      </a:rPr>
                      <m:t>𝑼</m:t>
                    </m:r>
                  </m:oMath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230868"/>
                <a:ext cx="182780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66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5334000" y="1221180"/>
            <a:ext cx="245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</a:rPr>
              <a:t>A graph shaped like this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635285" y="1964119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635285" y="3048000"/>
            <a:ext cx="186909" cy="1846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ight Brace 22"/>
          <p:cNvSpPr/>
          <p:nvPr/>
        </p:nvSpPr>
        <p:spPr>
          <a:xfrm>
            <a:off x="7162800" y="1938867"/>
            <a:ext cx="228600" cy="141393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3996" y="5141599"/>
            <a:ext cx="62693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Two-particle frustration-free ground states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have the form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1371600" y="2269469"/>
            <a:ext cx="15240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095" y="1752600"/>
                <a:ext cx="762000" cy="1727082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2362200" y="321615"/>
            <a:ext cx="4038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Garamond" pitchFamily="18" charset="0"/>
              </a:rPr>
              <a:t>G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raphs for two-</a:t>
            </a:r>
            <a:r>
              <a:rPr lang="en-US" sz="2800" dirty="0" err="1" smtClean="0">
                <a:solidFill>
                  <a:schemeClr val="accent1"/>
                </a:solidFill>
                <a:latin typeface="Garamond" pitchFamily="18" charset="0"/>
              </a:rPr>
              <a:t>qubit</a:t>
            </a:r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 gates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24" y="2867680"/>
            <a:ext cx="1374020" cy="133509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91400" y="1905000"/>
            <a:ext cx="180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4096 vertex graph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made </a:t>
            </a:r>
            <a:r>
              <a:rPr lang="en-US" dirty="0" smtClean="0">
                <a:latin typeface="Garamond" pitchFamily="18" charset="0"/>
              </a:rPr>
              <a:t>from</a:t>
            </a:r>
            <a:br>
              <a:rPr lang="en-US" dirty="0" smtClean="0">
                <a:latin typeface="Garamond" pitchFamily="18" charset="0"/>
              </a:rPr>
            </a:br>
            <a:r>
              <a:rPr lang="en-US" dirty="0" smtClean="0">
                <a:latin typeface="Garamond" pitchFamily="18" charset="0"/>
              </a:rPr>
              <a:t>32 copies of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52400" y="2819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Good news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: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there are two-particle ground states which encode computations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2943089" y="3504374"/>
                <a:ext cx="1036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089" y="3504374"/>
                <a:ext cx="103675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205451" y="3343870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511957" y="3413808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511957" y="3682100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264322" y="3356235"/>
            <a:ext cx="763623" cy="553042"/>
            <a:chOff x="3171571" y="4848113"/>
            <a:chExt cx="2399102" cy="1306689"/>
          </a:xfrm>
        </p:grpSpPr>
        <p:sp>
          <p:nvSpPr>
            <p:cNvPr id="36" name="Rectangle 35"/>
            <p:cNvSpPr/>
            <p:nvPr/>
          </p:nvSpPr>
          <p:spPr>
            <a:xfrm>
              <a:off x="3171571" y="4859402"/>
              <a:ext cx="2399102" cy="2173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171571" y="5926202"/>
              <a:ext cx="2399102" cy="2173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545389" y="4859402"/>
              <a:ext cx="2286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71571" y="4859402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171571" y="5926202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773989" y="4859402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773989" y="5926202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968255" y="4848113"/>
              <a:ext cx="2286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594437" y="4848113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594437" y="5914913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96855" y="4848113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196855" y="5914913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3171571" y="4881369"/>
              <a:ext cx="186909" cy="1846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3171571" y="5926202"/>
              <a:ext cx="186909" cy="18466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29638" y="3443042"/>
                <a:ext cx="652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38" y="3443042"/>
                <a:ext cx="65293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639292" y="3421845"/>
                <a:ext cx="451042" cy="49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92" y="3421845"/>
                <a:ext cx="451042" cy="49931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Connector 169"/>
          <p:cNvCxnSpPr/>
          <p:nvPr/>
        </p:nvCxnSpPr>
        <p:spPr>
          <a:xfrm>
            <a:off x="2096492" y="3373904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3787868" y="3443842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3787868" y="3712134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2155362" y="3391047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2155362" y="3842558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2274347" y="3391047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55362" y="339104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2155362" y="384255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347109" y="339104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347109" y="384255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727238" y="3386269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2608254" y="338626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2608254" y="3837781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2800000" y="338626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2800000" y="3837781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2384705" y="3400344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2384705" y="3842558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5046648" y="3494194"/>
                <a:ext cx="1036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648" y="3494194"/>
                <a:ext cx="1036759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3907454" y="3449755"/>
                <a:ext cx="451042" cy="49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54" y="3449755"/>
                <a:ext cx="451042" cy="49931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Connector 190"/>
          <p:cNvCxnSpPr/>
          <p:nvPr/>
        </p:nvCxnSpPr>
        <p:spPr>
          <a:xfrm>
            <a:off x="4319547" y="3401814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5844662" y="3471752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5844662" y="3740044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4378418" y="3418957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4378418" y="3870468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4497402" y="3418957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378418" y="341895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4378418" y="387046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570165" y="341895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570165" y="387046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4950293" y="3414179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4831309" y="341417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831309" y="3865691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023055" y="341417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5023055" y="3865691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4862783" y="3428254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4607760" y="3870468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3117133" y="4290781"/>
                <a:ext cx="1036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33" y="4290781"/>
                <a:ext cx="1036759" cy="52322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1944092" y="4245796"/>
                <a:ext cx="451042" cy="49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92" y="4245796"/>
                <a:ext cx="451042" cy="499313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0" name="Straight Connector 209"/>
          <p:cNvCxnSpPr/>
          <p:nvPr/>
        </p:nvCxnSpPr>
        <p:spPr>
          <a:xfrm>
            <a:off x="2356185" y="4197855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3881300" y="4267793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H="1">
            <a:off x="3881300" y="4536085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2415056" y="4214998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2415056" y="4666509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2534041" y="4214998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415056" y="421499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415056" y="466650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2606803" y="4214998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2606803" y="466650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2986932" y="4210220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2867947" y="4210220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2867947" y="4661732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3059694" y="4210220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3059694" y="4661732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5" name="Oval 224"/>
          <p:cNvSpPr/>
          <p:nvPr/>
        </p:nvSpPr>
        <p:spPr>
          <a:xfrm>
            <a:off x="2652853" y="4224295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6" name="Oval 225"/>
          <p:cNvSpPr/>
          <p:nvPr/>
        </p:nvSpPr>
        <p:spPr>
          <a:xfrm>
            <a:off x="2887713" y="4666509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/>
              <p:cNvSpPr txBox="1"/>
              <p:nvPr/>
            </p:nvSpPr>
            <p:spPr>
              <a:xfrm>
                <a:off x="5250733" y="4280601"/>
                <a:ext cx="10367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7" name="TextBox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733" y="4280601"/>
                <a:ext cx="1036759" cy="52322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/>
              <p:cNvSpPr txBox="1"/>
              <p:nvPr/>
            </p:nvSpPr>
            <p:spPr>
              <a:xfrm>
                <a:off x="4092575" y="4230413"/>
                <a:ext cx="451042" cy="49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28" name="TextBox 2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75" y="4230413"/>
                <a:ext cx="451042" cy="499313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Straight Connector 228"/>
          <p:cNvCxnSpPr/>
          <p:nvPr/>
        </p:nvCxnSpPr>
        <p:spPr>
          <a:xfrm>
            <a:off x="4504668" y="4182472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6029783" y="4252410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6029783" y="4520702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/>
          <p:cNvSpPr/>
          <p:nvPr/>
        </p:nvSpPr>
        <p:spPr>
          <a:xfrm>
            <a:off x="4563539" y="4199615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4563539" y="4651126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4682523" y="4199615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4563539" y="4199615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4563539" y="4651126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7" name="Rectangle 236"/>
          <p:cNvSpPr/>
          <p:nvPr/>
        </p:nvSpPr>
        <p:spPr>
          <a:xfrm>
            <a:off x="4755286" y="4199615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755286" y="4651126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5135414" y="4194837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016430" y="419483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5016430" y="464634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5208176" y="419483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5208176" y="464634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5016430" y="4208912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5" name="Oval 244"/>
          <p:cNvSpPr/>
          <p:nvPr/>
        </p:nvSpPr>
        <p:spPr>
          <a:xfrm>
            <a:off x="5036196" y="4651126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7486547" y="4338934"/>
                <a:ext cx="1428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547" y="4338934"/>
                <a:ext cx="1428853" cy="52322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/>
              <p:cNvSpPr txBox="1"/>
              <p:nvPr/>
            </p:nvSpPr>
            <p:spPr>
              <a:xfrm>
                <a:off x="6326717" y="4287703"/>
                <a:ext cx="451042" cy="49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47" name="TextBox 2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717" y="4287703"/>
                <a:ext cx="451042" cy="499313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Straight Connector 247"/>
          <p:cNvCxnSpPr/>
          <p:nvPr/>
        </p:nvCxnSpPr>
        <p:spPr>
          <a:xfrm>
            <a:off x="6738810" y="4239762"/>
            <a:ext cx="0" cy="637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8666168" y="4309700"/>
            <a:ext cx="191979" cy="268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H="1">
            <a:off x="8666168" y="4577992"/>
            <a:ext cx="191980" cy="2602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/>
          <p:cNvSpPr/>
          <p:nvPr/>
        </p:nvSpPr>
        <p:spPr>
          <a:xfrm>
            <a:off x="6797681" y="4256905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6797681" y="4708416"/>
            <a:ext cx="763623" cy="91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916665" y="4256905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797681" y="4256905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6797681" y="4708416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6989428" y="4256905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6989428" y="4708416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7369556" y="4252127"/>
            <a:ext cx="72762" cy="54826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9" name="Rectangle 258"/>
          <p:cNvSpPr/>
          <p:nvPr/>
        </p:nvSpPr>
        <p:spPr>
          <a:xfrm>
            <a:off x="7250572" y="425212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0" name="Rectangle 259"/>
          <p:cNvSpPr/>
          <p:nvPr/>
        </p:nvSpPr>
        <p:spPr>
          <a:xfrm>
            <a:off x="7250572" y="470363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1" name="Rectangle 260"/>
          <p:cNvSpPr/>
          <p:nvPr/>
        </p:nvSpPr>
        <p:spPr>
          <a:xfrm>
            <a:off x="7442318" y="4252127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2" name="Rectangle 261"/>
          <p:cNvSpPr/>
          <p:nvPr/>
        </p:nvSpPr>
        <p:spPr>
          <a:xfrm>
            <a:off x="7442318" y="4703639"/>
            <a:ext cx="118985" cy="9675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3" name="Oval 262"/>
          <p:cNvSpPr/>
          <p:nvPr/>
        </p:nvSpPr>
        <p:spPr>
          <a:xfrm>
            <a:off x="7445256" y="4266202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4" name="Oval 263"/>
          <p:cNvSpPr/>
          <p:nvPr/>
        </p:nvSpPr>
        <p:spPr>
          <a:xfrm>
            <a:off x="7465021" y="4708416"/>
            <a:ext cx="59492" cy="781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66800" y="228600"/>
            <a:ext cx="674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Constructing a graph from a verification circuit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8244" y="1371600"/>
            <a:ext cx="6378956" cy="1319271"/>
            <a:chOff x="990600" y="1233429"/>
            <a:chExt cx="6781800" cy="1738371"/>
          </a:xfrm>
        </p:grpSpPr>
        <p:sp>
          <p:nvSpPr>
            <p:cNvPr id="133" name="Rectangle 132"/>
            <p:cNvSpPr/>
            <p:nvPr/>
          </p:nvSpPr>
          <p:spPr>
            <a:xfrm>
              <a:off x="5373298" y="1549518"/>
              <a:ext cx="2399102" cy="2173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373298" y="2616318"/>
              <a:ext cx="2399102" cy="2173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747116" y="1549518"/>
              <a:ext cx="2286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373298" y="1549518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373298" y="2616318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975716" y="1549518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5975716" y="2616318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169982" y="1538229"/>
              <a:ext cx="228600" cy="1295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796164" y="1538229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796164" y="2605029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398582" y="1538229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398582" y="2605029"/>
              <a:ext cx="373818" cy="2286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H="1">
              <a:off x="990601" y="2578218"/>
              <a:ext cx="2514599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flipH="1">
              <a:off x="990600" y="1761587"/>
              <a:ext cx="2514600" cy="0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ounded Rectangle 147"/>
                <p:cNvSpPr/>
                <p:nvPr/>
              </p:nvSpPr>
              <p:spPr>
                <a:xfrm>
                  <a:off x="1384095" y="1244718"/>
                  <a:ext cx="762000" cy="17270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ounded 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4095" y="1244718"/>
                  <a:ext cx="762000" cy="1727082"/>
                </a:xfrm>
                <a:prstGeom prst="round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ounded Rectangle 148"/>
                <p:cNvSpPr/>
                <p:nvPr/>
              </p:nvSpPr>
              <p:spPr>
                <a:xfrm>
                  <a:off x="2362200" y="1233429"/>
                  <a:ext cx="762000" cy="172708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ounded Rectangle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1233429"/>
                  <a:ext cx="762000" cy="1727082"/>
                </a:xfrm>
                <a:prstGeom prst="round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/>
            <p:nvPr/>
          </p:nvCxnSpPr>
          <p:spPr>
            <a:xfrm>
              <a:off x="3953031" y="2108259"/>
              <a:ext cx="1152369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152400" y="4953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Bad news: </a:t>
            </a:r>
            <a:r>
              <a:rPr lang="en-US" dirty="0" smtClean="0">
                <a:solidFill>
                  <a:prstClr val="black"/>
                </a:solidFill>
                <a:latin typeface="Garamond" pitchFamily="18" charset="0"/>
              </a:rPr>
              <a:t>there are other two-particle ground states where the particles are in regions of the graph where they shouldn’t be.</a:t>
            </a:r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-304800" y="5715000"/>
            <a:ext cx="925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To get rid of the bad states, we develop a method for enforcing “occupancy constraints”, i.e. penalizing certain configurations of the particles. To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prove our </a:t>
            </a: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results </a:t>
            </a:r>
            <a:r>
              <a:rPr lang="en-US" dirty="0">
                <a:solidFill>
                  <a:schemeClr val="accent1"/>
                </a:solidFill>
                <a:latin typeface="Garamond" pitchFamily="18" charset="0"/>
              </a:rPr>
              <a:t>we establish spectral bounds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without using perturbation theory.</a:t>
            </a:r>
          </a:p>
          <a:p>
            <a:pPr lvl="1"/>
            <a:endParaRPr lang="en-US" b="1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52400" y="7620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Connect up the graphs for two-</a:t>
            </a:r>
            <a:r>
              <a:rPr lang="en-US" dirty="0" err="1" smtClean="0">
                <a:latin typeface="Garamond" pitchFamily="18" charset="0"/>
              </a:rPr>
              <a:t>qubit</a:t>
            </a:r>
            <a:r>
              <a:rPr lang="en-US" dirty="0" smtClean="0">
                <a:latin typeface="Garamond" pitchFamily="18" charset="0"/>
              </a:rPr>
              <a:t> gates to mimic the circuit, e.g., 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10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219200" y="1478360"/>
            <a:ext cx="1217083" cy="1264840"/>
            <a:chOff x="4495800" y="2292192"/>
            <a:chExt cx="914400" cy="984408"/>
          </a:xfrm>
        </p:grpSpPr>
        <p:sp>
          <p:nvSpPr>
            <p:cNvPr id="17" name="Rectangle 16"/>
            <p:cNvSpPr/>
            <p:nvPr/>
          </p:nvSpPr>
          <p:spPr>
            <a:xfrm>
              <a:off x="44958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8006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1054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958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958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006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1054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0993" y="1535505"/>
                <a:ext cx="355556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93" y="1535505"/>
                <a:ext cx="355556" cy="391646"/>
              </a:xfrm>
              <a:prstGeom prst="rect">
                <a:avLst/>
              </a:prstGeom>
              <a:blipFill rotWithShape="1">
                <a:blip r:embed="rId2"/>
                <a:stretch>
                  <a:fillRect r="-24138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457200" y="3503738"/>
            <a:ext cx="743949" cy="0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201149" y="3503738"/>
            <a:ext cx="743949" cy="0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945098" y="3503738"/>
            <a:ext cx="743949" cy="0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689047" y="3506427"/>
            <a:ext cx="743949" cy="0"/>
          </a:xfrm>
          <a:prstGeom prst="line">
            <a:avLst/>
          </a:prstGeom>
          <a:ln w="15875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37396" y="3046538"/>
                <a:ext cx="426667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96" y="3046538"/>
                <a:ext cx="426667" cy="381515"/>
              </a:xfrm>
              <a:prstGeom prst="rect">
                <a:avLst/>
              </a:prstGeom>
              <a:blipFill rotWithShape="1">
                <a:blip r:embed="rId3"/>
                <a:stretch>
                  <a:fillRect r="-6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990600" y="4242016"/>
            <a:ext cx="1143000" cy="1163986"/>
            <a:chOff x="4495800" y="2292192"/>
            <a:chExt cx="914400" cy="984408"/>
          </a:xfrm>
        </p:grpSpPr>
        <p:sp>
          <p:nvSpPr>
            <p:cNvPr id="44" name="Rectangle 43"/>
            <p:cNvSpPr/>
            <p:nvPr/>
          </p:nvSpPr>
          <p:spPr>
            <a:xfrm>
              <a:off x="44958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8006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105400" y="2292192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958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8006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105400" y="2620328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958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06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105400" y="2948464"/>
              <a:ext cx="304800" cy="32813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/>
          <p:cNvSpPr/>
          <p:nvPr/>
        </p:nvSpPr>
        <p:spPr>
          <a:xfrm>
            <a:off x="1295400" y="417101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037709" y="45538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901378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269647" y="525920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676400" y="49418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817587" y="4028208"/>
            <a:ext cx="3810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381000" y="4045754"/>
                <a:ext cx="426667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45754"/>
                <a:ext cx="426667" cy="402931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3124200" y="1390134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2-local Hamiltonian on a 2D grid  [</a:t>
            </a:r>
            <a:r>
              <a:rPr lang="en-US" dirty="0">
                <a:latin typeface="Garamond" pitchFamily="18" charset="0"/>
              </a:rPr>
              <a:t>Oliveira </a:t>
            </a:r>
            <a:r>
              <a:rPr lang="en-US" dirty="0" err="1">
                <a:latin typeface="Garamond" pitchFamily="18" charset="0"/>
              </a:rPr>
              <a:t>Terhal</a:t>
            </a:r>
            <a:r>
              <a:rPr lang="en-US" dirty="0">
                <a:latin typeface="Garamond" pitchFamily="18" charset="0"/>
              </a:rPr>
              <a:t> 2008]</a:t>
            </a:r>
          </a:p>
          <a:p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267200" y="3093992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2-local Hamiltonian on a line with </a:t>
            </a:r>
            <a:r>
              <a:rPr lang="en-US" dirty="0" err="1" smtClean="0">
                <a:latin typeface="Garamond" pitchFamily="18" charset="0"/>
              </a:rPr>
              <a:t>qudits</a:t>
            </a: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>
                <a:latin typeface="Garamond" pitchFamily="18" charset="0"/>
              </a:rPr>
              <a:t>Aharonov</a:t>
            </a:r>
            <a:r>
              <a:rPr lang="en-US" dirty="0">
                <a:latin typeface="Garamond" pitchFamily="18" charset="0"/>
              </a:rPr>
              <a:t> et. al 2009] [</a:t>
            </a:r>
            <a:r>
              <a:rPr lang="en-US" dirty="0" err="1">
                <a:latin typeface="Garamond" pitchFamily="18" charset="0"/>
              </a:rPr>
              <a:t>Gottesman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Irani</a:t>
            </a:r>
            <a:r>
              <a:rPr lang="en-US" dirty="0">
                <a:latin typeface="Garamond" pitchFamily="18" charset="0"/>
              </a:rPr>
              <a:t> 2009</a:t>
            </a:r>
            <a:r>
              <a:rPr lang="en-US" dirty="0" smtClean="0">
                <a:latin typeface="Garamond" pitchFamily="18" charset="0"/>
              </a:rPr>
              <a:t>]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927873" y="4191000"/>
            <a:ext cx="652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itchFamily="18" charset="0"/>
              </a:rPr>
              <a:t>Hubbard model on a 2D grid with </a:t>
            </a:r>
            <a:r>
              <a:rPr lang="en-US" dirty="0" smtClean="0">
                <a:latin typeface="Garamond" pitchFamily="18" charset="0"/>
              </a:rPr>
              <a:t>site-dependent magnetic </a:t>
            </a:r>
            <a:r>
              <a:rPr lang="en-US" dirty="0">
                <a:latin typeface="Garamond" pitchFamily="18" charset="0"/>
              </a:rPr>
              <a:t>field </a:t>
            </a:r>
            <a:endParaRPr lang="en-US" dirty="0" smtClean="0">
              <a:latin typeface="Garamond" pitchFamily="18" charset="0"/>
            </a:endParaRPr>
          </a:p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>
                <a:latin typeface="Garamond" pitchFamily="18" charset="0"/>
              </a:rPr>
              <a:t>Schuch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>
                <a:latin typeface="Garamond" pitchFamily="18" charset="0"/>
              </a:rPr>
              <a:t>Verstraete</a:t>
            </a:r>
            <a:r>
              <a:rPr lang="en-US" dirty="0">
                <a:latin typeface="Garamond" pitchFamily="18" charset="0"/>
              </a:rPr>
              <a:t> 2009].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152400" y="2895600"/>
            <a:ext cx="8610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52400" y="3886200"/>
            <a:ext cx="8610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52400" y="5638800"/>
            <a:ext cx="861060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7021" y="5700459"/>
            <a:ext cx="38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Versions of the XY, Heisenberg, and other models with adjustable coefficients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1000" y="6248400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Cubitt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Montanaro</a:t>
            </a:r>
            <a:r>
              <a:rPr lang="en-US" dirty="0" smtClean="0">
                <a:latin typeface="Garamond" pitchFamily="18" charset="0"/>
              </a:rPr>
              <a:t> 2013]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87844" y="6101339"/>
                <a:ext cx="2555956" cy="416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844" y="6101339"/>
                <a:ext cx="2555956" cy="416204"/>
              </a:xfrm>
              <a:prstGeom prst="rect">
                <a:avLst/>
              </a:prstGeom>
              <a:blipFill rotWithShape="1">
                <a:blip r:embed="rId5"/>
                <a:stretch>
                  <a:fillRect l="-13095" t="-102941" r="-1190" b="-15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81104" y="5715000"/>
            <a:ext cx="64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E.g.,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28600" y="304800"/>
            <a:ext cx="88392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Systems with QMA-complete ground energy problems can be surprisingly simple</a:t>
            </a:r>
            <a:endParaRPr lang="en-US" sz="20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07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endParaRPr lang="en-US" sz="2000" dirty="0" smtClean="0">
                  <a:latin typeface="Garamond" pitchFamily="18" charset="0"/>
                </a:endParaRPr>
              </a:p>
              <a:p>
                <a:endParaRPr lang="en-US" sz="2000" dirty="0" smtClean="0">
                  <a:latin typeface="Garamond" pitchFamily="18" charset="0"/>
                </a:endParaRPr>
              </a:p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Improvements to our construction? </a:t>
                </a:r>
                <a:r>
                  <a:rPr lang="en-US" sz="2000" dirty="0" smtClean="0">
                    <a:latin typeface="Garamond" pitchFamily="18" charset="0"/>
                  </a:rPr>
                  <a:t>E.g., remove restriction to fixed particle number and/or consider simple graphs (no self loops).</a:t>
                </a:r>
              </a:p>
              <a:p>
                <a:endParaRPr lang="en-US" sz="2000" dirty="0" smtClean="0">
                  <a:latin typeface="Garamond" pitchFamily="18" charset="0"/>
                </a:endParaRPr>
              </a:p>
              <a:p>
                <a:r>
                  <a:rPr lang="en-US" sz="2000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Complexity of other </a:t>
                </a:r>
                <a:r>
                  <a:rPr lang="en-US" sz="2000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models of indistinguishable </a:t>
                </a:r>
                <a:r>
                  <a:rPr lang="en-US" sz="2000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particles on graphs?</a:t>
                </a:r>
                <a:endParaRPr lang="en-US" sz="2000" b="1" dirty="0">
                  <a:solidFill>
                    <a:schemeClr val="accent1"/>
                  </a:solidFill>
                  <a:latin typeface="Garamond" pitchFamily="18" charset="0"/>
                </a:endParaRPr>
              </a:p>
              <a:p>
                <a:pPr lvl="1"/>
                <a:r>
                  <a:rPr lang="en-US" sz="1600" dirty="0" smtClean="0">
                    <a:latin typeface="Garamond" pitchFamily="18" charset="0"/>
                  </a:rPr>
                  <a:t>bosons </a:t>
                </a:r>
                <a:r>
                  <a:rPr lang="en-US" sz="1600" dirty="0">
                    <a:latin typeface="Garamond" pitchFamily="18" charset="0"/>
                  </a:rPr>
                  <a:t>or fermions with nearest-neighbor </a:t>
                </a:r>
                <a:r>
                  <a:rPr lang="en-US" sz="1600" dirty="0" smtClean="0">
                    <a:latin typeface="Garamond" pitchFamily="18" charset="0"/>
                  </a:rPr>
                  <a:t>interactions</a:t>
                </a:r>
                <a:endParaRPr lang="en-US" sz="1600" dirty="0">
                  <a:latin typeface="Garamond" pitchFamily="18" charset="0"/>
                </a:endParaRPr>
              </a:p>
              <a:p>
                <a:pPr lvl="1"/>
                <a:r>
                  <a:rPr lang="en-US" sz="1600" dirty="0" smtClean="0">
                    <a:latin typeface="Garamond" pitchFamily="18" charset="0"/>
                  </a:rPr>
                  <a:t>Attractive </a:t>
                </a:r>
                <a:r>
                  <a:rPr lang="en-US" sz="1600" dirty="0">
                    <a:latin typeface="Garamond" pitchFamily="18" charset="0"/>
                  </a:rPr>
                  <a:t>interactions</a:t>
                </a:r>
              </a:p>
              <a:p>
                <a:pPr lvl="1"/>
                <a:r>
                  <a:rPr lang="en-US" sz="1600" dirty="0" smtClean="0">
                    <a:latin typeface="Garamond" pitchFamily="18" charset="0"/>
                  </a:rPr>
                  <a:t>Negative </a:t>
                </a:r>
                <a:r>
                  <a:rPr lang="en-US" sz="1600" dirty="0">
                    <a:latin typeface="Garamond" pitchFamily="18" charset="0"/>
                  </a:rPr>
                  <a:t>hopping </a:t>
                </a:r>
                <a:r>
                  <a:rPr lang="en-US" sz="1600" dirty="0" smtClean="0">
                    <a:latin typeface="Garamond" pitchFamily="18" charset="0"/>
                  </a:rPr>
                  <a:t>strength</a:t>
                </a:r>
              </a:p>
              <a:p>
                <a:pPr lvl="1"/>
                <a:endParaRPr lang="en-US" sz="2000" dirty="0" smtClean="0">
                  <a:latin typeface="Garamond" pitchFamily="18" charset="0"/>
                </a:endParaRPr>
              </a:p>
              <a:p>
                <a:r>
                  <a:rPr lang="en-US" sz="2000" b="1" dirty="0">
                    <a:solidFill>
                      <a:schemeClr val="accent1"/>
                    </a:solidFill>
                    <a:latin typeface="Garamond" pitchFamily="18" charset="0"/>
                  </a:rPr>
                  <a:t>Complexity of other </a:t>
                </a:r>
                <a:r>
                  <a:rPr lang="en-US" sz="2000" b="1" dirty="0" smtClean="0">
                    <a:solidFill>
                      <a:schemeClr val="accent1"/>
                    </a:solidFill>
                    <a:latin typeface="Garamond" pitchFamily="18" charset="0"/>
                  </a:rPr>
                  <a:t>spin models on graphs?</a:t>
                </a:r>
              </a:p>
              <a:p>
                <a:pPr lvl="1"/>
                <a:r>
                  <a:rPr lang="en-US" sz="1600" dirty="0" smtClean="0">
                    <a:latin typeface="Garamond" pitchFamily="18" charset="0"/>
                  </a:rPr>
                  <a:t>Antiferromagnetic Heisenberg model</a:t>
                </a:r>
              </a:p>
              <a:p>
                <a:pPr lvl="1"/>
                <a:r>
                  <a:rPr lang="en-US" sz="1600" dirty="0" smtClean="0">
                    <a:latin typeface="Garamond" pitchFamily="18" charset="0"/>
                  </a:rPr>
                  <a:t>Models with only one type of 2-local term: for </a:t>
                </a:r>
                <a:r>
                  <a:rPr lang="en-US" sz="1600" dirty="0">
                    <a:latin typeface="Garamond" pitchFamily="18" charset="0"/>
                  </a:rPr>
                  <a:t>which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4×4</m:t>
                    </m:r>
                  </m:oMath>
                </a14:m>
                <a:r>
                  <a:rPr lang="en-US" sz="1600" dirty="0">
                    <a:latin typeface="Garamond" pitchFamily="18" charset="0"/>
                  </a:rPr>
                  <a:t> matrices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h</m:t>
                    </m:r>
                  </m:oMath>
                </a14:m>
                <a:r>
                  <a:rPr lang="en-US" sz="1600" dirty="0">
                    <a:latin typeface="Garamond" pitchFamily="18" charset="0"/>
                  </a:rPr>
                  <a:t> is the model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,</m:t>
                        </m:r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𝐸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</a:rPr>
                          <m:t>𝐺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Garamond" pitchFamily="18" charset="0"/>
                  </a:rPr>
                  <a:t> QMA-complete</a:t>
                </a:r>
                <a:r>
                  <a:rPr lang="en-US" sz="1600" dirty="0" smtClean="0">
                    <a:latin typeface="Garamond" pitchFamily="18" charset="0"/>
                  </a:rPr>
                  <a:t>?</a:t>
                </a:r>
                <a:endParaRPr lang="en-US" sz="1600" dirty="0" smtClean="0">
                  <a:latin typeface="Garamond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229600" cy="4525963"/>
              </a:xfrm>
              <a:blipFill rotWithShape="1">
                <a:blip r:embed="rId2"/>
                <a:stretch>
                  <a:fillRect l="-667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329411" y="196965"/>
            <a:ext cx="23855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Garamond" pitchFamily="18" charset="0"/>
              </a:rPr>
              <a:t>Open questions</a:t>
            </a:r>
            <a:endParaRPr lang="en-US" sz="2800" dirty="0">
              <a:solidFill>
                <a:schemeClr val="accent1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633" y="1067574"/>
            <a:ext cx="83058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…However, the complexity of many natural models from condensed matter physics is still not understood, e.g., the XY model on a graph</a:t>
            </a: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blipFill rotWithShape="1">
                <a:blip r:embed="rId2"/>
                <a:stretch>
                  <a:fillRect l="-12227" t="-101449" r="-873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2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633" y="1067574"/>
            <a:ext cx="8305800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…However, the complexity of many natural models from condensed matter physics is still not understood, e.g., the XY model on a graph</a:t>
            </a: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Unfortunately, proof techniques using perturbation theory</a:t>
            </a:r>
            <a:r>
              <a:rPr lang="en-US" sz="2000" b="1" baseline="30000" dirty="0">
                <a:solidFill>
                  <a:schemeClr val="accent1"/>
                </a:solidFill>
                <a:latin typeface="Garamond" pitchFamily="18" charset="0"/>
              </a:rPr>
              <a:t> *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 require coefficients which grow with system size, e.g.,  [</a:t>
            </a:r>
            <a:r>
              <a:rPr lang="en-US" sz="2000" b="1" dirty="0" err="1" smtClean="0">
                <a:solidFill>
                  <a:schemeClr val="accent1"/>
                </a:solidFill>
                <a:latin typeface="Garamond" pitchFamily="18" charset="0"/>
              </a:rPr>
              <a:t>Cubitt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latin typeface="Garamond" pitchFamily="18" charset="0"/>
              </a:rPr>
              <a:t>Montanaro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 2013]</a:t>
            </a: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Garamond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sz="2000" b="1" baseline="30000" dirty="0" smtClean="0">
                <a:solidFill>
                  <a:schemeClr val="accent1"/>
                </a:solidFill>
                <a:latin typeface="Garamond" pitchFamily="18" charset="0"/>
              </a:rPr>
              <a:t>*</a:t>
            </a:r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Kempe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Kitaev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Regev</a:t>
            </a:r>
            <a:r>
              <a:rPr lang="en-US" dirty="0" smtClean="0">
                <a:latin typeface="Garamond" pitchFamily="18" charset="0"/>
              </a:rPr>
              <a:t> 2006], [Oliveira </a:t>
            </a:r>
            <a:r>
              <a:rPr lang="en-US" dirty="0" err="1" smtClean="0">
                <a:latin typeface="Garamond" pitchFamily="18" charset="0"/>
              </a:rPr>
              <a:t>Terhal</a:t>
            </a:r>
            <a:r>
              <a:rPr lang="en-US" dirty="0" smtClean="0">
                <a:latin typeface="Garamond" pitchFamily="18" charset="0"/>
              </a:rPr>
              <a:t> 2008</a:t>
            </a:r>
            <a:r>
              <a:rPr lang="en-US" dirty="0">
                <a:latin typeface="Garamond" pitchFamily="18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4372728"/>
                <a:ext cx="2555956" cy="416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372728"/>
                <a:ext cx="2555956" cy="416204"/>
              </a:xfrm>
              <a:prstGeom prst="rect">
                <a:avLst/>
              </a:prstGeom>
              <a:blipFill rotWithShape="1">
                <a:blip r:embed="rId2"/>
                <a:stretch>
                  <a:fillRect l="-13365" t="-101449" r="-1193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45391" y="4184518"/>
            <a:ext cx="796565" cy="306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75151" y="3968399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Allowed to scale </a:t>
            </a:r>
            <a:r>
              <a:rPr lang="en-US" dirty="0" err="1" smtClean="0">
                <a:latin typeface="Garamond" pitchFamily="18" charset="0"/>
              </a:rPr>
              <a:t>polynomially</a:t>
            </a:r>
            <a:r>
              <a:rPr lang="en-US" dirty="0" smtClean="0">
                <a:latin typeface="Garamond" pitchFamily="18" charset="0"/>
              </a:rPr>
              <a:t> with n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blipFill rotWithShape="1">
                <a:blip r:embed="rId3"/>
                <a:stretch>
                  <a:fillRect l="-12227" t="-101449" r="-873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633" y="1067574"/>
            <a:ext cx="8305800" cy="553997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…However, the complexity of many natural models from condensed matter physics is still not understood, e.g., the XY model on a graph</a:t>
            </a: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 smtClean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1600" dirty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Unfortunately, proof techniques using perturbation theory</a:t>
            </a:r>
            <a:r>
              <a:rPr lang="en-US" sz="2000" b="1" baseline="30000" dirty="0">
                <a:solidFill>
                  <a:schemeClr val="accent1"/>
                </a:solidFill>
                <a:latin typeface="Garamond" pitchFamily="18" charset="0"/>
              </a:rPr>
              <a:t> *</a:t>
            </a:r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 require coefficients which grow with system size, e.g.,  [</a:t>
            </a:r>
            <a:r>
              <a:rPr lang="en-US" sz="2000" b="1" dirty="0" err="1">
                <a:solidFill>
                  <a:schemeClr val="accent1"/>
                </a:solidFill>
                <a:latin typeface="Garamond" pitchFamily="18" charset="0"/>
              </a:rPr>
              <a:t>Cubitt</a:t>
            </a:r>
            <a:r>
              <a:rPr lang="en-US" sz="2000" b="1" dirty="0">
                <a:solidFill>
                  <a:schemeClr val="accent1"/>
                </a:solidFill>
                <a:latin typeface="Garamond" pitchFamily="18" charset="0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Garamond" pitchFamily="18" charset="0"/>
              </a:rPr>
              <a:t>Montanaro</a:t>
            </a:r>
            <a:r>
              <a:rPr lang="en-US" sz="2000" b="1" dirty="0">
                <a:solidFill>
                  <a:schemeClr val="accent1"/>
                </a:solidFill>
                <a:latin typeface="Garamond" pitchFamily="18" charset="0"/>
              </a:rPr>
              <a:t> 2013]</a:t>
            </a: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Garamond" pitchFamily="18" charset="0"/>
            </a:endParaRP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sz="2000" b="1" dirty="0" smtClean="0">
                <a:solidFill>
                  <a:schemeClr val="accent1"/>
                </a:solidFill>
                <a:latin typeface="Garamond" pitchFamily="18" charset="0"/>
              </a:rPr>
              <a:t>In this work we consider a model of interacting Bosons on a graph with no adjustable coefficients…</a:t>
            </a:r>
          </a:p>
          <a:p>
            <a:endParaRPr lang="en-US" sz="2000" b="1" dirty="0">
              <a:solidFill>
                <a:schemeClr val="accent1"/>
              </a:solidFill>
              <a:latin typeface="Garamond" pitchFamily="18" charset="0"/>
            </a:endParaRPr>
          </a:p>
          <a:p>
            <a:endParaRPr lang="en-US" sz="2000" b="1" dirty="0" smtClean="0">
              <a:solidFill>
                <a:schemeClr val="accent1"/>
              </a:solidFill>
              <a:latin typeface="Garamond" pitchFamily="18" charset="0"/>
            </a:endParaRPr>
          </a:p>
          <a:p>
            <a:r>
              <a:rPr lang="en-US" sz="2000" b="1" baseline="30000" dirty="0" smtClean="0">
                <a:solidFill>
                  <a:schemeClr val="accent1"/>
                </a:solidFill>
                <a:latin typeface="Garamond" pitchFamily="18" charset="0"/>
              </a:rPr>
              <a:t>*</a:t>
            </a:r>
            <a:r>
              <a:rPr lang="en-US" dirty="0" smtClean="0">
                <a:latin typeface="Garamond" pitchFamily="18" charset="0"/>
              </a:rPr>
              <a:t>[</a:t>
            </a:r>
            <a:r>
              <a:rPr lang="en-US" dirty="0" err="1" smtClean="0">
                <a:latin typeface="Garamond" pitchFamily="18" charset="0"/>
              </a:rPr>
              <a:t>Kempe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Kitaev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Regev</a:t>
            </a:r>
            <a:r>
              <a:rPr lang="en-US" dirty="0" smtClean="0">
                <a:latin typeface="Garamond" pitchFamily="18" charset="0"/>
              </a:rPr>
              <a:t> 2006], [Oliveira </a:t>
            </a:r>
            <a:r>
              <a:rPr lang="en-US" dirty="0" err="1" smtClean="0">
                <a:latin typeface="Garamond" pitchFamily="18" charset="0"/>
              </a:rPr>
              <a:t>Terhal</a:t>
            </a:r>
            <a:r>
              <a:rPr lang="en-US" dirty="0" smtClean="0">
                <a:latin typeface="Garamond" pitchFamily="18" charset="0"/>
              </a:rPr>
              <a:t> 2008</a:t>
            </a:r>
            <a:r>
              <a:rPr lang="en-US" dirty="0">
                <a:latin typeface="Garamond" pitchFamily="18" charset="0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4372728"/>
                <a:ext cx="2555956" cy="416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372728"/>
                <a:ext cx="2555956" cy="416204"/>
              </a:xfrm>
              <a:prstGeom prst="rect">
                <a:avLst/>
              </a:prstGeom>
              <a:blipFill rotWithShape="1">
                <a:blip r:embed="rId2"/>
                <a:stretch>
                  <a:fillRect l="-13365" t="-101449" r="-1193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4045391" y="4184518"/>
            <a:ext cx="796565" cy="3064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75151" y="3968399"/>
            <a:ext cx="3581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Allowed to scale </a:t>
            </a:r>
            <a:r>
              <a:rPr lang="en-US" dirty="0" err="1" smtClean="0">
                <a:latin typeface="Garamond" pitchFamily="18" charset="0"/>
              </a:rPr>
              <a:t>polynomially</a:t>
            </a:r>
            <a:r>
              <a:rPr lang="en-US" dirty="0" smtClean="0">
                <a:latin typeface="Garamond" pitchFamily="18" charset="0"/>
              </a:rPr>
              <a:t> with n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86464"/>
                <a:ext cx="2793393" cy="421847"/>
              </a:xfrm>
              <a:prstGeom prst="rect">
                <a:avLst/>
              </a:prstGeom>
              <a:blipFill rotWithShape="1">
                <a:blip r:embed="rId3"/>
                <a:stretch>
                  <a:fillRect l="-12227" t="-101449" r="-873" b="-15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4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524" y="2581870"/>
            <a:ext cx="863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Bosons move between adjacent vertices and experience an energy penalty if two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or more particles occupy the same site.</a:t>
            </a: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29970" y="1066800"/>
            <a:ext cx="2399230" cy="1307068"/>
            <a:chOff x="3200400" y="1828800"/>
            <a:chExt cx="2574907" cy="154848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788229" y="1828800"/>
              <a:ext cx="762000" cy="990599"/>
            </a:xfrm>
            <a:prstGeom prst="line">
              <a:avLst/>
            </a:prstGeom>
            <a:ln cap="rnd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0229" y="182880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788229" y="2324101"/>
              <a:ext cx="76200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550229" y="1828801"/>
              <a:ext cx="1012371" cy="495297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62600" y="1828800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0229" y="2324098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88229" y="233226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200400" y="2827559"/>
              <a:ext cx="587829" cy="247649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88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50229" y="2332261"/>
              <a:ext cx="1012371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50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9114" y="32766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484915" y="2281916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722915" y="2777214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3276600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365465"/>
              <a:ext cx="212707" cy="255809"/>
            </a:xfrm>
            <a:custGeom>
              <a:avLst/>
              <a:gdLst>
                <a:gd name="connsiteX0" fmla="*/ 29246 w 429615"/>
                <a:gd name="connsiteY0" fmla="*/ 1517 h 435448"/>
                <a:gd name="connsiteX1" fmla="*/ 74966 w 429615"/>
                <a:gd name="connsiteY1" fmla="*/ 424427 h 435448"/>
                <a:gd name="connsiteX2" fmla="*/ 429296 w 429615"/>
                <a:gd name="connsiteY2" fmla="*/ 287267 h 435448"/>
                <a:gd name="connsiteX3" fmla="*/ 29246 w 429615"/>
                <a:gd name="connsiteY3" fmla="*/ 1517 h 4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15" h="435448">
                  <a:moveTo>
                    <a:pt x="29246" y="1517"/>
                  </a:moveTo>
                  <a:cubicBezTo>
                    <a:pt x="-29809" y="24377"/>
                    <a:pt x="8291" y="376802"/>
                    <a:pt x="74966" y="424427"/>
                  </a:cubicBezTo>
                  <a:cubicBezTo>
                    <a:pt x="141641" y="472052"/>
                    <a:pt x="440726" y="353942"/>
                    <a:pt x="429296" y="287267"/>
                  </a:cubicBezTo>
                  <a:cubicBezTo>
                    <a:pt x="417866" y="220592"/>
                    <a:pt x="88301" y="-21343"/>
                    <a:pt x="29246" y="1517"/>
                  </a:cubicBez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(a symmetric </a:t>
                </a: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matrix) 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2158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752600" y="304800"/>
            <a:ext cx="543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The Bose-Hubbard model on a graph</a:t>
            </a:r>
            <a:endParaRPr lang="en-US" sz="2800" dirty="0">
              <a:solidFill>
                <a:srgbClr val="4F81BD"/>
              </a:solidFill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1524" y="2581870"/>
            <a:ext cx="863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Garamond" pitchFamily="18" charset="0"/>
              </a:rPr>
              <a:t>Bosons move between adjacent vertices and experience an energy penalty if two </a:t>
            </a:r>
            <a:r>
              <a:rPr lang="en-US" b="1" dirty="0">
                <a:solidFill>
                  <a:schemeClr val="accent1"/>
                </a:solidFill>
                <a:latin typeface="Garamond" pitchFamily="18" charset="0"/>
              </a:rPr>
              <a:t>or more particles occupy the same site.</a:t>
            </a:r>
          </a:p>
          <a:p>
            <a:endParaRPr lang="en-US" dirty="0">
              <a:solidFill>
                <a:prstClr val="black"/>
              </a:solidFill>
              <a:latin typeface="Garamond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29970" y="1066800"/>
            <a:ext cx="2399230" cy="1307068"/>
            <a:chOff x="3200400" y="1828800"/>
            <a:chExt cx="2574907" cy="1548489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3788229" y="1828800"/>
              <a:ext cx="762000" cy="990599"/>
            </a:xfrm>
            <a:prstGeom prst="line">
              <a:avLst/>
            </a:prstGeom>
            <a:ln cap="rnd"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550229" y="182880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788229" y="2324101"/>
              <a:ext cx="76200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550229" y="1828801"/>
              <a:ext cx="1012371" cy="495297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562600" y="1828800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50229" y="2324098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88229" y="2332261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200400" y="2827559"/>
              <a:ext cx="587829" cy="247649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788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4550229" y="2332261"/>
              <a:ext cx="1012371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550229" y="2827559"/>
              <a:ext cx="0" cy="495298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799114" y="3276600"/>
              <a:ext cx="762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4484915" y="2281916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722915" y="2777214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3276600"/>
              <a:ext cx="130628" cy="10068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5562600" y="2365465"/>
              <a:ext cx="212707" cy="255809"/>
            </a:xfrm>
            <a:custGeom>
              <a:avLst/>
              <a:gdLst>
                <a:gd name="connsiteX0" fmla="*/ 29246 w 429615"/>
                <a:gd name="connsiteY0" fmla="*/ 1517 h 435448"/>
                <a:gd name="connsiteX1" fmla="*/ 74966 w 429615"/>
                <a:gd name="connsiteY1" fmla="*/ 424427 h 435448"/>
                <a:gd name="connsiteX2" fmla="*/ 429296 w 429615"/>
                <a:gd name="connsiteY2" fmla="*/ 287267 h 435448"/>
                <a:gd name="connsiteX3" fmla="*/ 29246 w 429615"/>
                <a:gd name="connsiteY3" fmla="*/ 1517 h 4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615" h="435448">
                  <a:moveTo>
                    <a:pt x="29246" y="1517"/>
                  </a:moveTo>
                  <a:cubicBezTo>
                    <a:pt x="-29809" y="24377"/>
                    <a:pt x="8291" y="376802"/>
                    <a:pt x="74966" y="424427"/>
                  </a:cubicBezTo>
                  <a:cubicBezTo>
                    <a:pt x="141641" y="472052"/>
                    <a:pt x="440726" y="353942"/>
                    <a:pt x="429296" y="287267"/>
                  </a:cubicBezTo>
                  <a:cubicBezTo>
                    <a:pt x="417866" y="220592"/>
                    <a:pt x="88301" y="-21343"/>
                    <a:pt x="29246" y="1517"/>
                  </a:cubicBezTo>
                  <a:close/>
                </a:path>
              </a:pathLst>
            </a:cu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8200" y="3479935"/>
                <a:ext cx="5543890" cy="635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𝑡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𝑈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9935"/>
                <a:ext cx="5543890" cy="63575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/>
          <p:cNvSpPr/>
          <p:nvPr/>
        </p:nvSpPr>
        <p:spPr>
          <a:xfrm rot="5400000">
            <a:off x="2845754" y="3360230"/>
            <a:ext cx="311140" cy="16173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5068213" y="3296686"/>
            <a:ext cx="311138" cy="1744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082512" y="4241935"/>
            <a:ext cx="11502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Movement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70331" y="4241935"/>
            <a:ext cx="271984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ramond" pitchFamily="18" charset="0"/>
              </a:rPr>
              <a:t>Repulsive on-site interaction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Adjacency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𝐴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 </a:t>
                </a:r>
              </a:p>
              <a:p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(a symmetric </a:t>
                </a:r>
                <a:r>
                  <a:rPr lang="en-US" dirty="0">
                    <a:solidFill>
                      <a:schemeClr val="accent1"/>
                    </a:solidFill>
                    <a:latin typeface="Garamond" pitchFamily="18" charset="0"/>
                  </a:rPr>
                  <a:t>0-1 </a:t>
                </a:r>
                <a:r>
                  <a:rPr lang="en-US" dirty="0" smtClean="0">
                    <a:solidFill>
                      <a:schemeClr val="accent1"/>
                    </a:solidFill>
                    <a:latin typeface="Garamond" pitchFamily="18" charset="0"/>
                  </a:rPr>
                  <a:t>matrix) </a:t>
                </a:r>
                <a:endParaRPr lang="en-US" dirty="0">
                  <a:solidFill>
                    <a:schemeClr val="accent1"/>
                  </a:solidFill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313003"/>
                <a:ext cx="254214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158" t="-377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629400" y="3468469"/>
            <a:ext cx="1960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Conserves total</a:t>
            </a:r>
            <a:b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</a:br>
            <a:r>
              <a:rPr lang="en-US" dirty="0" smtClean="0">
                <a:solidFill>
                  <a:schemeClr val="accent1"/>
                </a:solidFill>
                <a:latin typeface="Garamond" pitchFamily="18" charset="0"/>
              </a:rPr>
              <a:t>number of particles</a:t>
            </a:r>
            <a:endParaRPr lang="en-US" dirty="0">
              <a:solidFill>
                <a:schemeClr val="accent1"/>
              </a:solidFill>
              <a:latin typeface="Garamond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2600" y="304800"/>
            <a:ext cx="543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4F81BD"/>
                </a:solidFill>
                <a:latin typeface="Garamond" pitchFamily="18" charset="0"/>
              </a:rPr>
              <a:t>The Bose-Hubbard model on a graph</a:t>
            </a:r>
            <a:endParaRPr lang="en-US" sz="2800" dirty="0">
              <a:solidFill>
                <a:srgbClr val="4F81BD"/>
              </a:solidFill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8200" y="4800600"/>
                <a:ext cx="4710649" cy="699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 annihilates a particle at site </a:t>
                </a:r>
                <a:r>
                  <a:rPr lang="en-US" dirty="0" err="1" smtClean="0">
                    <a:latin typeface="Garamond" pitchFamily="18" charset="0"/>
                  </a:rPr>
                  <a:t>i</a:t>
                </a:r>
                <a:endParaRPr lang="en-US" dirty="0" smtClean="0">
                  <a:latin typeface="Garamond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Garamond" pitchFamily="18" charset="0"/>
                  </a:rPr>
                  <a:t>  counts the number of particles at site </a:t>
                </a:r>
                <a:r>
                  <a:rPr lang="en-US" dirty="0" err="1" smtClean="0">
                    <a:latin typeface="Garamond" pitchFamily="18" charset="0"/>
                  </a:rPr>
                  <a:t>i</a:t>
                </a:r>
                <a:endParaRPr lang="en-US" dirty="0">
                  <a:latin typeface="Garamond" pitchFamily="18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00600"/>
                <a:ext cx="4710649" cy="699102"/>
              </a:xfrm>
              <a:prstGeom prst="rect">
                <a:avLst/>
              </a:prstGeom>
              <a:blipFill rotWithShape="1">
                <a:blip r:embed="rId4"/>
                <a:stretch>
                  <a:fillRect t="-3509" r="-259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09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65272</TotalTime>
  <Words>2794</Words>
  <Application>Microsoft Office PowerPoint</Application>
  <PresentationFormat>On-screen Show (4:3)</PresentationFormat>
  <Paragraphs>407</Paragraphs>
  <Slides>40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The Bose-Hubbard model is QMA-complete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Gosset</dc:creator>
  <cp:lastModifiedBy>David Gosset</cp:lastModifiedBy>
  <cp:revision>410</cp:revision>
  <dcterms:created xsi:type="dcterms:W3CDTF">2013-10-15T18:41:19Z</dcterms:created>
  <dcterms:modified xsi:type="dcterms:W3CDTF">2014-02-04T07:31:03Z</dcterms:modified>
</cp:coreProperties>
</file>