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0" r:id="rId3"/>
    <p:sldId id="271" r:id="rId4"/>
    <p:sldId id="331" r:id="rId5"/>
    <p:sldId id="332" r:id="rId6"/>
    <p:sldId id="335" r:id="rId7"/>
    <p:sldId id="333" r:id="rId8"/>
    <p:sldId id="307" r:id="rId9"/>
    <p:sldId id="277" r:id="rId10"/>
    <p:sldId id="329" r:id="rId11"/>
    <p:sldId id="338" r:id="rId12"/>
    <p:sldId id="302" r:id="rId13"/>
    <p:sldId id="303" r:id="rId14"/>
    <p:sldId id="336" r:id="rId15"/>
    <p:sldId id="337" r:id="rId16"/>
    <p:sldId id="328" r:id="rId17"/>
    <p:sldId id="285" r:id="rId18"/>
    <p:sldId id="318" r:id="rId19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858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A7DDD86-7A74-4606-8D8B-59329A5B14C3}" type="datetimeFigureOut">
              <a:rPr lang="zh-HK" altLang="en-US" smtClean="0"/>
              <a:t>7/2/2014</a:t>
            </a:fld>
            <a:endParaRPr lang="zh-HK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HK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HK" smtClean="0"/>
              <a:t>Click to edit Master text styles</a:t>
            </a:r>
          </a:p>
          <a:p>
            <a:pPr lvl="1"/>
            <a:r>
              <a:rPr lang="en-US" altLang="zh-HK" smtClean="0"/>
              <a:t>Second level</a:t>
            </a:r>
          </a:p>
          <a:p>
            <a:pPr lvl="2"/>
            <a:r>
              <a:rPr lang="en-US" altLang="zh-HK" smtClean="0"/>
              <a:t>Third level</a:t>
            </a:r>
          </a:p>
          <a:p>
            <a:pPr lvl="3"/>
            <a:r>
              <a:rPr lang="en-US" altLang="zh-HK" smtClean="0"/>
              <a:t>Fourth level</a:t>
            </a:r>
          </a:p>
          <a:p>
            <a:pPr lvl="4"/>
            <a:r>
              <a:rPr lang="en-US" altLang="zh-HK" smtClean="0"/>
              <a:t>Fifth level</a:t>
            </a:r>
            <a:endParaRPr lang="zh-HK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HK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E0AE791-D300-45EC-8D93-19D854867D05}" type="slidenum">
              <a:rPr lang="zh-HK" altLang="en-US" smtClean="0"/>
              <a:t>‹#›</a:t>
            </a:fld>
            <a:endParaRPr lang="zh-HK" altLang="en-US"/>
          </a:p>
        </p:txBody>
      </p:sp>
    </p:spTree>
    <p:extLst>
      <p:ext uri="{BB962C8B-B14F-4D97-AF65-F5344CB8AC3E}">
        <p14:creationId xmlns:p14="http://schemas.microsoft.com/office/powerpoint/2010/main" val="304405818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4D87FA-5782-40FE-A179-BD104136215E}" type="slidenum">
              <a:rPr lang="en-US" altLang="zh-HK"/>
              <a:pPr/>
              <a:t>4</a:t>
            </a:fld>
            <a:endParaRPr lang="en-US" altLang="zh-HK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HK" altLang="zh-HK" dirty="0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4D87FA-5782-40FE-A179-BD104136215E}" type="slidenum">
              <a:rPr lang="en-US" altLang="zh-HK"/>
              <a:pPr/>
              <a:t>5</a:t>
            </a:fld>
            <a:endParaRPr lang="en-US" altLang="zh-HK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HK" altLang="zh-HK" dirty="0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fld id="{8A4D87FA-5782-40FE-A179-BD104136215E}" type="slidenum">
              <a:rPr lang="en-US" altLang="zh-HK"/>
              <a:pPr/>
              <a:t>6</a:t>
            </a:fld>
            <a:endParaRPr lang="en-US" altLang="zh-HK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HK" altLang="zh-HK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區段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2014/2/7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2014/2/7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2014/2/7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BEAD13-0566-4C6C-97E7-55F17F24B09F}" type="datetimeFigureOut">
              <a:rPr lang="zh-TW" altLang="en-US" smtClean="0"/>
              <a:t>2014/2/7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BEAD13-0566-4C6C-97E7-55F17F24B09F}" type="datetimeFigureOut">
              <a:rPr lang="zh-TW" altLang="en-US" smtClean="0"/>
              <a:t>2014/2/7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DA0BB7-265A-403C-9275-D587AB510EDC}" type="slidenum">
              <a:rPr lang="zh-TW" altLang="en-US" smtClean="0"/>
              <a:t>‹#›</a:t>
            </a:fld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0.png"/><Relationship Id="rId13" Type="http://schemas.openxmlformats.org/officeDocument/2006/relationships/image" Target="../media/image380.png"/><Relationship Id="rId3" Type="http://schemas.openxmlformats.org/officeDocument/2006/relationships/image" Target="../media/image3.png"/><Relationship Id="rId7" Type="http://schemas.openxmlformats.org/officeDocument/2006/relationships/image" Target="../media/image330.png"/><Relationship Id="rId12" Type="http://schemas.openxmlformats.org/officeDocument/2006/relationships/image" Target="../media/image37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image" Target="../media/image20.png"/><Relationship Id="rId5" Type="http://schemas.openxmlformats.org/officeDocument/2006/relationships/image" Target="../media/image310.png"/><Relationship Id="rId15" Type="http://schemas.openxmlformats.org/officeDocument/2006/relationships/image" Target="../media/image21.png"/><Relationship Id="rId10" Type="http://schemas.openxmlformats.org/officeDocument/2006/relationships/image" Target="../media/image360.png"/><Relationship Id="rId4" Type="http://schemas.openxmlformats.org/officeDocument/2006/relationships/image" Target="../media/image301.png"/><Relationship Id="rId9" Type="http://schemas.openxmlformats.org/officeDocument/2006/relationships/image" Target="../media/image350.png"/><Relationship Id="rId14" Type="http://schemas.openxmlformats.org/officeDocument/2006/relationships/image" Target="../media/image39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420.png"/><Relationship Id="rId12" Type="http://schemas.openxmlformats.org/officeDocument/2006/relationships/image" Target="../media/image19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7.png"/><Relationship Id="rId5" Type="http://schemas.openxmlformats.org/officeDocument/2006/relationships/image" Target="../media/image310.png"/><Relationship Id="rId10" Type="http://schemas.openxmlformats.org/officeDocument/2006/relationships/image" Target="../media/image450.png"/><Relationship Id="rId4" Type="http://schemas.openxmlformats.org/officeDocument/2006/relationships/image" Target="../media/image400.png"/><Relationship Id="rId9" Type="http://schemas.openxmlformats.org/officeDocument/2006/relationships/image" Target="../media/image44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00.png"/><Relationship Id="rId3" Type="http://schemas.openxmlformats.org/officeDocument/2006/relationships/image" Target="../media/image3.png"/><Relationship Id="rId7" Type="http://schemas.openxmlformats.org/officeDocument/2006/relationships/image" Target="../media/image420.png"/><Relationship Id="rId12" Type="http://schemas.openxmlformats.org/officeDocument/2006/relationships/image" Target="../media/image190.png"/><Relationship Id="rId2" Type="http://schemas.openxmlformats.org/officeDocument/2006/relationships/image" Target="../media/image19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7.png"/><Relationship Id="rId5" Type="http://schemas.openxmlformats.org/officeDocument/2006/relationships/image" Target="../media/image310.png"/><Relationship Id="rId15" Type="http://schemas.openxmlformats.org/officeDocument/2006/relationships/image" Target="../media/image220.png"/><Relationship Id="rId10" Type="http://schemas.openxmlformats.org/officeDocument/2006/relationships/image" Target="../media/image450.png"/><Relationship Id="rId4" Type="http://schemas.openxmlformats.org/officeDocument/2006/relationships/image" Target="../media/image400.png"/><Relationship Id="rId9" Type="http://schemas.openxmlformats.org/officeDocument/2006/relationships/image" Target="../media/image440.png"/><Relationship Id="rId14" Type="http://schemas.openxmlformats.org/officeDocument/2006/relationships/image" Target="../media/image2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420.png"/><Relationship Id="rId12" Type="http://schemas.openxmlformats.org/officeDocument/2006/relationships/image" Target="../media/image4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7.png"/><Relationship Id="rId5" Type="http://schemas.openxmlformats.org/officeDocument/2006/relationships/image" Target="../media/image310.png"/><Relationship Id="rId10" Type="http://schemas.openxmlformats.org/officeDocument/2006/relationships/image" Target="../media/image450.png"/><Relationship Id="rId4" Type="http://schemas.openxmlformats.org/officeDocument/2006/relationships/image" Target="../media/image400.png"/><Relationship Id="rId9" Type="http://schemas.openxmlformats.org/officeDocument/2006/relationships/image" Target="../media/image4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0.png"/><Relationship Id="rId13" Type="http://schemas.openxmlformats.org/officeDocument/2006/relationships/image" Target="../media/image21.png"/><Relationship Id="rId3" Type="http://schemas.openxmlformats.org/officeDocument/2006/relationships/image" Target="../media/image3.png"/><Relationship Id="rId7" Type="http://schemas.openxmlformats.org/officeDocument/2006/relationships/image" Target="../media/image420.png"/><Relationship Id="rId12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0.png"/><Relationship Id="rId11" Type="http://schemas.openxmlformats.org/officeDocument/2006/relationships/image" Target="../media/image49.png"/><Relationship Id="rId5" Type="http://schemas.openxmlformats.org/officeDocument/2006/relationships/image" Target="../media/image310.png"/><Relationship Id="rId10" Type="http://schemas.openxmlformats.org/officeDocument/2006/relationships/image" Target="../media/image450.png"/><Relationship Id="rId4" Type="http://schemas.openxmlformats.org/officeDocument/2006/relationships/image" Target="../media/image400.png"/><Relationship Id="rId9" Type="http://schemas.openxmlformats.org/officeDocument/2006/relationships/image" Target="../media/image4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700808"/>
            <a:ext cx="7416824" cy="1470025"/>
          </a:xfrm>
        </p:spPr>
        <p:txBody>
          <a:bodyPr>
            <a:normAutofit/>
          </a:bodyPr>
          <a:lstStyle/>
          <a:p>
            <a:r>
              <a:rPr lang="pt-BR" altLang="zh-HK" sz="4000" dirty="0" smtClean="0"/>
              <a:t>Effcient </a:t>
            </a:r>
            <a:r>
              <a:rPr lang="pt-BR" altLang="zh-HK" sz="4000" dirty="0"/>
              <a:t>quantum protocols for XOR functions</a:t>
            </a:r>
            <a:endParaRPr lang="zh-HK" altLang="en-US" sz="3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429000"/>
            <a:ext cx="6400800" cy="1752600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HK" dirty="0" err="1">
                <a:solidFill>
                  <a:srgbClr val="FF3300"/>
                </a:solidFill>
                <a:ea typeface="新細明體" charset="-120"/>
              </a:rPr>
              <a:t>Shengyu</a:t>
            </a:r>
            <a:r>
              <a:rPr lang="en-US" altLang="zh-HK" dirty="0">
                <a:solidFill>
                  <a:srgbClr val="FF3300"/>
                </a:solidFill>
                <a:ea typeface="新細明體" charset="-120"/>
              </a:rPr>
              <a:t> </a:t>
            </a:r>
            <a:r>
              <a:rPr lang="en-US" altLang="zh-HK" dirty="0" smtClean="0">
                <a:solidFill>
                  <a:srgbClr val="FF3300"/>
                </a:solidFill>
                <a:ea typeface="新細明體" charset="-120"/>
              </a:rPr>
              <a:t>Zhang</a:t>
            </a:r>
            <a:endParaRPr lang="en-US" altLang="zh-HK" dirty="0">
              <a:solidFill>
                <a:srgbClr val="FF3300"/>
              </a:solidFill>
              <a:ea typeface="新細明體" charset="-120"/>
            </a:endParaRPr>
          </a:p>
          <a:p>
            <a:pPr>
              <a:lnSpc>
                <a:spcPct val="80000"/>
              </a:lnSpc>
            </a:pPr>
            <a:endParaRPr lang="en-US" altLang="zh-HK" sz="2400" dirty="0" smtClean="0">
              <a:ea typeface="新細明體" charset="-120"/>
            </a:endParaRPr>
          </a:p>
          <a:p>
            <a:pPr>
              <a:lnSpc>
                <a:spcPct val="80000"/>
              </a:lnSpc>
            </a:pPr>
            <a:r>
              <a:rPr lang="en-US" altLang="zh-HK" sz="2400" dirty="0" smtClean="0">
                <a:ea typeface="新細明體" charset="-120"/>
              </a:rPr>
              <a:t>The </a:t>
            </a:r>
            <a:r>
              <a:rPr lang="en-US" altLang="zh-HK" sz="2400" dirty="0">
                <a:ea typeface="新細明體" charset="-120"/>
              </a:rPr>
              <a:t>Chinese University of Hong Kong</a:t>
            </a:r>
          </a:p>
          <a:p>
            <a:endParaRPr lang="zh-HK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512017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Quantum </a:t>
            </a:r>
            <a:endParaRPr lang="zh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77500" lnSpcReduction="20000"/>
              </a:bodyPr>
              <a:lstStyle/>
              <a:p>
                <a:r>
                  <a:rPr lang="en-US" altLang="zh-HK" sz="3100" dirty="0" smtClean="0">
                    <a:solidFill>
                      <a:srgbClr val="FF0000"/>
                    </a:solidFill>
                  </a:rPr>
                  <a:t>2. </a:t>
                </a:r>
                <a14:m>
                  <m:oMath xmlns:m="http://schemas.openxmlformats.org/officeDocument/2006/math">
                    <m:r>
                      <a:rPr lang="en-US" altLang="zh-HK" sz="3100" i="1" smtClean="0">
                        <a:solidFill>
                          <a:srgbClr val="FF0000"/>
                        </a:solidFill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zh-HK" sz="31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sz="31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𝑓</m:t>
                        </m:r>
                        <m:r>
                          <a:rPr lang="en-US" altLang="zh-HK" sz="31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∘⊕</m:t>
                        </m:r>
                      </m:e>
                    </m:d>
                    <m:r>
                      <a:rPr lang="en-US" altLang="zh-HK" sz="3100" i="1">
                        <a:solidFill>
                          <a:srgbClr val="FF0000"/>
                        </a:solidFill>
                        <a:latin typeface="Cambria Math"/>
                      </a:rPr>
                      <m:t>≥</m:t>
                    </m:r>
                    <m:r>
                      <a:rPr lang="en-US" altLang="zh-HK" sz="3100">
                        <a:solidFill>
                          <a:srgbClr val="FF0000"/>
                        </a:solidFill>
                        <a:latin typeface="Cambria Math"/>
                      </a:rPr>
                      <m:t>                                             </m:t>
                    </m:r>
                    <m:r>
                      <a:rPr lang="en-US" altLang="zh-HK" sz="3100" b="0" i="0" smtClean="0">
                        <a:solidFill>
                          <a:srgbClr val="FF0000"/>
                        </a:solidFill>
                        <a:latin typeface="Cambria Math"/>
                      </a:rPr>
                      <m:t>    </m:t>
                    </m:r>
                    <m:r>
                      <m:rPr>
                        <m:sty m:val="p"/>
                      </m:rPr>
                      <a:rPr lang="en-US" altLang="zh-HK" sz="3100">
                        <a:solidFill>
                          <a:srgbClr val="FF0000"/>
                        </a:solidFill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HK" sz="31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HK" sz="31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HK" sz="310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HK" sz="31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HK" sz="3100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HK" sz="31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HK" sz="3100" i="1">
                                            <a:solidFill>
                                              <a:srgbClr val="FF0000"/>
                                            </a:solidFill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altLang="zh-HK" sz="31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1,</m:t>
                                </m:r>
                                <m:r>
                                  <a:rPr lang="en-US" altLang="zh-HK" sz="3100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𝜖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HK" sz="3100" dirty="0"/>
                  <a:t>*</a:t>
                </a:r>
                <a:r>
                  <a:rPr lang="en-US" altLang="zh-HK" sz="3100" baseline="30000" dirty="0"/>
                  <a:t>1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HK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HK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HK" i="1">
                            <a:latin typeface="Cambria Math"/>
                          </a:rPr>
                          <m:t>1,</m:t>
                        </m:r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𝜖</m:t>
                        </m:r>
                      </m:sub>
                    </m:sSub>
                    <m:r>
                      <a:rPr lang="en-US" altLang="zh-HK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altLang="zh-HK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HK">
                            <a:latin typeface="Cambria Math"/>
                          </a:rPr>
                          <m:t>min</m:t>
                        </m:r>
                      </m:e>
                      <m:lim>
                        <m:r>
                          <a:rPr lang="en-US" altLang="zh-HK" i="1">
                            <a:latin typeface="Cambria Math"/>
                          </a:rPr>
                          <m:t>𝑔</m:t>
                        </m:r>
                        <m:r>
                          <a:rPr lang="en-US" altLang="zh-HK" i="1">
                            <a:latin typeface="Cambria Math"/>
                          </a:rPr>
                          <m:t>:</m:t>
                        </m:r>
                        <m:sSub>
                          <m:sSubPr>
                            <m:ctrlP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  <m: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−</m:t>
                                </m:r>
                                <m: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𝑔</m:t>
                                </m:r>
                              </m:e>
                            </m:d>
                          </m:e>
                          <m:sub>
                            <m: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∞</m:t>
                            </m:r>
                          </m:sub>
                        </m:sSub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≤</m:t>
                        </m:r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𝜖</m:t>
                        </m:r>
                      </m:lim>
                    </m:limLow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HK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HK" i="1">
                                    <a:latin typeface="Cambria Math"/>
                                  </a:rPr>
                                  <m:t>𝑔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HK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endParaRPr lang="en-US" altLang="zh-HK" dirty="0"/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i="1">
                        <a:latin typeface="Cambria Math"/>
                      </a:rPr>
                      <m:t>𝑟𝑎𝑛</m:t>
                    </m:r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HK" i="1">
                            <a:latin typeface="Cambria Math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i="1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altLang="zh-HK" i="1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altLang="zh-HK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HK">
                            <a:latin typeface="Cambria Math"/>
                          </a:rPr>
                          <m:t>min</m:t>
                        </m:r>
                      </m:e>
                      <m:lim>
                        <m:sSup>
                          <m:sSupPr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HK" i="1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HK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HK" i="1">
                            <a:latin typeface="Cambria Math"/>
                          </a:rPr>
                          <m:t>:</m:t>
                        </m:r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)−</m:t>
                        </m:r>
                        <m:sSup>
                          <m:sSupPr>
                            <m:ctrlP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)|≤</m:t>
                        </m:r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𝜖</m:t>
                        </m:r>
                      </m:lim>
                    </m:limLow>
                    <m:r>
                      <a:rPr lang="en-US" altLang="zh-HK" i="1">
                        <a:solidFill>
                          <a:srgbClr val="FF0000"/>
                        </a:solidFill>
                        <a:latin typeface="Cambria Math"/>
                      </a:rPr>
                      <m:t>𝑟𝑎𝑛𝑘</m:t>
                    </m:r>
                    <m:r>
                      <a:rPr lang="en-US" altLang="zh-HK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HK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HK" dirty="0" smtClean="0"/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zh-HK" dirty="0" smtClean="0"/>
                  <a:t>This paper: </a:t>
                </a:r>
                <a14:m>
                  <m:oMath xmlns:m="http://schemas.openxmlformats.org/officeDocument/2006/math">
                    <m:r>
                      <a:rPr lang="en-US" altLang="zh-HK" sz="3200" i="1">
                        <a:latin typeface="Cambria Math"/>
                      </a:rPr>
                      <m:t>𝑄</m:t>
                    </m:r>
                    <m:d>
                      <m:dPr>
                        <m:ctrlPr>
                          <a:rPr lang="en-US" altLang="zh-HK" sz="32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sz="3200" i="1">
                            <a:latin typeface="Cambria Math"/>
                          </a:rPr>
                          <m:t>𝑓</m:t>
                        </m:r>
                        <m:r>
                          <a:rPr lang="en-US" altLang="zh-HK" sz="3200" i="1">
                            <a:latin typeface="Cambria Math"/>
                          </a:rPr>
                          <m:t>∘⊕</m:t>
                        </m:r>
                      </m:e>
                    </m:d>
                    <m:r>
                      <a:rPr lang="en-US" altLang="zh-HK" sz="3200" i="1">
                        <a:latin typeface="Cambria Math"/>
                      </a:rPr>
                      <m:t>≤</m:t>
                    </m:r>
                    <m:acc>
                      <m:accPr>
                        <m:chr m:val="̃"/>
                        <m:ctrlPr>
                          <a:rPr lang="en-US" altLang="zh-HK" sz="3200" i="1">
                            <a:latin typeface="Cambria Math"/>
                          </a:rPr>
                        </m:ctrlPr>
                      </m:accPr>
                      <m:e>
                        <m:r>
                          <a:rPr lang="en-US" altLang="zh-HK" sz="3200" i="1">
                            <a:latin typeface="Cambria Math"/>
                          </a:rPr>
                          <m:t>𝑂</m:t>
                        </m:r>
                      </m:e>
                    </m:acc>
                    <m:d>
                      <m:dPr>
                        <m:ctrlPr>
                          <a:rPr lang="en-US" altLang="zh-HK" sz="3200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HK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HK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HK" sz="32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HK" sz="3200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HK" sz="3200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HK" sz="3200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HK" sz="3200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HK" sz="3200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HK" sz="3200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altLang="zh-HK" sz="3200" i="1">
                                    <a:latin typeface="Cambria Math"/>
                                  </a:rPr>
                                  <m:t>1,</m:t>
                                </m:r>
                                <m:r>
                                  <a:rPr lang="en-US" altLang="zh-HK" sz="3200" i="1">
                                    <a:latin typeface="Cambria Math"/>
                                  </a:rPr>
                                  <m:t>𝜖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HK" dirty="0" smtClean="0"/>
                  <a:t>, where </a:t>
                </a:r>
                <a14:m>
                  <m:oMath xmlns:m="http://schemas.openxmlformats.org/officeDocument/2006/math">
                    <m:r>
                      <a:rPr lang="en-US" altLang="zh-HK" i="1">
                        <a:latin typeface="Cambria Math"/>
                        <a:ea typeface="新細明體" charset="-120"/>
                      </a:rPr>
                      <m:t>𝑑</m:t>
                    </m:r>
                    <m:r>
                      <a:rPr lang="en-US" altLang="zh-HK" i="1">
                        <a:latin typeface="Cambria Math"/>
                        <a:ea typeface="新細明體" charset="-120"/>
                      </a:rPr>
                      <m:t>=</m:t>
                    </m:r>
                    <m:func>
                      <m:funcPr>
                        <m:ctrlPr>
                          <a:rPr lang="en-US" altLang="zh-HK" i="1">
                            <a:latin typeface="Cambria Math"/>
                            <a:ea typeface="新細明體" charset="-12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HK" i="1">
                                <a:latin typeface="Cambria Math"/>
                                <a:ea typeface="新細明體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>
                                <a:latin typeface="Cambria Math"/>
                                <a:ea typeface="新細明體" charset="-120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HK" i="1"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HK" i="1">
                            <a:latin typeface="Cambria Math"/>
                            <a:ea typeface="新細明體" charset="-120"/>
                          </a:rPr>
                          <m:t>(</m:t>
                        </m:r>
                        <m:r>
                          <a:rPr lang="en-US" altLang="zh-HK" i="1">
                            <a:latin typeface="Cambria Math"/>
                            <a:ea typeface="新細明體" charset="-120"/>
                          </a:rPr>
                          <m:t>𝑓</m:t>
                        </m:r>
                        <m:r>
                          <a:rPr lang="en-US" altLang="zh-HK" i="1">
                            <a:latin typeface="Cambria Math"/>
                            <a:ea typeface="新細明體" charset="-12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HK" dirty="0" smtClean="0"/>
                  <a:t>.</a:t>
                </a:r>
                <a:endParaRPr lang="en-US" altLang="zh-HK" dirty="0"/>
              </a:p>
              <a:p>
                <a:pPr lvl="1"/>
                <a:r>
                  <a:rPr lang="en-US" altLang="zh-HK" dirty="0" smtClean="0">
                    <a:ea typeface="新細明體" charset="-120"/>
                  </a:rPr>
                  <a:t>Recall </a:t>
                </a:r>
                <a:r>
                  <a:rPr lang="en-US" altLang="zh-HK" dirty="0" smtClean="0">
                    <a:ea typeface="新細明體" charset="-120"/>
                  </a:rPr>
                  <a:t>classical: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chemeClr val="tx1"/>
                        </a:solidFill>
                        <a:latin typeface="Cambria Math"/>
                        <a:ea typeface="新細明體" charset="-120"/>
                      </a:rPr>
                      <m:t>𝐷</m:t>
                    </m:r>
                    <m:d>
                      <m:dPr>
                        <m:ctrlPr>
                          <a:rPr lang="en-US" altLang="zh-HK" i="1" dirty="0">
                            <a:solidFill>
                              <a:schemeClr val="tx1"/>
                            </a:solidFill>
                            <a:latin typeface="Cambria Math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HK" i="1" dirty="0">
                            <a:solidFill>
                              <a:schemeClr val="tx1"/>
                            </a:solidFill>
                            <a:latin typeface="Cambria Math"/>
                            <a:ea typeface="新細明體" charset="-120"/>
                          </a:rPr>
                          <m:t>𝑓</m:t>
                        </m:r>
                        <m:r>
                          <a:rPr lang="en-US" altLang="zh-HK" i="1" dirty="0">
                            <a:solidFill>
                              <a:schemeClr val="tx1"/>
                            </a:solidFill>
                            <a:latin typeface="Cambria Math"/>
                            <a:ea typeface="新細明體" charset="-120"/>
                          </a:rPr>
                          <m:t>∘⊕</m:t>
                        </m:r>
                      </m:e>
                    </m:d>
                    <m:r>
                      <a:rPr lang="en-US" altLang="zh-HK" i="1" dirty="0">
                        <a:solidFill>
                          <a:schemeClr val="tx1"/>
                        </a:solidFill>
                        <a:latin typeface="Cambria Math"/>
                        <a:ea typeface="新細明體" charset="-120"/>
                      </a:rPr>
                      <m:t>≤</m:t>
                    </m:r>
                    <m:sSup>
                      <m:sSupPr>
                        <m:ctrlPr>
                          <a:rPr lang="en-US" altLang="zh-HK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HK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  <m:func>
                      <m:funcPr>
                        <m:ctrlPr>
                          <a:rPr lang="en-US" altLang="zh-HK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HK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HK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fName>
                      <m:e>
                        <m:sSub>
                          <m:sSubPr>
                            <m:ctrlPr>
                              <a:rPr lang="en-US" altLang="zh-HK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HK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HK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HK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zh-HK" i="1" smtClean="0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US" altLang="zh-HK" dirty="0" smtClean="0"/>
              </a:p>
              <a:p>
                <a:pPr lvl="1"/>
                <a:r>
                  <a:rPr lang="en-US" altLang="zh-HK" dirty="0" smtClean="0"/>
                  <a:t>Confirms quantum </a:t>
                </a:r>
                <a:r>
                  <a:rPr lang="en-US" altLang="zh-HK" dirty="0"/>
                  <a:t>Log-rank Conjecture for low-degree XOR </a:t>
                </a:r>
                <a:r>
                  <a:rPr lang="en-US" altLang="zh-HK" dirty="0" smtClean="0"/>
                  <a:t>functions.</a:t>
                </a:r>
                <a:endParaRPr lang="en-US" altLang="zh-HK" dirty="0"/>
              </a:p>
              <a:p>
                <a:r>
                  <a:rPr lang="en-US" altLang="zh-HK" dirty="0" smtClean="0"/>
                  <a:t>This talk: A </a:t>
                </a:r>
                <a:r>
                  <a:rPr lang="en-US" altLang="zh-HK" dirty="0"/>
                  <a:t>simpler </a:t>
                </a:r>
                <a:r>
                  <a:rPr lang="en-US" altLang="zh-HK" dirty="0" smtClean="0"/>
                  <a:t>case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i="1">
                            <a:latin typeface="Cambria Math"/>
                          </a:rPr>
                          <m:t>𝑓</m:t>
                        </m:r>
                        <m:r>
                          <a:rPr lang="en-US" altLang="zh-HK" i="1">
                            <a:latin typeface="Cambria Math"/>
                          </a:rPr>
                          <m:t>∘⊕</m:t>
                        </m:r>
                      </m:e>
                    </m:d>
                    <m:r>
                      <a:rPr lang="en-US" altLang="zh-HK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HK">
                        <a:latin typeface="Cambria Math"/>
                      </a:rPr>
                      <m:t>O</m:t>
                    </m:r>
                    <m:d>
                      <m:dPr>
                        <m:ctrlPr>
                          <a:rPr lang="en-US" altLang="zh-HK" i="1">
                            <a:latin typeface="Cambria Math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HK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en-US" altLang="zh-HK" i="1">
                                <a:latin typeface="Cambria Math"/>
                              </a:rPr>
                              <m:t>𝑑</m:t>
                            </m:r>
                          </m:sup>
                        </m:sSup>
                        <m:func>
                          <m:funcPr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HK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HK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HK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HK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HK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HK" dirty="0"/>
                  <a:t>.</a:t>
                </a:r>
                <a:endParaRPr lang="en-US" altLang="zh-HK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i="1"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  <m:d>
                      <m:dPr>
                        <m:ctrlPr>
                          <a:rPr lang="en-US" altLang="zh-HK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i="1">
                            <a:latin typeface="Cambria Math"/>
                          </a:rPr>
                          <m:t>𝑓</m:t>
                        </m:r>
                        <m:r>
                          <a:rPr lang="en-US" altLang="zh-HK" i="1">
                            <a:latin typeface="Cambria Math"/>
                          </a:rPr>
                          <m:t>∘⊕</m:t>
                        </m:r>
                      </m:e>
                    </m:d>
                    <m:r>
                      <a:rPr lang="en-US" altLang="zh-HK" i="1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HK" b="0" i="0" smtClean="0">
                        <a:latin typeface="Cambria Math"/>
                      </a:rPr>
                      <m:t>Ω</m:t>
                    </m:r>
                    <m:d>
                      <m:d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zh-HK">
                                <a:latin typeface="Cambria Math"/>
                              </a:rPr>
                              <m:t>log</m:t>
                            </m:r>
                          </m:fName>
                          <m:e>
                            <m:sSub>
                              <m:sSubPr>
                                <m:ctrlPr>
                                  <a:rPr lang="en-US" altLang="zh-HK" i="1">
                                    <a:latin typeface="Cambria Math"/>
                                  </a:rPr>
                                </m:ctrlPr>
                              </m:sSubPr>
                              <m:e>
                                <m:d>
                                  <m:dPr>
                                    <m:begChr m:val="‖"/>
                                    <m:endChr m:val="‖"/>
                                    <m:ctrlPr>
                                      <a:rPr lang="en-US" altLang="zh-HK" i="1">
                                        <a:latin typeface="Cambria Math"/>
                                      </a:rPr>
                                    </m:ctrlPr>
                                  </m:d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en-US" altLang="zh-HK" i="1">
                                            <a:latin typeface="Cambria Math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HK" i="1">
                                            <a:latin typeface="Cambria Math"/>
                                          </a:rPr>
                                          <m:t>𝑓</m:t>
                                        </m:r>
                                      </m:e>
                                    </m:acc>
                                  </m:e>
                                </m:d>
                              </m:e>
                              <m:sub>
                                <m: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0</m:t>
                                </m:r>
                              </m:sub>
                            </m:sSub>
                          </m:e>
                        </m:func>
                      </m:e>
                    </m:d>
                  </m:oMath>
                </a14:m>
                <a:r>
                  <a:rPr lang="en-US" altLang="zh-HK" dirty="0" smtClean="0"/>
                  <a:t>. *</a:t>
                </a:r>
                <a:r>
                  <a:rPr lang="en-US" altLang="zh-HK" baseline="30000" dirty="0" smtClean="0"/>
                  <a:t>2</a:t>
                </a:r>
                <a:endParaRPr lang="en-US" altLang="zh-HK" baseline="30000" dirty="0"/>
              </a:p>
              <a:p>
                <a:endParaRPr lang="zh-HK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037" t="-809" r="-29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395536" y="6093296"/>
            <a:ext cx="836327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HK" dirty="0" smtClean="0">
                <a:ea typeface="新細明體" charset="-120"/>
              </a:rPr>
              <a:t>*1. </a:t>
            </a:r>
            <a: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Lee and </a:t>
            </a:r>
            <a:r>
              <a:rPr lang="en-US" altLang="zh-HK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Shraibman</a:t>
            </a:r>
            <a: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. </a:t>
            </a:r>
            <a:r>
              <a:rPr lang="en-US" altLang="zh-HK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Foundations and Trends in Theoretical Computer Science</a:t>
            </a:r>
            <a: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, 2009.</a:t>
            </a:r>
          </a:p>
          <a:p>
            <a:pPr>
              <a:defRPr/>
            </a:pPr>
            <a: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*2. </a:t>
            </a:r>
            <a:r>
              <a:rPr lang="en-US" altLang="zh-HK" dirty="0" err="1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Buhrman</a:t>
            </a:r>
            <a: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 and de Wolf. </a:t>
            </a:r>
            <a:r>
              <a:rPr lang="en-US" altLang="zh-HK" i="1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CCC</a:t>
            </a:r>
            <a: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, 2001.</a:t>
            </a:r>
            <a:endParaRPr lang="en-US" altLang="zh-HK" dirty="0">
              <a:effectLst>
                <a:outerShdw blurRad="38100" dist="38100" dir="2700000" algn="tl">
                  <a:srgbClr val="C0C0C0"/>
                </a:outerShdw>
              </a:effectLst>
              <a:ea typeface="新細明體" charset="-12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724401" y="1556792"/>
                <a:ext cx="3287759" cy="51770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zh-HK" sz="2400" b="0" i="0" smtClean="0">
                          <a:latin typeface="Cambria Math"/>
                        </a:rPr>
                        <m:t>Ω</m:t>
                      </m:r>
                      <m:d>
                        <m:dPr>
                          <m:ctrlPr>
                            <a:rPr lang="en-US" altLang="zh-HK" sz="2400" b="0" i="1" smtClean="0">
                              <a:latin typeface="Cambria Math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zh-HK" sz="2400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HK" sz="2400" b="0" i="0" smtClean="0">
                                  <a:latin typeface="Cambria Math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altLang="zh-HK" sz="2400" i="1">
                                  <a:latin typeface="Cambria Math"/>
                                </a:rPr>
                                <m:t>𝑟𝑎𝑛</m:t>
                              </m:r>
                              <m:sSub>
                                <m:sSubPr>
                                  <m:ctrlPr>
                                    <a:rPr lang="en-US" altLang="zh-HK" sz="2400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400" i="1">
                                      <a:latin typeface="Cambria Math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HK" sz="2400" i="1">
                                      <a:latin typeface="Cambria Math"/>
                                    </a:rPr>
                                    <m:t>𝜖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en-US" altLang="zh-HK" sz="2400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HK" sz="2400" i="1">
                                          <a:latin typeface="Cambria Math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HK" sz="2400" i="1">
                                          <a:latin typeface="Cambria Math"/>
                                        </a:rPr>
                                        <m:t>𝑀</m:t>
                                      </m:r>
                                    </m:e>
                                    <m:sub>
                                      <m:r>
                                        <a:rPr lang="en-US" altLang="zh-HK" sz="2400" i="1">
                                          <a:latin typeface="Cambria Math"/>
                                        </a:rPr>
                                        <m:t>𝑓</m:t>
                                      </m:r>
                                      <m:r>
                                        <a:rPr lang="en-US" altLang="zh-HK" sz="2400" i="1">
                                          <a:latin typeface="Cambria Math"/>
                                        </a:rPr>
                                        <m:t>∘⊕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e>
                      </m:d>
                      <m:r>
                        <a:rPr lang="en-US" altLang="zh-HK" sz="2400" b="0" i="1" smtClean="0">
                          <a:latin typeface="Cambria Math"/>
                        </a:rPr>
                        <m:t>≥</m:t>
                      </m:r>
                    </m:oMath>
                  </m:oMathPara>
                </a14:m>
                <a:endParaRPr lang="zh-HK" altLang="en-US" sz="26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4401" y="1556792"/>
                <a:ext cx="3287759" cy="517706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73530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About quantum protocol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HK" dirty="0" smtClean="0"/>
                  <a:t>Much </a:t>
                </a:r>
                <a:r>
                  <a:rPr lang="en-US" altLang="zh-HK" dirty="0" smtClean="0">
                    <a:solidFill>
                      <a:srgbClr val="FF0000"/>
                    </a:solidFill>
                  </a:rPr>
                  <a:t>simpler</a:t>
                </a:r>
                <a:r>
                  <a:rPr lang="en-US" altLang="zh-HK" dirty="0" smtClean="0"/>
                  <a:t>.</a:t>
                </a:r>
              </a:p>
              <a:p>
                <a:endParaRPr lang="en-US" altLang="zh-HK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i="1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>
                            <a:latin typeface="Cambria Math"/>
                          </a:rPr>
                          <m:t>log</m:t>
                        </m:r>
                      </m:fName>
                      <m:e>
                        <m:sSub>
                          <m:sSubPr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HK" i="1"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HK" i="1"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HK" i="1"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r>
                  <a:rPr lang="zh-HK" altLang="en-US" dirty="0" smtClean="0"/>
                  <a:t> </a:t>
                </a:r>
                <a:r>
                  <a:rPr lang="en-US" altLang="zh-HK" dirty="0" smtClean="0"/>
                  <a:t>comes very naturally.</a:t>
                </a:r>
              </a:p>
              <a:p>
                <a:endParaRPr lang="en-US" altLang="zh-HK" dirty="0"/>
              </a:p>
              <a:p>
                <a:r>
                  <a:rPr lang="en-US" altLang="zh-HK" dirty="0" smtClean="0">
                    <a:solidFill>
                      <a:srgbClr val="FF0000"/>
                    </a:solidFill>
                  </a:rPr>
                  <a:t>Inherently</a:t>
                </a:r>
                <a:r>
                  <a:rPr lang="en-US" altLang="zh-HK" dirty="0" smtClean="0"/>
                  <a:t> quantum.</a:t>
                </a:r>
              </a:p>
              <a:p>
                <a:pPr lvl="1"/>
                <a:r>
                  <a:rPr lang="en-US" altLang="zh-HK" dirty="0" smtClean="0"/>
                  <a:t>Not from quantizing any classical protocol.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75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7723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670" y="332656"/>
            <a:ext cx="893538" cy="121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2657"/>
            <a:ext cx="91737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1115616" y="1772816"/>
                <a:ext cx="3024802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zh-HK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HK" i="1">
                              <a:latin typeface="Cambria Math"/>
                            </a:rPr>
                            <m:t>𝛼</m:t>
                          </m:r>
                          <m:r>
                            <a:rPr lang="en-US" altLang="zh-HK" i="1">
                              <a:latin typeface="Cambria Math"/>
                            </a:rPr>
                            <m:t>∈</m:t>
                          </m:r>
                          <m:r>
                            <a:rPr lang="en-US" altLang="zh-HK" i="1"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zh-TW" altLang="zh-HK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616" y="1772816"/>
                <a:ext cx="3024802" cy="7645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200374" y="2120756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47143" y="1751424"/>
                <a:ext cx="558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143" y="1751424"/>
                <a:ext cx="55887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5358618" y="2520479"/>
                <a:ext cx="3533862" cy="76450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TW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𝜓</m:t>
                          </m:r>
                          <m:r>
                            <a:rPr lang="en-US" altLang="zh-TW" b="0" i="1" smtClean="0">
                              <a:latin typeface="Cambria Math"/>
                            </a:rPr>
                            <m:t>′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zh-HK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HK" b="0" i="1" smtClean="0">
                              <a:latin typeface="Cambria Math"/>
                            </a:rPr>
                            <m:t>𝛼</m:t>
                          </m:r>
                          <m:r>
                            <a:rPr lang="en-US" altLang="zh-HK" i="1">
                              <a:latin typeface="Cambria Math"/>
                            </a:rPr>
                            <m:t>∈</m:t>
                          </m:r>
                          <m:r>
                            <a:rPr lang="en-US" altLang="zh-HK" i="1"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sSub>
                            <m:sSubPr>
                              <m:ctrlPr>
                                <a:rPr lang="en-US" altLang="zh-HK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  <m:r>
                            <a:rPr lang="en-US" altLang="zh-HK" b="0" i="1" smtClean="0">
                              <a:latin typeface="Cambria Math"/>
                            </a:rPr>
                            <m:t>(</m:t>
                          </m:r>
                          <m:r>
                            <a:rPr lang="en-US" altLang="zh-HK" b="0" i="1" smtClean="0">
                              <a:latin typeface="Cambria Math"/>
                            </a:rPr>
                            <m:t>𝑦</m:t>
                          </m:r>
                          <m:r>
                            <a:rPr lang="en-US" altLang="zh-HK" b="0" i="1" smtClean="0">
                              <a:latin typeface="Cambria Math"/>
                            </a:rPr>
                            <m:t>)</m:t>
                          </m:r>
                          <m:d>
                            <m:dPr>
                              <m:begChr m:val="|"/>
                              <m:endChr m:val="〉"/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zh-TW" altLang="zh-HK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b="0" i="1" smtClean="0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618" y="2520479"/>
                <a:ext cx="3533862" cy="764505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5997439" y="2120756"/>
            <a:ext cx="0" cy="399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6074577" y="2132856"/>
                <a:ext cx="1809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 smtClean="0">
                    <a:solidFill>
                      <a:srgbClr val="0070C0"/>
                    </a:solidFill>
                  </a:rPr>
                  <a:t>Add 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HK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4577" y="2132856"/>
                <a:ext cx="1809791" cy="369332"/>
              </a:xfrm>
              <a:prstGeom prst="rect">
                <a:avLst/>
              </a:prstGeom>
              <a:blipFill rotWithShape="1">
                <a:blip r:embed="rId7"/>
                <a:stretch>
                  <a:fillRect l="-2694" t="-8333" r="-673" b="-2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4211960" y="3356992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7984" y="2987660"/>
                <a:ext cx="614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𝜓</m:t>
                          </m:r>
                          <m:r>
                            <a:rPr lang="en-US" altLang="zh-TW" i="1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987660"/>
                <a:ext cx="614784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/>
              <p:cNvSpPr/>
              <p:nvPr/>
            </p:nvSpPr>
            <p:spPr>
              <a:xfrm>
                <a:off x="1409327" y="3672607"/>
                <a:ext cx="2370585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zh-TW" altLang="zh-HK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HK" i="1">
                              <a:latin typeface="Cambria Math"/>
                            </a:rPr>
                            <m:t>𝛼</m:t>
                          </m:r>
                          <m:r>
                            <a:rPr lang="en-US" altLang="zh-HK" i="1">
                              <a:latin typeface="Cambria Math"/>
                            </a:rPr>
                            <m:t>∈</m:t>
                          </m:r>
                          <m:r>
                            <a:rPr lang="en-US" altLang="zh-HK" i="1"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HK" b="0" i="1" smtClean="0"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HK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b="0" i="1" smtClean="0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6" name="Rectangle 1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9327" y="3672607"/>
                <a:ext cx="2370585" cy="764505"/>
              </a:xfrm>
              <a:prstGeom prst="rect">
                <a:avLst/>
              </a:prstGeom>
              <a:blipFill rotWithShape="1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2699792" y="3356992"/>
            <a:ext cx="0" cy="399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1193419" y="3356992"/>
                <a:ext cx="150637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HK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i="1" dirty="0" smtClean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altLang="zh-HK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b="0" i="1" dirty="0" smtClean="0">
                                  <a:solidFill>
                                    <a:srgbClr val="0070C0"/>
                                  </a:solidFill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</m:e>
                      </m:d>
                      <m:r>
                        <a:rPr lang="en-US" altLang="zh-HK" b="0" i="1" dirty="0" smtClean="0">
                          <a:solidFill>
                            <a:srgbClr val="0070C0"/>
                          </a:solidFill>
                          <a:latin typeface="Cambria Math"/>
                        </a:rPr>
                        <m:t>→</m:t>
                      </m:r>
                      <m:d>
                        <m:dPr>
                          <m:begChr m:val="|"/>
                          <m:endChr m:val="〉"/>
                          <m:ctrlPr>
                            <a:rPr lang="en-US" altLang="zh-HK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i="1" dirty="0">
                              <a:solidFill>
                                <a:srgbClr val="0070C0"/>
                              </a:solidFill>
                              <a:latin typeface="Cambria Math"/>
                            </a:rPr>
                            <m:t>𝛼</m:t>
                          </m:r>
                        </m:e>
                      </m:d>
                    </m:oMath>
                  </m:oMathPara>
                </a14:m>
                <a:endParaRPr lang="zh-HK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3419" y="3356992"/>
                <a:ext cx="1506373" cy="369332"/>
              </a:xfrm>
              <a:prstGeom prst="rect">
                <a:avLst/>
              </a:prstGeom>
              <a:blipFill rotWithShape="1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/>
          <p:cNvCxnSpPr/>
          <p:nvPr/>
        </p:nvCxnSpPr>
        <p:spPr>
          <a:xfrm>
            <a:off x="3491880" y="4237250"/>
            <a:ext cx="0" cy="399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/>
              <p:cNvSpPr txBox="1"/>
              <p:nvPr/>
            </p:nvSpPr>
            <p:spPr>
              <a:xfrm>
                <a:off x="3491880" y="4221088"/>
                <a:ext cx="26780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 smtClean="0">
                    <a:solidFill>
                      <a:srgbClr val="0070C0"/>
                    </a:solidFill>
                  </a:rPr>
                  <a:t>Fourier: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〉"/>
                        <m:ctrlP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e>
                    </m:d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→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altLang="zh-HK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HK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zh-HK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  <m:d>
                          <m:dPr>
                            <m:ctrlPr>
                              <a:rPr lang="en-US" altLang="zh-HK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𝑡</m:t>
                        </m:r>
                        <m: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〉</m:t>
                        </m:r>
                      </m:e>
                    </m:nary>
                  </m:oMath>
                </a14:m>
                <a:endParaRPr lang="zh-HK" altLang="en-US" dirty="0">
                  <a:solidFill>
                    <a:srgbClr val="0070C0"/>
                  </a:solidFill>
                </a:endParaRPr>
              </a:p>
            </p:txBody>
          </p:sp>
        </mc:Choice>
        <mc:Fallback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91880" y="4221088"/>
                <a:ext cx="2678041" cy="369332"/>
              </a:xfrm>
              <a:prstGeom prst="rect">
                <a:avLst/>
              </a:prstGeom>
              <a:blipFill rotWithShape="1">
                <a:blip r:embed="rId11"/>
                <a:stretch>
                  <a:fillRect l="-2050" t="-119672" b="-18360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539552" y="4536703"/>
                <a:ext cx="3292504" cy="159550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TW" b="0" i="1" smtClean="0"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naryPr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𝛼</m:t>
                              </m:r>
                              <m:r>
                                <a:rPr lang="en-US" altLang="zh-HK" i="1">
                                  <a:latin typeface="Cambria Math"/>
                                </a:rPr>
                                <m:t>∈</m:t>
                              </m:r>
                              <m:r>
                                <a:rPr lang="en-US" altLang="zh-HK" i="1">
                                  <a:latin typeface="Cambria Math"/>
                                </a:rPr>
                                <m:t>𝐴</m:t>
                              </m:r>
                            </m:sub>
                            <m:sup/>
                            <m:e>
                              <m:acc>
                                <m:accPr>
                                  <m:chr m:val="̂"/>
                                  <m:ctrlPr>
                                    <a:rPr lang="zh-TW" altLang="zh-HK" i="1">
                                      <a:latin typeface="Cambria Math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𝑓</m:t>
                                  </m:r>
                                </m:e>
                              </m:acc>
                              <m:d>
                                <m:dPr>
                                  <m:ctrlPr>
                                    <a:rPr lang="zh-TW" altLang="zh-HK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zh-TW" altLang="zh-HK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𝛼</m:t>
                                  </m:r>
                                </m:sub>
                              </m:sSub>
                              <m:d>
                                <m:dPr>
                                  <m:ctrlPr>
                                    <a:rPr lang="zh-TW" altLang="zh-HK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𝑥</m:t>
                                  </m:r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+</m:t>
                                  </m:r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𝑦</m:t>
                                  </m:r>
                                </m:e>
                              </m:d>
                              <m:sSub>
                                <m:sSubPr>
                                  <m:ctrlPr>
                                    <a:rPr lang="en-US" altLang="zh-HK" i="1">
                                      <a:latin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𝜒</m:t>
                                  </m:r>
                                </m:e>
                                <m:sub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𝛼</m:t>
                                  </m:r>
                                </m:sub>
                              </m:sSub>
                              <m:r>
                                <a:rPr lang="en-US" altLang="zh-HK" i="1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HK" i="1"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HK" i="1"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zh-TW" altLang="zh-HK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i="1">
                                      <a:latin typeface="Cambria Math"/>
                                    </a:rPr>
                                    <m:t>𝑡</m:t>
                                  </m:r>
                                </m:e>
                              </m:d>
                            </m:e>
                          </m:nary>
                        </m:e>
                      </m:nary>
                    </m:oMath>
                  </m:oMathPara>
                </a14:m>
                <a:endParaRPr lang="en-US" altLang="zh-HK" dirty="0" smtClean="0"/>
              </a:p>
              <a:p>
                <a:endParaRPr lang="en-US" altLang="zh-TW" b="0" i="1" dirty="0" smtClean="0">
                  <a:latin typeface="Cambria Math"/>
                </a:endParaRPr>
              </a:p>
              <a:p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TW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TW" i="1">
                            <a:latin typeface="Cambria Math"/>
                          </a:rPr>
                          <m:t>𝑡</m:t>
                        </m:r>
                      </m:sub>
                      <m:sup/>
                      <m:e>
                        <m:r>
                          <a:rPr lang="en-US" altLang="zh-TW" i="1">
                            <a:latin typeface="Cambria Math"/>
                          </a:rPr>
                          <m:t>𝑓</m:t>
                        </m:r>
                        <m:d>
                          <m:dPr>
                            <m:ctrlPr>
                              <a:rPr lang="zh-TW" altLang="zh-HK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i="1">
                                <a:latin typeface="Cambria Math"/>
                              </a:rPr>
                              <m:t>𝑥</m:t>
                            </m:r>
                            <m:r>
                              <a:rPr lang="en-US" altLang="zh-HK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HK" i="1">
                                <a:latin typeface="Cambria Math"/>
                              </a:rPr>
                              <m:t>𝑦</m:t>
                            </m:r>
                            <m:r>
                              <a:rPr lang="en-US" altLang="zh-HK" i="1">
                                <a:latin typeface="Cambria Math"/>
                              </a:rPr>
                              <m:t>+</m:t>
                            </m:r>
                            <m:r>
                              <a:rPr lang="en-US" altLang="zh-HK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  <m:d>
                          <m:dPr>
                            <m:begChr m:val="|"/>
                            <m:endChr m:val="〉"/>
                            <m:ctrlPr>
                              <a:rPr lang="zh-TW" altLang="zh-HK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TW" i="1">
                                <a:latin typeface="Cambria Math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US" altLang="zh-HK" dirty="0" smtClean="0"/>
                  <a:t> </a:t>
                </a:r>
                <a:endParaRPr lang="en-US" altLang="zh-HK" dirty="0"/>
              </a:p>
              <a:p>
                <a:endParaRPr lang="zh-HK" altLang="en-US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4536703"/>
                <a:ext cx="3292504" cy="1595501"/>
              </a:xfrm>
              <a:prstGeom prst="rect">
                <a:avLst/>
              </a:prstGeom>
              <a:blipFill rotWithShape="1">
                <a:blip r:embed="rId12"/>
                <a:stretch>
                  <a:fillRect l="-3148" b="-24809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-36512" y="1772816"/>
                <a:ext cx="1362296" cy="6802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HK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〉"/>
                              <m:ctrlPr>
                                <a:rPr lang="en-US" altLang="zh-HK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0</m:t>
                              </m:r>
                            </m:e>
                          </m:d>
                          <m:r>
                            <a:rPr lang="en-US" altLang="zh-HK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〉"/>
                              <m:ctrlPr>
                                <a:rPr lang="en-US" altLang="zh-HK" i="1" dirty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1</m:t>
                              </m:r>
                            </m:e>
                          </m:d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altLang="zh-HK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r>
                        <a:rPr lang="en-US" altLang="zh-HK" b="0" i="1" dirty="0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⊗</m:t>
                      </m:r>
                    </m:oMath>
                  </m:oMathPara>
                </a14:m>
                <a:endParaRPr lang="zh-HK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6512" y="1772816"/>
                <a:ext cx="1362296" cy="680251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683568" y="5877272"/>
                <a:ext cx="2957220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HK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HK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HK" i="1" dirty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HK" i="1" dirty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|"/>
                              <m:endChr m:val="〉"/>
                              <m:ctrlP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HK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5877272"/>
                <a:ext cx="2957220" cy="767903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323528" y="548680"/>
                <a:ext cx="273555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2000" dirty="0" smtClean="0"/>
                  <a:t>Goal: compute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sz="20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00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HK" sz="200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sz="200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zh-HK" sz="20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HK" sz="2000" dirty="0" smtClean="0"/>
              </a:p>
              <a:p>
                <a:r>
                  <a:rPr lang="en-US" altLang="zh-HK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HK" sz="2000" i="1" smtClean="0">
                        <a:latin typeface="Cambria Math"/>
                      </a:rPr>
                      <m:t>𝑓</m:t>
                    </m:r>
                    <m:r>
                      <a:rPr lang="en-US" altLang="zh-HK" sz="200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HK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HK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sz="200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HK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HK" sz="2000" i="1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HK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sz="2000" i="1">
                            <a:latin typeface="Cambria Math"/>
                          </a:rPr>
                          <m:t>±1</m:t>
                        </m:r>
                      </m:e>
                    </m:d>
                  </m:oMath>
                </a14:m>
                <a:endParaRPr lang="en-US" altLang="zh-HK" sz="20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8680"/>
                <a:ext cx="2735557" cy="707886"/>
              </a:xfrm>
              <a:prstGeom prst="rect">
                <a:avLst/>
              </a:prstGeom>
              <a:blipFill rotWithShape="1">
                <a:blip r:embed="rId15"/>
                <a:stretch>
                  <a:fillRect l="-2227" t="-4310" r="-223" b="-1465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646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10" grpId="0"/>
      <p:bldP spid="13" grpId="0"/>
      <p:bldP spid="15" grpId="0"/>
      <p:bldP spid="16" grpId="0"/>
      <p:bldP spid="18" grpId="0"/>
      <p:bldP spid="20" grpId="0"/>
      <p:bldP spid="21" grpId="0"/>
      <p:bldP spid="22" grpId="0"/>
      <p:bldP spid="2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670" y="332656"/>
            <a:ext cx="893538" cy="121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2657"/>
            <a:ext cx="91737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7584" y="1772816"/>
                <a:ext cx="329731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|+〉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zh-HK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HK" i="1">
                              <a:latin typeface="Cambria Math"/>
                            </a:rPr>
                            <m:t>𝛼</m:t>
                          </m:r>
                          <m:r>
                            <a:rPr lang="en-US" altLang="zh-HK" i="1">
                              <a:latin typeface="Cambria Math"/>
                            </a:rPr>
                            <m:t>∈</m:t>
                          </m:r>
                          <m:r>
                            <a:rPr lang="en-US" altLang="zh-HK" i="1"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zh-TW" altLang="zh-HK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3297313" cy="7645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200374" y="2120756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47143" y="1751424"/>
                <a:ext cx="558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143" y="1751424"/>
                <a:ext cx="55887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5637399" y="2120756"/>
            <a:ext cx="0" cy="399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14537" y="2132856"/>
                <a:ext cx="1809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 smtClean="0">
                    <a:solidFill>
                      <a:srgbClr val="0070C0"/>
                    </a:solidFill>
                  </a:rPr>
                  <a:t>Add 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HK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37" y="2132856"/>
                <a:ext cx="180979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94" t="-8333" r="-673" b="-2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4211960" y="2646204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7984" y="2276872"/>
                <a:ext cx="614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𝜓</m:t>
                          </m:r>
                          <m:r>
                            <a:rPr lang="en-US" altLang="zh-TW" i="1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276872"/>
                <a:ext cx="61478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1763688" y="2669237"/>
            <a:ext cx="0" cy="399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14591" y="2685901"/>
            <a:ext cx="196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0070C0"/>
                </a:solidFill>
              </a:rPr>
              <a:t>Decoding + Fourier</a:t>
            </a:r>
            <a:endParaRPr lang="zh-HK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83198" y="3150260"/>
                <a:ext cx="2957220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HK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HK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HK" i="1" dirty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HK" i="1" dirty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|"/>
                              <m:endChr m:val="〉"/>
                              <m:ctrlP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HK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98" y="3150260"/>
                <a:ext cx="2957220" cy="7679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2617613" y="3918163"/>
            <a:ext cx="0" cy="38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7696" y="3918163"/>
                <a:ext cx="1938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 smtClean="0">
                    <a:solidFill>
                      <a:srgbClr val="0070C0"/>
                    </a:solidFill>
                  </a:rPr>
                  <a:t>Measure</a:t>
                </a:r>
                <a14:m>
                  <m:oMath xmlns:m="http://schemas.openxmlformats.org/officeDocument/2006/math">
                    <m:r>
                      <a:rPr lang="en-US" altLang="zh-HK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{|+</m:t>
                    </m:r>
                    <m:r>
                      <a:rPr lang="en-US" altLang="zh-HK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〉,|−〉}</m:t>
                    </m:r>
                  </m:oMath>
                </a14:m>
                <a:endParaRPr lang="zh-HK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96" y="3918163"/>
                <a:ext cx="193854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516" t="-8333" r="-1258" b="-2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3833194" y="3908569"/>
            <a:ext cx="0" cy="38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921980" y="3923764"/>
                <a:ext cx="1161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 smtClean="0">
                    <a:solidFill>
                      <a:srgbClr val="0070C0"/>
                    </a:solidFill>
                  </a:rPr>
                  <a:t>Measure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980" y="3923764"/>
                <a:ext cx="1161921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188" t="-8333" b="-2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39861" y="4365104"/>
                <a:ext cx="4999510" cy="188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 smtClean="0"/>
                  <a:t>A random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/>
                      </a:rPr>
                      <m:t>𝑡</m:t>
                    </m:r>
                    <m:r>
                      <a:rPr lang="en-US" altLang="zh-HK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HK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HK" altLang="en-US" dirty="0" smtClean="0"/>
                  <a:t> </a:t>
                </a:r>
                <a:r>
                  <a:rPr lang="en-US" altLang="zh-HK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 smtClean="0"/>
                  <a:t>.</a:t>
                </a:r>
              </a:p>
              <a:p>
                <a:r>
                  <a:rPr lang="en-US" altLang="zh-HK" dirty="0" smtClean="0"/>
                  <a:t>Recall our target:</a:t>
                </a:r>
                <a:r>
                  <a:rPr lang="en-US" altLang="zh-HK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altLang="zh-HK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altLang="zh-HK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 smtClean="0"/>
                  <a:t>. What’s the difference? </a:t>
                </a:r>
              </a:p>
              <a:p>
                <a:r>
                  <a:rPr lang="en-US" altLang="zh-HK" dirty="0" smtClean="0"/>
                  <a:t>The </a:t>
                </a:r>
                <a:r>
                  <a:rPr lang="en-US" altLang="zh-HK" dirty="0" smtClean="0">
                    <a:solidFill>
                      <a:srgbClr val="7030A0"/>
                    </a:solidFill>
                  </a:rPr>
                  <a:t>derivative</a:t>
                </a:r>
                <a:r>
                  <a:rPr lang="en-US" altLang="zh-HK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HK" b="0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HK" b="0" i="1" smtClean="0">
                        <a:solidFill>
                          <a:srgbClr val="7030A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HK" b="0" i="1" smtClean="0">
                        <a:latin typeface="Cambria Math"/>
                      </a:rPr>
                      <m:t>=</m:t>
                    </m:r>
                    <m:r>
                      <a:rPr lang="en-US" altLang="zh-HK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 smtClean="0"/>
                  <a:t>. </a:t>
                </a:r>
              </a:p>
              <a:p>
                <a:r>
                  <a:rPr lang="en-US" altLang="zh-HK" dirty="0" smtClean="0"/>
                  <a:t>Good: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b="0" i="0" smtClean="0">
                                <a:latin typeface="Cambria Math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HK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HK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HK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zh-HK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b="0" i="0" smtClean="0">
                                <a:latin typeface="Cambria Math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HK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HK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HK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zh-HK" b="0" i="1" smtClean="0">
                        <a:solidFill>
                          <a:srgbClr val="7030A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HK" dirty="0" smtClean="0"/>
                  <a:t>.</a:t>
                </a:r>
              </a:p>
              <a:p>
                <a:r>
                  <a:rPr lang="en-US" altLang="zh-HK" dirty="0" smtClean="0"/>
                  <a:t>Bad: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HK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HK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HK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HK">
                                        <a:latin typeface="Cambria Math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altLang="zh-HK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HK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HK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HK" b="0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HK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HK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HK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HK" dirty="0" smtClean="0"/>
                  <a:t>.</a:t>
                </a:r>
              </a:p>
              <a:p>
                <a:r>
                  <a:rPr lang="en-US" altLang="zh-HK" dirty="0" smtClean="0"/>
                  <a:t>(That’s where the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HK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HK" i="1" dirty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HK" altLang="en-US" dirty="0"/>
                  <a:t> </a:t>
                </a:r>
                <a:r>
                  <a:rPr lang="en-US" altLang="zh-HK" dirty="0" smtClean="0"/>
                  <a:t>comes from.)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61" y="4365104"/>
                <a:ext cx="4999510" cy="1884683"/>
              </a:xfrm>
              <a:prstGeom prst="rect">
                <a:avLst/>
              </a:prstGeom>
              <a:blipFill rotWithShape="1">
                <a:blip r:embed="rId11"/>
                <a:stretch>
                  <a:fillRect l="-976" t="-1618" r="-244" b="-453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ine Callout 2 27"/>
              <p:cNvSpPr/>
              <p:nvPr/>
            </p:nvSpPr>
            <p:spPr>
              <a:xfrm>
                <a:off x="5739371" y="3055233"/>
                <a:ext cx="3297125" cy="3254087"/>
              </a:xfrm>
              <a:prstGeom prst="borderCallout2">
                <a:avLst>
                  <a:gd name="adj1" fmla="val 58345"/>
                  <a:gd name="adj2" fmla="val -533"/>
                  <a:gd name="adj3" fmla="val 83466"/>
                  <a:gd name="adj4" fmla="val -17766"/>
                  <a:gd name="adj5" fmla="val 83548"/>
                  <a:gd name="adj6" fmla="val -67921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HK" dirty="0" smtClean="0">
                    <a:solidFill>
                      <a:srgbClr val="0070C0"/>
                    </a:solidFill>
                  </a:rPr>
                  <a:t>One more issue</a:t>
                </a:r>
                <a:r>
                  <a:rPr lang="en-US" altLang="zh-HK" dirty="0" smtClean="0">
                    <a:solidFill>
                      <a:schemeClr val="tx1"/>
                    </a:solidFill>
                  </a:rPr>
                  <a:t>: Only Alice knows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HK" dirty="0" smtClean="0">
                    <a:solidFill>
                      <a:schemeClr val="tx1"/>
                    </a:solidFill>
                  </a:rPr>
                  <a:t>!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Bob doesn’t.</a:t>
                </a:r>
                <a:endParaRPr lang="en-US" altLang="zh-HK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HK" dirty="0" smtClean="0">
                    <a:solidFill>
                      <a:schemeClr val="tx1"/>
                    </a:solidFill>
                  </a:rPr>
                  <a:t>It’s unaffordable to send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HK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HK" dirty="0" err="1" smtClean="0">
                    <a:solidFill>
                      <a:schemeClr val="tx1"/>
                    </a:solidFill>
                  </a:rPr>
                  <a:t>Obs</a:t>
                </a:r>
                <a:r>
                  <a:rPr lang="en-US" altLang="zh-HK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𝑠𝑢𝑝𝑝</m:t>
                    </m:r>
                    <m:d>
                      <m:dPr>
                        <m:ctrlPr>
                          <a:rPr lang="en-US" altLang="zh-HK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HK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⊆</m:t>
                    </m:r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,∀</m:t>
                    </m:r>
                    <m:r>
                      <a:rPr lang="en-US" altLang="zh-HK" i="1" dirty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HK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</a:rPr>
                      <m:t>𝑠𝑢𝑝𝑝</m:t>
                    </m:r>
                    <m:d>
                      <m:dPr>
                        <m:ctrlP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</m:d>
                  </m:oMath>
                </a14:m>
                <a:endParaRPr lang="en-US" altLang="zh-HK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altLang="zh-HK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altLang="zh-HK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altLang="zh-HK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Line Callout 2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371" y="3055233"/>
                <a:ext cx="3297125" cy="3254087"/>
              </a:xfrm>
              <a:prstGeom prst="borderCallout2">
                <a:avLst>
                  <a:gd name="adj1" fmla="val 58345"/>
                  <a:gd name="adj2" fmla="val -533"/>
                  <a:gd name="adj3" fmla="val 83466"/>
                  <a:gd name="adj4" fmla="val -17766"/>
                  <a:gd name="adj5" fmla="val 83548"/>
                  <a:gd name="adj6" fmla="val -67921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23528" y="548680"/>
                <a:ext cx="273555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2000" dirty="0" smtClean="0"/>
                  <a:t>Goal: compute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sz="20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00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HK" sz="200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sz="200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zh-HK" sz="20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HK" sz="2000" dirty="0" smtClean="0"/>
              </a:p>
              <a:p>
                <a:r>
                  <a:rPr lang="en-US" altLang="zh-HK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HK" sz="2000" i="1" smtClean="0">
                        <a:latin typeface="Cambria Math"/>
                      </a:rPr>
                      <m:t>𝑓</m:t>
                    </m:r>
                    <m:r>
                      <a:rPr lang="en-US" altLang="zh-HK" sz="200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HK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HK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sz="200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HK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HK" sz="2000" i="1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HK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sz="2000" i="1">
                            <a:latin typeface="Cambria Math"/>
                          </a:rPr>
                          <m:t>±1</m:t>
                        </m:r>
                      </m:e>
                    </m:d>
                  </m:oMath>
                </a14:m>
                <a:endParaRPr lang="en-US" altLang="zh-HK" sz="20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8680"/>
                <a:ext cx="2735557" cy="707886"/>
              </a:xfrm>
              <a:prstGeom prst="rect">
                <a:avLst/>
              </a:prstGeom>
              <a:blipFill rotWithShape="1">
                <a:blip r:embed="rId13"/>
                <a:stretch>
                  <a:fillRect l="-2227" t="-4310" r="-223" b="-1465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105565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6" grpId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670" y="332656"/>
            <a:ext cx="893538" cy="121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2657"/>
            <a:ext cx="91737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7584" y="1772816"/>
                <a:ext cx="329731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|+〉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zh-HK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HK" i="1">
                              <a:latin typeface="Cambria Math"/>
                            </a:rPr>
                            <m:t>𝛼</m:t>
                          </m:r>
                          <m:r>
                            <a:rPr lang="en-US" altLang="zh-HK" i="1">
                              <a:latin typeface="Cambria Math"/>
                            </a:rPr>
                            <m:t>∈</m:t>
                          </m:r>
                          <m:r>
                            <a:rPr lang="en-US" altLang="zh-HK" i="1"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zh-TW" altLang="zh-HK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3297313" cy="7645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200374" y="2120756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47143" y="1751424"/>
                <a:ext cx="558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143" y="1751424"/>
                <a:ext cx="55887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5637399" y="2120756"/>
            <a:ext cx="0" cy="399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14537" y="2132856"/>
                <a:ext cx="1809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 smtClean="0">
                    <a:solidFill>
                      <a:srgbClr val="0070C0"/>
                    </a:solidFill>
                  </a:rPr>
                  <a:t>Add 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HK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37" y="2132856"/>
                <a:ext cx="180979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94" t="-8333" r="-673" b="-2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4211960" y="2646204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7984" y="2276872"/>
                <a:ext cx="614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𝜓</m:t>
                          </m:r>
                          <m:r>
                            <a:rPr lang="en-US" altLang="zh-TW" i="1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276872"/>
                <a:ext cx="61478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1763688" y="2669237"/>
            <a:ext cx="0" cy="399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14591" y="2685901"/>
            <a:ext cx="196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0070C0"/>
                </a:solidFill>
              </a:rPr>
              <a:t>Decoding + Fourier</a:t>
            </a:r>
            <a:endParaRPr lang="zh-HK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83198" y="3150260"/>
                <a:ext cx="2957220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HK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HK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HK" i="1" dirty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HK" i="1" dirty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|"/>
                              <m:endChr m:val="〉"/>
                              <m:ctrlP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HK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98" y="3150260"/>
                <a:ext cx="2957220" cy="7679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2617613" y="3918163"/>
            <a:ext cx="0" cy="38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7696" y="3918163"/>
                <a:ext cx="1938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 smtClean="0">
                    <a:solidFill>
                      <a:srgbClr val="0070C0"/>
                    </a:solidFill>
                  </a:rPr>
                  <a:t>Measure</a:t>
                </a:r>
                <a14:m>
                  <m:oMath xmlns:m="http://schemas.openxmlformats.org/officeDocument/2006/math">
                    <m:r>
                      <a:rPr lang="en-US" altLang="zh-HK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{|+</m:t>
                    </m:r>
                    <m:r>
                      <a:rPr lang="en-US" altLang="zh-HK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〉,|−〉}</m:t>
                    </m:r>
                  </m:oMath>
                </a14:m>
                <a:endParaRPr lang="zh-HK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96" y="3918163"/>
                <a:ext cx="193854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516" t="-8333" r="-1258" b="-2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3833194" y="3908569"/>
            <a:ext cx="0" cy="38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921980" y="3923764"/>
                <a:ext cx="1161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 smtClean="0">
                    <a:solidFill>
                      <a:srgbClr val="0070C0"/>
                    </a:solidFill>
                  </a:rPr>
                  <a:t>Measure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980" y="3923764"/>
                <a:ext cx="1161921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188" t="-8333" b="-2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39861" y="4365104"/>
                <a:ext cx="4999510" cy="188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 smtClean="0"/>
                  <a:t>A random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/>
                      </a:rPr>
                      <m:t>𝑡</m:t>
                    </m:r>
                    <m:r>
                      <a:rPr lang="en-US" altLang="zh-HK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HK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HK" altLang="en-US" dirty="0" smtClean="0"/>
                  <a:t> </a:t>
                </a:r>
                <a:r>
                  <a:rPr lang="en-US" altLang="zh-HK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 smtClean="0"/>
                  <a:t>.</a:t>
                </a:r>
              </a:p>
              <a:p>
                <a:r>
                  <a:rPr lang="en-US" altLang="zh-HK" dirty="0" smtClean="0"/>
                  <a:t>Recall our target:</a:t>
                </a:r>
                <a:r>
                  <a:rPr lang="en-US" altLang="zh-HK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altLang="zh-HK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altLang="zh-HK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 smtClean="0"/>
                  <a:t>. What’s the difference? </a:t>
                </a:r>
              </a:p>
              <a:p>
                <a:r>
                  <a:rPr lang="en-US" altLang="zh-HK" dirty="0" smtClean="0"/>
                  <a:t>The </a:t>
                </a:r>
                <a:r>
                  <a:rPr lang="en-US" altLang="zh-HK" dirty="0" smtClean="0">
                    <a:solidFill>
                      <a:srgbClr val="7030A0"/>
                    </a:solidFill>
                  </a:rPr>
                  <a:t>derivative</a:t>
                </a:r>
                <a:r>
                  <a:rPr lang="en-US" altLang="zh-HK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HK" b="0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HK" b="0" i="1" smtClean="0">
                        <a:solidFill>
                          <a:srgbClr val="7030A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HK" b="0" i="1" smtClean="0">
                        <a:latin typeface="Cambria Math"/>
                      </a:rPr>
                      <m:t>=</m:t>
                    </m:r>
                    <m:r>
                      <a:rPr lang="en-US" altLang="zh-HK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 smtClean="0"/>
                  <a:t>. </a:t>
                </a:r>
              </a:p>
              <a:p>
                <a:r>
                  <a:rPr lang="en-US" altLang="zh-HK" dirty="0" smtClean="0"/>
                  <a:t>Good: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b="0" i="0" smtClean="0">
                                <a:latin typeface="Cambria Math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HK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HK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HK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zh-HK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b="0" i="0" smtClean="0">
                                <a:latin typeface="Cambria Math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HK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HK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HK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zh-HK" b="0" i="1" smtClean="0">
                        <a:solidFill>
                          <a:srgbClr val="7030A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HK" dirty="0" smtClean="0"/>
                  <a:t>.</a:t>
                </a:r>
              </a:p>
              <a:p>
                <a:r>
                  <a:rPr lang="en-US" altLang="zh-HK" dirty="0" smtClean="0"/>
                  <a:t>Bad: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HK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HK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HK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HK">
                                        <a:latin typeface="Cambria Math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altLang="zh-HK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HK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HK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HK" b="0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HK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HK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HK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HK" dirty="0" smtClean="0"/>
                  <a:t>.</a:t>
                </a:r>
              </a:p>
              <a:p>
                <a:r>
                  <a:rPr lang="en-US" altLang="zh-HK" dirty="0" smtClean="0"/>
                  <a:t>(That’s where the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HK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HK" i="1" dirty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HK" altLang="en-US" dirty="0"/>
                  <a:t> </a:t>
                </a:r>
                <a:r>
                  <a:rPr lang="en-US" altLang="zh-HK" dirty="0" smtClean="0"/>
                  <a:t>comes from.)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61" y="4365104"/>
                <a:ext cx="4999510" cy="1884683"/>
              </a:xfrm>
              <a:prstGeom prst="rect">
                <a:avLst/>
              </a:prstGeom>
              <a:blipFill rotWithShape="1">
                <a:blip r:embed="rId11"/>
                <a:stretch>
                  <a:fillRect l="-976" t="-1618" r="-244" b="-453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ine Callout 2 27"/>
              <p:cNvSpPr/>
              <p:nvPr/>
            </p:nvSpPr>
            <p:spPr>
              <a:xfrm>
                <a:off x="5739371" y="3055233"/>
                <a:ext cx="3297125" cy="3254087"/>
              </a:xfrm>
              <a:prstGeom prst="borderCallout2">
                <a:avLst>
                  <a:gd name="adj1" fmla="val 58345"/>
                  <a:gd name="adj2" fmla="val -533"/>
                  <a:gd name="adj3" fmla="val 83466"/>
                  <a:gd name="adj4" fmla="val -17766"/>
                  <a:gd name="adj5" fmla="val 83548"/>
                  <a:gd name="adj6" fmla="val -67921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HK" dirty="0" smtClean="0">
                    <a:solidFill>
                      <a:srgbClr val="0070C0"/>
                    </a:solidFill>
                  </a:rPr>
                  <a:t>One more issue</a:t>
                </a:r>
                <a:r>
                  <a:rPr lang="en-US" altLang="zh-HK" dirty="0" smtClean="0">
                    <a:solidFill>
                      <a:schemeClr val="tx1"/>
                    </a:solidFill>
                  </a:rPr>
                  <a:t>: Only Alice knows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HK" dirty="0" smtClean="0">
                    <a:solidFill>
                      <a:schemeClr val="tx1"/>
                    </a:solidFill>
                  </a:rPr>
                  <a:t>!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Bob doesn’t.</a:t>
                </a:r>
                <a:endParaRPr lang="en-US" altLang="zh-HK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HK" dirty="0" smtClean="0">
                    <a:solidFill>
                      <a:schemeClr val="tx1"/>
                    </a:solidFill>
                  </a:rPr>
                  <a:t>It’s unaffordable to send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HK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HK" dirty="0" err="1" smtClean="0">
                    <a:solidFill>
                      <a:schemeClr val="tx1"/>
                    </a:solidFill>
                  </a:rPr>
                  <a:t>Obs</a:t>
                </a:r>
                <a:r>
                  <a:rPr lang="en-US" altLang="zh-HK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𝑠𝑢𝑝𝑝</m:t>
                    </m:r>
                    <m:d>
                      <m:dPr>
                        <m:ctrlPr>
                          <a:rPr lang="en-US" altLang="zh-HK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HK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⊆</m:t>
                    </m:r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,∀</m:t>
                    </m:r>
                    <m:r>
                      <a:rPr lang="en-US" altLang="zh-HK" i="1" dirty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HK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</a:rPr>
                      <m:t>𝑠𝑢𝑝𝑝</m:t>
                    </m:r>
                    <m:d>
                      <m:dPr>
                        <m:ctrlP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</m:d>
                  </m:oMath>
                </a14:m>
                <a:endParaRPr lang="en-US" altLang="zh-HK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altLang="zh-HK" dirty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altLang="zh-HK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endParaRPr lang="en-US" altLang="zh-HK" dirty="0" smtClean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Line Callout 2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371" y="3055233"/>
                <a:ext cx="3297125" cy="3254087"/>
              </a:xfrm>
              <a:prstGeom prst="borderCallout2">
                <a:avLst>
                  <a:gd name="adj1" fmla="val 58345"/>
                  <a:gd name="adj2" fmla="val -533"/>
                  <a:gd name="adj3" fmla="val 83466"/>
                  <a:gd name="adj4" fmla="val -17766"/>
                  <a:gd name="adj5" fmla="val 83548"/>
                  <a:gd name="adj6" fmla="val -67921"/>
                </a:avLst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Oval 2"/>
          <p:cNvSpPr/>
          <p:nvPr/>
        </p:nvSpPr>
        <p:spPr>
          <a:xfrm>
            <a:off x="1043372" y="1157947"/>
            <a:ext cx="4392488" cy="475252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 dirty="0"/>
          </a:p>
        </p:txBody>
      </p:sp>
      <p:sp>
        <p:nvSpPr>
          <p:cNvPr id="7" name="Oval 6"/>
          <p:cNvSpPr/>
          <p:nvPr/>
        </p:nvSpPr>
        <p:spPr>
          <a:xfrm>
            <a:off x="3833194" y="3534211"/>
            <a:ext cx="594790" cy="56662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Oval 21"/>
          <p:cNvSpPr/>
          <p:nvPr/>
        </p:nvSpPr>
        <p:spPr>
          <a:xfrm>
            <a:off x="3635896" y="3686611"/>
            <a:ext cx="594790" cy="56662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9" name="Oval 28"/>
          <p:cNvSpPr/>
          <p:nvPr/>
        </p:nvSpPr>
        <p:spPr>
          <a:xfrm>
            <a:off x="3347864" y="3654467"/>
            <a:ext cx="594790" cy="56662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Oval 29"/>
              <p:cNvSpPr/>
              <p:nvPr/>
            </p:nvSpPr>
            <p:spPr>
              <a:xfrm>
                <a:off x="3545162" y="3429000"/>
                <a:ext cx="594790" cy="566621"/>
              </a:xfrm>
              <a:prstGeom prst="ellipse">
                <a:avLst/>
              </a:prstGeom>
              <a:solidFill>
                <a:srgbClr val="FFFF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altLang="zh-HK" i="1" dirty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30" name="Oval 2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5162" y="3429000"/>
                <a:ext cx="594790" cy="566621"/>
              </a:xfrm>
              <a:prstGeom prst="ellipse">
                <a:avLst/>
              </a:prstGeom>
              <a:blipFill rotWithShape="1">
                <a:blip r:embed="rId13"/>
                <a:stretch>
                  <a:fillRect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val 30"/>
          <p:cNvSpPr/>
          <p:nvPr/>
        </p:nvSpPr>
        <p:spPr>
          <a:xfrm>
            <a:off x="3203848" y="3429000"/>
            <a:ext cx="594790" cy="56662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2" name="Oval 31"/>
          <p:cNvSpPr/>
          <p:nvPr/>
        </p:nvSpPr>
        <p:spPr>
          <a:xfrm>
            <a:off x="3356248" y="3140968"/>
            <a:ext cx="594790" cy="56662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3" name="Oval 32"/>
          <p:cNvSpPr/>
          <p:nvPr/>
        </p:nvSpPr>
        <p:spPr>
          <a:xfrm>
            <a:off x="3617170" y="3068960"/>
            <a:ext cx="594790" cy="56662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4" name="Oval 33"/>
          <p:cNvSpPr/>
          <p:nvPr/>
        </p:nvSpPr>
        <p:spPr>
          <a:xfrm>
            <a:off x="3833194" y="3222419"/>
            <a:ext cx="594790" cy="566621"/>
          </a:xfrm>
          <a:prstGeom prst="ellipse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0" name="Oval 9"/>
          <p:cNvSpPr/>
          <p:nvPr/>
        </p:nvSpPr>
        <p:spPr>
          <a:xfrm>
            <a:off x="3059832" y="2969370"/>
            <a:ext cx="1548172" cy="1453887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2483768" y="2276872"/>
                <a:ext cx="2461956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𝐴</m:t>
                      </m:r>
                      <m:r>
                        <a:rPr lang="en-US" altLang="zh-HK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+</m:t>
                      </m:r>
                      <m:r>
                        <a:rPr lang="en-US" altLang="zh-HK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𝐴</m:t>
                      </m:r>
                    </m:oMath>
                  </m:oMathPara>
                </a14:m>
                <a:endParaRPr lang="en-US" altLang="zh-HK" i="1" dirty="0" smtClean="0">
                  <a:solidFill>
                    <a:srgbClr val="7030A0"/>
                  </a:solidFill>
                  <a:latin typeface="Cambria Math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dirty="0" smtClean="0">
                          <a:solidFill>
                            <a:srgbClr val="7030A0"/>
                          </a:solidFill>
                          <a:latin typeface="Cambria Math"/>
                        </a:rPr>
                        <m:t>≝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HK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HK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altLang="zh-HK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+</m:t>
                          </m:r>
                          <m:r>
                            <a:rPr lang="en-US" altLang="zh-HK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altLang="zh-HK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:</m:t>
                          </m:r>
                          <m:r>
                            <a:rPr lang="en-US" altLang="zh-HK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𝑎</m:t>
                          </m:r>
                          <m:r>
                            <a:rPr lang="en-US" altLang="zh-HK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,</m:t>
                          </m:r>
                          <m:r>
                            <a:rPr lang="en-US" altLang="zh-HK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𝑏</m:t>
                          </m:r>
                          <m:r>
                            <a:rPr lang="en-US" altLang="zh-HK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∈</m:t>
                          </m:r>
                          <m:r>
                            <a:rPr lang="en-US" altLang="zh-HK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altLang="zh-HK" dirty="0" smtClean="0">
                  <a:solidFill>
                    <a:srgbClr val="7030A0"/>
                  </a:solidFill>
                </a:endParaRPr>
              </a:p>
              <a:p>
                <a:pPr/>
                <a:endParaRPr lang="zh-HK" altLang="en-US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2276872"/>
                <a:ext cx="2461956" cy="923330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/>
              <p:cNvSpPr txBox="1"/>
              <p:nvPr/>
            </p:nvSpPr>
            <p:spPr>
              <a:xfrm>
                <a:off x="2843808" y="1268760"/>
                <a:ext cx="84234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HK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altLang="zh-HK" b="0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b="0" i="1" dirty="0" smtClean="0">
                                  <a:solidFill>
                                    <a:srgbClr val="7030A0"/>
                                  </a:solidFill>
                                  <a:latin typeface="Cambria Math"/>
                                </a:rPr>
                                <m:t>0,1</m:t>
                              </m:r>
                            </m:e>
                          </m:d>
                        </m:e>
                        <m:sup>
                          <m:r>
                            <a:rPr lang="en-US" altLang="zh-HK" b="0" i="1" dirty="0" smtClean="0">
                              <a:solidFill>
                                <a:srgbClr val="7030A0"/>
                              </a:solidFill>
                              <a:latin typeface="Cambria Math"/>
                            </a:rPr>
                            <m:t>𝑛</m:t>
                          </m:r>
                        </m:sup>
                      </m:sSup>
                    </m:oMath>
                  </m:oMathPara>
                </a14:m>
                <a:endParaRPr lang="zh-HK" altLang="en-US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5" name="TextBox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3808" y="1268760"/>
                <a:ext cx="842345" cy="369332"/>
              </a:xfrm>
              <a:prstGeom prst="rect">
                <a:avLst/>
              </a:prstGeom>
              <a:blipFill rotWithShape="1"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6" name="Rectangle 35"/>
              <p:cNvSpPr/>
              <p:nvPr/>
            </p:nvSpPr>
            <p:spPr>
              <a:xfrm>
                <a:off x="323528" y="548680"/>
                <a:ext cx="273555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2000" dirty="0" smtClean="0"/>
                  <a:t>Goal: compute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sz="20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00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HK" sz="200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sz="200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zh-HK" sz="20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HK" sz="2000" dirty="0" smtClean="0"/>
              </a:p>
              <a:p>
                <a:r>
                  <a:rPr lang="en-US" altLang="zh-HK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HK" sz="2000" i="1" smtClean="0">
                        <a:latin typeface="Cambria Math"/>
                      </a:rPr>
                      <m:t>𝑓</m:t>
                    </m:r>
                    <m:r>
                      <a:rPr lang="en-US" altLang="zh-HK" sz="200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HK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HK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sz="200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HK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HK" sz="2000" i="1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HK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sz="2000" i="1">
                            <a:latin typeface="Cambria Math"/>
                          </a:rPr>
                          <m:t>±1</m:t>
                        </m:r>
                      </m:e>
                    </m:d>
                  </m:oMath>
                </a14:m>
                <a:endParaRPr lang="en-US" altLang="zh-HK" sz="2000" dirty="0"/>
              </a:p>
            </p:txBody>
          </p:sp>
        </mc:Choice>
        <mc:Fallback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8680"/>
                <a:ext cx="2735557" cy="707886"/>
              </a:xfrm>
              <a:prstGeom prst="rect">
                <a:avLst/>
              </a:prstGeom>
              <a:blipFill rotWithShape="1">
                <a:blip r:embed="rId16"/>
                <a:stretch>
                  <a:fillRect l="-2227" t="-4310" r="-223" b="-1465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47656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2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10" grpId="0" animBg="1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670" y="332656"/>
            <a:ext cx="893538" cy="121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2657"/>
            <a:ext cx="91737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7584" y="1772816"/>
                <a:ext cx="329731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|+〉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zh-HK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HK" i="1">
                              <a:latin typeface="Cambria Math"/>
                            </a:rPr>
                            <m:t>𝛼</m:t>
                          </m:r>
                          <m:r>
                            <a:rPr lang="en-US" altLang="zh-HK" i="1">
                              <a:latin typeface="Cambria Math"/>
                            </a:rPr>
                            <m:t>∈</m:t>
                          </m:r>
                          <m:r>
                            <a:rPr lang="en-US" altLang="zh-HK" i="1"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zh-TW" altLang="zh-HK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3297313" cy="7645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200374" y="2120756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47143" y="1751424"/>
                <a:ext cx="558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143" y="1751424"/>
                <a:ext cx="55887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5637399" y="2120756"/>
            <a:ext cx="0" cy="399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14537" y="2132856"/>
                <a:ext cx="1809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 smtClean="0">
                    <a:solidFill>
                      <a:srgbClr val="0070C0"/>
                    </a:solidFill>
                  </a:rPr>
                  <a:t>Add 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HK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37" y="2132856"/>
                <a:ext cx="180979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94" t="-8333" r="-673" b="-2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4211960" y="2646204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7984" y="2276872"/>
                <a:ext cx="614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𝜓</m:t>
                          </m:r>
                          <m:r>
                            <a:rPr lang="en-US" altLang="zh-TW" i="1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276872"/>
                <a:ext cx="61478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1763688" y="2669237"/>
            <a:ext cx="0" cy="399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14591" y="2685901"/>
            <a:ext cx="196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0070C0"/>
                </a:solidFill>
              </a:rPr>
              <a:t>Decoding + Fourier</a:t>
            </a:r>
            <a:endParaRPr lang="zh-HK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83198" y="3150260"/>
                <a:ext cx="2957220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HK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HK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HK" i="1" dirty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HK" i="1" dirty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|"/>
                              <m:endChr m:val="〉"/>
                              <m:ctrlP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HK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98" y="3150260"/>
                <a:ext cx="2957220" cy="7679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2617613" y="3918163"/>
            <a:ext cx="0" cy="38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7696" y="3918163"/>
                <a:ext cx="1938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 smtClean="0">
                    <a:solidFill>
                      <a:srgbClr val="0070C0"/>
                    </a:solidFill>
                  </a:rPr>
                  <a:t>Measure</a:t>
                </a:r>
                <a14:m>
                  <m:oMath xmlns:m="http://schemas.openxmlformats.org/officeDocument/2006/math">
                    <m:r>
                      <a:rPr lang="en-US" altLang="zh-HK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{|+</m:t>
                    </m:r>
                    <m:r>
                      <a:rPr lang="en-US" altLang="zh-HK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〉,|−〉}</m:t>
                    </m:r>
                  </m:oMath>
                </a14:m>
                <a:endParaRPr lang="zh-HK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96" y="3918163"/>
                <a:ext cx="193854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516" t="-8333" r="-1258" b="-2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3833194" y="3908569"/>
            <a:ext cx="0" cy="38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921980" y="3923764"/>
                <a:ext cx="1161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 smtClean="0">
                    <a:solidFill>
                      <a:srgbClr val="0070C0"/>
                    </a:solidFill>
                  </a:rPr>
                  <a:t>Measure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980" y="3923764"/>
                <a:ext cx="1161921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188" t="-8333" b="-2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39861" y="4365104"/>
                <a:ext cx="4999510" cy="188468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 smtClean="0"/>
                  <a:t>A random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/>
                      </a:rPr>
                      <m:t>𝑡</m:t>
                    </m:r>
                    <m:r>
                      <a:rPr lang="en-US" altLang="zh-HK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HK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HK" altLang="en-US" dirty="0" smtClean="0"/>
                  <a:t> </a:t>
                </a:r>
                <a:r>
                  <a:rPr lang="en-US" altLang="zh-HK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 smtClean="0"/>
                  <a:t>.</a:t>
                </a:r>
              </a:p>
              <a:p>
                <a:r>
                  <a:rPr lang="en-US" altLang="zh-HK" dirty="0" smtClean="0"/>
                  <a:t>Recall our target:</a:t>
                </a:r>
                <a:r>
                  <a:rPr lang="en-US" altLang="zh-HK" dirty="0" smtClean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i="1" dirty="0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𝑥</m:t>
                    </m:r>
                    <m:r>
                      <a:rPr lang="en-US" altLang="zh-HK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i="1" dirty="0" err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altLang="zh-HK" i="1" dirty="0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 smtClean="0"/>
                  <a:t>. What’s the difference? </a:t>
                </a:r>
              </a:p>
              <a:p>
                <a:r>
                  <a:rPr lang="en-US" altLang="zh-HK" dirty="0" smtClean="0"/>
                  <a:t>The </a:t>
                </a:r>
                <a:r>
                  <a:rPr lang="en-US" altLang="zh-HK" dirty="0" smtClean="0">
                    <a:solidFill>
                      <a:srgbClr val="7030A0"/>
                    </a:solidFill>
                  </a:rPr>
                  <a:t>derivative</a:t>
                </a:r>
                <a:r>
                  <a:rPr lang="en-US" altLang="zh-HK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HK" b="0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HK" b="0" i="1" smtClean="0">
                        <a:solidFill>
                          <a:srgbClr val="7030A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HK" b="0" i="1" smtClean="0">
                        <a:latin typeface="Cambria Math"/>
                      </a:rPr>
                      <m:t>=</m:t>
                    </m:r>
                    <m:r>
                      <a:rPr lang="en-US" altLang="zh-HK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 smtClean="0"/>
                  <a:t>. </a:t>
                </a:r>
              </a:p>
              <a:p>
                <a:r>
                  <a:rPr lang="en-US" altLang="zh-HK" dirty="0" smtClean="0"/>
                  <a:t>Good: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b="0" i="0" smtClean="0">
                                <a:latin typeface="Cambria Math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HK" b="0" i="1" smtClean="0">
                            <a:latin typeface="Cambria Math"/>
                          </a:rPr>
                          <m:t>(</m:t>
                        </m:r>
                        <m:sSub>
                          <m:sSubPr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b="0" i="0" smtClean="0">
                                <a:latin typeface="Cambria Math"/>
                              </a:rPr>
                              <m:t>Δ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HK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HK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zh-HK" b="0" i="1" smtClean="0">
                        <a:latin typeface="Cambria Math"/>
                      </a:rPr>
                      <m:t>≤</m:t>
                    </m:r>
                    <m:func>
                      <m:func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b="0" i="0" smtClean="0">
                                <a:latin typeface="Cambria Math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HK" b="0" i="1" smtClean="0">
                            <a:latin typeface="Cambria Math"/>
                          </a:rPr>
                          <m:t>(</m:t>
                        </m:r>
                        <m:r>
                          <a:rPr lang="en-US" altLang="zh-HK" b="0" i="1" smtClean="0">
                            <a:latin typeface="Cambria Math"/>
                          </a:rPr>
                          <m:t>𝑓</m:t>
                        </m:r>
                        <m:r>
                          <a:rPr lang="en-US" altLang="zh-HK" b="0" i="1" smtClean="0">
                            <a:latin typeface="Cambria Math"/>
                          </a:rPr>
                          <m:t>)</m:t>
                        </m:r>
                      </m:e>
                    </m:func>
                    <m:r>
                      <a:rPr lang="en-US" altLang="zh-HK" b="0" i="1" smtClean="0">
                        <a:solidFill>
                          <a:srgbClr val="7030A0"/>
                        </a:solidFill>
                        <a:latin typeface="Cambria Math"/>
                      </a:rPr>
                      <m:t>−1</m:t>
                    </m:r>
                  </m:oMath>
                </a14:m>
                <a:r>
                  <a:rPr lang="en-US" altLang="zh-HK" dirty="0" smtClean="0"/>
                  <a:t>.</a:t>
                </a:r>
              </a:p>
              <a:p>
                <a:r>
                  <a:rPr lang="en-US" altLang="zh-HK" dirty="0" smtClean="0"/>
                  <a:t>Bad: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HK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HK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sSub>
                                  <m:sSubPr>
                                    <m:ctrlPr>
                                      <a:rPr lang="en-US" altLang="zh-HK" i="1">
                                        <a:latin typeface="Cambria Math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HK">
                                        <a:latin typeface="Cambria Math"/>
                                      </a:rPr>
                                      <m:t>Δ</m:t>
                                    </m:r>
                                  </m:e>
                                  <m:sub>
                                    <m:r>
                                      <a:rPr lang="en-US" altLang="zh-HK" i="1">
                                        <a:latin typeface="Cambria Math"/>
                                      </a:rPr>
                                      <m:t>𝑡</m:t>
                                    </m:r>
                                  </m:sub>
                                </m:sSub>
                                <m:r>
                                  <a:rPr lang="en-US" altLang="zh-HK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HK" b="0" i="1" smtClean="0"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HK" b="0" i="1" smtClean="0"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HK" b="0" i="1" smtClean="0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HK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HK" b="0" i="1" smtClean="0"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HK" dirty="0" smtClean="0"/>
                  <a:t>.</a:t>
                </a:r>
              </a:p>
              <a:p>
                <a:r>
                  <a:rPr lang="en-US" altLang="zh-HK" dirty="0" smtClean="0"/>
                  <a:t>(That’s where the factor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HK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HK" i="1" dirty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zh-HK" altLang="en-US" dirty="0"/>
                  <a:t> </a:t>
                </a:r>
                <a:r>
                  <a:rPr lang="en-US" altLang="zh-HK" dirty="0" smtClean="0"/>
                  <a:t>comes from.)</a:t>
                </a:r>
                <a:endParaRPr lang="zh-HK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61" y="4365104"/>
                <a:ext cx="4999510" cy="1884683"/>
              </a:xfrm>
              <a:prstGeom prst="rect">
                <a:avLst/>
              </a:prstGeom>
              <a:blipFill rotWithShape="1">
                <a:blip r:embed="rId11"/>
                <a:stretch>
                  <a:fillRect l="-976" t="-1618" r="-244" b="-453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Line Callout 2 27"/>
              <p:cNvSpPr/>
              <p:nvPr/>
            </p:nvSpPr>
            <p:spPr>
              <a:xfrm>
                <a:off x="5739371" y="3055233"/>
                <a:ext cx="3297125" cy="3254087"/>
              </a:xfrm>
              <a:prstGeom prst="borderCallout2">
                <a:avLst>
                  <a:gd name="adj1" fmla="val 58345"/>
                  <a:gd name="adj2" fmla="val -533"/>
                  <a:gd name="adj3" fmla="val 83466"/>
                  <a:gd name="adj4" fmla="val -17766"/>
                  <a:gd name="adj5" fmla="val 83548"/>
                  <a:gd name="adj6" fmla="val -67921"/>
                </a:avLst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HK" dirty="0" smtClean="0">
                    <a:solidFill>
                      <a:srgbClr val="0070C0"/>
                    </a:solidFill>
                  </a:rPr>
                  <a:t>One more issue</a:t>
                </a:r>
                <a:r>
                  <a:rPr lang="en-US" altLang="zh-HK" dirty="0" smtClean="0">
                    <a:solidFill>
                      <a:schemeClr val="tx1"/>
                    </a:solidFill>
                  </a:rPr>
                  <a:t>: Only Alice knows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HK" dirty="0" smtClean="0">
                    <a:solidFill>
                      <a:schemeClr val="tx1"/>
                    </a:solidFill>
                  </a:rPr>
                  <a:t>!</a:t>
                </a:r>
                <a:r>
                  <a:rPr lang="en-US" altLang="zh-HK" dirty="0">
                    <a:solidFill>
                      <a:schemeClr val="tx1"/>
                    </a:solidFill>
                  </a:rPr>
                  <a:t> Bob doesn’t.</a:t>
                </a:r>
                <a:endParaRPr lang="en-US" altLang="zh-HK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HK" dirty="0" smtClean="0">
                    <a:solidFill>
                      <a:schemeClr val="tx1"/>
                    </a:solidFill>
                  </a:rPr>
                  <a:t>It’s unaffordable to send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HK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HK" dirty="0" err="1" smtClean="0">
                    <a:solidFill>
                      <a:schemeClr val="tx1"/>
                    </a:solidFill>
                  </a:rPr>
                  <a:t>Obs</a:t>
                </a:r>
                <a:r>
                  <a:rPr lang="en-US" altLang="zh-HK" dirty="0" smtClean="0">
                    <a:solidFill>
                      <a:schemeClr val="tx1"/>
                    </a:solidFill>
                  </a:rPr>
                  <a:t>: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𝑠𝑢𝑝𝑝</m:t>
                    </m:r>
                    <m:d>
                      <m:dPr>
                        <m:ctrlPr>
                          <a:rPr lang="en-US" altLang="zh-HK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HK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Δ</m:t>
                                </m:r>
                              </m:e>
                              <m:sub>
                                <m: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</m:d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⊆</m:t>
                    </m:r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,∀</m:t>
                    </m:r>
                    <m:r>
                      <a:rPr lang="en-US" altLang="zh-HK" i="1" dirty="0">
                        <a:solidFill>
                          <a:schemeClr val="tx1"/>
                        </a:solidFill>
                        <a:latin typeface="Cambria Math"/>
                      </a:rPr>
                      <m:t>𝑡</m:t>
                    </m:r>
                  </m:oMath>
                </a14:m>
                <a:r>
                  <a:rPr lang="en-US" altLang="zh-HK" dirty="0" smtClean="0">
                    <a:solidFill>
                      <a:schemeClr val="tx1"/>
                    </a:solidFill>
                  </a:rPr>
                  <a:t>.</a:t>
                </a:r>
              </a:p>
              <a:p>
                <a:pPr marL="742950" lvl="1" indent="-285750">
                  <a:buFont typeface="Arial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HK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=</m:t>
                    </m:r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</a:rPr>
                      <m:t>𝑠𝑢𝑝𝑝</m:t>
                    </m:r>
                    <m:d>
                      <m:dPr>
                        <m:ctrlP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</m:e>
                    </m:d>
                  </m:oMath>
                </a14:m>
                <a:endParaRPr lang="en-US" altLang="zh-HK" dirty="0" smtClean="0">
                  <a:solidFill>
                    <a:schemeClr val="tx1"/>
                  </a:solidFill>
                </a:endParaRPr>
              </a:p>
              <a:p>
                <a:pPr marL="285750" indent="-285750">
                  <a:buFont typeface="Arial" pitchFamily="34" charset="0"/>
                  <a:buChar char="•"/>
                </a:pPr>
                <a:r>
                  <a:rPr lang="en-US" altLang="zh-HK" dirty="0" smtClean="0">
                    <a:solidFill>
                      <a:schemeClr val="tx1"/>
                    </a:solidFill>
                  </a:rPr>
                  <a:t>Thus in round 2, Alice and Bob can just encode the entire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𝐴</m:t>
                    </m:r>
                  </m:oMath>
                </a14:m>
                <a:r>
                  <a:rPr lang="en-US" altLang="zh-HK" dirty="0" smtClean="0">
                    <a:solidFill>
                      <a:schemeClr val="tx1"/>
                    </a:solidFill>
                  </a:rPr>
                  <a:t>.</a:t>
                </a:r>
                <a:endParaRPr lang="en-US" altLang="zh-HK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Line Callout 2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9371" y="3055233"/>
                <a:ext cx="3297125" cy="3254087"/>
              </a:xfrm>
              <a:prstGeom prst="borderCallout2">
                <a:avLst>
                  <a:gd name="adj1" fmla="val 58345"/>
                  <a:gd name="adj2" fmla="val -533"/>
                  <a:gd name="adj3" fmla="val 83466"/>
                  <a:gd name="adj4" fmla="val -17766"/>
                  <a:gd name="adj5" fmla="val 83548"/>
                  <a:gd name="adj6" fmla="val -67921"/>
                </a:avLst>
              </a:prstGeom>
              <a:blipFill rotWithShape="1">
                <a:blip r:embed="rId12"/>
                <a:stretch>
                  <a:fillRect r="-164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Rectangle 20"/>
              <p:cNvSpPr/>
              <p:nvPr/>
            </p:nvSpPr>
            <p:spPr>
              <a:xfrm>
                <a:off x="323528" y="548680"/>
                <a:ext cx="273555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2000" dirty="0" smtClean="0"/>
                  <a:t>Goal: compute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sz="20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00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HK" sz="200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sz="200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zh-HK" sz="20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HK" sz="2000" dirty="0" smtClean="0"/>
              </a:p>
              <a:p>
                <a:r>
                  <a:rPr lang="en-US" altLang="zh-HK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HK" sz="2000" i="1" smtClean="0">
                        <a:latin typeface="Cambria Math"/>
                      </a:rPr>
                      <m:t>𝑓</m:t>
                    </m:r>
                    <m:r>
                      <a:rPr lang="en-US" altLang="zh-HK" sz="200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HK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HK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sz="200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HK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HK" sz="2000" i="1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HK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sz="2000" i="1">
                            <a:latin typeface="Cambria Math"/>
                          </a:rPr>
                          <m:t>±1</m:t>
                        </m:r>
                      </m:e>
                    </m:d>
                  </m:oMath>
                </a14:m>
                <a:endParaRPr lang="en-US" altLang="zh-HK" sz="2000" dirty="0"/>
              </a:p>
            </p:txBody>
          </p:sp>
        </mc:Choice>
        <mc:Fallback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8680"/>
                <a:ext cx="2735557" cy="707886"/>
              </a:xfrm>
              <a:prstGeom prst="rect">
                <a:avLst/>
              </a:prstGeom>
              <a:blipFill rotWithShape="1">
                <a:blip r:embed="rId13"/>
                <a:stretch>
                  <a:fillRect l="-2227" t="-4310" r="-223" b="-1465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158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0670" y="332656"/>
            <a:ext cx="893538" cy="12192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332657"/>
            <a:ext cx="917378" cy="121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827584" y="1772816"/>
                <a:ext cx="3297313" cy="764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TW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b="0" i="1" smtClean="0">
                              <a:latin typeface="Cambria Math"/>
                            </a:rPr>
                            <m:t>𝜓</m:t>
                          </m:r>
                        </m:e>
                      </m:d>
                      <m:r>
                        <a:rPr lang="en-US" altLang="zh-TW" b="0" i="1" smtClean="0">
                          <a:latin typeface="Cambria Math"/>
                        </a:rPr>
                        <m:t>=</m:t>
                      </m:r>
                      <m:r>
                        <a:rPr lang="en-US" altLang="zh-TW" b="0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/>
                        </a:rPr>
                        <m:t>|+〉</m:t>
                      </m:r>
                      <m:nary>
                        <m:naryPr>
                          <m:chr m:val="∑"/>
                          <m:supHide m:val="on"/>
                          <m:ctrlPr>
                            <a:rPr lang="zh-TW" altLang="zh-HK" i="1"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HK" i="1">
                              <a:latin typeface="Cambria Math"/>
                            </a:rPr>
                            <m:t>𝛼</m:t>
                          </m:r>
                          <m:r>
                            <a:rPr lang="en-US" altLang="zh-HK" i="1">
                              <a:latin typeface="Cambria Math"/>
                            </a:rPr>
                            <m:t>∈</m:t>
                          </m:r>
                          <m:r>
                            <a:rPr lang="en-US" altLang="zh-HK" i="1">
                              <a:latin typeface="Cambria Math"/>
                            </a:rPr>
                            <m:t>𝐴</m:t>
                          </m:r>
                        </m:sub>
                        <m:sup/>
                        <m:e>
                          <m:acc>
                            <m:accPr>
                              <m:chr m:val="̂"/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acc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𝑓</m:t>
                              </m:r>
                            </m:e>
                          </m:acc>
                          <m:d>
                            <m:d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𝛼</m:t>
                              </m:r>
                            </m:e>
                          </m:d>
                          <m:sSub>
                            <m:sSub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𝜒</m:t>
                              </m:r>
                            </m:e>
                            <m:sub>
                              <m:r>
                                <a:rPr lang="en-US" altLang="zh-HK" i="1">
                                  <a:latin typeface="Cambria Math"/>
                                </a:rPr>
                                <m:t>𝛼</m:t>
                              </m:r>
                            </m:sub>
                          </m:sSub>
                          <m:d>
                            <m:dPr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i="1">
                                  <a:latin typeface="Cambria Math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begChr m:val="|"/>
                              <m:endChr m:val="〉"/>
                              <m:ctrlPr>
                                <a:rPr lang="zh-TW" altLang="zh-HK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TW" i="1">
                                  <a:latin typeface="Cambria Math"/>
                                </a:rPr>
                                <m:t>𝐸</m:t>
                              </m:r>
                              <m:d>
                                <m:dPr>
                                  <m:ctrlPr>
                                    <a:rPr lang="zh-TW" altLang="zh-HK" i="1"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>
                                      <a:latin typeface="Cambria Math"/>
                                    </a:rPr>
                                    <m:t>𝛼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772816"/>
                <a:ext cx="3297313" cy="764505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/>
          <p:cNvCxnSpPr/>
          <p:nvPr/>
        </p:nvCxnSpPr>
        <p:spPr>
          <a:xfrm>
            <a:off x="4200374" y="2120756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8"/>
              <p:cNvSpPr/>
              <p:nvPr/>
            </p:nvSpPr>
            <p:spPr>
              <a:xfrm>
                <a:off x="4447143" y="1751424"/>
                <a:ext cx="55887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𝜓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7143" y="1751424"/>
                <a:ext cx="558871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/>
          <p:cNvCxnSpPr/>
          <p:nvPr/>
        </p:nvCxnSpPr>
        <p:spPr>
          <a:xfrm>
            <a:off x="5637399" y="2120756"/>
            <a:ext cx="0" cy="399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5714537" y="2132856"/>
                <a:ext cx="180979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 smtClean="0">
                    <a:solidFill>
                      <a:srgbClr val="0070C0"/>
                    </a:solidFill>
                  </a:rPr>
                  <a:t>Add phase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</m:sub>
                    </m:sSub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𝑦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zh-HK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4537" y="2132856"/>
                <a:ext cx="1809791" cy="369332"/>
              </a:xfrm>
              <a:prstGeom prst="rect">
                <a:avLst/>
              </a:prstGeom>
              <a:blipFill rotWithShape="1">
                <a:blip r:embed="rId6"/>
                <a:stretch>
                  <a:fillRect l="-2694" t="-8333" r="-673" b="-2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/>
          <p:cNvCxnSpPr/>
          <p:nvPr/>
        </p:nvCxnSpPr>
        <p:spPr>
          <a:xfrm>
            <a:off x="4211960" y="2646204"/>
            <a:ext cx="108012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4427984" y="2276872"/>
                <a:ext cx="61478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〉"/>
                          <m:ctrlPr>
                            <a:rPr lang="en-US" altLang="zh-TW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n-US" altLang="zh-TW" i="1">
                              <a:latin typeface="Cambria Math"/>
                            </a:rPr>
                            <m:t>𝜓</m:t>
                          </m:r>
                          <m:r>
                            <a:rPr lang="en-US" altLang="zh-TW" i="1">
                              <a:latin typeface="Cambria Math"/>
                            </a:rPr>
                            <m:t>′</m:t>
                          </m:r>
                        </m:e>
                      </m:d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7984" y="2276872"/>
                <a:ext cx="614784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1500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/>
          <p:cNvCxnSpPr/>
          <p:nvPr/>
        </p:nvCxnSpPr>
        <p:spPr>
          <a:xfrm>
            <a:off x="1763688" y="2669237"/>
            <a:ext cx="0" cy="39972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814591" y="2685901"/>
            <a:ext cx="19621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dirty="0" smtClean="0">
                <a:solidFill>
                  <a:srgbClr val="0070C0"/>
                </a:solidFill>
              </a:rPr>
              <a:t>Decoding + Fourier</a:t>
            </a:r>
            <a:endParaRPr lang="zh-HK" altLang="en-US" dirty="0">
              <a:solidFill>
                <a:srgbClr val="0070C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183198" y="3150260"/>
                <a:ext cx="2957220" cy="76790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en-US" altLang="zh-HK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</m:ctrlPr>
                        </m:naryPr>
                        <m:sub>
                          <m:r>
                            <a:rPr lang="en-US" altLang="zh-HK" b="0" i="1" dirty="0" smtClean="0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/>
                            </a:rPr>
                            <m:t>𝑡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altLang="zh-HK" i="1" dirty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fPr>
                            <m:num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0</m:t>
                                  </m:r>
                                </m:e>
                              </m:d>
                              <m:r>
                                <a:rPr lang="en-US" altLang="zh-HK" i="1" dirty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𝑓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𝑥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𝑦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+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)</m:t>
                              </m:r>
                              <m:d>
                                <m:dPr>
                                  <m:begChr m:val="|"/>
                                  <m:endChr m:val="〉"/>
                                  <m:ctrlP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1</m:t>
                                  </m:r>
                                </m:e>
                              </m:d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altLang="zh-HK" i="1" dirty="0">
                                      <a:solidFill>
                                        <a:schemeClr val="accent3">
                                          <a:lumMod val="50000"/>
                                        </a:schemeClr>
                                      </a:solidFill>
                                      <a:latin typeface="Cambria Math"/>
                                    </a:rPr>
                                    <m:t>2</m:t>
                                  </m:r>
                                </m:e>
                              </m:rad>
                            </m:den>
                          </m:f>
                          <m:d>
                            <m:dPr>
                              <m:begChr m:val="|"/>
                              <m:endChr m:val="〉"/>
                              <m:ctrlP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a:rPr lang="en-US" altLang="zh-HK" b="0" i="1" dirty="0" smtClean="0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/>
                                </a:rPr>
                                <m:t>𝑡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zh-HK" altLang="en-US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98" y="3150260"/>
                <a:ext cx="2957220" cy="767903"/>
              </a:xfrm>
              <a:prstGeom prst="rect">
                <a:avLst/>
              </a:prstGeom>
              <a:blipFill rotWithShape="1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4" name="Straight Arrow Connector 23"/>
          <p:cNvCxnSpPr/>
          <p:nvPr/>
        </p:nvCxnSpPr>
        <p:spPr>
          <a:xfrm>
            <a:off x="2617613" y="3918163"/>
            <a:ext cx="0" cy="38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537696" y="3918163"/>
                <a:ext cx="19385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 smtClean="0">
                    <a:solidFill>
                      <a:srgbClr val="0070C0"/>
                    </a:solidFill>
                  </a:rPr>
                  <a:t>Measure</a:t>
                </a:r>
                <a14:m>
                  <m:oMath xmlns:m="http://schemas.openxmlformats.org/officeDocument/2006/math">
                    <m:r>
                      <a:rPr lang="en-US" altLang="zh-HK" b="0" i="0" dirty="0" smtClean="0">
                        <a:solidFill>
                          <a:srgbClr val="0070C0"/>
                        </a:solidFill>
                        <a:latin typeface="Cambria Math"/>
                      </a:rPr>
                      <m:t>{|+</m:t>
                    </m:r>
                    <m:r>
                      <a:rPr lang="en-US" altLang="zh-HK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〉,|−〉}</m:t>
                    </m:r>
                  </m:oMath>
                </a14:m>
                <a:endParaRPr lang="zh-HK" altLang="en-US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96" y="3918163"/>
                <a:ext cx="1938544" cy="369332"/>
              </a:xfrm>
              <a:prstGeom prst="rect">
                <a:avLst/>
              </a:prstGeom>
              <a:blipFill rotWithShape="1">
                <a:blip r:embed="rId9"/>
                <a:stretch>
                  <a:fillRect l="-2516" t="-8333" r="-1258" b="-2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/>
          <p:cNvCxnSpPr/>
          <p:nvPr/>
        </p:nvCxnSpPr>
        <p:spPr>
          <a:xfrm>
            <a:off x="3833194" y="3908569"/>
            <a:ext cx="0" cy="384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3921980" y="3923764"/>
                <a:ext cx="116192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dirty="0" smtClean="0">
                    <a:solidFill>
                      <a:srgbClr val="0070C0"/>
                    </a:solidFill>
                  </a:rPr>
                  <a:t>Measure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𝑡</m:t>
                    </m:r>
                  </m:oMath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1980" y="3923764"/>
                <a:ext cx="1161921" cy="369332"/>
              </a:xfrm>
              <a:prstGeom prst="rect">
                <a:avLst/>
              </a:prstGeom>
              <a:blipFill rotWithShape="1">
                <a:blip r:embed="rId10"/>
                <a:stretch>
                  <a:fillRect l="-4188" t="-8333" b="-2666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739861" y="4365104"/>
                <a:ext cx="3955378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HK" dirty="0" smtClean="0"/>
                  <a:t>A random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/>
                      </a:rPr>
                      <m:t>𝑡</m:t>
                    </m:r>
                    <m:r>
                      <a:rPr lang="en-US" altLang="zh-HK" b="0" i="1" smtClean="0">
                        <a:latin typeface="Cambria Math"/>
                      </a:rPr>
                      <m:t>∈</m:t>
                    </m:r>
                    <m:sSup>
                      <m:sSup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HK" b="0" i="1" smtClean="0">
                            <a:latin typeface="Cambria Math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zh-HK" altLang="en-US" dirty="0" smtClean="0"/>
                  <a:t> </a:t>
                </a:r>
                <a:r>
                  <a:rPr lang="en-US" altLang="zh-HK" dirty="0" smtClean="0"/>
                  <a:t>and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𝑡</m:t>
                    </m:r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 smtClean="0"/>
                  <a:t>.</a:t>
                </a:r>
              </a:p>
              <a:p>
                <a:r>
                  <a:rPr lang="en-US" altLang="zh-HK" dirty="0" smtClean="0"/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𝑓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zh-HK" b="0" i="1" smtClean="0">
                        <a:solidFill>
                          <a:srgbClr val="7030A0"/>
                        </a:solidFill>
                        <a:latin typeface="Cambria Math"/>
                      </a:rPr>
                      <m:t>≝</m:t>
                    </m:r>
                    <m:sSub>
                      <m:sSubPr>
                        <m:ctrlP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HK" b="0" i="0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Δ</m:t>
                        </m:r>
                      </m:e>
                      <m:sub>
                        <m: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𝑡</m:t>
                        </m:r>
                      </m:sub>
                    </m:sSub>
                    <m:r>
                      <a:rPr lang="en-US" altLang="zh-HK" b="0" i="1" smtClean="0">
                        <a:solidFill>
                          <a:srgbClr val="7030A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solidFill>
                              <a:srgbClr val="7030A0"/>
                            </a:solidFill>
                            <a:latin typeface="Cambria Math"/>
                          </a:rPr>
                          <m:t>𝑧</m:t>
                        </m:r>
                      </m:e>
                    </m:d>
                    <m:r>
                      <a:rPr lang="en-US" altLang="zh-HK" b="0" i="1" smtClean="0">
                        <a:latin typeface="Cambria Math"/>
                      </a:rPr>
                      <m:t>=</m:t>
                    </m:r>
                    <m:r>
                      <a:rPr lang="en-US" altLang="zh-HK" b="0" i="1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d>
                      <m:dPr>
                        <m:ctrlP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𝑧</m:t>
                        </m:r>
                        <m: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𝑡</m:t>
                        </m:r>
                      </m:e>
                    </m:d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𝑧</m:t>
                    </m:r>
                    <m:r>
                      <a:rPr lang="en-US" altLang="zh-HK" b="0" i="1" smtClean="0">
                        <a:solidFill>
                          <a:srgbClr val="0070C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 smtClean="0"/>
                  <a:t>. </a:t>
                </a:r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861" y="4365104"/>
                <a:ext cx="3955378" cy="646331"/>
              </a:xfrm>
              <a:prstGeom prst="rect">
                <a:avLst/>
              </a:prstGeom>
              <a:blipFill rotWithShape="1">
                <a:blip r:embed="rId11"/>
                <a:stretch>
                  <a:fillRect l="-1233" t="-4717" r="-462" b="-14151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Connector 28"/>
          <p:cNvCxnSpPr/>
          <p:nvPr/>
        </p:nvCxnSpPr>
        <p:spPr>
          <a:xfrm flipH="1">
            <a:off x="323528" y="5157192"/>
            <a:ext cx="50405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323528" y="1551857"/>
            <a:ext cx="0" cy="360533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/>
          <p:nvPr/>
        </p:nvCxnSpPr>
        <p:spPr>
          <a:xfrm>
            <a:off x="323528" y="1551857"/>
            <a:ext cx="504056" cy="0"/>
          </a:xfrm>
          <a:prstGeom prst="line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/>
              <p:cNvSpPr/>
              <p:nvPr/>
            </p:nvSpPr>
            <p:spPr>
              <a:xfrm>
                <a:off x="561848" y="5373216"/>
                <a:ext cx="7970591" cy="14763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altLang="zh-HK" sz="2000" dirty="0" smtClean="0"/>
                  <a:t>At last,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000" b="0" i="1" smtClean="0">
                            <a:latin typeface="Cambria Math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HK" sz="2000" b="0" i="1" smtClean="0"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sz="2000" b="0" i="0" smtClean="0">
                                <a:latin typeface="Cambria Math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HK" sz="2000" b="0" i="0" smtClean="0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fName>
                      <m:e>
                        <m:d>
                          <m:dPr>
                            <m:ctrlPr>
                              <a:rPr lang="en-US" altLang="zh-HK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2000" b="0" i="1" smtClean="0">
                                    <a:latin typeface="Cambria Math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000" b="0" i="1" smtClean="0">
                                    <a:latin typeface="Cambria Math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altLang="zh-HK" sz="2000" b="0" i="1" smtClean="0">
                                    <a:latin typeface="Cambria Math"/>
                                  </a:rPr>
                                  <m:t>𝑑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HK" sz="2000" b="0" i="1" smtClean="0">
                        <a:latin typeface="Cambria Math"/>
                      </a:rPr>
                      <m:t>=0</m:t>
                    </m:r>
                  </m:oMath>
                </a14:m>
                <a:r>
                  <a:rPr lang="en-US" altLang="zh-HK" sz="2000" dirty="0" smtClean="0"/>
                  <a:t>, a constant function.</a:t>
                </a:r>
              </a:p>
              <a:p>
                <a:endParaRPr lang="en-US" altLang="zh-HK" sz="400" dirty="0" smtClean="0"/>
              </a:p>
              <a:p>
                <a:r>
                  <a:rPr lang="en-US" altLang="zh-HK" sz="2000" dirty="0" smtClean="0"/>
                  <a:t>Cost</a:t>
                </a:r>
                <a:r>
                  <a:rPr lang="en-US" altLang="zh-HK" sz="2000" dirty="0"/>
                  <a:t>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00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sz="2000" i="0" dirty="0" smtClean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HK" sz="2000" i="1" dirty="0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sz="2000" i="1" dirty="0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HK" sz="2000" i="1" dirty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zh-HK" sz="2000" i="1" dirty="0" smtClean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sz="2000" i="0" dirty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HK" sz="20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sz="2000" i="1" dirty="0">
                                <a:latin typeface="Cambria Math"/>
                              </a:rPr>
                              <m:t>2</m:t>
                            </m:r>
                            <m:r>
                              <a:rPr lang="en-US" altLang="zh-HK" sz="20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HK" sz="2000" i="1" dirty="0">
                        <a:latin typeface="Cambria Math"/>
                      </a:rPr>
                      <m:t>+</m:t>
                    </m:r>
                    <m:func>
                      <m:funcPr>
                        <m:ctrlPr>
                          <a:rPr lang="en-US" altLang="zh-HK" sz="2000" i="1" dirty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sz="2000" i="0" dirty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HK" sz="2000" i="1" dirty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sz="2000" i="1" dirty="0">
                                <a:latin typeface="Cambria Math"/>
                              </a:rPr>
                              <m:t>4</m:t>
                            </m:r>
                            <m:r>
                              <a:rPr lang="en-US" altLang="zh-HK" sz="20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HK" sz="2000" i="1" dirty="0">
                        <a:latin typeface="Cambria Math"/>
                      </a:rPr>
                      <m:t>+…+</m:t>
                    </m:r>
                    <m:func>
                      <m:funcPr>
                        <m:ctrlPr>
                          <a:rPr lang="en-US" altLang="zh-HK" sz="2000" i="1" dirty="0"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sz="2000" i="0" dirty="0">
                            <a:latin typeface="Cambria Math"/>
                          </a:rPr>
                          <m:t>log</m:t>
                        </m:r>
                      </m:fName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HK" sz="2000" i="1" dirty="0">
                                <a:latin typeface="Cambria Math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HK" sz="2000" i="1" dirty="0">
                                    <a:latin typeface="Cambria Math"/>
                                  </a:rPr>
                                </m:ctrlPr>
                              </m:sSupPr>
                              <m:e>
                                <m:r>
                                  <a:rPr lang="en-US" altLang="zh-HK" sz="2000" i="1" dirty="0">
                                    <a:latin typeface="Cambria Math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altLang="zh-HK" sz="2000" i="1" dirty="0">
                                    <a:latin typeface="Cambria Math"/>
                                  </a:rPr>
                                  <m:t>𝑑</m:t>
                                </m:r>
                                <m:r>
                                  <a:rPr lang="en-US" altLang="zh-HK" sz="2000" b="0" i="1" dirty="0" smtClean="0">
                                    <a:latin typeface="Cambria Math"/>
                                  </a:rPr>
                                  <m:t>−1</m:t>
                                </m:r>
                              </m:sup>
                            </m:sSup>
                            <m:r>
                              <a:rPr lang="en-US" altLang="zh-HK" sz="2000" i="1" dirty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</m:func>
                    <m:r>
                      <a:rPr lang="en-US" altLang="zh-HK" sz="2000" b="0" i="1" dirty="0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HK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HK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HK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𝑑</m:t>
                        </m:r>
                      </m:sup>
                    </m:sSup>
                    <m:func>
                      <m:funcPr>
                        <m:ctrlPr>
                          <a:rPr lang="en-US" altLang="zh-HK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HK" sz="2000" b="0" i="0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log</m:t>
                        </m:r>
                      </m:fName>
                      <m:e>
                        <m:r>
                          <a:rPr lang="en-US" altLang="zh-HK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altLang="zh-HK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altLang="zh-HK" sz="20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</m:e>
                    </m:func>
                  </m:oMath>
                </a14:m>
                <a:r>
                  <a:rPr lang="en-US" altLang="zh-HK" sz="2000" dirty="0" smtClean="0"/>
                  <a:t>.</a:t>
                </a:r>
              </a:p>
              <a:p>
                <a:r>
                  <a:rPr lang="en-US" altLang="zh-HK" sz="500" b="0" dirty="0" smtClean="0"/>
                  <a:t>	</a:t>
                </a:r>
              </a:p>
              <a:p>
                <a:r>
                  <a:rPr lang="en-US" altLang="zh-HK" sz="2000" b="0" dirty="0" smtClean="0"/>
                  <a:t>	Used trivial bound: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HK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sz="2000" b="0" i="1" smtClean="0">
                            <a:latin typeface="Cambria Math"/>
                          </a:rPr>
                          <m:t>𝑘𝐴</m:t>
                        </m:r>
                      </m:e>
                    </m:d>
                    <m:r>
                      <a:rPr lang="en-US" altLang="zh-HK" sz="2000" b="0" i="1" smtClean="0"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HK" sz="2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HK" sz="2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sz="2000" b="0" i="1" smtClean="0"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HK" sz="2000" b="0" i="1" smtClean="0">
                            <a:latin typeface="Cambria Math"/>
                          </a:rPr>
                          <m:t>𝑘</m:t>
                        </m:r>
                      </m:sup>
                    </m:sSup>
                  </m:oMath>
                </a14:m>
                <a:endParaRPr lang="zh-HK" altLang="en-US" sz="2000" dirty="0"/>
              </a:p>
              <a:p>
                <a:endParaRPr lang="zh-HK" altLang="en-US" dirty="0"/>
              </a:p>
            </p:txBody>
          </p:sp>
        </mc:Choice>
        <mc:Fallback xmlns="">
          <p:sp>
            <p:nvSpPr>
              <p:cNvPr id="37" name="Rectangle 3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848" y="5373216"/>
                <a:ext cx="7970591" cy="1476302"/>
              </a:xfrm>
              <a:prstGeom prst="rect">
                <a:avLst/>
              </a:prstGeom>
              <a:blipFill rotWithShape="1">
                <a:blip r:embed="rId12"/>
                <a:stretch>
                  <a:fillRect l="-765" t="-205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Rectangle 27"/>
              <p:cNvSpPr/>
              <p:nvPr/>
            </p:nvSpPr>
            <p:spPr>
              <a:xfrm>
                <a:off x="323528" y="548680"/>
                <a:ext cx="2735557" cy="70788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zh-HK" sz="2000" dirty="0" smtClean="0"/>
                  <a:t>Goal: compute </a:t>
                </a:r>
                <a14:m>
                  <m:oMath xmlns:m="http://schemas.openxmlformats.org/officeDocument/2006/math">
                    <m:r>
                      <a:rPr lang="en-US" altLang="zh-HK" sz="20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sz="20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00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𝑥</m:t>
                    </m:r>
                    <m:r>
                      <a:rPr lang="en-US" altLang="zh-HK" sz="200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+</m:t>
                    </m:r>
                    <m:r>
                      <a:rPr lang="en-US" altLang="zh-HK" sz="2000" i="1" dirty="0" err="1" smtClean="0">
                        <a:solidFill>
                          <a:srgbClr val="FF0000"/>
                        </a:solidFill>
                        <a:latin typeface="Cambria Math"/>
                      </a:rPr>
                      <m:t>𝑦</m:t>
                    </m:r>
                    <m:r>
                      <a:rPr lang="en-US" altLang="zh-HK" sz="2000" i="1" dirty="0" smtClean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HK" sz="2000" dirty="0" smtClean="0"/>
              </a:p>
              <a:p>
                <a:r>
                  <a:rPr lang="en-US" altLang="zh-HK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altLang="zh-HK" sz="2000" i="1" smtClean="0">
                        <a:latin typeface="Cambria Math"/>
                      </a:rPr>
                      <m:t>𝑓</m:t>
                    </m:r>
                    <m:r>
                      <a:rPr lang="en-US" altLang="zh-HK" sz="200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HK" sz="2000" i="1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HK" sz="2000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sz="200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HK" sz="2000" i="1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HK" sz="2000" i="1">
                        <a:latin typeface="Cambria Math"/>
                      </a:rPr>
                      <m:t>→</m:t>
                    </m:r>
                    <m:d>
                      <m:dPr>
                        <m:begChr m:val="{"/>
                        <m:endChr m:val="}"/>
                        <m:ctrlPr>
                          <a:rPr lang="en-US" altLang="zh-HK" sz="20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sz="2000" i="1">
                            <a:latin typeface="Cambria Math"/>
                          </a:rPr>
                          <m:t>±1</m:t>
                        </m:r>
                      </m:e>
                    </m:d>
                  </m:oMath>
                </a14:m>
                <a:endParaRPr lang="en-US" altLang="zh-HK" sz="2000" dirty="0"/>
              </a:p>
            </p:txBody>
          </p:sp>
        </mc:Choice>
        <mc:Fallback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548680"/>
                <a:ext cx="2735557" cy="707886"/>
              </a:xfrm>
              <a:prstGeom prst="rect">
                <a:avLst/>
              </a:prstGeom>
              <a:blipFill rotWithShape="1">
                <a:blip r:embed="rId13"/>
                <a:stretch>
                  <a:fillRect l="-2227" t="-4310" r="-223" b="-1465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7560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Open problems</a:t>
            </a:r>
            <a:endParaRPr lang="zh-HK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HK" dirty="0" smtClean="0"/>
                  <a:t>Get </a:t>
                </a:r>
                <a:r>
                  <a:rPr lang="en-US" altLang="zh-HK" dirty="0"/>
                  <a:t>rid of the factor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i="1" dirty="0"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HK" i="1" dirty="0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en-US" altLang="zh-HK" i="1" dirty="0">
                            <a:latin typeface="Cambria Math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altLang="zh-HK" dirty="0"/>
                  <a:t>! </a:t>
                </a:r>
              </a:p>
              <a:p>
                <a:endParaRPr lang="en-US" altLang="zh-HK" dirty="0" smtClean="0"/>
              </a:p>
              <a:p>
                <a:r>
                  <a:rPr lang="en-US" altLang="zh-HK" dirty="0" smtClean="0"/>
                  <a:t>What </a:t>
                </a:r>
                <a:r>
                  <a:rPr lang="en-US" altLang="zh-HK" dirty="0"/>
                  <a:t>can we say about </a:t>
                </a:r>
                <a:r>
                  <a:rPr lang="en-US" altLang="zh-HK" dirty="0" smtClean="0"/>
                  <a:t>additive structure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HK" b="0" i="0" smtClean="0">
                        <a:latin typeface="Cambria Math"/>
                        <a:cs typeface="Times New Roman" pitchFamily="18" charset="0"/>
                      </a:rPr>
                      <m:t>supp</m:t>
                    </m:r>
                    <m:d>
                      <m:dPr>
                        <m:ctrlPr>
                          <a:rPr lang="en-US" altLang="zh-HK" b="0" i="1" smtClean="0">
                            <a:latin typeface="Cambria Math"/>
                            <a:cs typeface="Times New Roman" pitchFamily="18" charset="0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HK" b="0" i="1" smtClean="0">
                                <a:latin typeface="Cambria Math"/>
                                <a:cs typeface="Times New Roman" pitchFamily="18" charset="0"/>
                              </a:rPr>
                            </m:ctrlPr>
                          </m:accPr>
                          <m:e>
                            <m:r>
                              <a:rPr lang="en-US" altLang="zh-HK" b="0" i="1" smtClean="0">
                                <a:latin typeface="Cambria Math"/>
                                <a:cs typeface="Times New Roman" pitchFamily="18" charset="0"/>
                              </a:rPr>
                              <m:t>𝑓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zh-HK" dirty="0" smtClean="0"/>
                  <a:t> for </a:t>
                </a:r>
                <a:r>
                  <a:rPr lang="en-US" altLang="zh-HK" dirty="0"/>
                  <a:t>Boolean </a:t>
                </a:r>
                <a:r>
                  <a:rPr lang="en-US" altLang="zh-HK" dirty="0" smtClean="0"/>
                  <a:t>functions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/>
                      </a:rPr>
                      <m:t>𝑓</m:t>
                    </m:r>
                  </m:oMath>
                </a14:m>
                <a:r>
                  <a:rPr lang="en-US" altLang="zh-HK" dirty="0" smtClean="0"/>
                  <a:t>? </a:t>
                </a:r>
                <a:r>
                  <a:rPr lang="en-US" altLang="zh-HK" dirty="0"/>
                  <a:t>Say,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+</m:t>
                        </m:r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𝐴</m:t>
                        </m:r>
                      </m:e>
                    </m:d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</a:rPr>
                      <m:t>≤</m:t>
                    </m:r>
                    <m:sSup>
                      <m:sSupPr>
                        <m:ctrlP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</m:d>
                      </m:e>
                      <m:sup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1.5</m:t>
                        </m:r>
                      </m:sup>
                    </m:sSup>
                  </m:oMath>
                </a14:m>
                <a:r>
                  <a:rPr lang="en-US" altLang="zh-HK" dirty="0"/>
                  <a:t>?</a:t>
                </a:r>
                <a:endParaRPr lang="zh-HK" altLang="en-US" dirty="0"/>
              </a:p>
              <a:p>
                <a:endParaRPr lang="en-US" altLang="zh-HK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482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36334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WordArt 3"/>
          <p:cNvSpPr>
            <a:spLocks noChangeArrowheads="1" noChangeShapeType="1" noTextEdit="1"/>
          </p:cNvSpPr>
          <p:nvPr/>
        </p:nvSpPr>
        <p:spPr bwMode="auto">
          <a:xfrm>
            <a:off x="2915816" y="2996952"/>
            <a:ext cx="3456384" cy="86409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n-US" altLang="zh-HK" sz="3600" kern="10" dirty="0">
                <a:ln w="12700">
                  <a:solidFill>
                    <a:srgbClr val="EAEAEA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603AB"/>
                    </a:gs>
                    <a:gs pos="12000">
                      <a:srgbClr val="E81766"/>
                    </a:gs>
                    <a:gs pos="27000">
                      <a:srgbClr val="EE3F17"/>
                    </a:gs>
                    <a:gs pos="48000">
                      <a:srgbClr val="FFFF00"/>
                    </a:gs>
                    <a:gs pos="64999">
                      <a:srgbClr val="1A8D48"/>
                    </a:gs>
                    <a:gs pos="78999">
                      <a:srgbClr val="0819FB"/>
                    </a:gs>
                    <a:gs pos="100000">
                      <a:srgbClr val="A603AB"/>
                    </a:gs>
                  </a:gsLst>
                  <a:lin ang="0" scaled="1"/>
                </a:gradFill>
                <a:effectLst>
                  <a:outerShdw dist="35921" dir="2700000" sy="50000" kx="2115830" algn="bl" rotWithShape="0">
                    <a:srgbClr val="C0C0C0">
                      <a:alpha val="79999"/>
                    </a:srgbClr>
                  </a:outerShdw>
                </a:effectLst>
                <a:latin typeface="Arial Black"/>
              </a:rPr>
              <a:t>Thanks</a:t>
            </a:r>
            <a:endParaRPr lang="zh-HK" altLang="en-US" sz="3600" kern="10" dirty="0">
              <a:ln w="12700">
                <a:solidFill>
                  <a:srgbClr val="EAEAEA"/>
                </a:solidFill>
                <a:round/>
                <a:headEnd/>
                <a:tailEnd/>
              </a:ln>
              <a:gradFill rotWithShape="1">
                <a:gsLst>
                  <a:gs pos="0">
                    <a:srgbClr val="A603AB"/>
                  </a:gs>
                  <a:gs pos="12000">
                    <a:srgbClr val="E81766"/>
                  </a:gs>
                  <a:gs pos="27000">
                    <a:srgbClr val="EE3F17"/>
                  </a:gs>
                  <a:gs pos="48000">
                    <a:srgbClr val="FFFF00"/>
                  </a:gs>
                  <a:gs pos="64999">
                    <a:srgbClr val="1A8D48"/>
                  </a:gs>
                  <a:gs pos="78999">
                    <a:srgbClr val="0819FB"/>
                  </a:gs>
                  <a:gs pos="100000">
                    <a:srgbClr val="A603AB"/>
                  </a:gs>
                </a:gsLst>
                <a:lin ang="0" scaled="1"/>
              </a:gradFill>
              <a:effectLst>
                <a:outerShdw dist="35921" dir="2700000" sy="50000" kx="2115830" algn="bl" rotWithShape="0">
                  <a:srgbClr val="C0C0C0">
                    <a:alpha val="79999"/>
                  </a:srgbClr>
                </a:outerShdw>
              </a:effectLst>
              <a:latin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0372033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>
                <a:ea typeface="新細明體" charset="-120"/>
              </a:rPr>
              <a:t>Communication complexity</a:t>
            </a:r>
            <a:endParaRPr lang="zh-HK" altLang="en-US" baseline="30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4005064"/>
                <a:ext cx="8229600" cy="212109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altLang="zh-HK" sz="3000" dirty="0" smtClean="0">
                    <a:ea typeface="新細明體" charset="-120"/>
                  </a:rPr>
                  <a:t>Two parties, Alice and Bob, jointly compute a function </a:t>
                </a:r>
                <a14:m>
                  <m:oMath xmlns:m="http://schemas.openxmlformats.org/officeDocument/2006/math">
                    <m:r>
                      <a:rPr lang="en-US" altLang="zh-HK" sz="3000" b="0" i="1" dirty="0" smtClean="0">
                        <a:latin typeface="Cambria Math"/>
                        <a:ea typeface="新細明體" charset="-120"/>
                      </a:rPr>
                      <m:t>𝑓</m:t>
                    </m:r>
                  </m:oMath>
                </a14:m>
                <a:r>
                  <a:rPr lang="en-US" altLang="zh-HK" sz="3000" dirty="0" smtClean="0">
                    <a:ea typeface="新細明體" charset="-120"/>
                  </a:rPr>
                  <a:t> on input </a:t>
                </a:r>
                <a14:m>
                  <m:oMath xmlns:m="http://schemas.openxmlformats.org/officeDocument/2006/math">
                    <m:r>
                      <a:rPr lang="en-US" altLang="zh-HK" sz="3000" b="0" i="1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sz="3000" b="0" i="1" smtClean="0">
                        <a:latin typeface="Cambria Math"/>
                        <a:ea typeface="新細明體" charset="-120"/>
                      </a:rPr>
                      <m:t>𝑥</m:t>
                    </m:r>
                    <m:r>
                      <a:rPr lang="en-US" altLang="zh-HK" sz="3000" b="0" i="1" smtClean="0">
                        <a:latin typeface="Cambria Math"/>
                        <a:ea typeface="新細明體" charset="-120"/>
                      </a:rPr>
                      <m:t>,</m:t>
                    </m:r>
                    <m:r>
                      <a:rPr lang="en-US" altLang="zh-HK" sz="3000" b="0" i="1" smtClean="0">
                        <a:latin typeface="Cambria Math"/>
                        <a:ea typeface="新細明體" charset="-120"/>
                      </a:rPr>
                      <m:t>𝑦</m:t>
                    </m:r>
                    <m:r>
                      <a:rPr lang="en-US" altLang="zh-HK" sz="3000" b="0" i="1" smtClean="0"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sz="3000" dirty="0" smtClean="0">
                    <a:ea typeface="新細明體" charset="-120"/>
                  </a:rPr>
                  <a:t>. </a:t>
                </a:r>
                <a:endParaRPr lang="en-US" altLang="zh-HK" sz="3000" i="1" dirty="0" smtClean="0">
                  <a:latin typeface="Cambria Math"/>
                  <a:ea typeface="新細明體" charset="-12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𝑥</m:t>
                    </m:r>
                  </m:oMath>
                </a14:m>
                <a:r>
                  <a:rPr lang="en-US" altLang="zh-HK" sz="2600" dirty="0" smtClean="0">
                    <a:ea typeface="新細明體" charset="-120"/>
                  </a:rPr>
                  <a:t> known only to Alice and </a:t>
                </a:r>
                <a14:m>
                  <m:oMath xmlns:m="http://schemas.openxmlformats.org/officeDocument/2006/math">
                    <m:r>
                      <a:rPr lang="en-US" altLang="zh-HK" sz="2600" i="1" dirty="0" smtClean="0">
                        <a:latin typeface="Cambria Math"/>
                        <a:ea typeface="新細明體" charset="-120"/>
                      </a:rPr>
                      <m:t>𝑦</m:t>
                    </m:r>
                  </m:oMath>
                </a14:m>
                <a:r>
                  <a:rPr lang="en-US" altLang="zh-HK" sz="2600" dirty="0" smtClean="0">
                    <a:ea typeface="新細明體" charset="-120"/>
                  </a:rPr>
                  <a:t> only to Bob.</a:t>
                </a:r>
              </a:p>
              <a:p>
                <a:r>
                  <a:rPr lang="en-US" altLang="zh-HK" sz="3000" dirty="0">
                    <a:solidFill>
                      <a:srgbClr val="FF6600"/>
                    </a:solidFill>
                    <a:ea typeface="新細明體" charset="-120"/>
                  </a:rPr>
                  <a:t>Communication </a:t>
                </a:r>
                <a:r>
                  <a:rPr lang="en-US" altLang="zh-HK" sz="3000" dirty="0" smtClean="0">
                    <a:solidFill>
                      <a:srgbClr val="FF6600"/>
                    </a:solidFill>
                    <a:ea typeface="新細明體" charset="-120"/>
                  </a:rPr>
                  <a:t>complexity</a:t>
                </a:r>
                <a:r>
                  <a:rPr lang="en-US" altLang="zh-HK" sz="2800" dirty="0">
                    <a:ea typeface="新細明體" charset="-120"/>
                  </a:rPr>
                  <a:t>*</a:t>
                </a:r>
                <a:r>
                  <a:rPr lang="en-US" altLang="zh-HK" sz="2800" baseline="30000" dirty="0">
                    <a:ea typeface="新細明體" charset="-120"/>
                  </a:rPr>
                  <a:t>1</a:t>
                </a:r>
                <a:r>
                  <a:rPr lang="en-US" altLang="zh-HK" sz="3000" dirty="0" smtClean="0">
                    <a:ea typeface="新細明體" charset="-120"/>
                  </a:rPr>
                  <a:t>: </a:t>
                </a:r>
                <a:r>
                  <a:rPr lang="en-US" altLang="zh-HK" sz="3000" dirty="0">
                    <a:ea typeface="新細明體" charset="-120"/>
                  </a:rPr>
                  <a:t>how many bits are needed to be exchanged</a:t>
                </a:r>
                <a:r>
                  <a:rPr lang="en-US" altLang="zh-HK" sz="3000" dirty="0" smtClean="0">
                    <a:ea typeface="新細明體" charset="-120"/>
                  </a:rPr>
                  <a:t>?</a:t>
                </a:r>
                <a:endParaRPr lang="en-US" altLang="zh-HK" sz="3000" dirty="0">
                  <a:ea typeface="新細明體" charset="-120"/>
                </a:endParaRPr>
              </a:p>
              <a:p>
                <a:pPr lvl="1"/>
                <a:endParaRPr lang="en-US" altLang="zh-HK" sz="2400" dirty="0" smtClean="0"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4005064"/>
                <a:ext cx="8229600" cy="2121098"/>
              </a:xfrm>
              <a:blipFill rotWithShape="1">
                <a:blip r:embed="rId2"/>
                <a:stretch>
                  <a:fillRect l="-1259" t="-4598" b="-8046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9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6294" y="2027506"/>
            <a:ext cx="1343781" cy="18335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3867" y="2027506"/>
            <a:ext cx="1379635" cy="18335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Line 21"/>
          <p:cNvSpPr>
            <a:spLocks noChangeShapeType="1"/>
          </p:cNvSpPr>
          <p:nvPr/>
        </p:nvSpPr>
        <p:spPr bwMode="auto">
          <a:xfrm>
            <a:off x="4114799" y="2637107"/>
            <a:ext cx="12541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>
            <a:off x="4114799" y="2865707"/>
            <a:ext cx="12541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8" name="Line 23"/>
          <p:cNvSpPr>
            <a:spLocks noChangeShapeType="1"/>
          </p:cNvSpPr>
          <p:nvPr/>
        </p:nvSpPr>
        <p:spPr bwMode="auto">
          <a:xfrm>
            <a:off x="4114799" y="3094307"/>
            <a:ext cx="12541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p:sp>
        <p:nvSpPr>
          <p:cNvPr id="9" name="Line 24"/>
          <p:cNvSpPr>
            <a:spLocks noChangeShapeType="1"/>
          </p:cNvSpPr>
          <p:nvPr/>
        </p:nvSpPr>
        <p:spPr bwMode="auto">
          <a:xfrm>
            <a:off x="4114799" y="3303856"/>
            <a:ext cx="1254189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HK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9"/>
              <p:cNvSpPr/>
              <p:nvPr/>
            </p:nvSpPr>
            <p:spPr>
              <a:xfrm>
                <a:off x="4270865" y="1658174"/>
                <a:ext cx="94205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HK" b="0" i="1" dirty="0" smtClean="0">
                        <a:latin typeface="Cambria Math"/>
                        <a:ea typeface="新細明體" charset="-120"/>
                      </a:rPr>
                      <m:t>𝐹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(</m:t>
                    </m:r>
                    <m:r>
                      <a:rPr lang="en-US" altLang="zh-HK" i="1" dirty="0" err="1" smtClean="0">
                        <a:latin typeface="Cambria Math"/>
                        <a:ea typeface="新細明體" charset="-120"/>
                      </a:rPr>
                      <m:t>𝑥</m:t>
                    </m:r>
                    <m:r>
                      <a:rPr lang="en-US" altLang="zh-HK" i="1" dirty="0" err="1" smtClean="0">
                        <a:latin typeface="Cambria Math"/>
                        <a:ea typeface="新細明體" charset="-120"/>
                      </a:rPr>
                      <m:t>,</m:t>
                    </m:r>
                    <m:r>
                      <a:rPr lang="en-US" altLang="zh-HK" i="1" dirty="0" err="1" smtClean="0">
                        <a:latin typeface="Cambria Math"/>
                        <a:ea typeface="新細明體" charset="-120"/>
                      </a:rPr>
                      <m:t>𝑦</m:t>
                    </m:r>
                    <m:r>
                      <a:rPr lang="en-US" altLang="zh-HK" i="1" dirty="0" smtClean="0">
                        <a:latin typeface="Cambria Math"/>
                        <a:ea typeface="新細明體" charset="-120"/>
                      </a:rPr>
                      <m:t>)</m:t>
                    </m:r>
                  </m:oMath>
                </a14:m>
                <a:r>
                  <a:rPr lang="en-US" altLang="zh-HK" dirty="0" smtClean="0">
                    <a:ea typeface="新細明體" charset="-120"/>
                  </a:rPr>
                  <a:t> </a:t>
                </a:r>
                <a:endParaRPr lang="zh-HK" altLang="en-US" dirty="0"/>
              </a:p>
            </p:txBody>
          </p:sp>
        </mc:Choice>
        <mc:Fallback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0865" y="1658174"/>
                <a:ext cx="942053" cy="369332"/>
              </a:xfrm>
              <a:prstGeom prst="rect">
                <a:avLst/>
              </a:prstGeom>
              <a:blipFill rotWithShape="1"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2134661" y="1384187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i="1" dirty="0" smtClean="0">
                          <a:latin typeface="Cambria Math"/>
                        </a:rPr>
                        <m:t>𝑥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661" y="1384187"/>
                <a:ext cx="379206" cy="369332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Straight Arrow Connector 14"/>
          <p:cNvCxnSpPr>
            <a:stCxn id="13" idx="3"/>
            <a:endCxn id="5" idx="0"/>
          </p:cNvCxnSpPr>
          <p:nvPr/>
        </p:nvCxnSpPr>
        <p:spPr bwMode="auto">
          <a:xfrm>
            <a:off x="2513867" y="1568853"/>
            <a:ext cx="689818" cy="4586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/>
              <p:cNvSpPr txBox="1"/>
              <p:nvPr/>
            </p:nvSpPr>
            <p:spPr>
              <a:xfrm>
                <a:off x="6810075" y="1384187"/>
                <a:ext cx="37920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dirty="0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27" name="TextBox 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0075" y="1384187"/>
                <a:ext cx="379206" cy="369332"/>
              </a:xfrm>
              <a:prstGeom prst="rect">
                <a:avLst/>
              </a:prstGeom>
              <a:blipFill rotWithShape="1">
                <a:blip r:embed="rId7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/>
          <p:cNvCxnSpPr>
            <a:stCxn id="27" idx="1"/>
            <a:endCxn id="4" idx="0"/>
          </p:cNvCxnSpPr>
          <p:nvPr/>
        </p:nvCxnSpPr>
        <p:spPr bwMode="auto">
          <a:xfrm flipH="1">
            <a:off x="6138185" y="1568853"/>
            <a:ext cx="671890" cy="458653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457200" y="6165304"/>
            <a:ext cx="816927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defRPr/>
            </a:pPr>
            <a:r>
              <a:rPr lang="en-US" altLang="zh-HK" dirty="0">
                <a:ea typeface="新細明體" charset="-120"/>
              </a:rPr>
              <a:t>*1. </a:t>
            </a:r>
            <a:r>
              <a:rPr lang="en-US" altLang="zh-HK" dirty="0" smtClean="0">
                <a:ea typeface="新細明體" charset="-120"/>
              </a:rPr>
              <a:t>A. </a:t>
            </a:r>
            <a:r>
              <a:rPr lang="en-US" altLang="zh-HK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Yao. STOC, 1979.</a:t>
            </a:r>
            <a:endParaRPr lang="en-US" altLang="zh-HK" dirty="0">
              <a:effectLst>
                <a:outerShdw blurRad="38100" dist="38100" dir="2700000" algn="tl">
                  <a:srgbClr val="C0C0C0"/>
                </a:outerShdw>
              </a:effectLst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67143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3" grpId="0"/>
      <p:bldP spid="27" grpId="0"/>
      <p:bldP spid="1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 smtClean="0"/>
              <a:t>Computation </a:t>
            </a:r>
            <a:r>
              <a:rPr lang="en-US" altLang="zh-HK" sz="4000" dirty="0" smtClean="0"/>
              <a:t>modes </a:t>
            </a:r>
            <a:endParaRPr lang="en-US" sz="40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435" name="Rectangle 3"/>
              <p:cNvSpPr>
                <a:spLocks noGrp="1" noChangeArrowheads="1"/>
              </p:cNvSpPr>
              <p:nvPr>
                <p:ph type="body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2800" dirty="0" smtClean="0"/>
                  <a:t>Deterministic: Players run </a:t>
                </a:r>
                <a:r>
                  <a:rPr lang="en-US" sz="2800" dirty="0" err="1" smtClean="0"/>
                  <a:t>determ</a:t>
                </a:r>
                <a:r>
                  <a:rPr lang="en-US" sz="2800" dirty="0" smtClean="0"/>
                  <a:t>. protocol.   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---</a:t>
                </a: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𝐷</m:t>
                    </m:r>
                    <m:r>
                      <a:rPr lang="en-US" altLang="zh-HK" sz="24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altLang="zh-HK" sz="24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 smtClean="0"/>
              </a:p>
              <a:p>
                <a:r>
                  <a:rPr lang="en-US" sz="2800" dirty="0" smtClean="0">
                    <a:solidFill>
                      <a:srgbClr val="FF0000"/>
                    </a:solidFill>
                  </a:rPr>
                  <a:t>Randomized</a:t>
                </a:r>
                <a:r>
                  <a:rPr lang="en-US" sz="2800" dirty="0" smtClean="0"/>
                  <a:t>: Players have access to random bits; small error probability allowed</a:t>
                </a:r>
                <a:r>
                  <a:rPr lang="en-US" sz="2800" dirty="0" smtClean="0"/>
                  <a:t>. </a:t>
                </a:r>
                <a:r>
                  <a:rPr lang="en-US" sz="2800" dirty="0" smtClean="0">
                    <a:solidFill>
                      <a:srgbClr val="FF0000"/>
                    </a:solidFill>
                  </a:rPr>
                  <a:t>---</a:t>
                </a:r>
                <a:r>
                  <a:rPr lang="en-US" altLang="zh-HK" sz="28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HK" sz="24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𝑅</m:t>
                    </m:r>
                    <m:r>
                      <a:rPr lang="en-US" altLang="zh-HK" sz="24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400" i="1" dirty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altLang="zh-HK" sz="24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sz="2800" dirty="0"/>
              </a:p>
              <a:p>
                <a:r>
                  <a:rPr lang="en-US" sz="2800" dirty="0" smtClean="0"/>
                  <a:t>Quantum</a:t>
                </a:r>
                <a:r>
                  <a:rPr lang="en-US" sz="2800" dirty="0" smtClean="0"/>
                  <a:t>: Players send quantum messages</a:t>
                </a:r>
                <a:r>
                  <a:rPr lang="en-US" altLang="zh-HK" sz="2800" dirty="0" smtClean="0"/>
                  <a:t>.</a:t>
                </a:r>
                <a:endParaRPr lang="en-US" sz="2800" dirty="0" smtClean="0"/>
              </a:p>
              <a:p>
                <a:pPr lvl="1"/>
                <a:r>
                  <a:rPr lang="en-US" sz="2400" dirty="0" smtClean="0"/>
                  <a:t>Share resource? (Superscript.)</a:t>
                </a:r>
              </a:p>
              <a:p>
                <a:pPr lvl="2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HK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SupPr>
                      <m:e>
                        <m:r>
                          <a:rPr lang="en-US" altLang="zh-HK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</m:e>
                      <m:sub/>
                      <m:sup>
                        <m:r>
                          <a:rPr lang="en-US" altLang="zh-HK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∗</m:t>
                        </m:r>
                      </m:sup>
                    </m:sSubSup>
                    <m:r>
                      <a:rPr lang="en-US" altLang="zh-HK" sz="22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altLang="zh-HK" sz="2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: </a:t>
                </a:r>
                <a:r>
                  <a:rPr lang="en-US" altLang="zh-HK" sz="2200" dirty="0"/>
                  <a:t>share </a:t>
                </a:r>
                <a:r>
                  <a:rPr lang="en-US" altLang="zh-HK" sz="2200" dirty="0" smtClean="0"/>
                  <a:t>entanglement</a:t>
                </a:r>
                <a:r>
                  <a:rPr lang="en-US" sz="2200" dirty="0" smtClean="0"/>
                  <a:t>.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altLang="zh-HK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𝑄</m:t>
                    </m:r>
                    <m:r>
                      <a:rPr lang="en-US" altLang="zh-HK" sz="22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200" b="0" i="1" dirty="0" smtClean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altLang="zh-HK" sz="2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: </a:t>
                </a:r>
                <a:r>
                  <a:rPr lang="en-US" altLang="zh-HK" sz="2200" dirty="0"/>
                  <a:t>share nothing</a:t>
                </a:r>
                <a:endParaRPr lang="en-US" sz="2200" dirty="0" smtClean="0"/>
              </a:p>
              <a:p>
                <a:pPr lvl="1"/>
                <a:r>
                  <a:rPr lang="en-US" sz="2400" dirty="0" smtClean="0"/>
                  <a:t>Error? (Subscript)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HK" sz="2200" b="0" i="1" dirty="0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𝜖</m:t>
                        </m:r>
                      </m:sub>
                    </m:sSub>
                    <m:r>
                      <a:rPr lang="en-US" altLang="zh-HK" sz="22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200" i="1" dirty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altLang="zh-HK" sz="2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sz="2200" dirty="0"/>
                  <a:t>: </a:t>
                </a:r>
                <a:r>
                  <a:rPr lang="en-US" altLang="zh-HK" sz="2200" dirty="0" smtClean="0"/>
                  <a:t>bounded-error. </a:t>
                </a:r>
                <a:endParaRPr lang="en-US" altLang="zh-HK" sz="2200" dirty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𝑄</m:t>
                        </m:r>
                      </m:e>
                      <m:sub>
                        <m:r>
                          <a:rPr lang="en-US" altLang="zh-HK" sz="2200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𝐸</m:t>
                        </m:r>
                      </m:sub>
                    </m:sSub>
                    <m:r>
                      <a:rPr lang="en-US" altLang="zh-HK" sz="2200" i="1" dirty="0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r>
                      <a:rPr lang="en-US" altLang="zh-HK" sz="2200" i="1" dirty="0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en-US" altLang="zh-HK" sz="2200" i="1" dirty="0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r>
                  <a:rPr lang="en-US" sz="2200" dirty="0" smtClean="0"/>
                  <a:t>: zero-error</a:t>
                </a:r>
                <a:r>
                  <a:rPr lang="en-US" sz="2200" dirty="0" smtClean="0"/>
                  <a:t>, fixed </a:t>
                </a:r>
                <a:r>
                  <a:rPr lang="en-US" sz="2200" dirty="0" smtClean="0"/>
                  <a:t>length. </a:t>
                </a:r>
                <a:r>
                  <a:rPr lang="en-US" sz="2000" dirty="0" smtClean="0"/>
                  <a:t> </a:t>
                </a:r>
                <a:endParaRPr lang="en-US" sz="2000" dirty="0"/>
              </a:p>
            </p:txBody>
          </p:sp>
        </mc:Choice>
        <mc:Fallback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blipFill rotWithShape="1">
                <a:blip r:embed="rId2"/>
                <a:stretch>
                  <a:fillRect l="-1259" t="-1213" b="-1078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85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dirty="0" smtClean="0">
                <a:ea typeface="新細明體" charset="-120"/>
              </a:rPr>
              <a:t>Lower bounds</a:t>
            </a:r>
            <a:endParaRPr lang="en-US" altLang="zh-HK" dirty="0" smtClean="0"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2777"/>
                <a:ext cx="8229600" cy="4104455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sz="2800" dirty="0" smtClean="0">
                    <a:ea typeface="新細明體" charset="-120"/>
                  </a:rPr>
                  <a:t>Not only interesting on its own, but also important because of numerous applications.</a:t>
                </a:r>
              </a:p>
              <a:p>
                <a:pPr lvl="1"/>
                <a:r>
                  <a:rPr lang="en-US" altLang="zh-HK" sz="2400" dirty="0" smtClean="0">
                    <a:ea typeface="新細明體" charset="-120"/>
                  </a:rPr>
                  <a:t>to prove </a:t>
                </a:r>
                <a:r>
                  <a:rPr lang="en-US" altLang="zh-HK" sz="2400" dirty="0">
                    <a:ea typeface="新細明體" charset="-120"/>
                  </a:rPr>
                  <a:t>lower bounds.</a:t>
                </a:r>
              </a:p>
              <a:p>
                <a:r>
                  <a:rPr lang="en-US" altLang="zh-HK" sz="2800" i="1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charset="-120"/>
                    <a:cs typeface="Times New Roman" panose="02020603050405020304" pitchFamily="18" charset="0"/>
                  </a:rPr>
                  <a:t>Question</a:t>
                </a:r>
                <a:r>
                  <a:rPr lang="en-US" altLang="zh-HK" sz="2800" dirty="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charset="-120"/>
                    <a:cs typeface="Times New Roman" panose="02020603050405020304" pitchFamily="18" charset="0"/>
                  </a:rPr>
                  <a:t>: How to lower bound communication complexity itself</a:t>
                </a:r>
                <a:r>
                  <a:rPr lang="en-US" altLang="zh-HK" sz="28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新細明體" charset="-120"/>
                    <a:cs typeface="Times New Roman" panose="02020603050405020304" pitchFamily="18" charset="0"/>
                  </a:rPr>
                  <a:t>?</a:t>
                </a:r>
              </a:p>
              <a:p>
                <a:r>
                  <a:rPr lang="en-US" altLang="zh-HK" sz="2800" dirty="0" smtClean="0">
                    <a:solidFill>
                      <a:srgbClr val="CC00CC"/>
                    </a:solidFill>
                    <a:ea typeface="新細明體" charset="-120"/>
                  </a:rPr>
                  <a:t>Communication matrix</a:t>
                </a:r>
                <a:r>
                  <a:rPr lang="en-US" altLang="zh-HK" sz="2800" dirty="0" smtClean="0">
                    <a:ea typeface="新細明體" charset="-120"/>
                  </a:rPr>
                  <a:t> </a:t>
                </a:r>
                <a:br>
                  <a:rPr lang="en-US" altLang="zh-HK" sz="2800" dirty="0" smtClean="0">
                    <a:ea typeface="新細明體" charset="-120"/>
                  </a:rPr>
                </a:br>
                <a:endParaRPr lang="en-US" altLang="zh-HK" sz="2800" i="1" dirty="0" smtClean="0">
                  <a:latin typeface="Cambria Math"/>
                  <a:ea typeface="新細明體" charset="-120"/>
                </a:endParaRPr>
              </a:p>
              <a:p>
                <a:pPr marL="0" indent="0">
                  <a:buNone/>
                </a:pPr>
                <a:r>
                  <a:rPr lang="en-US" altLang="zh-HK" sz="2800" dirty="0" smtClean="0">
                    <a:ea typeface="新細明體" charset="-12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 dirty="0">
                            <a:latin typeface="Cambria Math"/>
                            <a:ea typeface="新細明體" charset="-120"/>
                          </a:rPr>
                        </m:ctrlPr>
                      </m:sSubPr>
                      <m:e>
                        <m:r>
                          <a:rPr lang="en-US" altLang="zh-HK" sz="2800" i="1" dirty="0">
                            <a:latin typeface="Cambria Math"/>
                            <a:ea typeface="新細明體" charset="-120"/>
                          </a:rPr>
                          <m:t>𝑀</m:t>
                        </m:r>
                      </m:e>
                      <m:sub>
                        <m:r>
                          <a:rPr lang="en-US" altLang="zh-HK" sz="2800" b="0" i="1" dirty="0" smtClean="0">
                            <a:latin typeface="Cambria Math"/>
                            <a:ea typeface="新細明體" charset="-120"/>
                          </a:rPr>
                          <m:t>𝐹</m:t>
                        </m:r>
                      </m:sub>
                    </m:sSub>
                    <m:r>
                      <a:rPr lang="en-US" altLang="zh-HK" sz="2800" i="1" dirty="0">
                        <a:latin typeface="Cambria Math"/>
                        <a:ea typeface="新細明體" charset="-120"/>
                      </a:rPr>
                      <m:t>≝</m:t>
                    </m:r>
                    <m:sSub>
                      <m:sSubPr>
                        <m:ctrlPr>
                          <a:rPr lang="en-US" altLang="zh-HK" sz="2800" i="1" dirty="0">
                            <a:latin typeface="Cambria Math"/>
                            <a:ea typeface="新細明體" charset="-120"/>
                          </a:rPr>
                        </m:ctrlPr>
                      </m:sSubPr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altLang="zh-HK" sz="2800" i="1" dirty="0">
                                <a:latin typeface="Cambria Math"/>
                                <a:ea typeface="新細明體" charset="-120"/>
                              </a:rPr>
                            </m:ctrlPr>
                          </m:dPr>
                          <m:e>
                            <m:r>
                              <a:rPr lang="en-US" altLang="zh-HK" sz="2800" b="0" i="1" dirty="0" smtClean="0">
                                <a:latin typeface="Cambria Math"/>
                                <a:ea typeface="新細明體" charset="-120"/>
                              </a:rPr>
                              <m:t>𝐹</m:t>
                            </m:r>
                            <m:d>
                              <m:dPr>
                                <m:ctrlPr>
                                  <a:rPr lang="en-US" altLang="zh-HK" sz="2800" i="1" dirty="0">
                                    <a:latin typeface="Cambria Math"/>
                                    <a:ea typeface="新細明體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HK" sz="2800" i="1" dirty="0" err="1">
                                    <a:latin typeface="Cambria Math"/>
                                    <a:ea typeface="新細明體" charset="-120"/>
                                  </a:rPr>
                                  <m:t>𝑥</m:t>
                                </m:r>
                                <m:r>
                                  <a:rPr lang="en-US" altLang="zh-HK" sz="2800" i="1" dirty="0" err="1">
                                    <a:latin typeface="Cambria Math"/>
                                    <a:ea typeface="新細明體" charset="-120"/>
                                  </a:rPr>
                                  <m:t>,</m:t>
                                </m:r>
                                <m:r>
                                  <a:rPr lang="en-US" altLang="zh-HK" sz="2800" i="1" dirty="0" err="1">
                                    <a:latin typeface="Cambria Math"/>
                                    <a:ea typeface="新細明體" charset="-120"/>
                                  </a:rPr>
                                  <m:t>𝑦</m:t>
                                </m:r>
                              </m:e>
                            </m:d>
                          </m:e>
                        </m:d>
                      </m:e>
                      <m:sub>
                        <m:r>
                          <a:rPr lang="en-US" altLang="zh-HK" sz="2800" i="1" dirty="0">
                            <a:latin typeface="Cambria Math"/>
                            <a:ea typeface="新細明體" charset="-120"/>
                          </a:rPr>
                          <m:t>𝑥</m:t>
                        </m:r>
                        <m:r>
                          <a:rPr lang="en-US" altLang="zh-HK" sz="2800" i="1" dirty="0">
                            <a:latin typeface="Cambria Math"/>
                            <a:ea typeface="新細明體" charset="-120"/>
                          </a:rPr>
                          <m:t>,</m:t>
                        </m:r>
                        <m:r>
                          <a:rPr lang="en-US" altLang="zh-HK" sz="2800" i="1" dirty="0">
                            <a:latin typeface="Cambria Math"/>
                            <a:ea typeface="新細明體" charset="-120"/>
                          </a:rPr>
                          <m:t>𝑦</m:t>
                        </m:r>
                      </m:sub>
                    </m:sSub>
                    <m:r>
                      <a:rPr lang="en-US" altLang="zh-HK" sz="2800" b="0" i="0" dirty="0" smtClean="0">
                        <a:latin typeface="Cambria Math"/>
                        <a:ea typeface="新細明體" charset="-120"/>
                      </a:rPr>
                      <m:t>:</m:t>
                    </m:r>
                  </m:oMath>
                </a14:m>
                <a:endParaRPr lang="en-US" altLang="zh-HK" sz="2800" dirty="0"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2777"/>
                <a:ext cx="8229600" cy="4104455"/>
              </a:xfrm>
              <a:blipFill rotWithShape="1">
                <a:blip r:embed="rId3"/>
                <a:stretch>
                  <a:fillRect l="-1259" t="-133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4</a:t>
            </a:fld>
            <a:endParaRPr lang="zh-TW" altLang="en-US" dirty="0"/>
          </a:p>
        </p:txBody>
      </p:sp>
      <p:sp>
        <p:nvSpPr>
          <p:cNvPr id="7" name="Double Bracket 6"/>
          <p:cNvSpPr/>
          <p:nvPr/>
        </p:nvSpPr>
        <p:spPr>
          <a:xfrm>
            <a:off x="5724128" y="3933056"/>
            <a:ext cx="2304256" cy="2016224"/>
          </a:xfrm>
          <a:prstGeom prst="bracket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/>
              <p:cNvSpPr txBox="1"/>
              <p:nvPr/>
            </p:nvSpPr>
            <p:spPr>
              <a:xfrm>
                <a:off x="5076056" y="4509120"/>
                <a:ext cx="62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i="1" dirty="0" smtClean="0">
                          <a:latin typeface="Cambria Math"/>
                        </a:rPr>
                        <m:t>𝑥</m:t>
                      </m:r>
                      <m:r>
                        <a:rPr lang="en-US" altLang="zh-HK" b="0" i="1" dirty="0" smtClean="0">
                          <a:latin typeface="Cambria Math"/>
                        </a:rPr>
                        <m:t>→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6056" y="4509120"/>
                <a:ext cx="626069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6792904" y="3284984"/>
                <a:ext cx="371384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dirty="0" smtClean="0">
                          <a:latin typeface="Cambria Math"/>
                        </a:rPr>
                        <m:t>𝑦</m:t>
                      </m:r>
                    </m:oMath>
                  </m:oMathPara>
                </a14:m>
                <a:endParaRPr lang="en-US" altLang="zh-HK" b="0" dirty="0" smtClean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zh-HK" altLang="en-US" i="1" smtClean="0">
                          <a:latin typeface="Cambria Math"/>
                        </a:rPr>
                        <m:t>↓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2904" y="3284984"/>
                <a:ext cx="371384" cy="646331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Connector 9"/>
          <p:cNvCxnSpPr>
            <a:endCxn id="18" idx="1"/>
          </p:cNvCxnSpPr>
          <p:nvPr/>
        </p:nvCxnSpPr>
        <p:spPr>
          <a:xfrm>
            <a:off x="5868144" y="4693786"/>
            <a:ext cx="648072" cy="0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6978596" y="3933056"/>
            <a:ext cx="0" cy="576064"/>
          </a:xfrm>
          <a:prstGeom prst="line">
            <a:avLst/>
          </a:prstGeom>
          <a:ln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6516216" y="4509120"/>
                <a:ext cx="930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b="0" i="1" dirty="0" smtClean="0">
                          <a:latin typeface="Cambria Math"/>
                        </a:rPr>
                        <m:t>𝐹</m:t>
                      </m:r>
                      <m:r>
                        <a:rPr lang="en-US" altLang="zh-HK" b="0" i="1" dirty="0" smtClean="0">
                          <a:latin typeface="Cambria Math"/>
                        </a:rPr>
                        <m:t>(</m:t>
                      </m:r>
                      <m:r>
                        <a:rPr lang="en-US" altLang="zh-HK" b="0" i="1" dirty="0" smtClean="0">
                          <a:latin typeface="Cambria Math"/>
                        </a:rPr>
                        <m:t>𝑥</m:t>
                      </m:r>
                      <m:r>
                        <a:rPr lang="en-US" altLang="zh-HK" b="0" i="1" dirty="0" smtClean="0">
                          <a:latin typeface="Cambria Math"/>
                        </a:rPr>
                        <m:t>,</m:t>
                      </m:r>
                      <m:r>
                        <a:rPr lang="en-US" altLang="zh-HK" b="0" i="1" dirty="0" smtClean="0">
                          <a:latin typeface="Cambria Math"/>
                        </a:rPr>
                        <m:t>𝑦</m:t>
                      </m:r>
                      <m:r>
                        <a:rPr lang="en-US" altLang="zh-HK" b="0" i="1" dirty="0" smtClean="0">
                          <a:latin typeface="Cambria Math"/>
                        </a:rPr>
                        <m:t>)</m:t>
                      </m:r>
                    </m:oMath>
                  </m:oMathPara>
                </a14:m>
                <a:endParaRPr lang="zh-HK" altLang="en-US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216" y="4509120"/>
                <a:ext cx="930832" cy="369332"/>
              </a:xfrm>
              <a:prstGeom prst="rect">
                <a:avLst/>
              </a:prstGeom>
              <a:blipFill rotWithShape="1"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746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/>
      <p:bldP spid="12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HK" smtClean="0">
                <a:ea typeface="新細明體" charset="-120"/>
              </a:rPr>
              <a:t>Log-rank conjecture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2777"/>
                <a:ext cx="8229600" cy="4104455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sz="2800" dirty="0" smtClean="0">
                    <a:solidFill>
                      <a:srgbClr val="0070C0"/>
                    </a:solidFill>
                    <a:ea typeface="新細明體" charset="-120"/>
                  </a:rPr>
                  <a:t>Rank lower bound</a:t>
                </a:r>
                <a:r>
                  <a:rPr lang="en-US" altLang="zh-HK" sz="2800" dirty="0" smtClean="0">
                    <a:ea typeface="新細明體" charset="-120"/>
                  </a:rPr>
                  <a:t>*</a:t>
                </a:r>
                <a:r>
                  <a:rPr lang="en-US" altLang="zh-HK" sz="2800" baseline="30000" dirty="0" smtClean="0">
                    <a:ea typeface="新細明體" charset="-120"/>
                  </a:rPr>
                  <a:t>1</a:t>
                </a:r>
                <a:endParaRPr lang="en-US" altLang="zh-HK" sz="2800" dirty="0" smtClean="0">
                  <a:latin typeface="Cambria Math"/>
                  <a:ea typeface="新細明體" charset="-120"/>
                </a:endParaRPr>
              </a:p>
              <a:p>
                <a:pPr marL="0" indent="0">
                  <a:buNone/>
                </a:pPr>
                <a:r>
                  <a:rPr lang="en-US" altLang="zh-HK" sz="2600" dirty="0" smtClean="0">
                    <a:solidFill>
                      <a:srgbClr val="0070C0"/>
                    </a:solidFill>
                    <a:ea typeface="新細明體" charset="-120"/>
                  </a:rPr>
                  <a:t>	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600" i="1" dirty="0">
                            <a:solidFill>
                              <a:srgbClr val="0070C0"/>
                            </a:solidFill>
                            <a:latin typeface="Cambria Math"/>
                            <a:ea typeface="新細明體" charset="-12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HK" sz="2600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新細明體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sz="2600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HK" sz="2600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HK" sz="2600" i="1" dirty="0">
                            <a:solidFill>
                              <a:srgbClr val="0070C0"/>
                            </a:solidFill>
                            <a:latin typeface="Cambria Math"/>
                            <a:ea typeface="新細明體" charset="-120"/>
                          </a:rPr>
                          <m:t>𝑟𝑎𝑛𝑘</m:t>
                        </m:r>
                        <m:d>
                          <m:dPr>
                            <m:ctrlPr>
                              <a:rPr lang="en-US" altLang="zh-HK" sz="2600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新細明體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26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6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HK" sz="2600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charset="-120"/>
                                  </a:rPr>
                                  <m:t>𝐹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HK" sz="2600" b="0" i="1" dirty="0" smtClean="0">
                        <a:solidFill>
                          <a:srgbClr val="0070C0"/>
                        </a:solidFill>
                        <a:latin typeface="Cambria Math"/>
                        <a:ea typeface="新細明體" charset="-120"/>
                      </a:rPr>
                      <m:t>≤</m:t>
                    </m:r>
                    <m:r>
                      <a:rPr lang="en-US" altLang="zh-HK" sz="2600" i="1" dirty="0" smtClean="0">
                        <a:solidFill>
                          <a:srgbClr val="0070C0"/>
                        </a:solidFill>
                        <a:latin typeface="Cambria Math"/>
                        <a:ea typeface="新細明體" charset="-120"/>
                      </a:rPr>
                      <m:t>𝐷</m:t>
                    </m:r>
                    <m:d>
                      <m:dPr>
                        <m:ctrlPr>
                          <a:rPr lang="en-US" altLang="zh-HK" sz="2600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HK" sz="2600" b="0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新細明體" charset="-12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altLang="zh-HK" sz="2600" dirty="0" smtClean="0">
                    <a:solidFill>
                      <a:srgbClr val="0070C0"/>
                    </a:solidFill>
                    <a:ea typeface="新細明體" charset="-120"/>
                  </a:rPr>
                  <a:t> </a:t>
                </a:r>
              </a:p>
              <a:p>
                <a:r>
                  <a:rPr lang="en-US" altLang="zh-HK" sz="2800" dirty="0" err="1" smtClean="0">
                    <a:ea typeface="新細明體" charset="-120"/>
                  </a:rPr>
                  <a:t>Conj</a:t>
                </a:r>
                <a:r>
                  <a:rPr lang="en-US" altLang="zh-HK" sz="2800" dirty="0" smtClean="0">
                    <a:ea typeface="新細明體" charset="-120"/>
                  </a:rPr>
                  <a:t>: The rank lower bound is </a:t>
                </a:r>
                <a:r>
                  <a:rPr lang="en-US" altLang="zh-HK" sz="2800" dirty="0" err="1" smtClean="0">
                    <a:ea typeface="新細明體" charset="-120"/>
                  </a:rPr>
                  <a:t>polynomially</a:t>
                </a:r>
                <a:r>
                  <a:rPr lang="en-US" altLang="zh-HK" sz="2800" dirty="0" smtClean="0">
                    <a:ea typeface="新細明體" charset="-120"/>
                  </a:rPr>
                  <a:t> tight.</a:t>
                </a:r>
              </a:p>
              <a:p>
                <a:r>
                  <a:rPr lang="en-US" altLang="zh-HK" sz="2800" dirty="0" smtClean="0">
                    <a:ea typeface="新細明體" charset="-120"/>
                  </a:rPr>
                  <a:t>combinatorial measure </a:t>
                </a:r>
                <a14:m>
                  <m:oMath xmlns:m="http://schemas.openxmlformats.org/officeDocument/2006/math">
                    <m:r>
                      <a:rPr lang="en-US" altLang="zh-HK" sz="2800" b="0" i="1" smtClean="0">
                        <a:solidFill>
                          <a:srgbClr val="CC00CC"/>
                        </a:solidFill>
                        <a:latin typeface="Cambria Math"/>
                        <a:ea typeface="新細明體" charset="-120"/>
                      </a:rPr>
                      <m:t>⇔</m:t>
                    </m:r>
                  </m:oMath>
                </a14:m>
                <a:r>
                  <a:rPr lang="en-US" altLang="zh-HK" sz="2800" dirty="0" smtClean="0">
                    <a:ea typeface="新細明體" charset="-120"/>
                  </a:rPr>
                  <a:t> linear algebra measure.</a:t>
                </a:r>
              </a:p>
              <a:p>
                <a:r>
                  <a:rPr lang="en-US" altLang="zh-HK" sz="2800" dirty="0" smtClean="0">
                    <a:solidFill>
                      <a:srgbClr val="CC00CC"/>
                    </a:solidFill>
                    <a:ea typeface="新細明體" charset="-120"/>
                  </a:rPr>
                  <a:t>Equivalent</a:t>
                </a:r>
                <a:r>
                  <a:rPr lang="en-US" altLang="zh-HK" sz="2800" dirty="0" smtClean="0">
                    <a:ea typeface="新細明體" charset="-120"/>
                  </a:rPr>
                  <a:t> to a bunch of other conjectures.</a:t>
                </a:r>
              </a:p>
              <a:p>
                <a:pPr lvl="1"/>
                <a:r>
                  <a:rPr lang="en-US" altLang="zh-HK" sz="2400" dirty="0" smtClean="0">
                    <a:ea typeface="新細明體" charset="-120"/>
                  </a:rPr>
                  <a:t>related to graph theory*</a:t>
                </a:r>
                <a:r>
                  <a:rPr lang="en-US" altLang="zh-HK" sz="2400" baseline="30000" dirty="0" smtClean="0">
                    <a:ea typeface="新細明體" charset="-120"/>
                  </a:rPr>
                  <a:t>2</a:t>
                </a:r>
                <a:r>
                  <a:rPr lang="en-US" altLang="zh-HK" sz="2400" dirty="0" smtClean="0">
                    <a:ea typeface="新細明體" charset="-120"/>
                  </a:rPr>
                  <a:t>; nonnegative rank*</a:t>
                </a:r>
                <a:r>
                  <a:rPr lang="en-US" altLang="zh-HK" sz="2400" baseline="30000" dirty="0" smtClean="0">
                    <a:ea typeface="新細明體" charset="-120"/>
                  </a:rPr>
                  <a:t>3</a:t>
                </a:r>
                <a:r>
                  <a:rPr lang="en-US" altLang="zh-HK" sz="2400" dirty="0" smtClean="0">
                    <a:ea typeface="新細明體" charset="-120"/>
                  </a:rPr>
                  <a:t>, Boolean </a:t>
                </a:r>
                <a:r>
                  <a:rPr lang="en-US" altLang="zh-HK" sz="2400" dirty="0">
                    <a:ea typeface="新細明體" charset="-120"/>
                  </a:rPr>
                  <a:t>roots of </a:t>
                </a:r>
                <a:r>
                  <a:rPr lang="en-US" altLang="zh-HK" sz="2400" dirty="0" smtClean="0">
                    <a:ea typeface="新細明體" charset="-120"/>
                  </a:rPr>
                  <a:t>polynomials*</a:t>
                </a:r>
                <a:r>
                  <a:rPr lang="en-US" altLang="zh-HK" sz="2400" baseline="30000" dirty="0" smtClean="0">
                    <a:ea typeface="新細明體" charset="-120"/>
                  </a:rPr>
                  <a:t>4</a:t>
                </a:r>
                <a:r>
                  <a:rPr lang="en-US" altLang="zh-HK" sz="2400" dirty="0" smtClean="0">
                    <a:ea typeface="新細明體" charset="-120"/>
                  </a:rPr>
                  <a:t>, quantum </a:t>
                </a:r>
                <a:r>
                  <a:rPr lang="en-US" altLang="zh-HK" sz="2400" dirty="0">
                    <a:ea typeface="新細明體" charset="-120"/>
                  </a:rPr>
                  <a:t>sampling </a:t>
                </a:r>
                <a:r>
                  <a:rPr lang="en-US" altLang="zh-HK" sz="2400" dirty="0" smtClean="0">
                    <a:ea typeface="新細明體" charset="-120"/>
                  </a:rPr>
                  <a:t>complexity*</a:t>
                </a:r>
                <a:r>
                  <a:rPr lang="en-US" altLang="zh-HK" sz="2400" baseline="30000" dirty="0" smtClean="0">
                    <a:ea typeface="新細明體" charset="-120"/>
                  </a:rPr>
                  <a:t>5</a:t>
                </a:r>
                <a:r>
                  <a:rPr lang="en-US" altLang="zh-HK" sz="2400" dirty="0" smtClean="0">
                    <a:ea typeface="新細明體" charset="-120"/>
                  </a:rPr>
                  <a:t>.</a:t>
                </a: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2777"/>
                <a:ext cx="8229600" cy="4104455"/>
              </a:xfrm>
              <a:blipFill rotWithShape="1">
                <a:blip r:embed="rId3"/>
                <a:stretch>
                  <a:fillRect l="-1259" t="-133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57199" y="5661248"/>
            <a:ext cx="4546849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HK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*1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. </a:t>
            </a:r>
            <a:r>
              <a:rPr lang="en-US" altLang="zh-HK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Melhorn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, Schmidt</a:t>
            </a:r>
            <a:r>
              <a:rPr lang="en-US" altLang="zh-HK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. </a:t>
            </a:r>
            <a:r>
              <a:rPr lang="en-US" altLang="zh-HK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STOC</a:t>
            </a:r>
            <a:r>
              <a:rPr lang="en-US" altLang="zh-HK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, 1982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.        </a:t>
            </a:r>
          </a:p>
          <a:p>
            <a:pPr>
              <a:defRPr/>
            </a:pP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*2. </a:t>
            </a:r>
            <a:r>
              <a:rPr lang="en-US" altLang="zh-HK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Lovász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, Saks</a:t>
            </a:r>
            <a:r>
              <a:rPr lang="en-US" altLang="zh-HK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. </a:t>
            </a:r>
            <a:r>
              <a:rPr lang="en-US" altLang="zh-HK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FOCS</a:t>
            </a:r>
            <a:r>
              <a:rPr lang="en-US" altLang="zh-HK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, 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1988.</a:t>
            </a:r>
            <a:endParaRPr lang="en-US" altLang="zh-HK" sz="16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</a:endParaRPr>
          </a:p>
          <a:p>
            <a:pPr>
              <a:defRPr/>
            </a:pPr>
            <a:r>
              <a:rPr lang="en-US" altLang="zh-HK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*3. </a:t>
            </a:r>
            <a:r>
              <a:rPr lang="en-US" altLang="zh-HK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Lovász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. </a:t>
            </a:r>
            <a:r>
              <a:rPr lang="en-US" altLang="zh-HK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Book Chapter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, 1990</a:t>
            </a:r>
            <a:r>
              <a:rPr lang="en-US" altLang="zh-HK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. </a:t>
            </a:r>
            <a:endParaRPr lang="en-US" altLang="zh-HK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</a:endParaRPr>
          </a:p>
        </p:txBody>
      </p:sp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139952" y="5661248"/>
            <a:ext cx="4680520" cy="10772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HK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*4. Valiant. </a:t>
            </a:r>
            <a:r>
              <a:rPr lang="en-US" altLang="zh-HK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Info. Proc. </a:t>
            </a:r>
            <a:r>
              <a:rPr lang="en-US" altLang="zh-HK" sz="16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Lett</a:t>
            </a:r>
            <a:r>
              <a:rPr lang="en-US" altLang="zh-HK" sz="16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.</a:t>
            </a:r>
            <a:r>
              <a:rPr lang="en-US" altLang="zh-HK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, 2004.</a:t>
            </a:r>
          </a:p>
          <a:p>
            <a:pPr>
              <a:defRPr/>
            </a:pP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*5. </a:t>
            </a:r>
            <a:r>
              <a:rPr lang="en-US" altLang="zh-HK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Ambainis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, Schulman, Ta-</a:t>
            </a:r>
            <a:r>
              <a:rPr lang="en-US" altLang="zh-HK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Shma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, </a:t>
            </a:r>
            <a:r>
              <a:rPr lang="en-US" altLang="zh-HK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Vazirani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, </a:t>
            </a:r>
          </a:p>
          <a:p>
            <a:pPr>
              <a:defRPr/>
            </a:pPr>
            <a:r>
              <a:rPr lang="en-US" altLang="zh-HK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      </a:t>
            </a:r>
            <a:r>
              <a:rPr lang="en-US" altLang="zh-HK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Wigderson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, </a:t>
            </a:r>
            <a:r>
              <a:rPr lang="en-US" altLang="zh-HK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SICOMP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 2003.</a:t>
            </a:r>
          </a:p>
          <a:p>
            <a:pPr>
              <a:defRPr/>
            </a:pPr>
            <a:endParaRPr lang="en-US" altLang="zh-HK" sz="1600" dirty="0">
              <a:effectLst>
                <a:outerShdw blurRad="38100" dist="38100" dir="2700000" algn="tl">
                  <a:srgbClr val="C0C0C0"/>
                </a:outerShdw>
              </a:effectLst>
              <a:ea typeface="新細明體" charset="-12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220072" y="1862208"/>
                <a:ext cx="2952328" cy="519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600" i="1" dirty="0" smtClean="0">
                          <a:solidFill>
                            <a:srgbClr val="FF0000"/>
                          </a:solidFill>
                          <a:latin typeface="Cambria Math"/>
                          <a:ea typeface="新細明體" charset="-120"/>
                        </a:rPr>
                        <m:t>≤</m:t>
                      </m:r>
                      <m:func>
                        <m:funcPr>
                          <m:ctrlPr>
                            <a:rPr lang="en-US" altLang="zh-HK" sz="2600" i="1" dirty="0">
                              <a:solidFill>
                                <a:srgbClr val="FF0000"/>
                              </a:solidFill>
                              <a:latin typeface="Cambria Math"/>
                              <a:ea typeface="新細明體" charset="-12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HK" sz="26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charset="-12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HK" sz="2600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charset="-12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altLang="zh-HK" sz="26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charset="-12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HK" sz="26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新細明體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26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新細明體" charset="-12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fName>
                        <m:e>
                          <m:r>
                            <a:rPr lang="en-US" altLang="zh-HK" sz="2600" i="1" dirty="0">
                              <a:solidFill>
                                <a:srgbClr val="FF0000"/>
                              </a:solidFill>
                              <a:latin typeface="Cambria Math"/>
                              <a:ea typeface="新細明體" charset="-12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altLang="zh-HK" sz="26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26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新細明體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6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新細明體" charset="-12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HK" sz="2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新細明體" charset="-12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HK" alt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862208"/>
                <a:ext cx="2952328" cy="5195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254336" y="1340768"/>
            <a:ext cx="36381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600" dirty="0">
                <a:solidFill>
                  <a:srgbClr val="FF0000"/>
                </a:solidFill>
                <a:ea typeface="新細明體" charset="-120"/>
              </a:rPr>
              <a:t>Log Rank Conjecture</a:t>
            </a:r>
            <a:r>
              <a:rPr lang="en-US" altLang="zh-HK" sz="2600" dirty="0">
                <a:ea typeface="新細明體" charset="-120"/>
              </a:rPr>
              <a:t>*</a:t>
            </a:r>
            <a:r>
              <a:rPr lang="en-US" altLang="zh-HK" sz="2600" baseline="30000" dirty="0">
                <a:ea typeface="新細明體" charset="-120"/>
              </a:rPr>
              <a:t>2</a:t>
            </a:r>
            <a:endParaRPr lang="zh-HK" alt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5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79534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zh-HK" dirty="0" smtClean="0">
                <a:ea typeface="新細明體" charset="-120"/>
              </a:rPr>
              <a:t>Log-rank conjecture: quantum version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12777"/>
                <a:ext cx="8229600" cy="4104455"/>
              </a:xfrm>
            </p:spPr>
            <p:txBody>
              <a:bodyPr>
                <a:normAutofit/>
              </a:bodyPr>
              <a:lstStyle/>
              <a:p>
                <a:r>
                  <a:rPr lang="en-US" altLang="zh-HK" sz="2800" dirty="0" smtClean="0">
                    <a:solidFill>
                      <a:srgbClr val="0070C0"/>
                    </a:solidFill>
                    <a:ea typeface="新細明體" charset="-120"/>
                  </a:rPr>
                  <a:t>Rank lower bound</a:t>
                </a:r>
                <a:endParaRPr lang="en-US" altLang="zh-HK" sz="2800" dirty="0" smtClean="0">
                  <a:latin typeface="Cambria Math"/>
                  <a:ea typeface="新細明體" charset="-120"/>
                </a:endParaRPr>
              </a:p>
              <a:p>
                <a:pPr marL="0" indent="0">
                  <a:buNone/>
                </a:pPr>
                <a:r>
                  <a:rPr lang="en-US" altLang="zh-HK" sz="2600" dirty="0" smtClean="0">
                    <a:solidFill>
                      <a:srgbClr val="0070C0"/>
                    </a:solidFill>
                    <a:ea typeface="新細明體" charset="-120"/>
                  </a:rPr>
                  <a:t>	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600" i="1" dirty="0">
                            <a:solidFill>
                              <a:srgbClr val="0070C0"/>
                            </a:solidFill>
                            <a:latin typeface="Cambria Math"/>
                            <a:ea typeface="新細明體" charset="-12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HK" sz="2600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新細明體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sz="2600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HK" sz="2600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HK" sz="2600" i="1" dirty="0">
                            <a:solidFill>
                              <a:srgbClr val="0070C0"/>
                            </a:solidFill>
                            <a:latin typeface="Cambria Math"/>
                            <a:ea typeface="新細明體" charset="-120"/>
                          </a:rPr>
                          <m:t>𝑟𝑎𝑛𝑘</m:t>
                        </m:r>
                        <m:d>
                          <m:dPr>
                            <m:ctrlPr>
                              <a:rPr lang="en-US" altLang="zh-HK" sz="2600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新細明體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26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6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HK" sz="2600" b="0" i="1" dirty="0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charset="-120"/>
                                  </a:rPr>
                                  <m:t>𝐹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HK" sz="2600" b="0" i="1" dirty="0" smtClean="0">
                        <a:solidFill>
                          <a:srgbClr val="0070C0"/>
                        </a:solidFill>
                        <a:latin typeface="Cambria Math"/>
                        <a:ea typeface="新細明體" charset="-120"/>
                      </a:rPr>
                      <m:t>≤</m:t>
                    </m:r>
                    <m:r>
                      <a:rPr lang="en-US" altLang="zh-HK" sz="2600" i="1" dirty="0" smtClean="0">
                        <a:solidFill>
                          <a:srgbClr val="0070C0"/>
                        </a:solidFill>
                        <a:latin typeface="Cambria Math"/>
                        <a:ea typeface="新細明體" charset="-120"/>
                      </a:rPr>
                      <m:t>𝐷</m:t>
                    </m:r>
                    <m:d>
                      <m:dPr>
                        <m:ctrlPr>
                          <a:rPr lang="en-US" altLang="zh-HK" sz="2600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HK" sz="2600" b="0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新細明體" charset="-120"/>
                          </a:rPr>
                          <m:t>𝐹</m:t>
                        </m:r>
                      </m:e>
                    </m:d>
                  </m:oMath>
                </a14:m>
                <a:r>
                  <a:rPr lang="en-US" altLang="zh-HK" sz="2600" dirty="0" smtClean="0">
                    <a:solidFill>
                      <a:srgbClr val="0070C0"/>
                    </a:solidFill>
                    <a:ea typeface="新細明體" charset="-120"/>
                  </a:rPr>
                  <a:t> </a:t>
                </a:r>
              </a:p>
              <a:p>
                <a:endParaRPr lang="en-US" altLang="zh-HK" sz="2600" dirty="0" smtClean="0">
                  <a:ea typeface="新細明體" charset="-120"/>
                </a:endParaRPr>
              </a:p>
              <a:p>
                <a:r>
                  <a:rPr lang="en-US" altLang="zh-HK" sz="2600" dirty="0" smtClean="0">
                    <a:ea typeface="新細明體" charset="-120"/>
                  </a:rPr>
                  <a:t>Quantum: rank lower bound *</a:t>
                </a:r>
                <a:r>
                  <a:rPr lang="en-US" altLang="zh-HK" sz="2600" baseline="30000" dirty="0" smtClean="0">
                    <a:ea typeface="新細明體" charset="-120"/>
                  </a:rPr>
                  <a:t>1</a:t>
                </a:r>
              </a:p>
              <a:p>
                <a:pPr marL="0" indent="0">
                  <a:buNone/>
                </a:pPr>
                <a:r>
                  <a:rPr lang="en-US" altLang="zh-HK" sz="2600" dirty="0" smtClean="0">
                    <a:solidFill>
                      <a:srgbClr val="0070C0"/>
                    </a:solidFill>
                    <a:ea typeface="新細明體" charset="-120"/>
                  </a:rPr>
                  <a:t>           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zh-HK" sz="2600" i="1" dirty="0">
                            <a:solidFill>
                              <a:srgbClr val="0070C0"/>
                            </a:solidFill>
                            <a:latin typeface="Cambria Math"/>
                            <a:ea typeface="新細明體" charset="-12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HK" sz="2600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新細明體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sz="2600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HK" sz="2600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HK" sz="2600" i="1" dirty="0">
                            <a:solidFill>
                              <a:srgbClr val="0070C0"/>
                            </a:solidFill>
                            <a:latin typeface="Cambria Math"/>
                            <a:ea typeface="新細明體" charset="-120"/>
                          </a:rPr>
                          <m:t>𝑟𝑎𝑛</m:t>
                        </m:r>
                        <m:sSub>
                          <m:sSubPr>
                            <m:ctrlPr>
                              <a:rPr lang="en-US" altLang="zh-HK" sz="26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新細明體" charset="-120"/>
                              </a:rPr>
                            </m:ctrlPr>
                          </m:sSubPr>
                          <m:e>
                            <m:r>
                              <a:rPr lang="en-US" altLang="zh-HK" sz="2600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新細明體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HK" sz="2600" b="0" i="1" dirty="0" smtClean="0">
                                <a:solidFill>
                                  <a:srgbClr val="0070C0"/>
                                </a:solidFill>
                                <a:latin typeface="Cambria Math"/>
                                <a:ea typeface="新細明體" charset="-120"/>
                              </a:rPr>
                              <m:t>𝜖</m:t>
                            </m:r>
                          </m:sub>
                        </m:sSub>
                        <m:d>
                          <m:dPr>
                            <m:ctrlPr>
                              <a:rPr lang="en-US" altLang="zh-HK" sz="2600" i="1" dirty="0">
                                <a:solidFill>
                                  <a:srgbClr val="0070C0"/>
                                </a:solidFill>
                                <a:latin typeface="Cambria Math"/>
                                <a:ea typeface="新細明體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26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6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HK" sz="2600" i="1" dirty="0">
                                    <a:solidFill>
                                      <a:srgbClr val="0070C0"/>
                                    </a:solidFill>
                                    <a:latin typeface="Cambria Math"/>
                                    <a:ea typeface="新細明體" charset="-120"/>
                                  </a:rPr>
                                  <m:t>𝐹</m:t>
                                </m:r>
                              </m:sub>
                            </m:sSub>
                          </m:e>
                        </m:d>
                      </m:e>
                    </m:func>
                    <m:r>
                      <a:rPr lang="en-US" altLang="zh-HK" sz="2600" i="1" dirty="0">
                        <a:solidFill>
                          <a:srgbClr val="0070C0"/>
                        </a:solidFill>
                        <a:latin typeface="Cambria Math"/>
                        <a:ea typeface="新細明體" charset="-120"/>
                      </a:rPr>
                      <m:t>≤</m:t>
                    </m:r>
                    <m:sSub>
                      <m:sSubPr>
                        <m:ctrlPr>
                          <a:rPr lang="en-US" altLang="zh-HK" sz="2600" b="0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新細明體" charset="-120"/>
                          </a:rPr>
                        </m:ctrlPr>
                      </m:sSubPr>
                      <m:e>
                        <m:r>
                          <a:rPr lang="en-US" altLang="zh-HK" sz="2600" b="0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新細明體" charset="-120"/>
                          </a:rPr>
                          <m:t>𝑄</m:t>
                        </m:r>
                      </m:e>
                      <m:sub>
                        <m:r>
                          <a:rPr lang="en-US" altLang="zh-HK" sz="2600" b="0" i="1" dirty="0" smtClean="0">
                            <a:solidFill>
                              <a:srgbClr val="0070C0"/>
                            </a:solidFill>
                            <a:latin typeface="Cambria Math"/>
                            <a:ea typeface="新細明體" charset="-120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altLang="zh-HK" sz="2600" i="1" dirty="0">
                            <a:solidFill>
                              <a:srgbClr val="0070C0"/>
                            </a:solidFill>
                            <a:latin typeface="Cambria Math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HK" sz="2600" i="1" dirty="0">
                            <a:solidFill>
                              <a:srgbClr val="0070C0"/>
                            </a:solidFill>
                            <a:latin typeface="Cambria Math"/>
                            <a:ea typeface="新細明體" charset="-120"/>
                          </a:rPr>
                          <m:t>𝐹</m:t>
                        </m:r>
                      </m:e>
                    </m:d>
                    <m:r>
                      <a:rPr lang="en-US" altLang="zh-HK" sz="2600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≤</m:t>
                    </m:r>
                    <m:func>
                      <m:funcPr>
                        <m:ctrlPr>
                          <a:rPr lang="en-US" altLang="zh-HK" sz="2600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HK" sz="26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HK" sz="2600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HK" sz="26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  <m:t>𝑂</m:t>
                            </m:r>
                            <m:d>
                              <m:dPr>
                                <m:ctrlPr>
                                  <a:rPr lang="en-US" altLang="zh-HK" sz="26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HK" sz="26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charset="-120"/>
                                  </a:rPr>
                                  <m:t>1</m:t>
                                </m:r>
                              </m:e>
                            </m:d>
                          </m:sup>
                        </m:sSup>
                      </m:fName>
                      <m:e>
                        <m:r>
                          <a:rPr lang="en-US" altLang="zh-HK" sz="2600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𝑟𝑎𝑛</m:t>
                        </m:r>
                        <m:sSub>
                          <m:sSubPr>
                            <m:ctrlPr>
                              <a:rPr lang="en-US" altLang="zh-HK" sz="26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</m:ctrlPr>
                          </m:sSubPr>
                          <m:e>
                            <m:r>
                              <a:rPr lang="en-US" altLang="zh-HK" sz="26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  <m:t>𝑘</m:t>
                            </m:r>
                          </m:e>
                          <m:sub>
                            <m:r>
                              <a:rPr lang="en-US" altLang="zh-HK" sz="2600" b="0" i="1" dirty="0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  <m:t>𝜖</m:t>
                            </m:r>
                          </m:sub>
                        </m:sSub>
                        <m:d>
                          <m:dPr>
                            <m:ctrlPr>
                              <a:rPr lang="en-US" altLang="zh-HK" sz="2600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zh-HK" sz="26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charset="-120"/>
                                  </a:rPr>
                                </m:ctrlPr>
                              </m:sSubPr>
                              <m:e>
                                <m:r>
                                  <a:rPr lang="en-US" altLang="zh-HK" sz="26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charset="-120"/>
                                  </a:rPr>
                                  <m:t>𝑀</m:t>
                                </m:r>
                              </m:e>
                              <m:sub>
                                <m:r>
                                  <a:rPr lang="en-US" altLang="zh-HK" sz="2600" i="1" dirty="0">
                                    <a:solidFill>
                                      <a:srgbClr val="FF0000"/>
                                    </a:solidFill>
                                    <a:latin typeface="Cambria Math"/>
                                    <a:ea typeface="新細明體" charset="-120"/>
                                  </a:rPr>
                                  <m:t>𝐹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altLang="zh-HK" sz="2600" dirty="0" smtClean="0">
                  <a:ea typeface="新細明體" charset="-120"/>
                </a:endParaRPr>
              </a:p>
              <a:p>
                <a:pPr marL="742950" lvl="2" indent="-342900"/>
                <a:endParaRPr lang="en-US" altLang="zh-HK" i="1" dirty="0" smtClean="0">
                  <a:latin typeface="Cambria Math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sz="2400" i="1">
                        <a:latin typeface="Cambria Math"/>
                      </a:rPr>
                      <m:t>𝑟𝑎𝑛</m:t>
                    </m:r>
                    <m:sSub>
                      <m:sSubPr>
                        <m:ctrlPr>
                          <a:rPr lang="en-US" altLang="zh-HK" sz="2400" i="1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sz="2400" i="1">
                            <a:latin typeface="Cambria Math"/>
                          </a:rPr>
                          <m:t>𝑘</m:t>
                        </m:r>
                      </m:e>
                      <m:sub>
                        <m:r>
                          <a:rPr lang="en-US" altLang="zh-HK" sz="2400" i="1">
                            <a:latin typeface="Cambria Math"/>
                          </a:rPr>
                          <m:t>𝜖</m:t>
                        </m:r>
                      </m:sub>
                    </m:sSub>
                    <m:d>
                      <m:dPr>
                        <m:ctrlPr>
                          <a:rPr lang="en-US" altLang="zh-HK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sz="2400" i="1">
                            <a:latin typeface="Cambria Math"/>
                          </a:rPr>
                          <m:t>𝑀</m:t>
                        </m:r>
                      </m:e>
                    </m:d>
                    <m:r>
                      <a:rPr lang="en-US" altLang="zh-HK" sz="2400" i="1">
                        <a:latin typeface="Cambria Math"/>
                      </a:rPr>
                      <m:t>=</m:t>
                    </m:r>
                    <m:limLow>
                      <m:limLowPr>
                        <m:ctrlPr>
                          <a:rPr lang="en-US" altLang="zh-HK" sz="2400" i="1">
                            <a:latin typeface="Cambria Math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altLang="zh-HK" sz="2400">
                            <a:latin typeface="Cambria Math"/>
                          </a:rPr>
                          <m:t>min</m:t>
                        </m:r>
                      </m:e>
                      <m:lim>
                        <m:sSup>
                          <m:sSupPr>
                            <m:ctrlPr>
                              <a:rPr lang="en-US" altLang="zh-HK" sz="2400" i="1"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HK" sz="2400" i="1"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HK" sz="2400" i="1"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HK" sz="2400" i="1">
                            <a:latin typeface="Cambria Math"/>
                          </a:rPr>
                          <m:t>:</m:t>
                        </m:r>
                        <m:r>
                          <a:rPr lang="en-US" altLang="zh-HK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|</m:t>
                        </m:r>
                        <m:r>
                          <a:rPr lang="en-US" altLang="zh-HK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  <m:r>
                          <a:rPr lang="en-US" altLang="zh-HK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HK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HK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HK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HK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)−</m:t>
                        </m:r>
                        <m:sSup>
                          <m:sSupPr>
                            <m:ctrlPr>
                              <a:rPr lang="en-US" altLang="zh-HK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HK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𝑀</m:t>
                            </m:r>
                          </m:e>
                          <m:sup>
                            <m:r>
                              <a:rPr lang="en-US" altLang="zh-HK" sz="24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′</m:t>
                            </m:r>
                          </m:sup>
                        </m:sSup>
                        <m:r>
                          <a:rPr lang="en-US" altLang="zh-HK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(</m:t>
                        </m:r>
                        <m:r>
                          <a:rPr lang="en-US" altLang="zh-HK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lang="en-US" altLang="zh-HK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,</m:t>
                        </m:r>
                        <m:r>
                          <a:rPr lang="en-US" altLang="zh-HK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𝑦</m:t>
                        </m:r>
                        <m:r>
                          <a:rPr lang="en-US" altLang="zh-HK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)|≤</m:t>
                        </m:r>
                        <m:r>
                          <a:rPr lang="en-US" altLang="zh-HK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𝜖</m:t>
                        </m:r>
                      </m:lim>
                    </m:limLow>
                    <m:r>
                      <a:rPr lang="en-US" altLang="zh-HK" sz="2400" i="1">
                        <a:solidFill>
                          <a:srgbClr val="FF0000"/>
                        </a:solidFill>
                        <a:latin typeface="Cambria Math"/>
                      </a:rPr>
                      <m:t>𝑟𝑎𝑛𝑘</m:t>
                    </m:r>
                    <m:r>
                      <a:rPr lang="en-US" altLang="zh-HK" sz="2400" i="1">
                        <a:solidFill>
                          <a:srgbClr val="FF0000"/>
                        </a:solidFill>
                        <a:latin typeface="Cambria Math"/>
                      </a:rPr>
                      <m:t>(</m:t>
                    </m:r>
                    <m:sSup>
                      <m:sSupPr>
                        <m:ctrlPr>
                          <a:rPr lang="en-US" altLang="zh-HK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HK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𝑀</m:t>
                        </m:r>
                      </m:e>
                      <m:sup>
                        <m:r>
                          <a:rPr lang="en-US" altLang="zh-HK" sz="24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′</m:t>
                        </m:r>
                      </m:sup>
                    </m:sSup>
                    <m:r>
                      <a:rPr lang="en-US" altLang="zh-HK" sz="2400" i="1">
                        <a:solidFill>
                          <a:srgbClr val="FF0000"/>
                        </a:solidFill>
                        <a:latin typeface="Cambria Math"/>
                      </a:rPr>
                      <m:t>)</m:t>
                    </m:r>
                  </m:oMath>
                </a14:m>
                <a:endParaRPr lang="en-US" altLang="zh-HK" sz="2400" dirty="0">
                  <a:solidFill>
                    <a:prstClr val="black"/>
                  </a:solidFill>
                  <a:ea typeface="新細明體" charset="-120"/>
                </a:endParaRPr>
              </a:p>
              <a:p>
                <a:pPr marL="742950" lvl="2" indent="-342900"/>
                <a:endParaRPr lang="en-US" altLang="zh-HK" dirty="0"/>
              </a:p>
              <a:p>
                <a:endParaRPr lang="en-US" altLang="zh-HK" sz="2600" dirty="0" smtClean="0">
                  <a:solidFill>
                    <a:srgbClr val="0070C0"/>
                  </a:solidFill>
                  <a:ea typeface="新細明體" charset="-120"/>
                </a:endParaRPr>
              </a:p>
            </p:txBody>
          </p:sp>
        </mc:Choice>
        <mc:Fallback xmlns="">
          <p:sp>
            <p:nvSpPr>
              <p:cNvPr id="921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12777"/>
                <a:ext cx="8229600" cy="4104455"/>
              </a:xfrm>
              <a:blipFill rotWithShape="1">
                <a:blip r:embed="rId3"/>
                <a:stretch>
                  <a:fillRect l="-1259" t="-133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457199" y="6114782"/>
            <a:ext cx="4546849" cy="338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HK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*1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. </a:t>
            </a:r>
            <a:r>
              <a:rPr lang="en-US" altLang="zh-HK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Buhrman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, de Wolf. </a:t>
            </a:r>
            <a:r>
              <a:rPr lang="en-US" altLang="zh-HK" sz="1600" i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CCC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, 2001.       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/>
              <p:cNvSpPr/>
              <p:nvPr/>
            </p:nvSpPr>
            <p:spPr>
              <a:xfrm>
                <a:off x="5220072" y="1862208"/>
                <a:ext cx="2952328" cy="51950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HK" sz="2600" i="1" dirty="0" smtClean="0">
                          <a:solidFill>
                            <a:srgbClr val="FF0000"/>
                          </a:solidFill>
                          <a:latin typeface="Cambria Math"/>
                          <a:ea typeface="新細明體" charset="-120"/>
                        </a:rPr>
                        <m:t>≤</m:t>
                      </m:r>
                      <m:func>
                        <m:funcPr>
                          <m:ctrlPr>
                            <a:rPr lang="en-US" altLang="zh-HK" sz="2600" i="1" dirty="0">
                              <a:solidFill>
                                <a:srgbClr val="FF0000"/>
                              </a:solidFill>
                              <a:latin typeface="Cambria Math"/>
                              <a:ea typeface="新細明體" charset="-120"/>
                            </a:rPr>
                          </m:ctrlPr>
                        </m:funcPr>
                        <m:fName>
                          <m:sSup>
                            <m:sSupPr>
                              <m:ctrlPr>
                                <a:rPr lang="en-US" altLang="zh-HK" sz="26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charset="-12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altLang="zh-HK" sz="2600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charset="-120"/>
                                </a:rPr>
                                <m:t>log</m:t>
                              </m:r>
                            </m:e>
                            <m:sup>
                              <m:r>
                                <a:rPr lang="en-US" altLang="zh-HK" sz="26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charset="-120"/>
                                </a:rPr>
                                <m:t>𝑂</m:t>
                              </m:r>
                              <m:d>
                                <m:dPr>
                                  <m:ctrlPr>
                                    <a:rPr lang="en-US" altLang="zh-HK" sz="26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新細明體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HK" sz="26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新細明體" charset="-120"/>
                                    </a:rPr>
                                    <m:t>1</m:t>
                                  </m:r>
                                </m:e>
                              </m:d>
                            </m:sup>
                          </m:sSup>
                        </m:fName>
                        <m:e>
                          <m:r>
                            <a:rPr lang="en-US" altLang="zh-HK" sz="2600" i="1" dirty="0">
                              <a:solidFill>
                                <a:srgbClr val="FF0000"/>
                              </a:solidFill>
                              <a:latin typeface="Cambria Math"/>
                              <a:ea typeface="新細明體" charset="-120"/>
                            </a:rPr>
                            <m:t>𝑟𝑎𝑛𝑘</m:t>
                          </m:r>
                          <m:d>
                            <m:dPr>
                              <m:ctrlPr>
                                <a:rPr lang="en-US" altLang="zh-HK" sz="2600" i="1" dirty="0">
                                  <a:solidFill>
                                    <a:srgbClr val="FF0000"/>
                                  </a:solidFill>
                                  <a:latin typeface="Cambria Math"/>
                                  <a:ea typeface="新細明體" charset="-12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HK" sz="26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新細明體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HK" sz="2600" i="1" dirty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新細明體" charset="-12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altLang="zh-HK" sz="2600" b="0" i="1" dirty="0" smtClean="0">
                                      <a:solidFill>
                                        <a:srgbClr val="FF0000"/>
                                      </a:solidFill>
                                      <a:latin typeface="Cambria Math"/>
                                      <a:ea typeface="新細明體" charset="-120"/>
                                    </a:rPr>
                                    <m:t>𝐹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</m:oMath>
                  </m:oMathPara>
                </a14:m>
                <a:endParaRPr lang="zh-HK" altLang="en-US" sz="2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0072" y="1862208"/>
                <a:ext cx="2952328" cy="519501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5254336" y="1340768"/>
            <a:ext cx="36381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HK" sz="2600" dirty="0">
                <a:solidFill>
                  <a:srgbClr val="FF0000"/>
                </a:solidFill>
                <a:ea typeface="新細明體" charset="-120"/>
              </a:rPr>
              <a:t>Log Rank </a:t>
            </a:r>
            <a:r>
              <a:rPr lang="en-US" altLang="zh-HK" sz="2600" dirty="0" smtClean="0">
                <a:solidFill>
                  <a:srgbClr val="FF0000"/>
                </a:solidFill>
                <a:ea typeface="新細明體" charset="-120"/>
              </a:rPr>
              <a:t>Conjecture</a:t>
            </a:r>
            <a:endParaRPr lang="zh-HK" altLang="en-US" sz="26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A0BB7-265A-403C-9275-D587AB510EDC}" type="slidenum">
              <a:rPr lang="zh-TW" altLang="en-US" smtClean="0"/>
              <a:t>6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61580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2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 smtClean="0"/>
              <a:t>Log-rank conjecture for XOR functions</a:t>
            </a:r>
            <a:endParaRPr lang="zh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altLang="zh-HK" dirty="0" smtClean="0"/>
                  <a:t>Since Log-rank conjecture appears too hard in its full generality,…</a:t>
                </a:r>
              </a:p>
              <a:p>
                <a:r>
                  <a:rPr lang="en-US" altLang="zh-HK" dirty="0" smtClean="0"/>
                  <a:t>let’s try some special class of functions.</a:t>
                </a:r>
              </a:p>
              <a:p>
                <a:r>
                  <a:rPr lang="en-US" altLang="zh-HK" dirty="0" smtClean="0">
                    <a:solidFill>
                      <a:srgbClr val="FF0000"/>
                    </a:solidFill>
                  </a:rPr>
                  <a:t>XOR functions</a:t>
                </a:r>
                <a:r>
                  <a:rPr lang="en-US" altLang="zh-HK" dirty="0" smtClean="0"/>
                  <a:t>: </a:t>
                </a:r>
                <a14:m>
                  <m:oMath xmlns:m="http://schemas.openxmlformats.org/officeDocument/2006/math">
                    <m:r>
                      <a:rPr lang="en-US" altLang="zh-HK" sz="2800" i="1" dirty="0" smtClean="0">
                        <a:latin typeface="Cambria Math"/>
                      </a:rPr>
                      <m:t>𝑓</m:t>
                    </m:r>
                    <m:r>
                      <a:rPr lang="en-US" altLang="zh-HK" sz="2800" i="1" dirty="0" smtClean="0">
                        <a:latin typeface="Cambria Math"/>
                      </a:rPr>
                      <m:t>(</m:t>
                    </m:r>
                    <m:r>
                      <a:rPr lang="en-US" altLang="zh-HK" sz="2800" i="1" dirty="0" smtClean="0">
                        <a:latin typeface="Cambria Math"/>
                      </a:rPr>
                      <m:t>𝑥</m:t>
                    </m:r>
                    <m:r>
                      <a:rPr lang="en-US" altLang="zh-HK" sz="2800" i="1" dirty="0" smtClean="0">
                        <a:latin typeface="Cambria Math"/>
                      </a:rPr>
                      <m:t>⊕</m:t>
                    </m:r>
                    <m:r>
                      <a:rPr lang="en-US" altLang="zh-HK" sz="2800" i="1" dirty="0" smtClean="0">
                        <a:latin typeface="Cambria Math"/>
                      </a:rPr>
                      <m:t>𝑦</m:t>
                    </m:r>
                    <m:r>
                      <a:rPr lang="en-US" altLang="zh-HK" sz="280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altLang="zh-HK" dirty="0" smtClean="0"/>
                  <a:t>. 		---</a:t>
                </a:r>
                <a14:m>
                  <m:oMath xmlns:m="http://schemas.openxmlformats.org/officeDocument/2006/math">
                    <m:r>
                      <a:rPr lang="en-US" altLang="zh-HK" sz="2800" b="0" i="0" dirty="0" smtClean="0">
                        <a:latin typeface="Cambria Math"/>
                        <a:ea typeface="新細明體" charset="-120"/>
                      </a:rPr>
                      <m:t> </m:t>
                    </m:r>
                    <m:r>
                      <a:rPr lang="en-US" altLang="zh-HK" sz="2800" b="0" i="1" dirty="0" smtClean="0">
                        <a:latin typeface="Cambria Math"/>
                        <a:ea typeface="新細明體" charset="-120"/>
                      </a:rPr>
                      <m:t>𝐹</m:t>
                    </m:r>
                    <m:r>
                      <a:rPr lang="en-US" altLang="zh-HK" sz="2800" b="0" i="1" dirty="0" smtClean="0">
                        <a:latin typeface="Cambria Math"/>
                        <a:ea typeface="新細明體" charset="-120"/>
                      </a:rPr>
                      <m:t>=</m:t>
                    </m:r>
                    <m:r>
                      <a:rPr lang="en-US" altLang="zh-HK" sz="2800" i="1" dirty="0" smtClean="0">
                        <a:solidFill>
                          <a:schemeClr val="accent1"/>
                        </a:solidFill>
                        <a:latin typeface="Cambria Math"/>
                        <a:ea typeface="新細明體" charset="-120"/>
                      </a:rPr>
                      <m:t>𝑓</m:t>
                    </m:r>
                    <m:r>
                      <a:rPr lang="en-US" altLang="zh-HK" sz="2800" i="1" dirty="0" smtClean="0">
                        <a:solidFill>
                          <a:schemeClr val="accent1"/>
                        </a:solidFill>
                        <a:latin typeface="Cambria Math"/>
                        <a:ea typeface="新細明體" charset="-120"/>
                      </a:rPr>
                      <m:t>∘⊕</m:t>
                    </m:r>
                  </m:oMath>
                </a14:m>
                <a:endParaRPr lang="en-US" altLang="zh-HK" dirty="0" smtClean="0"/>
              </a:p>
              <a:p>
                <a:pPr lvl="1"/>
                <a:r>
                  <a:rPr lang="en-US" altLang="zh-HK" dirty="0" smtClean="0"/>
                  <a:t>The </a:t>
                </a:r>
                <a:r>
                  <a:rPr lang="en-US" altLang="zh-HK" dirty="0" smtClean="0">
                    <a:solidFill>
                      <a:srgbClr val="FF3399"/>
                    </a:solidFill>
                  </a:rPr>
                  <a:t>linear</a:t>
                </a:r>
                <a:r>
                  <a:rPr lang="en-US" altLang="zh-HK" dirty="0" smtClean="0"/>
                  <a:t> composition of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𝑥</m:t>
                    </m:r>
                  </m:oMath>
                </a14:m>
                <a:r>
                  <a:rPr lang="en-US" altLang="zh-HK" dirty="0" smtClean="0"/>
                  <a:t> and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latin typeface="Cambria Math"/>
                      </a:rPr>
                      <m:t>𝑦</m:t>
                    </m:r>
                  </m:oMath>
                </a14:m>
                <a:r>
                  <a:rPr lang="en-US" altLang="zh-HK" dirty="0" smtClean="0"/>
                  <a:t>.</a:t>
                </a:r>
              </a:p>
              <a:p>
                <a:pPr lvl="1"/>
                <a:r>
                  <a:rPr lang="en-US" altLang="zh-HK" dirty="0" smtClean="0"/>
                  <a:t>Include important functions such as </a:t>
                </a:r>
                <a:r>
                  <a:rPr lang="en-US" altLang="zh-HK" dirty="0" smtClean="0">
                    <a:solidFill>
                      <a:srgbClr val="0070C0"/>
                    </a:solidFill>
                  </a:rPr>
                  <a:t>Equality</a:t>
                </a:r>
                <a:r>
                  <a:rPr lang="en-US" altLang="zh-HK" dirty="0" smtClean="0"/>
                  <a:t>, </a:t>
                </a:r>
                <a:r>
                  <a:rPr lang="en-US" altLang="zh-HK" dirty="0" smtClean="0">
                    <a:solidFill>
                      <a:srgbClr val="0070C0"/>
                    </a:solidFill>
                  </a:rPr>
                  <a:t>Hamming Distance</a:t>
                </a:r>
                <a:r>
                  <a:rPr lang="en-US" altLang="zh-HK" dirty="0" smtClean="0"/>
                  <a:t>, </a:t>
                </a:r>
                <a:r>
                  <a:rPr lang="en-US" altLang="zh-HK" dirty="0" smtClean="0">
                    <a:solidFill>
                      <a:srgbClr val="0070C0"/>
                    </a:solidFill>
                  </a:rPr>
                  <a:t>Gap Hamming Distance</a:t>
                </a:r>
                <a:r>
                  <a:rPr lang="en-US" altLang="zh-HK" dirty="0" smtClean="0"/>
                  <a:t>.</a:t>
                </a:r>
              </a:p>
              <a:p>
                <a:pPr marL="342900" lvl="1" indent="-342900">
                  <a:buFont typeface="Arial" pitchFamily="34" charset="0"/>
                  <a:buChar char="•"/>
                </a:pPr>
                <a:r>
                  <a:rPr lang="en-US" altLang="zh-HK" dirty="0" smtClean="0">
                    <a:ea typeface="新細明體" charset="-120"/>
                  </a:rPr>
                  <a:t>Interesting connections </a:t>
                </a:r>
                <a:r>
                  <a:rPr lang="en-US" altLang="zh-HK" dirty="0" smtClean="0">
                    <a:ea typeface="新細明體" charset="-120"/>
                  </a:rPr>
                  <a:t>to </a:t>
                </a:r>
                <a:r>
                  <a:rPr lang="en-US" altLang="zh-HK" dirty="0" smtClean="0">
                    <a:solidFill>
                      <a:srgbClr val="FF0000"/>
                    </a:solidFill>
                    <a:ea typeface="新細明體" charset="-120"/>
                  </a:rPr>
                  <a:t>Fourier analysis of functions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HK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HK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</m:ctrlPr>
                          </m:dPr>
                          <m:e>
                            <m:r>
                              <a:rPr lang="en-US" altLang="zh-HK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HK" sz="2400" b="0" i="1" smtClean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HK" dirty="0" smtClean="0"/>
                  <a:t>. </a:t>
                </a:r>
                <a:endParaRPr lang="en-US" altLang="zh-HK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2830" r="-1037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0154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HK" dirty="0" smtClean="0"/>
              <a:t>Digression: Fourier analysis</a:t>
            </a:r>
            <a:endParaRPr lang="zh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</p:spPr>
            <p:txBody>
              <a:bodyPr>
                <a:normAutofit fontScale="925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altLang="zh-HK" sz="3000" b="0" i="1" smtClean="0">
                        <a:latin typeface="Cambria Math"/>
                      </a:rPr>
                      <m:t>∀</m:t>
                    </m:r>
                    <m:r>
                      <a:rPr lang="en-US" altLang="zh-HK" sz="3000" b="0" i="1" smtClean="0">
                        <a:latin typeface="Cambria Math"/>
                      </a:rPr>
                      <m:t>𝑓</m:t>
                    </m:r>
                    <m:r>
                      <a:rPr lang="en-US" altLang="zh-HK" sz="3000" b="0" i="1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HK" sz="30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HK" sz="30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sz="3000" b="0" i="1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HK" sz="30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HK" sz="3000" b="0" i="1" smtClean="0">
                        <a:latin typeface="Cambria Math"/>
                      </a:rPr>
                      <m:t>→</m:t>
                    </m:r>
                    <m:r>
                      <a:rPr lang="en-US" altLang="zh-HK" sz="3000" b="0" i="1" smtClean="0">
                        <a:latin typeface="Cambria Math"/>
                      </a:rPr>
                      <m:t>ℝ</m:t>
                    </m:r>
                  </m:oMath>
                </a14:m>
                <a:r>
                  <a:rPr lang="zh-HK" altLang="en-US" dirty="0" smtClean="0"/>
                  <a:t> </a:t>
                </a:r>
                <a:r>
                  <a:rPr lang="en-US" altLang="zh-HK" dirty="0" smtClean="0"/>
                  <a:t>can be written as </a:t>
                </a:r>
              </a:p>
              <a:p>
                <a:pPr marL="0" indent="0" algn="ctr">
                  <a:buNone/>
                </a:pPr>
                <a:r>
                  <a:rPr lang="en-US" altLang="zh-HK" b="0" dirty="0" smtClean="0"/>
                  <a:t> </a:t>
                </a:r>
                <a14:m>
                  <m:oMath xmlns:m="http://schemas.openxmlformats.org/officeDocument/2006/math">
                    <m:r>
                      <a:rPr lang="en-US" altLang="zh-HK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𝑓</m:t>
                    </m:r>
                    <m:r>
                      <a:rPr lang="en-US" altLang="zh-HK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altLang="zh-HK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HK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𝛼</m:t>
                        </m:r>
                        <m:r>
                          <a:rPr lang="en-US" altLang="zh-HK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HK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HK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HK" sz="2800" b="0" i="1" smtClean="0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HK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altLang="zh-HK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HK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zh-HK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e>
                        </m:d>
                        <m:sSub>
                          <m:sSubPr>
                            <m:ctrlPr>
                              <a:rPr lang="en-US" altLang="zh-HK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r>
                              <a:rPr lang="en-US" altLang="zh-HK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𝜒</m:t>
                            </m:r>
                          </m:e>
                          <m:sub>
                            <m:r>
                              <a:rPr lang="en-US" altLang="zh-HK" sz="2800" b="0" i="1" smtClean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𝛼</m:t>
                            </m:r>
                          </m:sub>
                        </m:sSub>
                      </m:e>
                    </m:nary>
                  </m:oMath>
                </a14:m>
                <a:endParaRPr lang="en-US" altLang="zh-HK" sz="2800" b="0" dirty="0" smtClean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/>
                          </a:rPr>
                          <m:t>𝜒</m:t>
                        </m:r>
                      </m:e>
                      <m:sub>
                        <m:r>
                          <a:rPr lang="en-US" altLang="zh-HK" b="0" i="1" smtClean="0">
                            <a:latin typeface="Cambria Math"/>
                          </a:rPr>
                          <m:t>𝛼</m:t>
                        </m:r>
                      </m:sub>
                    </m:sSub>
                    <m:d>
                      <m:d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b="0" i="1" smtClean="0">
                            <a:latin typeface="Cambria Math"/>
                          </a:rPr>
                          <m:t>𝑥</m:t>
                        </m:r>
                      </m:e>
                    </m:d>
                    <m:r>
                      <a:rPr lang="en-US" altLang="zh-HK" b="0" i="1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b="0" i="1" smtClean="0">
                                <a:latin typeface="Cambria Math"/>
                              </a:rPr>
                              <m:t>−1</m:t>
                            </m:r>
                          </m:e>
                        </m:d>
                      </m:e>
                      <m:sup>
                        <m:r>
                          <a:rPr lang="en-US" altLang="zh-HK" b="0" i="1" smtClean="0">
                            <a:latin typeface="Cambria Math"/>
                          </a:rPr>
                          <m:t>𝛼</m:t>
                        </m:r>
                        <m:r>
                          <a:rPr lang="en-US" altLang="zh-HK" b="0" i="1" smtClean="0">
                            <a:latin typeface="Cambria Math"/>
                          </a:rPr>
                          <m:t>⋅</m:t>
                        </m:r>
                        <m:r>
                          <a:rPr lang="en-US" altLang="zh-HK" b="0" i="1" smtClean="0">
                            <a:latin typeface="Cambria Math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HK" dirty="0" smtClean="0"/>
                  <a:t>, and characters are orthogonal 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dPr>
                      <m:e>
                        <m:acc>
                          <m:accPr>
                            <m:chr m:val="̂"/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HK" i="1"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d>
                          <m:dPr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i="1">
                                <a:latin typeface="Cambria Math"/>
                              </a:rPr>
                              <m:t>𝛼</m:t>
                            </m:r>
                          </m:e>
                        </m:d>
                        <m:r>
                          <a:rPr lang="en-US" altLang="zh-HK" b="0" i="1" smtClean="0">
                            <a:latin typeface="Cambria Math"/>
                          </a:rPr>
                          <m:t>:</m:t>
                        </m:r>
                        <m:r>
                          <a:rPr lang="en-US" altLang="zh-HK" b="0" i="1" smtClean="0">
                            <a:latin typeface="Cambria Math"/>
                          </a:rPr>
                          <m:t>𝛼</m:t>
                        </m:r>
                        <m:r>
                          <a:rPr lang="en-US" altLang="zh-HK" b="0" i="1" smtClean="0">
                            <a:latin typeface="Cambria Math"/>
                          </a:rPr>
                          <m:t>∈</m:t>
                        </m:r>
                        <m:sSup>
                          <m:sSupPr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altLang="zh-HK" b="0" i="1" smtClean="0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HK" b="0" i="1" smtClean="0">
                                    <a:latin typeface="Cambria Math"/>
                                  </a:rPr>
                                  <m:t>0,1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HK" b="0" i="1" smtClean="0">
                                <a:latin typeface="Cambria Math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altLang="zh-HK" dirty="0" smtClean="0"/>
                  <a:t>: Fourier coefficients of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/>
                      </a:rPr>
                      <m:t>𝑓</m:t>
                    </m:r>
                  </m:oMath>
                </a14:m>
                <a:endParaRPr lang="en-US" altLang="zh-HK" dirty="0" smtClean="0"/>
              </a:p>
              <a:p>
                <a:pPr lvl="1"/>
                <a:r>
                  <a:rPr lang="en-US" altLang="zh-HK" b="0" dirty="0" err="1" smtClean="0"/>
                  <a:t>Parseval</a:t>
                </a:r>
                <a:r>
                  <a:rPr lang="en-US" altLang="zh-HK" b="0" dirty="0" smtClean="0"/>
                  <a:t>: If </a:t>
                </a:r>
                <a14:m>
                  <m:oMath xmlns:m="http://schemas.openxmlformats.org/officeDocument/2006/math">
                    <m:r>
                      <a:rPr lang="en-US" altLang="zh-HK" sz="2600" b="0" i="1" dirty="0" smtClean="0">
                        <a:latin typeface="Cambria Math"/>
                      </a:rPr>
                      <m:t>𝑅𝑎𝑛𝑔𝑒</m:t>
                    </m:r>
                    <m:d>
                      <m:dPr>
                        <m:ctrlPr>
                          <a:rPr lang="en-US" altLang="zh-HK" sz="26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sz="2600" b="0" i="1" dirty="0" smtClean="0">
                            <a:latin typeface="Cambria Math"/>
                          </a:rPr>
                          <m:t>𝑓</m:t>
                        </m:r>
                      </m:e>
                    </m:d>
                    <m:r>
                      <a:rPr lang="en-US" altLang="zh-HK" sz="2600" b="0" i="1" dirty="0" smtClean="0">
                        <a:latin typeface="Cambria Math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altLang="zh-HK" sz="2600" b="0" i="1" dirty="0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sz="2600" b="0" i="1" dirty="0" smtClean="0">
                            <a:latin typeface="Cambria Math"/>
                          </a:rPr>
                          <m:t>+1,−1</m:t>
                        </m:r>
                      </m:e>
                    </m:d>
                  </m:oMath>
                </a14:m>
                <a:r>
                  <a:rPr lang="en-US" altLang="zh-HK" b="0" dirty="0" smtClean="0"/>
                  <a:t>, then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HK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HK" sz="26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𝛼</m:t>
                        </m:r>
                      </m:sub>
                      <m:sup/>
                      <m:e>
                        <m:acc>
                          <m:accPr>
                            <m:chr m:val="̂"/>
                            <m:ctrlPr>
                              <a:rPr lang="en-US" altLang="zh-HK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accPr>
                          <m:e>
                            <m:r>
                              <a:rPr lang="en-US" altLang="zh-HK" sz="2600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𝑓</m:t>
                            </m:r>
                          </m:e>
                        </m:acc>
                        <m:sSup>
                          <m:sSupPr>
                            <m:ctrlPr>
                              <a:rPr lang="en-US" altLang="zh-HK" sz="2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HK" sz="2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HK" sz="2600" b="0" i="1" smtClean="0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𝛼</m:t>
                                </m:r>
                              </m:e>
                            </m:d>
                          </m:e>
                          <m:sup>
                            <m:r>
                              <a:rPr lang="en-US" altLang="zh-HK" sz="26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zh-HK" sz="2600" b="0" i="1" smtClean="0">
                        <a:solidFill>
                          <a:srgbClr val="FF0000"/>
                        </a:solidFill>
                        <a:latin typeface="Cambria Math"/>
                      </a:rPr>
                      <m:t>=1</m:t>
                    </m:r>
                  </m:oMath>
                </a14:m>
                <a:r>
                  <a:rPr lang="en-US" altLang="zh-HK" dirty="0" smtClean="0"/>
                  <a:t>.</a:t>
                </a:r>
              </a:p>
              <a:p>
                <a:r>
                  <a:rPr lang="en-US" altLang="zh-HK" dirty="0" smtClean="0"/>
                  <a:t>Two important measures: 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HK" i="1">
                        <a:latin typeface="Cambria Math"/>
                      </a:rPr>
                      <m:t>=</m:t>
                    </m:r>
                  </m:oMath>
                </a14:m>
                <a:r>
                  <a:rPr lang="en-US" altLang="zh-HK" dirty="0"/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altLang="zh-HK" i="1">
                            <a:latin typeface="Cambria Math"/>
                          </a:rPr>
                        </m:ctrlPr>
                      </m:naryPr>
                      <m:sub>
                        <m:r>
                          <a:rPr lang="en-US" altLang="zh-HK" i="1">
                            <a:latin typeface="Cambria Math"/>
                          </a:rPr>
                          <m:t>𝛼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HK" i="1"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HK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HK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HK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HK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altLang="zh-HK" dirty="0" smtClean="0"/>
                  <a:t> 	--- </a:t>
                </a:r>
                <a:r>
                  <a:rPr lang="en-US" altLang="zh-HK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Spectral norm</a:t>
                </a:r>
                <a:r>
                  <a:rPr lang="en-US" altLang="zh-HK" dirty="0" smtClean="0"/>
                  <a:t>.</a:t>
                </a:r>
                <a:endParaRPr lang="zh-HK" altLang="en-US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HK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HK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  <m:r>
                      <a:rPr lang="en-US" altLang="zh-HK" b="0" i="1" smtClean="0">
                        <a:latin typeface="Cambria Math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HK" b="0" i="1" smtClean="0">
                            <a:latin typeface="Cambria Math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HK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b="0" i="1" smtClean="0">
                                <a:latin typeface="Cambria Math"/>
                              </a:rPr>
                              <m:t>𝛼</m:t>
                            </m:r>
                            <m:r>
                              <a:rPr lang="en-US" altLang="zh-HK" b="0" i="1" smtClean="0">
                                <a:latin typeface="Cambria Math"/>
                              </a:rPr>
                              <m:t>:</m:t>
                            </m:r>
                            <m:acc>
                              <m:accPr>
                                <m:chr m:val="̂"/>
                                <m:ctrlPr>
                                  <a:rPr lang="en-US" altLang="zh-HK" i="1"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HK" i="1"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en-US" altLang="zh-HK" i="1">
                                    <a:latin typeface="Cambria Math"/>
                                  </a:rPr>
                                </m:ctrlPr>
                              </m:dPr>
                              <m:e>
                                <m:r>
                                  <a:rPr lang="en-US" altLang="zh-HK" i="1">
                                    <a:latin typeface="Cambria Math"/>
                                  </a:rPr>
                                  <m:t>𝛼</m:t>
                                </m:r>
                              </m:e>
                            </m:d>
                            <m:r>
                              <a:rPr lang="en-US" altLang="zh-HK" b="0" i="1" smtClean="0">
                                <a:latin typeface="Cambria Math"/>
                              </a:rPr>
                              <m:t>≠0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HK" dirty="0" smtClean="0"/>
                  <a:t>   --- </a:t>
                </a:r>
                <a:r>
                  <a:rPr lang="en-US" altLang="zh-HK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rPr>
                  <a:t>Fourier sparsity</a:t>
                </a:r>
                <a:r>
                  <a:rPr lang="en-US" altLang="zh-HK" dirty="0" smtClean="0"/>
                  <a:t>.</a:t>
                </a:r>
              </a:p>
              <a:p>
                <a:r>
                  <a:rPr lang="en-US" altLang="zh-HK" dirty="0" smtClean="0"/>
                  <a:t>Cauchy-Schwartz: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sz="280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HK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HK" sz="2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HK" sz="2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HK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zh-HK" sz="2800" b="0" i="1" smtClean="0">
                        <a:solidFill>
                          <a:srgbClr val="0070C0"/>
                        </a:solidFill>
                        <a:latin typeface="Cambria Math"/>
                      </a:rPr>
                      <m:t>≤</m:t>
                    </m:r>
                    <m:sSubSup>
                      <m:sSubSupPr>
                        <m:ctrlPr>
                          <a:rPr lang="en-US" altLang="zh-HK" sz="2800" b="0" i="1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b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HK" sz="2800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HK" sz="2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HK" sz="2800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HK" sz="2800" i="1">
                            <a:solidFill>
                              <a:srgbClr val="0070C0"/>
                            </a:solidFill>
                            <a:latin typeface="Cambria Math"/>
                          </a:rPr>
                          <m:t>0</m:t>
                        </m:r>
                      </m:sub>
                      <m:sup>
                        <m:r>
                          <a:rPr lang="en-US" altLang="zh-HK" sz="2800" b="0" i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1/2</m:t>
                        </m:r>
                      </m:sup>
                    </m:sSubSup>
                  </m:oMath>
                </a14:m>
                <a:r>
                  <a:rPr lang="en-US" altLang="zh-HK" dirty="0" smtClean="0"/>
                  <a:t> for </a:t>
                </a:r>
                <a14:m>
                  <m:oMath xmlns:m="http://schemas.openxmlformats.org/officeDocument/2006/math">
                    <m:r>
                      <a:rPr lang="en-US" altLang="zh-HK" sz="2800" b="0" i="1" smtClean="0">
                        <a:latin typeface="Cambria Math"/>
                      </a:rPr>
                      <m:t>𝑓</m:t>
                    </m:r>
                    <m:r>
                      <a:rPr lang="en-US" altLang="zh-HK" sz="2800" b="0" i="0" smtClean="0">
                        <a:latin typeface="Cambria Math"/>
                      </a:rPr>
                      <m:t>:</m:t>
                    </m:r>
                    <m:sSup>
                      <m:sSupPr>
                        <m:ctrlPr>
                          <a:rPr lang="en-US" altLang="zh-HK" sz="2800" b="0" i="1" smtClean="0">
                            <a:latin typeface="Cambria Math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altLang="zh-HK" sz="2800" b="0" i="1" smtClean="0">
                                <a:latin typeface="Cambria Math"/>
                              </a:rPr>
                            </m:ctrlPr>
                          </m:dPr>
                          <m:e>
                            <m:r>
                              <a:rPr lang="en-US" altLang="zh-HK" sz="2800" b="0" i="0" smtClean="0">
                                <a:latin typeface="Cambria Math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altLang="zh-HK" sz="2800" b="0" i="1" smtClean="0">
                            <a:latin typeface="Cambria Math"/>
                          </a:rPr>
                          <m:t>𝑛</m:t>
                        </m:r>
                      </m:sup>
                    </m:sSup>
                    <m:r>
                      <a:rPr lang="en-US" altLang="zh-HK" sz="2800" b="0" i="1" smtClean="0">
                        <a:latin typeface="Cambria Math"/>
                      </a:rPr>
                      <m:t>→±1</m:t>
                    </m:r>
                  </m:oMath>
                </a14:m>
                <a:endParaRPr lang="en-US" altLang="zh-HK" sz="2800" dirty="0" smtClean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600200"/>
                <a:ext cx="8229600" cy="4781128"/>
              </a:xfrm>
              <a:blipFill rotWithShape="1">
                <a:blip r:embed="rId2"/>
                <a:stretch>
                  <a:fillRect l="-1481" t="-2551" b="-510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97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 smtClean="0"/>
              <a:t>Log-rank Conj. For XOR functions</a:t>
            </a:r>
            <a:endParaRPr lang="zh-HK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r>
                  <a:rPr lang="en-US" altLang="zh-HK" dirty="0" smtClean="0"/>
                  <a:t>Interesting connections to Fourier analysis:</a:t>
                </a:r>
                <a:endParaRPr lang="en-US" altLang="zh-HK" dirty="0"/>
              </a:p>
              <a:p>
                <a:r>
                  <a:rPr lang="en-US" altLang="zh-HK" dirty="0" smtClean="0">
                    <a:solidFill>
                      <a:srgbClr val="FF0000"/>
                    </a:solidFill>
                    <a:ea typeface="新細明體" charset="-120"/>
                  </a:rPr>
                  <a:t>1. </a:t>
                </a:r>
                <a14:m>
                  <m:oMath xmlns:m="http://schemas.openxmlformats.org/officeDocument/2006/math">
                    <m:r>
                      <a:rPr lang="en-US" altLang="zh-HK" i="1" dirty="0" smtClean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𝑟𝑎𝑛𝑘</m:t>
                    </m:r>
                    <m:d>
                      <m:dPr>
                        <m:ctrlP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</m:ctrlPr>
                          </m:sSubPr>
                          <m:e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  <m:t>𝑀</m:t>
                            </m:r>
                          </m:e>
                          <m:sub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  <m:t>𝑓</m:t>
                            </m:r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  <m:t>∘⊕</m:t>
                            </m:r>
                          </m:sub>
                        </m:sSub>
                      </m:e>
                    </m:d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=</m:t>
                    </m:r>
                    <m:sSub>
                      <m:sSubPr>
                        <m:ctrlP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dPr>
                          <m:e>
                            <m:acc>
                              <m:accPr>
                                <m:chr m:val="̂"/>
                                <m:ctrlP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accPr>
                              <m:e>
                                <m: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  <m:t>𝑓</m:t>
                                </m:r>
                              </m:e>
                            </m:acc>
                          </m:e>
                        </m:d>
                      </m:e>
                      <m:sub>
                        <m:r>
                          <a:rPr lang="en-US" altLang="zh-HK" i="1">
                            <a:solidFill>
                              <a:srgbClr val="FF0000"/>
                            </a:solidFill>
                            <a:latin typeface="Cambria Math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altLang="zh-HK" dirty="0"/>
                  <a:t>. </a:t>
                </a:r>
                <a:endParaRPr lang="en-US" altLang="zh-HK" dirty="0" smtClean="0"/>
              </a:p>
              <a:p>
                <a:r>
                  <a:rPr lang="en-US" altLang="zh-HK" dirty="0" smtClean="0">
                    <a:ea typeface="新細明體" charset="-120"/>
                  </a:rPr>
                  <a:t>Log-rank Conj: </a:t>
                </a:r>
                <a14:m>
                  <m:oMath xmlns:m="http://schemas.openxmlformats.org/officeDocument/2006/math"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𝐷</m:t>
                    </m:r>
                    <m:d>
                      <m:dPr>
                        <m:ctrlP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𝑓</m:t>
                        </m:r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∘⊕</m:t>
                        </m:r>
                      </m:e>
                    </m:d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≤</m:t>
                    </m:r>
                    <m:func>
                      <m:funcPr>
                        <m:ctrlP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</m:ctrlPr>
                      </m:funcPr>
                      <m:fName>
                        <m:sSubSup>
                          <m:sSubSupPr>
                            <m:ctrlP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HK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  <m:t>𝑂</m:t>
                            </m:r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  <a:ea typeface="新細明體" charset="-120"/>
                              </a:rPr>
                              <m:t>(1)</m:t>
                            </m:r>
                          </m:sup>
                        </m:sSubSup>
                      </m:fName>
                      <m:e>
                        <m:sSub>
                          <m:sSubPr>
                            <m:ctrlP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HK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HK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func>
                    <m:r>
                      <a:rPr lang="en-US" altLang="zh-HK" i="1" dirty="0">
                        <a:latin typeface="Cambria Math"/>
                        <a:ea typeface="新細明體" charset="-120"/>
                      </a:rPr>
                      <m:t>.</m:t>
                    </m:r>
                  </m:oMath>
                </a14:m>
                <a:endParaRPr lang="en-US" altLang="zh-HK" dirty="0" smtClean="0">
                  <a:ea typeface="新細明體" charset="-120"/>
                </a:endParaRPr>
              </a:p>
              <a:p>
                <a:r>
                  <a:rPr lang="en-US" altLang="zh-HK" dirty="0" smtClean="0">
                    <a:ea typeface="新細明體" charset="-120"/>
                  </a:rPr>
                  <a:t>Thm.*</a:t>
                </a:r>
                <a:r>
                  <a:rPr lang="en-US" altLang="zh-HK" baseline="30000" dirty="0" smtClean="0">
                    <a:ea typeface="新細明體" charset="-120"/>
                  </a:rPr>
                  <a:t>1 </a:t>
                </a:r>
                <a:r>
                  <a:rPr lang="en-US" altLang="zh-HK" baseline="30000" dirty="0" smtClean="0">
                    <a:ea typeface="新細明體" charset="-12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𝐷</m:t>
                    </m:r>
                    <m:d>
                      <m:dPr>
                        <m:ctrlP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𝑓</m:t>
                        </m:r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∘⊕</m:t>
                        </m:r>
                      </m:e>
                    </m:d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≤</m:t>
                    </m:r>
                    <m:sSup>
                      <m:sSupPr>
                        <m:ctrlPr>
                          <a:rPr lang="en-US" altLang="zh-HK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sSupPr>
                      <m:e>
                        <m:r>
                          <a:rPr lang="en-US" altLang="zh-HK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</m:e>
                          <m:sup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2</m:t>
                            </m:r>
                          </m:sup>
                        </m:sSup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</a:rPr>
                          <m:t>/2</m:t>
                        </m:r>
                      </m:sup>
                    </m:sSup>
                    <m:func>
                      <m:funcPr>
                        <m:ctrlPr>
                          <a:rPr lang="en-US" altLang="zh-HK" i="1" dirty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altLang="zh-HK" i="1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altLang="zh-HK" dirty="0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  <m:t>log</m:t>
                            </m:r>
                          </m:e>
                          <m:sup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𝑑</m:t>
                            </m:r>
                            <m:r>
                              <a:rPr lang="en-US" altLang="zh-HK" i="1" dirty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−2</m:t>
                            </m:r>
                          </m:sup>
                        </m:sSup>
                      </m:fName>
                      <m:e>
                        <m:sSub>
                          <m:sSubPr>
                            <m:ctrlPr>
                              <a:rPr lang="en-US" altLang="zh-HK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HK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HK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HK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func>
                  </m:oMath>
                </a14:m>
                <a:endParaRPr lang="en-US" altLang="zh-HK" dirty="0" smtClean="0">
                  <a:ea typeface="新細明體" charset="-120"/>
                </a:endParaRPr>
              </a:p>
              <a:p>
                <a:r>
                  <a:rPr lang="en-US" altLang="zh-HK" dirty="0">
                    <a:ea typeface="新細明體" charset="-120"/>
                  </a:rPr>
                  <a:t>Thm.*</a:t>
                </a:r>
                <a:r>
                  <a:rPr lang="en-US" altLang="zh-HK" baseline="30000" dirty="0">
                    <a:ea typeface="新細明體" charset="-120"/>
                  </a:rPr>
                  <a:t>1 </a:t>
                </a:r>
                <a:r>
                  <a:rPr lang="en-US" altLang="zh-HK" baseline="30000" dirty="0" smtClean="0">
                    <a:ea typeface="新細明體" charset="-120"/>
                  </a:rPr>
                  <a:t>   </a:t>
                </a:r>
                <a14:m>
                  <m:oMath xmlns:m="http://schemas.openxmlformats.org/officeDocument/2006/math"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𝐷</m:t>
                    </m:r>
                    <m:d>
                      <m:dPr>
                        <m:ctrlP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</m:ctrlPr>
                      </m:dPr>
                      <m:e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𝑓</m:t>
                        </m:r>
                        <m:r>
                          <a:rPr lang="en-US" altLang="zh-HK" i="1" dirty="0">
                            <a:solidFill>
                              <a:srgbClr val="FF0000"/>
                            </a:solidFill>
                            <a:latin typeface="Cambria Math"/>
                            <a:ea typeface="新細明體" charset="-120"/>
                          </a:rPr>
                          <m:t>∘⊕</m:t>
                        </m:r>
                      </m:e>
                    </m:d>
                    <m:r>
                      <a:rPr lang="en-US" altLang="zh-HK" i="1" dirty="0">
                        <a:solidFill>
                          <a:srgbClr val="FF0000"/>
                        </a:solidFill>
                        <a:latin typeface="Cambria Math"/>
                        <a:ea typeface="新細明體" charset="-120"/>
                      </a:rPr>
                      <m:t>≤</m:t>
                    </m:r>
                    <m:r>
                      <a:rPr lang="en-US" altLang="zh-HK" b="0" i="1" dirty="0" smtClean="0">
                        <a:solidFill>
                          <a:srgbClr val="0070C0"/>
                        </a:solidFill>
                        <a:latin typeface="Cambria Math"/>
                      </a:rPr>
                      <m:t>𝑂</m:t>
                    </m:r>
                    <m:d>
                      <m:dPr>
                        <m:ctrlPr>
                          <a:rPr lang="en-US" altLang="zh-HK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</m:ctrlPr>
                      </m:dPr>
                      <m:e>
                        <m:r>
                          <a:rPr lang="en-US" altLang="zh-HK" b="0" i="1" dirty="0" smtClean="0">
                            <a:solidFill>
                              <a:srgbClr val="0070C0"/>
                            </a:solidFill>
                            <a:latin typeface="Cambria Math"/>
                          </a:rPr>
                          <m:t>𝑑</m:t>
                        </m:r>
                        <m:sSub>
                          <m:sSubPr>
                            <m:ctrlPr>
                              <a:rPr lang="en-US" altLang="zh-HK" i="1">
                                <a:solidFill>
                                  <a:srgbClr val="0070C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HK" i="1">
                                    <a:solidFill>
                                      <a:srgbClr val="0070C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HK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HK" i="1">
                                        <a:solidFill>
                                          <a:srgbClr val="0070C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altLang="zh-HK" dirty="0" smtClean="0">
                    <a:ea typeface="新細明體" charset="-120"/>
                  </a:rPr>
                  <a:t>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/>
                        <a:ea typeface="新細明體" charset="-120"/>
                      </a:rPr>
                      <m:t>𝑑</m:t>
                    </m:r>
                    <m:r>
                      <a:rPr lang="en-US" altLang="zh-HK" b="0" i="1" smtClean="0">
                        <a:latin typeface="Cambria Math"/>
                        <a:ea typeface="新細明體" charset="-120"/>
                      </a:rPr>
                      <m:t>=</m:t>
                    </m:r>
                    <m:func>
                      <m:funcPr>
                        <m:ctrlPr>
                          <a:rPr lang="en-US" altLang="zh-HK" b="0" i="1" smtClean="0">
                            <a:latin typeface="Cambria Math"/>
                            <a:ea typeface="新細明體" charset="-12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HK" b="0" i="1" smtClean="0">
                                <a:latin typeface="Cambria Math"/>
                                <a:ea typeface="新細明體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b="0" i="0" smtClean="0">
                                <a:latin typeface="Cambria Math"/>
                                <a:ea typeface="新細明體" charset="-120"/>
                              </a:rPr>
                              <m:t>deg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sub>
                        </m:sSub>
                      </m:fName>
                      <m:e>
                        <m:r>
                          <a:rPr lang="en-US" altLang="zh-HK" b="0" i="1" smtClean="0">
                            <a:latin typeface="Cambria Math"/>
                            <a:ea typeface="新細明體" charset="-120"/>
                          </a:rPr>
                          <m:t>(</m:t>
                        </m:r>
                        <m:r>
                          <a:rPr lang="en-US" altLang="zh-HK" b="0" i="1" smtClean="0">
                            <a:latin typeface="Cambria Math"/>
                            <a:ea typeface="新細明體" charset="-120"/>
                          </a:rPr>
                          <m:t>𝑓</m:t>
                        </m:r>
                        <m:r>
                          <a:rPr lang="en-US" altLang="zh-HK" b="0" i="1" smtClean="0">
                            <a:latin typeface="Cambria Math"/>
                            <a:ea typeface="新細明體" charset="-120"/>
                          </a:rPr>
                          <m:t>)</m:t>
                        </m:r>
                      </m:e>
                    </m:func>
                  </m:oMath>
                </a14:m>
                <a:r>
                  <a:rPr lang="en-US" altLang="zh-HK" dirty="0" smtClean="0">
                    <a:ea typeface="新細明體" charset="-120"/>
                  </a:rPr>
                  <a:t>: degree of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/>
                        <a:ea typeface="新細明體" charset="-120"/>
                      </a:rPr>
                      <m:t>𝑓</m:t>
                    </m:r>
                  </m:oMath>
                </a14:m>
                <a:r>
                  <a:rPr lang="en-US" altLang="zh-HK" dirty="0" smtClean="0">
                    <a:ea typeface="新細明體" charset="-120"/>
                  </a:rPr>
                  <a:t> as polynomial over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HK" b="0" i="1" smtClean="0">
                            <a:latin typeface="Cambria Math"/>
                            <a:ea typeface="新細明體" charset="-120"/>
                          </a:rPr>
                        </m:ctrlPr>
                      </m:sSubPr>
                      <m:e>
                        <m:r>
                          <a:rPr lang="en-US" altLang="zh-HK" b="0" i="1" smtClean="0">
                            <a:latin typeface="Cambria Math"/>
                            <a:ea typeface="新細明體" charset="-120"/>
                          </a:rPr>
                          <m:t>𝔽</m:t>
                        </m:r>
                      </m:e>
                      <m:sub>
                        <m:r>
                          <a:rPr lang="en-US" altLang="zh-HK" b="0" i="1" smtClean="0">
                            <a:latin typeface="Cambria Math"/>
                            <a:ea typeface="新細明體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HK" dirty="0" smtClean="0">
                    <a:ea typeface="新細明體" charset="-120"/>
                  </a:rPr>
                  <a:t>.</a:t>
                </a:r>
              </a:p>
              <a:p>
                <a:pPr lvl="1"/>
                <a:r>
                  <a:rPr lang="en-US" altLang="zh-HK" b="0" dirty="0" smtClean="0">
                    <a:ea typeface="新細明體" charset="-120"/>
                  </a:rPr>
                  <a:t>Fact*</a:t>
                </a:r>
                <a:r>
                  <a:rPr lang="en-US" altLang="zh-HK" b="0" baseline="30000" dirty="0" smtClean="0">
                    <a:ea typeface="新細明體" charset="-120"/>
                  </a:rPr>
                  <a:t>2</a:t>
                </a:r>
                <a:r>
                  <a:rPr lang="en-US" altLang="zh-HK" b="0" dirty="0" smtClean="0">
                    <a:ea typeface="新細明體" charset="-120"/>
                  </a:rPr>
                  <a:t>. </a:t>
                </a:r>
                <a14:m>
                  <m:oMath xmlns:m="http://schemas.openxmlformats.org/officeDocument/2006/math">
                    <m:r>
                      <a:rPr lang="en-US" altLang="zh-HK" b="0" i="1" smtClean="0">
                        <a:latin typeface="Cambria Math"/>
                        <a:ea typeface="新細明體" charset="-120"/>
                      </a:rPr>
                      <m:t>𝑑</m:t>
                    </m:r>
                    <m:r>
                      <a:rPr lang="en-US" altLang="zh-HK" b="0" i="1" smtClean="0">
                        <a:latin typeface="Cambria Math"/>
                        <a:ea typeface="新細明體" charset="-120"/>
                      </a:rPr>
                      <m:t>≤</m:t>
                    </m:r>
                    <m:func>
                      <m:funcPr>
                        <m:ctrlPr>
                          <a:rPr lang="en-US" altLang="zh-HK" b="0" i="1" smtClean="0">
                            <a:latin typeface="Cambria Math"/>
                            <a:ea typeface="新細明體" charset="-120"/>
                          </a:rPr>
                        </m:ctrlPr>
                      </m:funcPr>
                      <m:fName>
                        <m:sSub>
                          <m:sSubPr>
                            <m:ctrlPr>
                              <a:rPr lang="en-US" altLang="zh-HK" b="0" i="1" smtClean="0">
                                <a:latin typeface="Cambria Math"/>
                                <a:ea typeface="新細明體" charset="-12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HK" b="0" i="0" smtClean="0">
                                <a:latin typeface="Cambria Math"/>
                                <a:ea typeface="新細明體" charset="-120"/>
                              </a:rPr>
                              <m:t>log</m:t>
                            </m:r>
                          </m:e>
                          <m:sub>
                            <m:r>
                              <a:rPr lang="en-US" altLang="zh-HK" b="0" i="1" smtClean="0">
                                <a:latin typeface="Cambria Math"/>
                                <a:ea typeface="新細明體" charset="-120"/>
                              </a:rPr>
                              <m:t>2</m:t>
                            </m:r>
                          </m:sub>
                        </m:sSub>
                      </m:fName>
                      <m:e>
                        <m:sSub>
                          <m:sSubPr>
                            <m:ctrlP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</m:ctrlPr>
                          </m:sSubPr>
                          <m:e>
                            <m:d>
                              <m:dPr>
                                <m:begChr m:val="‖"/>
                                <m:endChr m:val="‖"/>
                                <m:ctrlPr>
                                  <a:rPr lang="en-US" altLang="zh-HK" i="1">
                                    <a:solidFill>
                                      <a:srgbClr val="FF0000"/>
                                    </a:solidFill>
                                    <a:latin typeface="Cambria Math"/>
                                  </a:rPr>
                                </m:ctrlPr>
                              </m:dPr>
                              <m:e>
                                <m:acc>
                                  <m:accPr>
                                    <m:chr m:val="̂"/>
                                    <m:ctrlPr>
                                      <a:rPr lang="en-US" altLang="zh-HK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HK" i="1">
                                        <a:solidFill>
                                          <a:srgbClr val="FF0000"/>
                                        </a:solidFill>
                                        <a:latin typeface="Cambria Math"/>
                                      </a:rPr>
                                      <m:t>𝑓</m:t>
                                    </m:r>
                                  </m:e>
                                </m:acc>
                              </m:e>
                            </m:d>
                          </m:e>
                          <m:sub>
                            <m:r>
                              <a:rPr lang="en-US" altLang="zh-HK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func>
                  </m:oMath>
                </a14:m>
                <a:r>
                  <a:rPr lang="en-US" altLang="zh-HK" dirty="0" smtClean="0">
                    <a:ea typeface="新細明體" charset="-120"/>
                  </a:rPr>
                  <a:t>.</a:t>
                </a:r>
                <a:endParaRPr lang="en-US" altLang="zh-HK" dirty="0">
                  <a:ea typeface="新細明體" charset="-120"/>
                </a:endParaRPr>
              </a:p>
              <a:p>
                <a:endParaRPr lang="en-US" altLang="zh-HK" dirty="0" smtClean="0"/>
              </a:p>
              <a:p>
                <a:endParaRPr lang="en-US" altLang="zh-HK" b="0" i="1" dirty="0" smtClean="0">
                  <a:solidFill>
                    <a:srgbClr val="FF0000"/>
                  </a:solidFill>
                  <a:latin typeface="Cambria Math"/>
                </a:endParaRPr>
              </a:p>
              <a:p>
                <a:endParaRPr lang="zh-HK" alt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481" t="-2695"/>
                </a:stretch>
              </a:blipFill>
            </p:spPr>
            <p:txBody>
              <a:bodyPr/>
              <a:lstStyle/>
              <a:p>
                <a:r>
                  <a:rPr lang="zh-HK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Box 4"/>
          <p:cNvSpPr txBox="1">
            <a:spLocks noChangeArrowheads="1"/>
          </p:cNvSpPr>
          <p:nvPr/>
        </p:nvSpPr>
        <p:spPr bwMode="auto">
          <a:xfrm>
            <a:off x="457199" y="6114782"/>
            <a:ext cx="7931225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altLang="zh-HK" sz="16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*1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. Tsang, Wong, </a:t>
            </a:r>
            <a:r>
              <a:rPr lang="en-US" altLang="zh-HK" sz="16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Xie</a:t>
            </a:r>
            <a:r>
              <a:rPr lang="en-US" altLang="zh-HK" sz="1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新細明體" charset="-120"/>
              </a:rPr>
              <a:t>, Zhang, FOCS, 2013.</a:t>
            </a:r>
          </a:p>
          <a:p>
            <a:pPr>
              <a:defRPr/>
            </a:pPr>
            <a:r>
              <a:rPr lang="en-US" altLang="zh-HK" sz="1600" dirty="0" smtClean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*2. </a:t>
            </a:r>
            <a:r>
              <a:rPr lang="en-US" altLang="zh-HK" sz="16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Bernasconi</a:t>
            </a:r>
            <a:r>
              <a:rPr lang="en-US" altLang="zh-HK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 and </a:t>
            </a:r>
            <a:r>
              <a:rPr lang="en-US" altLang="zh-HK" sz="1600" dirty="0" err="1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Codenotti</a:t>
            </a:r>
            <a:r>
              <a:rPr lang="en-US" altLang="zh-HK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. </a:t>
            </a:r>
            <a:r>
              <a:rPr lang="en-US" altLang="zh-HK" sz="1600" i="1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IEEE Transactions on Computers,</a:t>
            </a:r>
            <a:r>
              <a:rPr lang="en-US" altLang="zh-HK" sz="1600" dirty="0">
                <a:effectLst>
                  <a:outerShdw blurRad="38100" dist="38100" dir="2700000" algn="tl">
                    <a:srgbClr val="C0C0C0"/>
                  </a:outerShdw>
                </a:effectLst>
                <a:ea typeface="新細明體" charset="-120"/>
              </a:rPr>
              <a:t> 1999.</a:t>
            </a:r>
          </a:p>
          <a:p>
            <a:pPr>
              <a:defRPr/>
            </a:pPr>
            <a:endParaRPr lang="en-US" altLang="zh-HK" sz="1600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新細明體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88462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16517</TotalTime>
  <Words>2114</Words>
  <Application>Microsoft Office PowerPoint</Application>
  <PresentationFormat>On-screen Show (4:3)</PresentationFormat>
  <Paragraphs>215</Paragraphs>
  <Slides>18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佈景主題</vt:lpstr>
      <vt:lpstr>Effcient quantum protocols for XOR functions</vt:lpstr>
      <vt:lpstr>Communication complexity</vt:lpstr>
      <vt:lpstr>Computation modes </vt:lpstr>
      <vt:lpstr>Lower bounds</vt:lpstr>
      <vt:lpstr>Log-rank conjecture</vt:lpstr>
      <vt:lpstr>Log-rank conjecture: quantum version</vt:lpstr>
      <vt:lpstr>Log-rank conjecture for XOR functions</vt:lpstr>
      <vt:lpstr>Digression: Fourier analysis</vt:lpstr>
      <vt:lpstr>Log-rank Conj. For XOR functions</vt:lpstr>
      <vt:lpstr>Quantum </vt:lpstr>
      <vt:lpstr>About quantum protocol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Open problems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complexity of XOR functions</dc:title>
  <dc:creator>Lenovo's User</dc:creator>
  <cp:lastModifiedBy>CSE</cp:lastModifiedBy>
  <cp:revision>162</cp:revision>
  <dcterms:created xsi:type="dcterms:W3CDTF">2013-05-09T09:45:52Z</dcterms:created>
  <dcterms:modified xsi:type="dcterms:W3CDTF">2014-02-07T13:22:38Z</dcterms:modified>
</cp:coreProperties>
</file>