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82" r:id="rId9"/>
    <p:sldId id="283" r:id="rId10"/>
    <p:sldId id="264" r:id="rId11"/>
    <p:sldId id="281" r:id="rId12"/>
    <p:sldId id="268" r:id="rId13"/>
    <p:sldId id="267" r:id="rId14"/>
    <p:sldId id="269" r:id="rId15"/>
    <p:sldId id="270" r:id="rId16"/>
    <p:sldId id="272" r:id="rId17"/>
    <p:sldId id="273" r:id="rId18"/>
    <p:sldId id="284" r:id="rId19"/>
    <p:sldId id="286" r:id="rId20"/>
    <p:sldId id="274" r:id="rId21"/>
    <p:sldId id="275" r:id="rId22"/>
    <p:sldId id="276" r:id="rId23"/>
    <p:sldId id="287" r:id="rId24"/>
    <p:sldId id="277" r:id="rId25"/>
    <p:sldId id="285" r:id="rId26"/>
    <p:sldId id="28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810"/>
    <a:srgbClr val="283FE2"/>
    <a:srgbClr val="2336C0"/>
    <a:srgbClr val="557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643"/>
  </p:normalViewPr>
  <p:slideViewPr>
    <p:cSldViewPr snapToGrid="0" snapToObjects="1">
      <p:cViewPr varScale="1">
        <p:scale>
          <a:sx n="85" d="100"/>
          <a:sy n="85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EB611-F7FD-B547-ACE1-B6A60547664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EB8E0-0487-004E-9929-B2596F8C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9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2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8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1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6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20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2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8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6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6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E818B-A5FC-1C40-82D1-90AD56D55C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5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4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B8E0-0487-004E-9929-B2596F8CFF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0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C1AF800-BED9-4447-B276-F602563A8320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BC26AF-B0C9-5142-886C-C36775BFFB5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24.png"/><Relationship Id="rId8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oleObject" Target="../embeddings/oleObject4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7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20723"/>
            <a:ext cx="9354256" cy="2833444"/>
          </a:xfrm>
        </p:spPr>
        <p:txBody>
          <a:bodyPr>
            <a:noAutofit/>
          </a:bodyPr>
          <a:lstStyle/>
          <a:p>
            <a:r>
              <a:rPr lang="en-US" sz="2200" b="0" cap="none" dirty="0">
                <a:solidFill>
                  <a:srgbClr val="FF0000"/>
                </a:solidFill>
                <a:latin typeface="Calisto MT"/>
                <a:cs typeface="Calisto MT"/>
              </a:rPr>
              <a:t>A</a:t>
            </a:r>
            <a:r>
              <a:rPr lang="en-US" sz="2200" b="0" cap="none" dirty="0" smtClean="0">
                <a:solidFill>
                  <a:srgbClr val="FF0000"/>
                </a:solidFill>
                <a:latin typeface="Calisto MT"/>
                <a:cs typeface="Calisto MT"/>
              </a:rPr>
              <a:t>nkit </a:t>
            </a:r>
            <a:r>
              <a:rPr lang="en-US" sz="2200" b="0" cap="none" dirty="0">
                <a:solidFill>
                  <a:srgbClr val="FF0000"/>
                </a:solidFill>
                <a:latin typeface="Calisto MT"/>
                <a:cs typeface="Calisto MT"/>
              </a:rPr>
              <a:t>G</a:t>
            </a:r>
            <a:r>
              <a:rPr lang="en-US" sz="2200" b="0" cap="none" dirty="0" smtClean="0">
                <a:solidFill>
                  <a:srgbClr val="FF0000"/>
                </a:solidFill>
                <a:latin typeface="Calisto MT"/>
                <a:cs typeface="Calisto MT"/>
              </a:rPr>
              <a:t>arg</a:t>
            </a:r>
          </a:p>
          <a:p>
            <a:r>
              <a:rPr lang="en-US" sz="2200" b="0" cap="none" dirty="0">
                <a:solidFill>
                  <a:srgbClr val="008000"/>
                </a:solidFill>
                <a:latin typeface="Calisto MT"/>
                <a:cs typeface="Calisto MT"/>
              </a:rPr>
              <a:t>P</a:t>
            </a:r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rinceton </a:t>
            </a:r>
            <a:r>
              <a:rPr lang="en-US" sz="2200" b="0" cap="none" dirty="0">
                <a:solidFill>
                  <a:srgbClr val="008000"/>
                </a:solidFill>
                <a:latin typeface="Calisto MT"/>
                <a:cs typeface="Calisto MT"/>
              </a:rPr>
              <a:t>U</a:t>
            </a:r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niv.</a:t>
            </a:r>
            <a:endParaRPr lang="en-US" sz="2200" b="0" cap="none" dirty="0" smtClean="0">
              <a:solidFill>
                <a:srgbClr val="FF0000"/>
              </a:solidFill>
              <a:latin typeface="Calisto MT"/>
              <a:cs typeface="Calisto MT"/>
            </a:endParaRPr>
          </a:p>
          <a:p>
            <a:r>
              <a:rPr lang="en-US" sz="2200" b="0" cap="none" dirty="0">
                <a:solidFill>
                  <a:schemeClr val="tx1"/>
                </a:solidFill>
                <a:latin typeface="Calisto MT"/>
                <a:cs typeface="Calisto MT"/>
              </a:rPr>
              <a:t>J</a:t>
            </a:r>
            <a:r>
              <a:rPr lang="en-US" sz="2200" b="0" cap="none" dirty="0" smtClean="0">
                <a:solidFill>
                  <a:schemeClr val="tx1"/>
                </a:solidFill>
                <a:latin typeface="Calisto MT"/>
                <a:cs typeface="Calisto MT"/>
              </a:rPr>
              <a:t>oint work with</a:t>
            </a:r>
            <a:endParaRPr lang="en-US" sz="2200" b="0" cap="none" dirty="0" smtClean="0">
              <a:solidFill>
                <a:srgbClr val="008000"/>
              </a:solidFill>
              <a:latin typeface="Calisto MT"/>
              <a:cs typeface="Calisto MT"/>
            </a:endParaRPr>
          </a:p>
          <a:p>
            <a:pPr algn="l"/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             </a:t>
            </a:r>
            <a:r>
              <a:rPr lang="en-US" sz="2200" b="0" cap="none" dirty="0">
                <a:solidFill>
                  <a:srgbClr val="FF0000"/>
                </a:solidFill>
                <a:latin typeface="Calisto MT"/>
                <a:cs typeface="Calisto MT"/>
              </a:rPr>
              <a:t>M</a:t>
            </a:r>
            <a:r>
              <a:rPr lang="en-US" sz="2200" b="0" cap="none" dirty="0" smtClean="0">
                <a:solidFill>
                  <a:srgbClr val="FF0000"/>
                </a:solidFill>
                <a:latin typeface="Calisto MT"/>
                <a:cs typeface="Calisto MT"/>
              </a:rPr>
              <a:t>ark </a:t>
            </a:r>
            <a:r>
              <a:rPr lang="en-US" sz="2200" b="0" cap="none" dirty="0" err="1">
                <a:solidFill>
                  <a:srgbClr val="FF0000"/>
                </a:solidFill>
                <a:latin typeface="Calisto MT"/>
                <a:cs typeface="Calisto MT"/>
              </a:rPr>
              <a:t>B</a:t>
            </a:r>
            <a:r>
              <a:rPr lang="en-US" sz="2200" b="0" cap="none" dirty="0" err="1" smtClean="0">
                <a:solidFill>
                  <a:srgbClr val="FF0000"/>
                </a:solidFill>
                <a:latin typeface="Calisto MT"/>
                <a:cs typeface="Calisto MT"/>
              </a:rPr>
              <a:t>raverman</a:t>
            </a:r>
            <a:r>
              <a:rPr lang="en-US" sz="2200" b="0" cap="none" dirty="0" smtClean="0">
                <a:solidFill>
                  <a:srgbClr val="FF0000"/>
                </a:solidFill>
                <a:latin typeface="Calisto MT"/>
                <a:cs typeface="Calisto MT"/>
              </a:rPr>
              <a:t>               Young </a:t>
            </a:r>
            <a:r>
              <a:rPr lang="en-US" sz="2200" b="0" cap="none" dirty="0">
                <a:solidFill>
                  <a:srgbClr val="FF0000"/>
                </a:solidFill>
                <a:latin typeface="Calisto MT"/>
                <a:cs typeface="Calisto MT"/>
              </a:rPr>
              <a:t>K</a:t>
            </a:r>
            <a:r>
              <a:rPr lang="en-US" sz="2200" b="0" cap="none" dirty="0" smtClean="0">
                <a:solidFill>
                  <a:srgbClr val="FF0000"/>
                </a:solidFill>
                <a:latin typeface="Calisto MT"/>
                <a:cs typeface="Calisto MT"/>
              </a:rPr>
              <a:t>un </a:t>
            </a:r>
            <a:r>
              <a:rPr lang="en-US" sz="2200" b="0" cap="none" dirty="0" err="1">
                <a:solidFill>
                  <a:srgbClr val="FF0000"/>
                </a:solidFill>
                <a:latin typeface="Calisto MT"/>
                <a:cs typeface="Calisto MT"/>
              </a:rPr>
              <a:t>K</a:t>
            </a:r>
            <a:r>
              <a:rPr lang="en-US" sz="2200" b="0" cap="none" dirty="0" err="1" smtClean="0">
                <a:solidFill>
                  <a:srgbClr val="FF0000"/>
                </a:solidFill>
                <a:latin typeface="Calisto MT"/>
                <a:cs typeface="Calisto MT"/>
              </a:rPr>
              <a:t>o</a:t>
            </a:r>
            <a:r>
              <a:rPr lang="en-US" sz="2200" b="0" cap="none" dirty="0" smtClean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  </a:t>
            </a:r>
          </a:p>
          <a:p>
            <a:pPr algn="l"/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             Princeton </a:t>
            </a:r>
            <a:r>
              <a:rPr lang="en-US" sz="2200" b="0" cap="none" dirty="0">
                <a:solidFill>
                  <a:srgbClr val="008000"/>
                </a:solidFill>
                <a:latin typeface="Calisto MT"/>
                <a:cs typeface="Calisto MT"/>
              </a:rPr>
              <a:t>U</a:t>
            </a:r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niv.                Princeton </a:t>
            </a:r>
            <a:r>
              <a:rPr lang="en-US" sz="2200" b="0" cap="none" dirty="0">
                <a:solidFill>
                  <a:srgbClr val="008000"/>
                </a:solidFill>
                <a:latin typeface="Calisto MT"/>
                <a:cs typeface="Calisto MT"/>
              </a:rPr>
              <a:t>U</a:t>
            </a:r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niv.</a:t>
            </a:r>
          </a:p>
          <a:p>
            <a:pPr algn="l"/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                                                      </a:t>
            </a:r>
            <a:endParaRPr lang="en-US" sz="2200" b="0" cap="none" dirty="0" smtClean="0">
              <a:solidFill>
                <a:srgbClr val="FF0000"/>
              </a:solidFill>
              <a:latin typeface="Calisto MT"/>
              <a:cs typeface="Calisto MT"/>
            </a:endParaRPr>
          </a:p>
          <a:p>
            <a:pPr algn="l"/>
            <a:r>
              <a:rPr lang="en-US" sz="2200" b="0" cap="none" dirty="0" smtClean="0">
                <a:solidFill>
                  <a:srgbClr val="FF0000"/>
                </a:solidFill>
                <a:latin typeface="Calisto MT"/>
                <a:cs typeface="Calisto MT"/>
              </a:rPr>
              <a:t>             </a:t>
            </a:r>
            <a:r>
              <a:rPr lang="en-US" sz="2200" b="0" cap="none" dirty="0" err="1">
                <a:solidFill>
                  <a:srgbClr val="FF0000"/>
                </a:solidFill>
                <a:latin typeface="Calisto MT"/>
                <a:cs typeface="Calisto MT"/>
              </a:rPr>
              <a:t>J</a:t>
            </a:r>
            <a:r>
              <a:rPr lang="en-US" sz="2200" b="0" cap="none" dirty="0" err="1" smtClean="0">
                <a:solidFill>
                  <a:srgbClr val="FF0000"/>
                </a:solidFill>
                <a:latin typeface="Calisto MT"/>
                <a:cs typeface="Calisto MT"/>
              </a:rPr>
              <a:t>ieming</a:t>
            </a:r>
            <a:r>
              <a:rPr lang="en-US" sz="2200" b="0" cap="none" dirty="0" smtClean="0">
                <a:solidFill>
                  <a:srgbClr val="FF0000"/>
                </a:solidFill>
                <a:latin typeface="Calisto MT"/>
                <a:cs typeface="Calisto MT"/>
              </a:rPr>
              <a:t> </a:t>
            </a:r>
            <a:r>
              <a:rPr lang="en-US" sz="2200" b="0" cap="none" dirty="0">
                <a:solidFill>
                  <a:srgbClr val="FF0000"/>
                </a:solidFill>
                <a:latin typeface="Calisto MT"/>
                <a:cs typeface="Calisto MT"/>
              </a:rPr>
              <a:t>M</a:t>
            </a:r>
            <a:r>
              <a:rPr lang="en-US" sz="2200" b="0" cap="none" dirty="0" smtClean="0">
                <a:solidFill>
                  <a:srgbClr val="FF0000"/>
                </a:solidFill>
                <a:latin typeface="Calisto MT"/>
                <a:cs typeface="Calisto MT"/>
              </a:rPr>
              <a:t>ao                     Dave </a:t>
            </a:r>
            <a:r>
              <a:rPr lang="en-US" sz="2200" b="0" cap="none" dirty="0" err="1">
                <a:solidFill>
                  <a:srgbClr val="FF0000"/>
                </a:solidFill>
                <a:latin typeface="Calisto MT"/>
                <a:cs typeface="Calisto MT"/>
              </a:rPr>
              <a:t>T</a:t>
            </a:r>
            <a:r>
              <a:rPr lang="en-US" sz="2200" b="0" cap="none" dirty="0" err="1" smtClean="0">
                <a:solidFill>
                  <a:srgbClr val="FF0000"/>
                </a:solidFill>
                <a:latin typeface="Calisto MT"/>
                <a:cs typeface="Calisto MT"/>
              </a:rPr>
              <a:t>ouchette</a:t>
            </a:r>
            <a:endParaRPr lang="en-US" sz="2200" b="0" cap="none" dirty="0" smtClean="0">
              <a:solidFill>
                <a:srgbClr val="FF0000"/>
              </a:solidFill>
              <a:latin typeface="Calisto MT"/>
              <a:cs typeface="Calisto MT"/>
            </a:endParaRPr>
          </a:p>
          <a:p>
            <a:pPr algn="l"/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             Princeton </a:t>
            </a:r>
            <a:r>
              <a:rPr lang="en-US" sz="2200" b="0" cap="none" dirty="0">
                <a:solidFill>
                  <a:srgbClr val="008000"/>
                </a:solidFill>
                <a:latin typeface="Calisto MT"/>
                <a:cs typeface="Calisto MT"/>
              </a:rPr>
              <a:t>U</a:t>
            </a:r>
            <a:r>
              <a:rPr lang="en-US" sz="2200" b="0" cap="none" dirty="0" smtClean="0">
                <a:solidFill>
                  <a:srgbClr val="008000"/>
                </a:solidFill>
                <a:latin typeface="Calisto MT"/>
                <a:cs typeface="Calisto MT"/>
              </a:rPr>
              <a:t>niv.                 Univ. of Waterloo and               					        Perimeter Institute</a:t>
            </a:r>
            <a:endParaRPr lang="en-US" sz="2200" b="0" cap="none" dirty="0">
              <a:solidFill>
                <a:srgbClr val="008000"/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39" y="-150994"/>
            <a:ext cx="8925162" cy="22274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Near Optimal Bounds on Bounded-Rounded Quantum Communication Complexity of </a:t>
            </a:r>
            <a:r>
              <a:rPr lang="en-US" sz="3200" dirty="0" err="1" smtClean="0">
                <a:solidFill>
                  <a:srgbClr val="0000FF"/>
                </a:solidFill>
              </a:rPr>
              <a:t>Disjointness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Disjointness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𝑄𝐶𝐶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𝐷𝐼𝑆𝐽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 , 1/3) 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≥ </m:t>
                    </m:r>
                    <m:r>
                      <m:rPr>
                        <m:sty m:val="p"/>
                      </m:rPr>
                      <a:rPr lang="en-US" i="0" dirty="0" err="1" smtClean="0">
                        <a:solidFill>
                          <a:srgbClr val="008000"/>
                        </a:solidFill>
                        <a:latin typeface="Cambria Math" charset="0"/>
                      </a:rPr>
                      <m:t>Ω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/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baseline="30000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[JRS `03]</a:t>
                </a:r>
                <a:r>
                  <a:rPr lang="en-US" dirty="0" smtClean="0"/>
                  <a:t>.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𝑄𝐶𝐶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𝐷𝐼𝑆𝐽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 , 1/3)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≥ </m:t>
                    </m:r>
                    <m:acc>
                      <m:accPr>
                        <m:chr m:val="̃"/>
                        <m:ctrlPr>
                          <a:rPr lang="en-US" i="1" dirty="0" smtClean="0">
                            <a:solidFill>
                              <a:srgbClr val="008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solidFill>
                              <a:srgbClr val="008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</m:acc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/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 smtClean="0"/>
                  <a:t>Query complexity analogue: </a:t>
                </a:r>
                <a:r>
                  <a:rPr lang="en-US" dirty="0" smtClean="0">
                    <a:solidFill>
                      <a:srgbClr val="283FE2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283FE2"/>
                    </a:solidFill>
                  </a:rPr>
                  <a:t>Zalka</a:t>
                </a:r>
                <a:r>
                  <a:rPr lang="en-US" dirty="0" smtClean="0">
                    <a:solidFill>
                      <a:srgbClr val="283FE2"/>
                    </a:solidFill>
                  </a:rPr>
                  <a:t> ‘99]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Quantum Information Theory 101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752" y="1628775"/>
                <a:ext cx="8534400" cy="412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 smtClean="0"/>
                  <a:t> Systems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/>
                  <a:t>with joint state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8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Tr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))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8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𝐼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8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𝐼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𝐼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𝐵𝐶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latin typeface="Cambria Math" charset="0"/>
                      </a:rPr>
                      <m:t>𝐼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𝐼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≥0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2336C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2336C0"/>
                    </a:solidFill>
                  </a:rPr>
                  <a:t>Lieb-Ruskai</a:t>
                </a:r>
                <a:r>
                  <a:rPr lang="en-US" sz="2800" dirty="0" smtClean="0">
                    <a:solidFill>
                      <a:srgbClr val="2336C0"/>
                    </a:solidFill>
                  </a:rPr>
                  <a:t> ‘73]</a:t>
                </a:r>
                <a:endParaRPr lang="en-US" sz="2800" dirty="0">
                  <a:solidFill>
                    <a:srgbClr val="2336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" y="1628775"/>
                <a:ext cx="8534400" cy="4123693"/>
              </a:xfrm>
              <a:prstGeom prst="rect">
                <a:avLst/>
              </a:prstGeom>
              <a:blipFill rotWithShape="0">
                <a:blip r:embed="rId3"/>
                <a:stretch>
                  <a:fillRect l="-1286" t="-1477" b="-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2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Classical Information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ost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1800" dirty="0" smtClean="0">
                <a:solidFill>
                  <a:srgbClr val="0000FF"/>
                </a:solidFill>
              </a:rPr>
              <a:t>[CSWY `01, </a:t>
            </a:r>
            <a:r>
              <a:rPr lang="en-CA" sz="1800" dirty="0" smtClean="0">
                <a:solidFill>
                  <a:srgbClr val="0000FF"/>
                </a:solidFill>
                <a:sym typeface="Mathematica1"/>
              </a:rPr>
              <a:t>BJKS-04, BBCR-10]</a:t>
            </a:r>
            <a:endParaRPr lang="en-US" sz="1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9807" y="1593008"/>
                <a:ext cx="7772400" cy="10782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) ~ </m:t>
                    </m:r>
                    <m:r>
                      <a:rPr lang="el-GR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CA" dirty="0" smtClean="0">
                    <a:solidFill>
                      <a:schemeClr val="tx2"/>
                    </a:solidFill>
                  </a:rPr>
                  <a:t>.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807" y="1593008"/>
                <a:ext cx="7772400" cy="1078218"/>
              </a:xfrm>
              <a:blipFill rotWithShape="0"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0"/>
          <p:cNvGrpSpPr/>
          <p:nvPr/>
        </p:nvGrpSpPr>
        <p:grpSpPr>
          <a:xfrm>
            <a:off x="581890" y="3577315"/>
            <a:ext cx="1494175" cy="1682835"/>
            <a:chOff x="1095727" y="3635956"/>
            <a:chExt cx="1009787" cy="102920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727" y="3635956"/>
              <a:ext cx="1009787" cy="1029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800514" y="4306118"/>
              <a:ext cx="303099" cy="356263"/>
            </a:xfrm>
            <a:prstGeom prst="rect">
              <a:avLst/>
            </a:prstGeom>
            <a:solidFill>
              <a:srgbClr val="FFFFFF">
                <a:alpha val="4509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CA" sz="3200" b="1" dirty="0" smtClean="0">
                  <a:solidFill>
                    <a:schemeClr val="bg1"/>
                  </a:solidFill>
                  <a:latin typeface="+mj-lt"/>
                </a:rPr>
                <a:t>A</a:t>
              </a:r>
              <a:endParaRPr lang="en-CA" sz="3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6830943" y="3577316"/>
            <a:ext cx="1415918" cy="1684745"/>
            <a:chOff x="1043609" y="4305122"/>
            <a:chExt cx="1007100" cy="1097679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9" y="4305122"/>
              <a:ext cx="1007100" cy="1097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727420" y="5017486"/>
              <a:ext cx="318689" cy="381004"/>
            </a:xfrm>
            <a:prstGeom prst="rect">
              <a:avLst/>
            </a:prstGeom>
            <a:solidFill>
              <a:srgbClr val="FFFFFF">
                <a:alpha val="4509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CA" sz="3200" b="1" dirty="0" smtClean="0">
                  <a:solidFill>
                    <a:schemeClr val="bg1"/>
                  </a:solidFill>
                  <a:latin typeface="+mj-lt"/>
                </a:rPr>
                <a:t>B</a:t>
              </a:r>
              <a:endParaRPr lang="en-CA" sz="3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loud Callout 10"/>
              <p:cNvSpPr/>
              <p:nvPr/>
            </p:nvSpPr>
            <p:spPr>
              <a:xfrm>
                <a:off x="566777" y="2428649"/>
                <a:ext cx="1609647" cy="869058"/>
              </a:xfrm>
              <a:prstGeom prst="cloudCallout">
                <a:avLst>
                  <a:gd name="adj1" fmla="val 9214"/>
                  <a:gd name="adj2" fmla="val 96413"/>
                </a:avLst>
              </a:prstGeom>
              <a:solidFill>
                <a:srgbClr val="FF999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tx1"/>
                          </a:solidFill>
                          <a:latin typeface="Cambria Math" charset="0"/>
                          <a:cs typeface="Calibri" pitchFamily="34" charset="0"/>
                        </a:rPr>
                        <m:t>𝑋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Cloud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77" y="2428649"/>
                <a:ext cx="1609647" cy="869058"/>
              </a:xfrm>
              <a:prstGeom prst="cloudCallout">
                <a:avLst>
                  <a:gd name="adj1" fmla="val 9214"/>
                  <a:gd name="adj2" fmla="val 96413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11"/>
              <p:cNvSpPr/>
              <p:nvPr/>
            </p:nvSpPr>
            <p:spPr>
              <a:xfrm>
                <a:off x="6757239" y="2422351"/>
                <a:ext cx="1609647" cy="869058"/>
              </a:xfrm>
              <a:prstGeom prst="cloudCallout">
                <a:avLst>
                  <a:gd name="adj1" fmla="val -10504"/>
                  <a:gd name="adj2" fmla="val 92935"/>
                </a:avLst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000000"/>
                          </a:solidFill>
                          <a:latin typeface="Cambria Math" charset="0"/>
                          <a:cs typeface="Calibri" pitchFamily="34" charset="0"/>
                        </a:rPr>
                        <m:t>𝑌</m:t>
                      </m:r>
                    </m:oMath>
                  </m:oMathPara>
                </a14:m>
                <a:endParaRPr lang="en-US" sz="36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Cloud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39" y="2422351"/>
                <a:ext cx="1609647" cy="869058"/>
              </a:xfrm>
              <a:prstGeom prst="cloudCallout">
                <a:avLst>
                  <a:gd name="adj1" fmla="val -10504"/>
                  <a:gd name="adj2" fmla="val 92935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ular Callout 12"/>
          <p:cNvSpPr/>
          <p:nvPr/>
        </p:nvSpPr>
        <p:spPr>
          <a:xfrm>
            <a:off x="3219294" y="3315525"/>
            <a:ext cx="2773427" cy="1889905"/>
          </a:xfrm>
          <a:prstGeom prst="wedgeRoundRectCallout">
            <a:avLst>
              <a:gd name="adj1" fmla="val -88802"/>
              <a:gd name="adj2" fmla="val -1692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Protocol </a:t>
            </a:r>
            <a:r>
              <a:rPr lang="el-GR" sz="3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π</a:t>
            </a:r>
            <a:endParaRPr lang="en-US" sz="36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>
                <a:off x="3219294" y="3315524"/>
                <a:ext cx="2773427" cy="1889905"/>
              </a:xfrm>
              <a:prstGeom prst="wedgeRoundRectCallout">
                <a:avLst>
                  <a:gd name="adj1" fmla="val 81700"/>
                  <a:gd name="adj2" fmla="val -1000"/>
                  <a:gd name="adj3" fmla="val 16667"/>
                </a:avLst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bg2"/>
                    </a:solidFill>
                    <a:latin typeface="Calibri" pitchFamily="34" charset="0"/>
                    <a:cs typeface="Calibri" pitchFamily="34" charset="0"/>
                  </a:rPr>
                  <a:t>Protocol transcript </a:t>
                </a:r>
                <a14:m>
                  <m:oMath xmlns:m="http://schemas.openxmlformats.org/officeDocument/2006/math">
                    <m:r>
                      <a:rPr lang="el-GR" sz="3600" i="1" dirty="0" smtClean="0">
                        <a:solidFill>
                          <a:schemeClr val="bg2"/>
                        </a:solidFill>
                        <a:latin typeface="Cambria Math" charset="0"/>
                        <a:cs typeface="Calibri" pitchFamily="34" charset="0"/>
                      </a:rPr>
                      <m:t>𝜋</m:t>
                    </m:r>
                  </m:oMath>
                </a14:m>
                <a:endParaRPr lang="en-US" sz="3600" dirty="0" smtClean="0">
                  <a:solidFill>
                    <a:schemeClr val="bg2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94" y="3315524"/>
                <a:ext cx="2773427" cy="1889905"/>
              </a:xfrm>
              <a:prstGeom prst="wedgeRoundRectCallout">
                <a:avLst>
                  <a:gd name="adj1" fmla="val 81700"/>
                  <a:gd name="adj2" fmla="val -1000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19807" y="5293859"/>
                <a:ext cx="7772400" cy="554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l-GR" i="1" dirty="0">
                          <a:solidFill>
                            <a:schemeClr val="tx2"/>
                          </a:solidFill>
                          <a:latin typeface="Cambria Math" charset="0"/>
                        </a:rPr>
                        <m:t>𝜋</m:t>
                      </m:r>
                      <m:r>
                        <a:rPr lang="en-US" i="1" dirty="0">
                          <a:solidFill>
                            <a:schemeClr val="tx2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l-GR" i="1" dirty="0">
                          <a:solidFill>
                            <a:schemeClr val="tx2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l-GR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𝜇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 =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l-GR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𝜋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;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𝑌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|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𝑋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)           +        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l-GR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𝜋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;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𝑋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|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𝑌</m:t>
                      </m:r>
                      <m:r>
                        <a:rPr lang="en-CA" i="1" dirty="0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807" y="5293859"/>
                <a:ext cx="7772400" cy="5546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024" y="5848498"/>
                <a:ext cx="88422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W</a:t>
                </a:r>
                <a:r>
                  <a:rPr lang="en-CA" sz="2800" dirty="0" smtClean="0">
                    <a:latin typeface="Calibri" pitchFamily="34" charset="0"/>
                    <a:cs typeface="Calibri" pitchFamily="34" charset="0"/>
                  </a:rPr>
                  <a:t>hat Alice learns about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solidFill>
                          <a:schemeClr val="tx2"/>
                        </a:solidFill>
                        <a:latin typeface="Cambria Math" charset="0"/>
                        <a:cs typeface="Calibri" pitchFamily="34" charset="0"/>
                      </a:rPr>
                      <m:t>𝑌</m:t>
                    </m:r>
                  </m:oMath>
                </a14:m>
                <a:r>
                  <a:rPr lang="en-CA" sz="2800" dirty="0" smtClean="0">
                    <a:latin typeface="Calibri" pitchFamily="34" charset="0"/>
                    <a:cs typeface="Calibri" pitchFamily="34" charset="0"/>
                  </a:rPr>
                  <a:t>        +     What Bob learns </a:t>
                </a:r>
                <a:r>
                  <a:rPr lang="en-CA" sz="2800" dirty="0">
                    <a:latin typeface="Calibri" pitchFamily="34" charset="0"/>
                    <a:cs typeface="Calibri" pitchFamily="34" charset="0"/>
                  </a:rPr>
                  <a:t>about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solidFill>
                          <a:schemeClr val="tx2"/>
                        </a:solidFill>
                        <a:latin typeface="Cambria Math" charset="0"/>
                        <a:cs typeface="Calibri" pitchFamily="34" charset="0"/>
                      </a:rPr>
                      <m:t>𝑋</m:t>
                    </m:r>
                  </m:oMath>
                </a14:m>
                <a:endParaRPr lang="en-CA" sz="2800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4" y="5848498"/>
                <a:ext cx="884224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37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5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Quantum Information Cost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charset="0"/>
                      </a:rPr>
                      <m:t>𝑌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charset="0"/>
                      </a:rPr>
                      <m:t>) ~ </m:t>
                    </m:r>
                    <m:r>
                      <a:rPr lang="el-GR" i="1" dirty="0">
                        <a:solidFill>
                          <a:schemeClr val="tx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CA" dirty="0">
                    <a:solidFill>
                      <a:schemeClr val="tx2"/>
                    </a:solidFill>
                  </a:rPr>
                  <a:t>.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89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0"/>
          <p:cNvGrpSpPr/>
          <p:nvPr/>
        </p:nvGrpSpPr>
        <p:grpSpPr>
          <a:xfrm>
            <a:off x="581890" y="3319900"/>
            <a:ext cx="1494175" cy="1682835"/>
            <a:chOff x="1095727" y="3635956"/>
            <a:chExt cx="1009787" cy="102920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727" y="3635956"/>
              <a:ext cx="1009787" cy="1029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800514" y="4306118"/>
              <a:ext cx="303099" cy="356263"/>
            </a:xfrm>
            <a:prstGeom prst="rect">
              <a:avLst/>
            </a:prstGeom>
            <a:solidFill>
              <a:srgbClr val="FFFFFF">
                <a:alpha val="4509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CA" sz="3200" b="1" dirty="0" smtClean="0">
                  <a:solidFill>
                    <a:schemeClr val="bg1"/>
                  </a:solidFill>
                  <a:latin typeface="+mj-lt"/>
                </a:rPr>
                <a:t>A</a:t>
              </a:r>
              <a:endParaRPr lang="en-CA" sz="3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6830943" y="3319901"/>
            <a:ext cx="1415918" cy="1684745"/>
            <a:chOff x="1043609" y="4305122"/>
            <a:chExt cx="1007100" cy="1097679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9" y="4305122"/>
              <a:ext cx="1007100" cy="1097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727420" y="5017486"/>
              <a:ext cx="318689" cy="381004"/>
            </a:xfrm>
            <a:prstGeom prst="rect">
              <a:avLst/>
            </a:prstGeom>
            <a:solidFill>
              <a:srgbClr val="FFFFFF">
                <a:alpha val="4509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CA" sz="3200" b="1" dirty="0" smtClean="0">
                  <a:solidFill>
                    <a:schemeClr val="bg1"/>
                  </a:solidFill>
                  <a:latin typeface="+mj-lt"/>
                </a:rPr>
                <a:t>B</a:t>
              </a:r>
              <a:endParaRPr lang="en-CA" sz="3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566777" y="2171234"/>
                <a:ext cx="1609647" cy="869058"/>
              </a:xfrm>
              <a:prstGeom prst="cloudCallout">
                <a:avLst>
                  <a:gd name="adj1" fmla="val 9214"/>
                  <a:gd name="adj2" fmla="val 96413"/>
                </a:avLst>
              </a:prstGeom>
              <a:solidFill>
                <a:srgbClr val="FF999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000000"/>
                          </a:solidFill>
                          <a:latin typeface="Cambria Math" charset="0"/>
                          <a:cs typeface="Calibri" pitchFamily="34" charset="0"/>
                        </a:rPr>
                        <m:t>𝑋</m:t>
                      </m: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77" y="2171234"/>
                <a:ext cx="1609647" cy="869058"/>
              </a:xfrm>
              <a:prstGeom prst="cloudCallout">
                <a:avLst>
                  <a:gd name="adj1" fmla="val 9214"/>
                  <a:gd name="adj2" fmla="val 96413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loud Callout 10"/>
              <p:cNvSpPr/>
              <p:nvPr/>
            </p:nvSpPr>
            <p:spPr>
              <a:xfrm>
                <a:off x="6757239" y="2164936"/>
                <a:ext cx="1609647" cy="869058"/>
              </a:xfrm>
              <a:prstGeom prst="cloudCallout">
                <a:avLst>
                  <a:gd name="adj1" fmla="val -10504"/>
                  <a:gd name="adj2" fmla="val 92935"/>
                </a:avLst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rgbClr val="000000"/>
                          </a:solidFill>
                          <a:latin typeface="Cambria Math" charset="0"/>
                          <a:cs typeface="Calibri" pitchFamily="34" charset="0"/>
                        </a:rPr>
                        <m:t>𝑌</m:t>
                      </m:r>
                    </m:oMath>
                  </m:oMathPara>
                </a14:m>
                <a:endParaRPr lang="en-US" sz="36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Cloud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39" y="2164936"/>
                <a:ext cx="1609647" cy="869058"/>
              </a:xfrm>
              <a:prstGeom prst="cloudCallout">
                <a:avLst>
                  <a:gd name="adj1" fmla="val -10504"/>
                  <a:gd name="adj2" fmla="val 92935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ular Callout 11"/>
          <p:cNvSpPr/>
          <p:nvPr/>
        </p:nvSpPr>
        <p:spPr>
          <a:xfrm>
            <a:off x="3219294" y="3058110"/>
            <a:ext cx="2773427" cy="1889905"/>
          </a:xfrm>
          <a:prstGeom prst="wedgeRoundRectCallout">
            <a:avLst>
              <a:gd name="adj1" fmla="val -88802"/>
              <a:gd name="adj2" fmla="val -1692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Protocol </a:t>
            </a:r>
            <a:r>
              <a:rPr lang="el-GR" sz="3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π</a:t>
            </a:r>
            <a:endParaRPr lang="en-US" sz="36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219294" y="3058109"/>
            <a:ext cx="2773427" cy="1889905"/>
          </a:xfrm>
          <a:prstGeom prst="wedgeRoundRectCallout">
            <a:avLst>
              <a:gd name="adj1" fmla="val 81700"/>
              <a:gd name="adj2" fmla="val -1000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Quantum Protocol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9534" y="5114006"/>
            <a:ext cx="7577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Issues:</a:t>
            </a:r>
          </a:p>
          <a:p>
            <a:pPr marL="342900" indent="-342900" algn="ctr"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No concept of transcript.</a:t>
            </a:r>
          </a:p>
          <a:p>
            <a:pPr marL="342900" indent="-342900" algn="ctr"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Reversible computing.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Quantum Information Cost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1800" dirty="0" smtClean="0">
                <a:solidFill>
                  <a:srgbClr val="0000FF"/>
                </a:solidFill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</a:rPr>
              <a:t>Touchette</a:t>
            </a:r>
            <a:r>
              <a:rPr lang="en-US" sz="1800" dirty="0" smtClean="0">
                <a:solidFill>
                  <a:srgbClr val="0000FF"/>
                </a:solidFill>
              </a:rPr>
              <a:t> `14]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Account for forgetting of information.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923786"/>
              </p:ext>
            </p:extLst>
          </p:nvPr>
        </p:nvGraphicFramePr>
        <p:xfrm>
          <a:off x="647836" y="2294760"/>
          <a:ext cx="7058698" cy="407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1" name="Equation" r:id="rId4" imgW="3454400" imgH="1993900" progId="Equation.3">
                  <p:embed/>
                </p:oleObj>
              </mc:Choice>
              <mc:Fallback>
                <p:oleObj name="Equation" r:id="rId4" imgW="3454400" imgH="199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836" y="2294760"/>
                        <a:ext cx="7058698" cy="40743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8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Quantum Information Cost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[</a:t>
            </a:r>
            <a:r>
              <a:rPr lang="en-US" sz="1800" dirty="0" err="1">
                <a:solidFill>
                  <a:srgbClr val="0000FF"/>
                </a:solidFill>
              </a:rPr>
              <a:t>Touchette</a:t>
            </a:r>
            <a:r>
              <a:rPr lang="en-US" sz="1800" dirty="0">
                <a:solidFill>
                  <a:srgbClr val="0000FF"/>
                </a:solidFill>
              </a:rPr>
              <a:t> `14]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State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𝑖</m:t>
                    </m:r>
                    <m:r>
                      <a:rPr lang="en-US" i="1" baseline="30000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𝑡h</m:t>
                    </m:r>
                  </m:oMath>
                </a14:m>
                <a:r>
                  <a:rPr lang="en-US" dirty="0"/>
                  <a:t> round: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l="-789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1836524" y="3723956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9680" y="5079682"/>
            <a:ext cx="2626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Information sent by Alice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7671" y="5079682"/>
            <a:ext cx="364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Information forgotten by Alice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458791" y="3723956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3968" y="2743200"/>
                <a:ext cx="6191208" cy="60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𝑌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68" y="2743200"/>
                <a:ext cx="6191208" cy="6042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426164"/>
              </p:ext>
            </p:extLst>
          </p:nvPr>
        </p:nvGraphicFramePr>
        <p:xfrm>
          <a:off x="3819981" y="1274100"/>
          <a:ext cx="2478087" cy="114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0" name="Equation" r:id="rId6" imgW="647700" imgH="292100" progId="Equation.3">
                  <p:embed/>
                </p:oleObj>
              </mc:Choice>
              <mc:Fallback>
                <p:oleObj name="Equation" r:id="rId6" imgW="647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9981" y="1274100"/>
                        <a:ext cx="2478087" cy="1147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6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Quantum Information Complexity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𝑄𝐼𝐶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𝐹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𝜀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inf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𝑄𝐼𝐶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𝜋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/>
                  <a:t>over protocols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dirty="0" smtClean="0"/>
                  <a:t> which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1−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Touchette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`14]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9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9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90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9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9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9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𝑄𝐶𝐶</m:t>
                            </m:r>
                            <m:d>
                              <m:dPr>
                                <m:ctrlPr>
                                  <a:rPr lang="en-US" sz="29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9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9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US" sz="29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𝜀</m:t>
                                </m:r>
                              </m:e>
                            </m:d>
                          </m:num>
                          <m:den>
                            <m:r>
                              <a:rPr lang="en-US" sz="29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9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9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9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9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𝑄𝐼𝐶</m:t>
                        </m:r>
                        <m:r>
                          <a:rPr lang="en-US" sz="29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29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𝐹</m:t>
                        </m:r>
                        <m:r>
                          <a:rPr lang="en-US" sz="29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9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𝜇</m:t>
                        </m:r>
                        <m:r>
                          <a:rPr lang="en-US" sz="29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9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  <m:r>
                          <a:rPr lang="en-US" sz="29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900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008000"/>
                    </a:solidFill>
                  </a:rPr>
                  <a:t>Quantum Information equals Amortized Communication</a:t>
                </a:r>
                <a:r>
                  <a:rPr lang="en-US" dirty="0" smtClean="0"/>
                  <a:t>. Quantum analogue of   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Braverman-Rao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`10]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9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𝐷𝐼𝑆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⇔"/>
                        <m:vertJc m:val="bot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𝐴𝑁𝐷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𝐷𝐼𝑆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𝑋</m:t>
                        </m:r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</a:rPr>
                      <m:t>=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nary>
                      <m:naryPr>
                        <m:chr m:val="⋁"/>
                        <m:ctrlP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3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Understand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𝑄𝐶𝐶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𝐷𝐼𝑆𝐽</m:t>
                    </m:r>
                    <m:r>
                      <a:rPr lang="en-US" i="1" baseline="-25000" dirty="0" err="1" smtClean="0">
                        <a:solidFill>
                          <a:srgbClr val="008000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  <a:endParaRPr lang="en-US" baseline="-25000" dirty="0" smtClean="0"/>
              </a:p>
              <a:p>
                <a:endParaRPr lang="en-US" baseline="-25000" dirty="0"/>
              </a:p>
              <a:p>
                <a:endParaRPr lang="en-US" baseline="-25000" dirty="0" smtClean="0"/>
              </a:p>
              <a:p>
                <a:endParaRPr lang="en-US" baseline="-25000" dirty="0"/>
              </a:p>
              <a:p>
                <a:endParaRPr lang="en-US" baseline="-25000" dirty="0" smtClean="0"/>
              </a:p>
              <a:p>
                <a:endParaRPr lang="en-US" baseline="-25000" dirty="0"/>
              </a:p>
              <a:p>
                <a:r>
                  <a:rPr lang="en-US" dirty="0" smtClean="0"/>
                  <a:t>Understand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𝑄𝐼𝐶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𝐴𝑁𝐷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2299946" y="3277768"/>
            <a:ext cx="532077" cy="1012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charset="0"/>
                      </a:rPr>
                      <m:t>𝐷𝐼𝑆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⇔"/>
                        <m:vertJc m:val="bot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solidFill>
                          <a:srgbClr val="0000FF"/>
                        </a:solidFill>
                        <a:latin typeface="Cambria Math" charset="0"/>
                      </a:rPr>
                      <m:t>𝐴𝑁𝐷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endParaRPr lang="en-US" dirty="0">
                  <a:solidFill>
                    <a:srgbClr val="283FE2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992708356"/>
                  </p:ext>
                </p:extLst>
              </p:nvPr>
            </p:nvGraphicFramePr>
            <p:xfrm>
              <a:off x="1440876" y="1527175"/>
              <a:ext cx="2019256" cy="11353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29601"/>
                    <a:gridCol w="989655"/>
                  </a:tblGrid>
                  <a:tr h="5676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1/3</m:t>
                              </m:r>
                            </m:oMath>
                          </a14:m>
                          <a:endParaRPr lang="en-US" sz="180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en-US" sz="180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676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1/3 </m:t>
                              </m:r>
                            </m:oMath>
                          </a14:m>
                          <a:endParaRPr lang="en-US" sz="1800" b="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kern="1200" baseline="0" dirty="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200" b="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992708356"/>
                  </p:ext>
                </p:extLst>
              </p:nvPr>
            </p:nvGraphicFramePr>
            <p:xfrm>
              <a:off x="1440876" y="1527175"/>
              <a:ext cx="2019256" cy="11353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29601"/>
                    <a:gridCol w="989655"/>
                  </a:tblGrid>
                  <a:tr h="567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2" t="-1064" r="-97633" b="-14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4294" t="-1064" r="-1227" b="-143617"/>
                          </a:stretch>
                        </a:blipFill>
                      </a:tcPr>
                    </a:tc>
                  </a:tr>
                  <a:tr h="567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2" t="-102151" r="-97633" b="-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4294" t="-102151" r="-1227" b="-451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752" y="1527175"/>
                <a:ext cx="8647376" cy="505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endParaRPr lang="en-US" sz="2800" b="0" dirty="0" smtClean="0">
                  <a:solidFill>
                    <a:srgbClr val="FF0000"/>
                  </a:solidFill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round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protocol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or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𝐷𝐼𝑆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with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comm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.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b="0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round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protocol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for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𝐴𝑁𝐷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with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𝑄𝐼𝐶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/>
                  <a:t>has no mass 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(1,1)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/>
                  <a:t>but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/>
                  <a:t>correct for all inputs.</a:t>
                </a: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" y="1527175"/>
                <a:ext cx="8647376" cy="5056705"/>
              </a:xfrm>
              <a:prstGeom prst="rect">
                <a:avLst/>
              </a:prstGeom>
              <a:blipFill rotWithShape="0">
                <a:blip r:embed="rId4"/>
                <a:stretch>
                  <a:fillRect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4036875" y="3607552"/>
            <a:ext cx="532077" cy="1012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charset="0"/>
                      </a:rPr>
                      <m:t>𝐷𝐼𝑆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⇔"/>
                        <m:vertJc m:val="bot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solidFill>
                          <a:srgbClr val="0000FF"/>
                        </a:solidFill>
                        <a:latin typeface="Cambria Math" charset="0"/>
                      </a:rPr>
                      <m:t>𝐴𝑁𝐷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are the hard instances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𝐷𝐼𝑆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l="-789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1752" y="2743205"/>
            <a:ext cx="8381750" cy="4197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991" y="3282701"/>
            <a:ext cx="8366511" cy="4197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548" y="2803091"/>
                <a:ext cx="70453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0 1 0 0 1 1 0 1 1 1 0 0 1 1 0 0 0 1 0 1 0 0 1 0 1 0 1 1 1 1 0 0 1 1 0 0 1 0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48" y="2803091"/>
                <a:ext cx="7045377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87" t="-100000" r="-18166" b="-1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548" y="3282852"/>
                <a:ext cx="68804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1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48" y="3282852"/>
                <a:ext cx="6880486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89" t="-101429" r="-20992" b="-1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45686" y="2578313"/>
            <a:ext cx="269823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646" y="2578313"/>
            <a:ext cx="284813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9075" y="2578313"/>
            <a:ext cx="269823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8505" y="2578313"/>
            <a:ext cx="269823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7344" y="2578313"/>
            <a:ext cx="224853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67069" y="2578313"/>
            <a:ext cx="239842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81666" y="2578313"/>
            <a:ext cx="284813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578313"/>
            <a:ext cx="254833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82975" y="2578313"/>
            <a:ext cx="212108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1752" y="4643402"/>
            <a:ext cx="8381750" cy="4197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6991" y="5182898"/>
            <a:ext cx="8366511" cy="4197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2548" y="4703288"/>
                <a:ext cx="70453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0 1 0 0 1 1 0 1 1 0 0 0 1 1 0 0 0 0 0 1 0 0 0 0 1 0 1 1 0 1 0 0 0 1 0 0 1 0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48" y="4703288"/>
                <a:ext cx="7045377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87" t="-101429" r="-18166" b="-1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548" y="5183049"/>
                <a:ext cx="68804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0 1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48" y="5183049"/>
                <a:ext cx="6880486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89" t="-100000" r="-20992" b="-1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145686" y="4478510"/>
            <a:ext cx="269823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Quantum Communication Complexity</a:t>
            </a:r>
            <a:endParaRPr lang="en-US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008000"/>
                    </a:solidFill>
                  </a:rPr>
                  <a:t>Classical</a:t>
                </a:r>
                <a:r>
                  <a:rPr lang="en-US" dirty="0" smtClean="0"/>
                  <a:t>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Goal</a:t>
                </a:r>
                <a:r>
                  <a:rPr lang="en-US" dirty="0" smtClean="0"/>
                  <a:t>: Compute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classical function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Communicate using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quantum</a:t>
                </a:r>
                <a:r>
                  <a:rPr lang="en-US" dirty="0" smtClean="0"/>
                  <a:t> resources.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89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umblr_lyqejuP43I1r6i8s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08" y="2332955"/>
            <a:ext cx="1403604" cy="1390738"/>
          </a:xfrm>
          <a:prstGeom prst="rect">
            <a:avLst/>
          </a:prstGeom>
        </p:spPr>
      </p:pic>
      <p:pic>
        <p:nvPicPr>
          <p:cNvPr id="5" name="Picture 4" descr="clip-art-bob-the-builder-54590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70" y="2275645"/>
            <a:ext cx="2009402" cy="1507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1207" y="3789955"/>
                <a:ext cx="151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207" y="3789955"/>
                <a:ext cx="151041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58173" y="3865351"/>
                <a:ext cx="1348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73" y="3865351"/>
                <a:ext cx="134886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42612" y="1732980"/>
            <a:ext cx="140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18426" y="1750431"/>
            <a:ext cx="134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2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QIC of AND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i="1" dirty="0" smtClean="0">
                        <a:latin typeface="Cambria Math" charset="0"/>
                      </a:rPr>
                      <m:t> =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[Theorem]</a:t>
                </a:r>
                <a:r>
                  <a:rPr lang="en-US" dirty="0" smtClean="0"/>
                  <a:t>: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-round protocol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𝜋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computing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AND</a:t>
                </a:r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𝑄𝐼𝐶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𝜋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 ≥ </m:t>
                    </m:r>
                    <m:acc>
                      <m:accPr>
                        <m:chr m:val="̃"/>
                        <m:ctrlPr>
                          <a:rPr lang="en-US" i="1" dirty="0" smtClean="0">
                            <a:solidFill>
                              <a:srgbClr val="008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solidFill>
                              <a:srgbClr val="008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</m:acc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(1/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Matching upper bound – related to </a:t>
                </a:r>
                <a:r>
                  <a:rPr lang="en-US" dirty="0" err="1" smtClean="0">
                    <a:solidFill>
                      <a:srgbClr val="008000"/>
                    </a:solidFill>
                  </a:rPr>
                  <a:t>Elitzur-Vaidman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 bomb testing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problem.</a:t>
                </a:r>
              </a:p>
              <a:p>
                <a:endParaRPr lang="en-US" dirty="0" smtClean="0">
                  <a:solidFill>
                    <a:srgbClr val="0000FF"/>
                  </a:solidFill>
                </a:endParaRP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[JRS `03]: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Proof can be interpreted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Ω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(1/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baseline="30000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9740524"/>
                  </p:ext>
                </p:extLst>
              </p:nvPr>
            </p:nvGraphicFramePr>
            <p:xfrm>
              <a:off x="1394494" y="1778349"/>
              <a:ext cx="2019256" cy="11353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29601"/>
                    <a:gridCol w="989655"/>
                  </a:tblGrid>
                  <a:tr h="5676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1/3</m:t>
                              </m:r>
                            </m:oMath>
                          </a14:m>
                          <a:endParaRPr lang="en-US" sz="180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en-US" sz="180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676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1/3 </m:t>
                              </m:r>
                            </m:oMath>
                          </a14:m>
                          <a:endParaRPr lang="en-US" sz="1800" b="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kern="1200" baseline="0" dirty="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200" b="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9740524"/>
                  </p:ext>
                </p:extLst>
              </p:nvPr>
            </p:nvGraphicFramePr>
            <p:xfrm>
              <a:off x="1394494" y="1778349"/>
              <a:ext cx="2019256" cy="11353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29601"/>
                    <a:gridCol w="989655"/>
                  </a:tblGrid>
                  <a:tr h="567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2" t="-1064" r="-98225" b="-14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4294" t="-1064" r="-1840" b="-143617"/>
                          </a:stretch>
                        </a:blipFill>
                      </a:tcPr>
                    </a:tc>
                  </a:tr>
                  <a:tr h="567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2" t="-102151" r="-98225" b="-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4294" t="-102151" r="-1840" b="-451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489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Why is it hard?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Hard to manipulate quantum information.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𝐼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;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|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not well understood.</a:t>
                </a:r>
              </a:p>
              <a:p>
                <a:r>
                  <a:rPr lang="en-US" dirty="0" smtClean="0"/>
                  <a:t>Several natural conjectures only recently resolved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[FR `14]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Don’t have optimal round elimination arguments yet.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89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97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Proof idea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Go back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𝐷𝐼𝑆𝐽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round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protocol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for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𝐴𝑁𝐷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with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𝑄𝐼𝐶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(1/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Protocol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𝐷𝐼𝑆𝐽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𝑄𝐶𝐶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and success </a:t>
                </a:r>
                <a:r>
                  <a:rPr lang="en-US" dirty="0" err="1" smtClean="0"/>
                  <a:t>prob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→∞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(impossible by direct product theorems </a:t>
                </a:r>
                <a:r>
                  <a:rPr lang="en-US" sz="2200" dirty="0" smtClean="0">
                    <a:solidFill>
                      <a:srgbClr val="0000FF"/>
                    </a:solidFill>
                  </a:rPr>
                  <a:t>[KSW `04, She `12]</a:t>
                </a:r>
                <a:r>
                  <a:rPr lang="en-US" sz="22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932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3774904" y="2996680"/>
            <a:ext cx="546832" cy="1093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3FE2"/>
                </a:solidFill>
              </a:rPr>
              <a:t>Complete reduction</a:t>
            </a:r>
            <a:endParaRPr lang="en-US" dirty="0">
              <a:solidFill>
                <a:srgbClr val="283FE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𝑟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charset="0"/>
                        </a:rPr>
                        <m:t>round</m:t>
                      </m:r>
                      <m:r>
                        <a:rPr lang="en-US" sz="2800" i="1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charset="0"/>
                        </a:rPr>
                        <m:t>protocol</m:t>
                      </m:r>
                      <m:r>
                        <a:rPr lang="en-US" sz="2800" i="1">
                          <a:latin typeface="Cambria Math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charset="0"/>
                        </a:rPr>
                        <m:t>or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𝐷𝐼𝑆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80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charset="0"/>
                        </a:rPr>
                        <m:t>with</m:t>
                      </m:r>
                      <m:r>
                        <a:rPr lang="en-US" sz="280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charset="0"/>
                        </a:rPr>
                        <m:t>comm</m:t>
                      </m:r>
                      <m:r>
                        <a:rPr lang="en-US" sz="2800">
                          <a:latin typeface="Cambria Math" charset="0"/>
                        </a:rPr>
                        <m:t>.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𝑜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800" dirty="0"/>
                  <a:t>Protocol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800" dirty="0"/>
                  <a:t>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𝐷𝐼𝑆𝐽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comm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𝑘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∗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𝑜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/>
                  <a:t> and success </a:t>
                </a:r>
                <a:r>
                  <a:rPr lang="en-US" sz="2800" dirty="0" err="1"/>
                  <a:t>prob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≥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(</m:t>
                    </m:r>
                    <m:r>
                      <a:rPr lang="en-US" sz="2800" i="1" dirty="0">
                        <a:latin typeface="Cambria Math" charset="0"/>
                      </a:rPr>
                      <m:t>𝑘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→∞</m:t>
                    </m:r>
                    <m:r>
                      <a:rPr lang="en-US" sz="2800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 smtClean="0"/>
                  <a:t>What is the need for quantum information theory?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147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729933" y="2352102"/>
            <a:ext cx="546832" cy="1093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Continuity of QIC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Where does the number of rounds show up?</a:t>
                </a:r>
              </a:p>
              <a:p>
                <a:r>
                  <a:rPr lang="en-US" dirty="0" smtClean="0"/>
                  <a:t>Continuity of QIC.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i="1" dirty="0" smtClean="0">
                        <a:latin typeface="Cambria Math" charset="0"/>
                      </a:rPr>
                      <m:t> =</m:t>
                    </m:r>
                  </m:oMath>
                </a14:m>
                <a:r>
                  <a:rPr lang="en-US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’ =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𝜋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charset="0"/>
                      </a:rPr>
                      <m:t>an</m:t>
                    </m:r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-round.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𝑄𝐼𝐶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𝜋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𝑄𝐼𝐶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𝜋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𝜇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’) </m:t>
                    </m:r>
                  </m:oMath>
                </a14:m>
                <a:r>
                  <a:rPr lang="en-US" dirty="0" smtClean="0"/>
                  <a:t>differ by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∗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008000"/>
                        </a:solidFill>
                        <a:latin typeface="Cambria Math" charset="0"/>
                      </a:rPr>
                      <m:t>𝜀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Classically pay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008000"/>
                        </a:solidFill>
                        <a:latin typeface="Cambria Math" charset="0"/>
                      </a:rPr>
                      <m:t>𝜀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8000"/>
                    </a:solidFill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89" t="-2133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9902756"/>
                  </p:ext>
                </p:extLst>
              </p:nvPr>
            </p:nvGraphicFramePr>
            <p:xfrm>
              <a:off x="1394494" y="3189642"/>
              <a:ext cx="2019256" cy="11353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29601"/>
                    <a:gridCol w="989655"/>
                  </a:tblGrid>
                  <a:tr h="5676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1/3</m:t>
                              </m:r>
                            </m:oMath>
                          </a14:m>
                          <a:endParaRPr lang="en-US" sz="180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en-US" sz="180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676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1/3</m:t>
                              </m:r>
                            </m:oMath>
                          </a14:m>
                          <a:r>
                            <a:rPr lang="en-US" sz="1800" b="0" kern="1200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 </a:t>
                          </a:r>
                          <a:endParaRPr lang="en-US" sz="1800" b="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baseline="0" dirty="0" smtClean="0">
                              <a:effectLst/>
                            </a:rPr>
                            <a:t>  </a:t>
                          </a:r>
                          <a:r>
                            <a:rPr lang="en-US" sz="1800" kern="1200" baseline="0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kern="1200" baseline="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200" b="0" i="1" kern="1200" baseline="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0</m:t>
                              </m:r>
                            </m:oMath>
                          </a14:m>
                          <a:endParaRPr lang="en-US" sz="2200" b="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9902756"/>
                  </p:ext>
                </p:extLst>
              </p:nvPr>
            </p:nvGraphicFramePr>
            <p:xfrm>
              <a:off x="1394494" y="3189642"/>
              <a:ext cx="2019256" cy="11353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029601"/>
                    <a:gridCol w="989655"/>
                  </a:tblGrid>
                  <a:tr h="567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2" t="-1064" r="-98225" b="-172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4294" t="-1064" r="-1840" b="-172340"/>
                          </a:stretch>
                        </a:blipFill>
                      </a:tcPr>
                    </a:tc>
                  </a:tr>
                  <a:tr h="567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2" t="-102151" r="-98225" b="-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4294" t="-102151" r="-1840" b="-7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42076"/>
                  </p:ext>
                </p:extLst>
              </p:nvPr>
            </p:nvGraphicFramePr>
            <p:xfrm>
              <a:off x="4898444" y="3232788"/>
              <a:ext cx="2302456" cy="11353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213728"/>
                    <a:gridCol w="1088728"/>
                  </a:tblGrid>
                  <a:tr h="5676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1/3−</m:t>
                              </m:r>
                              <m:r>
                                <a:rPr lang="en-US" sz="160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𝜀</m:t>
                              </m:r>
                              <m:r>
                                <a:rPr lang="en-US" sz="160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/3</m:t>
                              </m:r>
                            </m:oMath>
                          </a14:m>
                          <a:endParaRPr lang="en-US" sz="160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dirty="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1/3−</m:t>
                                </m:r>
                                <m:r>
                                  <a:rPr lang="en-US" sz="1600" i="1" kern="1200" dirty="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  <m:r>
                                  <a:rPr lang="en-US" sz="1600" i="1" kern="1200" dirty="0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/3</m:t>
                                </m:r>
                              </m:oMath>
                            </m:oMathPara>
                          </a14:m>
                          <a:endParaRPr lang="en-US" sz="160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676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1/3−</m:t>
                              </m:r>
                              <m:r>
                                <a:rPr lang="en-US" sz="1600" b="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𝜀</m:t>
                              </m:r>
                              <m:r>
                                <a:rPr lang="en-US" sz="1600" b="0" i="1" kern="120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/3</m:t>
                              </m:r>
                            </m:oMath>
                          </a14:m>
                          <a:r>
                            <a:rPr lang="en-US" sz="1800" b="0" kern="1200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 </a:t>
                          </a:r>
                          <a:endParaRPr lang="en-US" sz="1800" b="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baseline="0" dirty="0" smtClean="0">
                              <a:effectLst/>
                            </a:rPr>
                            <a:t>  </a:t>
                          </a:r>
                          <a:r>
                            <a:rPr lang="en-US" sz="1800" kern="1200" baseline="0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kern="1200" baseline="0" dirty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charset="0"/>
                                </a:rPr>
                                <m:t>𝜀</m:t>
                              </m:r>
                            </m:oMath>
                          </a14:m>
                          <a:endParaRPr lang="en-US" sz="2400" b="0" kern="1200" dirty="0" smtClean="0">
                            <a:solidFill>
                              <a:srgbClr val="0000FF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42076"/>
                  </p:ext>
                </p:extLst>
              </p:nvPr>
            </p:nvGraphicFramePr>
            <p:xfrm>
              <a:off x="4898444" y="3232788"/>
              <a:ext cx="2302456" cy="113538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213728"/>
                    <a:gridCol w="1088728"/>
                  </a:tblGrid>
                  <a:tr h="567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1064" r="-90500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2291" t="-1064" r="-1117" b="-101064"/>
                          </a:stretch>
                        </a:blipFill>
                      </a:tcPr>
                    </a:tc>
                  </a:tr>
                  <a:tr h="567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0" t="-102151" r="-90500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2291" t="-102151" r="-1117" b="-21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51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Conclusion and Open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117810"/>
                    </a:solidFill>
                  </a:rPr>
                  <a:t>Direct sum</a:t>
                </a:r>
                <a:r>
                  <a:rPr lang="en-US" dirty="0" smtClean="0"/>
                  <a:t>: Does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 as much resources as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𝐹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117810"/>
                    </a:solidFill>
                  </a:rPr>
                  <a:t>Compression</a:t>
                </a:r>
                <a:r>
                  <a:rPr lang="en-US" dirty="0" smtClean="0"/>
                  <a:t>: Can we compress down not-very-informative conversations?</a:t>
                </a:r>
              </a:p>
              <a:p>
                <a:r>
                  <a:rPr lang="en-US" dirty="0" smtClean="0"/>
                  <a:t>Quantum protocol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17810"/>
                        </a:solidFill>
                        <a:latin typeface="Cambria Math" charset="0"/>
                      </a:rPr>
                      <m:t>𝑄𝐶𝐶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17810"/>
                        </a:solidFill>
                        <a:latin typeface="Cambria Math" charset="0"/>
                      </a:rPr>
                      <m:t>𝑄𝐼𝐶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. Simulate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17810"/>
                        </a:solidFill>
                        <a:latin typeface="Cambria Math" charset="0"/>
                      </a:rPr>
                      <m:t>𝑄𝐶𝐶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𝐼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),</m:t>
                    </m:r>
                    <m:r>
                      <a:rPr lang="en-US" i="0" dirty="0" smtClean="0"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latin typeface="Cambria Math" charset="0"/>
                      </a:rPr>
                      <m:t> 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𝐼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)≪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Classically: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𝐼</m:t>
                        </m:r>
                      </m:e>
                    </m:ra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⁡(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283FE2"/>
                    </a:solidFill>
                  </a:rPr>
                  <a:t>[BBCR ‘10]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283FE2"/>
                    </a:solidFill>
                  </a:rPr>
                  <a:t> [B ‘12]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9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3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Conclusion and Open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dirty="0" err="1">
                    <a:solidFill>
                      <a:srgbClr val="0000FF"/>
                    </a:solidFill>
                  </a:rPr>
                  <a:t>Touchette</a:t>
                </a:r>
                <a:r>
                  <a:rPr lang="en-US" dirty="0">
                    <a:solidFill>
                      <a:srgbClr val="0000FF"/>
                    </a:solidFill>
                  </a:rPr>
                  <a:t> `14]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𝑄𝐶𝐶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𝜀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𝑄𝐼𝐶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𝐹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𝜇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117810"/>
                    </a:solidFill>
                  </a:rPr>
                  <a:t>Direct sum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117810"/>
                    </a:solidFill>
                  </a:rPr>
                  <a:t>Compression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117810"/>
                    </a:solidFill>
                  </a:rPr>
                  <a:t>Open problem 1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117810"/>
                    </a:solidFill>
                  </a:rPr>
                  <a:t>Open problem 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𝐼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26242" y="4841823"/>
            <a:ext cx="32228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We prove this if the goal is to compute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functions.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51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Thank You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 descr="so0103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5388" y="2162612"/>
            <a:ext cx="3116006" cy="313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3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Quantum Protocols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 descr="tumblr_lyqejuP43I1r6i8s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08" y="2144184"/>
            <a:ext cx="1403604" cy="1390738"/>
          </a:xfrm>
          <a:prstGeom prst="rect">
            <a:avLst/>
          </a:prstGeom>
        </p:spPr>
      </p:pic>
      <p:pic>
        <p:nvPicPr>
          <p:cNvPr id="5" name="Picture 4" descr="clip-art-bob-the-builder-54590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70" y="2086874"/>
            <a:ext cx="2009402" cy="1507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46199" y="3496254"/>
                <a:ext cx="151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199" y="3496254"/>
                <a:ext cx="151041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83222" y="3526680"/>
                <a:ext cx="1348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22" y="3526680"/>
                <a:ext cx="134886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42612" y="1544209"/>
            <a:ext cx="140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18426" y="1561660"/>
            <a:ext cx="134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Bob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32515"/>
              </p:ext>
            </p:extLst>
          </p:nvPr>
        </p:nvGraphicFramePr>
        <p:xfrm>
          <a:off x="2907107" y="2346627"/>
          <a:ext cx="1847259" cy="107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" name="Equation" r:id="rId8" imgW="508000" imgH="266700" progId="Equation.3">
                  <p:embed/>
                </p:oleObj>
              </mc:Choice>
              <mc:Fallback>
                <p:oleObj name="Equation" r:id="rId8" imgW="5080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7107" y="2346627"/>
                        <a:ext cx="1847259" cy="1075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501410" y="3676580"/>
            <a:ext cx="17163" cy="1111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644730"/>
              </p:ext>
            </p:extLst>
          </p:nvPr>
        </p:nvGraphicFramePr>
        <p:xfrm>
          <a:off x="3681413" y="4052888"/>
          <a:ext cx="2339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" name="Equation" r:id="rId10" imgW="990600" imgH="228600" progId="Equation.3">
                  <p:embed/>
                </p:oleObj>
              </mc:Choice>
              <mc:Fallback>
                <p:oleObj name="Equation" r:id="rId10" imgW="990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1413" y="4052888"/>
                        <a:ext cx="2339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0477"/>
              </p:ext>
            </p:extLst>
          </p:nvPr>
        </p:nvGraphicFramePr>
        <p:xfrm>
          <a:off x="2844800" y="4960939"/>
          <a:ext cx="2131992" cy="108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1" name="Equation" r:id="rId12" imgW="609600" imgH="279400" progId="Equation.3">
                  <p:embed/>
                </p:oleObj>
              </mc:Choice>
              <mc:Fallback>
                <p:oleObj name="Equation" r:id="rId12" imgW="609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44800" y="4960939"/>
                        <a:ext cx="2131992" cy="1082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 flipH="1">
            <a:off x="4445417" y="1184115"/>
            <a:ext cx="205965" cy="42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62" y="11669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43476" y="5800728"/>
            <a:ext cx="2286809" cy="2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18426" y="5289562"/>
            <a:ext cx="134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Send C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Quantum Protocols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 descr="tumblr_lyqejuP43I1r6i8s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08" y="2144184"/>
            <a:ext cx="1403604" cy="1390738"/>
          </a:xfrm>
          <a:prstGeom prst="rect">
            <a:avLst/>
          </a:prstGeom>
        </p:spPr>
      </p:pic>
      <p:pic>
        <p:nvPicPr>
          <p:cNvPr id="5" name="Picture 4" descr="clip-art-bob-the-builder-54590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70" y="2086874"/>
            <a:ext cx="2009402" cy="1507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947" y="3442399"/>
                <a:ext cx="151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47" y="3442399"/>
                <a:ext cx="151041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50939" y="3439906"/>
                <a:ext cx="1348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939" y="3439906"/>
                <a:ext cx="134886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42612" y="1544209"/>
            <a:ext cx="140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18426" y="1561660"/>
            <a:ext cx="134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Bob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62579"/>
              </p:ext>
            </p:extLst>
          </p:nvPr>
        </p:nvGraphicFramePr>
        <p:xfrm>
          <a:off x="2901950" y="2337262"/>
          <a:ext cx="22177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5" name="Equation" r:id="rId8" imgW="609600" imgH="279400" progId="Equation.3">
                  <p:embed/>
                </p:oleObj>
              </mc:Choice>
              <mc:Fallback>
                <p:oleObj name="Equation" r:id="rId8" imgW="609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1950" y="2337262"/>
                        <a:ext cx="2217737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501410" y="3676580"/>
            <a:ext cx="17163" cy="1111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22004"/>
              </p:ext>
            </p:extLst>
          </p:nvPr>
        </p:nvGraphicFramePr>
        <p:xfrm>
          <a:off x="3573761" y="4139979"/>
          <a:ext cx="25209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6" name="Equation" r:id="rId10" imgW="1066800" imgH="241300" progId="Equation.3">
                  <p:embed/>
                </p:oleObj>
              </mc:Choice>
              <mc:Fallback>
                <p:oleObj name="Equation" r:id="rId10" imgW="1066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73761" y="4139979"/>
                        <a:ext cx="2520950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920275"/>
              </p:ext>
            </p:extLst>
          </p:nvPr>
        </p:nvGraphicFramePr>
        <p:xfrm>
          <a:off x="2773796" y="5000136"/>
          <a:ext cx="2622116" cy="117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7" name="Equation" r:id="rId12" imgW="723900" imgH="292100" progId="Equation.3">
                  <p:embed/>
                </p:oleObj>
              </mc:Choice>
              <mc:Fallback>
                <p:oleObj name="Equation" r:id="rId12" imgW="723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73796" y="5000136"/>
                        <a:ext cx="2622116" cy="117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053525" y="5629275"/>
            <a:ext cx="1614488" cy="14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28143" y="5062542"/>
            <a:ext cx="168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Send C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Quantum protocols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State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𝑖</m:t>
                    </m:r>
                    <m:r>
                      <a:rPr lang="en-US" i="1" baseline="30000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𝑡h</m:t>
                    </m:r>
                  </m:oMath>
                </a14:m>
                <a:r>
                  <a:rPr lang="en-US" dirty="0" smtClean="0"/>
                  <a:t> round: </a:t>
                </a:r>
              </a:p>
              <a:p>
                <a:endParaRPr lang="en-US" dirty="0"/>
              </a:p>
              <a:p>
                <a:r>
                  <a:rPr lang="en-US" dirty="0" smtClean="0"/>
                  <a:t>Total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rounds.</a:t>
                </a:r>
              </a:p>
              <a:p>
                <a:endParaRPr lang="en-US" dirty="0"/>
              </a:p>
              <a:p>
                <a:r>
                  <a:rPr lang="en-US" dirty="0" smtClean="0"/>
                  <a:t>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baseline="30000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𝑡h</m:t>
                    </m:r>
                  </m:oMath>
                </a14:m>
                <a:r>
                  <a:rPr lang="en-US" dirty="0" smtClean="0"/>
                  <a:t> round: do binary measurements on partial states and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h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communication cost: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dim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.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130658"/>
              </p:ext>
            </p:extLst>
          </p:nvPr>
        </p:nvGraphicFramePr>
        <p:xfrm>
          <a:off x="3922238" y="1630141"/>
          <a:ext cx="24780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6" name="Equation" r:id="rId5" imgW="647700" imgH="292100" progId="Equation.3">
                  <p:embed/>
                </p:oleObj>
              </mc:Choice>
              <mc:Fallback>
                <p:oleObj name="Equation" r:id="rId5" imgW="647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2238" y="1630141"/>
                        <a:ext cx="2478087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3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Quantum communication complexity [Yao ‘93]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𝑄𝐶𝐶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𝐹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min </a:t>
                </a:r>
                <a:r>
                  <a:rPr lang="en-US" dirty="0"/>
                  <a:t>communication cost of a quantum protocol that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) 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𝑤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.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𝑝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. ≥1−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𝑎𝑙𝑙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 dirty="0" err="1">
                        <a:solidFill>
                          <a:srgbClr val="008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i="1" dirty="0" err="1">
                        <a:solidFill>
                          <a:srgbClr val="008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08000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𝑄𝐶𝐶</m:t>
                    </m:r>
                    <m:r>
                      <a:rPr lang="en-US" i="1" baseline="-25000" dirty="0" err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𝐹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min </a:t>
                </a:r>
                <a:r>
                  <a:rPr lang="en-US" dirty="0"/>
                  <a:t>communication cost of a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r-round </a:t>
                </a:r>
                <a:r>
                  <a:rPr lang="en-US" dirty="0" smtClean="0"/>
                  <a:t>quantum </a:t>
                </a:r>
                <a:r>
                  <a:rPr lang="en-US" dirty="0"/>
                  <a:t>protocol that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) 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𝑤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.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𝑝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.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𝑎𝑙𝑙</m:t>
                    </m:r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 dirty="0" err="1">
                        <a:solidFill>
                          <a:srgbClr val="008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i="1" dirty="0" err="1">
                        <a:solidFill>
                          <a:srgbClr val="008000"/>
                        </a:solidFill>
                        <a:latin typeface="Cambria Math" charset="0"/>
                      </a:rPr>
                      <m:t>,</m:t>
                    </m:r>
                    <m:r>
                      <a:rPr lang="en-US" i="1" dirty="0" err="1">
                        <a:solidFill>
                          <a:srgbClr val="008000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7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Disjointness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⊆[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800" dirty="0" smtClean="0"/>
                  <a:t>.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/>
                  <a:t>Alice has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X</a:t>
                </a:r>
                <a:r>
                  <a:rPr lang="en-US" sz="2800" dirty="0" smtClean="0"/>
                  <a:t> and Bob has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Y</a:t>
                </a:r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𝐷𝐼𝑆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117810"/>
                        </a:solidFill>
                        <a:latin typeface="Cambria Math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17810"/>
                        </a:solidFill>
                        <a:latin typeface="Cambria Math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117810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117810"/>
                        </a:solidFill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11781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  <m:r>
                      <a:rPr lang="en-US" b="0" i="1" smtClean="0">
                        <a:solidFill>
                          <a:srgbClr val="11781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11781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=∅</m:t>
                    </m:r>
                  </m:oMath>
                </a14:m>
                <a:endParaRPr lang="en-US" b="0" dirty="0" smtClean="0">
                  <a:solidFill>
                    <a:srgbClr val="117810"/>
                  </a:solidFill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          =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en-US" b="0" dirty="0" smtClean="0">
                    <a:solidFill>
                      <a:srgbClr val="117810"/>
                    </a:solidFill>
                    <a:ea typeface="Cambria Math" charset="0"/>
                    <a:cs typeface="Cambria Math" charset="0"/>
                  </a:rPr>
                  <a:t>0 else</a:t>
                </a:r>
              </a:p>
              <a:p>
                <a:pPr marL="0" indent="0">
                  <a:buNone/>
                </a:pPr>
                <a:endParaRPr lang="en-US" b="0" dirty="0" smtClean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𝑄𝐶𝐶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𝐷𝐼𝑆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i="1" smtClean="0">
                        <a:solidFill>
                          <a:srgbClr val="11781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11781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11781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rgbClr val="11781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11781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rgbClr val="0000FF"/>
                    </a:solidFill>
                  </a:rPr>
                  <a:t>Gro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 `96, BCW `98,  AA `03]</a:t>
                </a:r>
              </a:p>
              <a:p>
                <a:endParaRPr lang="en-US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922" y="5111646"/>
            <a:ext cx="8381750" cy="4197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9161" y="5651142"/>
            <a:ext cx="8366511" cy="4197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718" y="5171532"/>
                <a:ext cx="70453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0 1 0 0 1 1 0 1 1 0 0 0 1 1 0 0 0 0 0 1 0 0 0 0 1 0 1 1 0 1 0 0 0 1 0 0 1 0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8" y="5171532"/>
                <a:ext cx="7045377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87" t="-100000" r="-18166" b="-1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718" y="5651293"/>
                <a:ext cx="68804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0 1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8" y="5651293"/>
                <a:ext cx="6880486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89" t="-100000" r="-20992" b="-1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267856" y="4946754"/>
            <a:ext cx="269823" cy="12891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83FE2"/>
                </a:solidFill>
              </a:rPr>
              <a:t>Disjointness</a:t>
            </a:r>
            <a:endParaRPr lang="en-US" dirty="0">
              <a:solidFill>
                <a:srgbClr val="283FE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11781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solidFill>
                              <a:srgbClr val="11781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800" dirty="0" smtClean="0"/>
                  <a:t> optimal?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Communication protocol may not look like a query protocol.</a:t>
                </a:r>
              </a:p>
              <a:p>
                <a:endParaRPr lang="en-US" sz="2400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𝑄𝐶𝐶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𝐷𝐼𝑆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11781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11781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solidFill>
                              <a:srgbClr val="11781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11781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11781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[</a:t>
                </a:r>
                <a:r>
                  <a:rPr lang="en-US" sz="2400" dirty="0" err="1">
                    <a:solidFill>
                      <a:srgbClr val="0000FF"/>
                    </a:solidFill>
                  </a:rPr>
                  <a:t>Razborov</a:t>
                </a:r>
                <a:r>
                  <a:rPr lang="en-US" sz="2400" dirty="0">
                    <a:solidFill>
                      <a:srgbClr val="0000FF"/>
                    </a:solidFill>
                  </a:rPr>
                  <a:t> `02,  </a:t>
                </a:r>
                <a:r>
                  <a:rPr lang="en-US" sz="2400" dirty="0" err="1">
                    <a:solidFill>
                      <a:srgbClr val="0000FF"/>
                    </a:solidFill>
                  </a:rPr>
                  <a:t>Sherstov</a:t>
                </a:r>
                <a:r>
                  <a:rPr lang="en-US" sz="2400" dirty="0">
                    <a:solidFill>
                      <a:srgbClr val="0000FF"/>
                    </a:solidFill>
                  </a:rPr>
                  <a:t> `07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]</a:t>
                </a: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  <a:p>
                <a:r>
                  <a:rPr lang="en-US" sz="2800" dirty="0" smtClean="0"/>
                  <a:t>Stronger evidence of optimality of Grover search.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860" t="-1333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1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83FE2"/>
                </a:solidFill>
              </a:rPr>
              <a:t>Disjointness</a:t>
            </a:r>
            <a:endParaRPr lang="en-US" dirty="0">
              <a:solidFill>
                <a:srgbClr val="283FE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283FE2"/>
                    </a:solidFill>
                  </a:rPr>
                  <a:t>[BCW,AA] </a:t>
                </a:r>
                <a:r>
                  <a:rPr lang="en-US" dirty="0" smtClean="0"/>
                  <a:t>protocols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𝐷𝐼𝑆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involve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rounds of interaction.</a:t>
                </a:r>
                <a:endParaRPr lang="en-US" dirty="0"/>
              </a:p>
              <a:p>
                <a:r>
                  <a:rPr lang="en-US" dirty="0" smtClean="0"/>
                  <a:t>What if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 rounds of interaction are allowed?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𝑄𝐶𝐶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𝐷𝐼𝑆𝐽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 , 1/3)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≤ 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𝑂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/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dirty="0">
                        <a:solidFill>
                          <a:srgbClr val="008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charset="0"/>
                      </a:rPr>
                      <m:t>𝑟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charset="0"/>
                      </a:rPr>
                      <m:t> ≤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283FE2"/>
                    </a:solidFill>
                  </a:rPr>
                  <a:t> [Folklore]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⋯⋯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89" t="-1200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922" y="4347156"/>
            <a:ext cx="8381750" cy="4197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9161" y="4886652"/>
            <a:ext cx="8366511" cy="4197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4718" y="4407042"/>
                <a:ext cx="70453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0 1 0 0 1 1 0 1 1 0 0 0 1 1 0 0 0 0 0 1 0 0 0 0 1 0 1 1 0 1 0 0 0 1 0 0 1 0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8" y="4407042"/>
                <a:ext cx="7045377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87" t="-100000" r="-18166" b="-1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718" y="4886803"/>
                <a:ext cx="68804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1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</m:t>
                      </m:r>
                      <m:r>
                        <a:rPr lang="en-US" sz="2200" i="1">
                          <a:latin typeface="Cambria Math" charset="0"/>
                        </a:rPr>
                        <m:t> 0 0 1 0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0</m:t>
                      </m:r>
                      <m:r>
                        <a:rPr lang="en-US" sz="2200" i="1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18" y="4886803"/>
                <a:ext cx="6880486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89" t="-101429" r="-20992" b="-1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8912" y="4062334"/>
            <a:ext cx="2184367" cy="14990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3239" y="4062334"/>
            <a:ext cx="2098623" cy="14990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25456" y="4062334"/>
            <a:ext cx="1880216" cy="14990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1328241" y="4678243"/>
            <a:ext cx="405707" cy="23215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1752" y="5975805"/>
                <a:ext cx="2548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283FE2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283FE2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283FE2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283FE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" y="5975805"/>
                <a:ext cx="254832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06718" y="5369215"/>
                <a:ext cx="4946754" cy="9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283FE2"/>
                    </a:solidFill>
                  </a:rPr>
                  <a:t>Rounds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283FE2"/>
                        </a:solidFill>
                        <a:latin typeface="Cambria Math" charset="0"/>
                      </a:rPr>
                      <m:t>: </m:t>
                    </m:r>
                    <m:r>
                      <a:rPr lang="en-US" sz="2400" i="1" dirty="0" smtClean="0">
                        <a:solidFill>
                          <a:srgbClr val="283FE2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endParaRPr lang="en-US" sz="2400" dirty="0" smtClean="0">
                  <a:solidFill>
                    <a:srgbClr val="283FE2"/>
                  </a:solidFill>
                </a:endParaRPr>
              </a:p>
              <a:p>
                <a:r>
                  <a:rPr lang="en-US" sz="2400" dirty="0" smtClean="0">
                    <a:solidFill>
                      <a:srgbClr val="283FE2"/>
                    </a:solidFill>
                  </a:rPr>
                  <a:t>Communication: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283FE2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283FE2"/>
                            </a:solidFill>
                            <a:latin typeface="Cambria Math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283FE2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283FE2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283FE2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rgbClr val="283FE2"/>
                        </a:solidFill>
                        <a:latin typeface="Cambria Math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rgbClr val="283FE2"/>
                        </a:solidFill>
                        <a:latin typeface="Cambria Math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283FE2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283FE2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283FE2"/>
                            </a:solidFill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283FE2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283FE2"/>
                    </a:solidFill>
                  </a:rPr>
                  <a:t> </a:t>
                </a:r>
                <a:endParaRPr lang="en-US" sz="2400" dirty="0">
                  <a:solidFill>
                    <a:srgbClr val="283FE2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18" y="5369215"/>
                <a:ext cx="4946754" cy="953915"/>
              </a:xfrm>
              <a:prstGeom prst="rect">
                <a:avLst/>
              </a:prstGeom>
              <a:blipFill rotWithShape="0">
                <a:blip r:embed="rId7"/>
                <a:stretch>
                  <a:fillRect l="-1847" t="-50000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3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2" grpId="0" animBg="1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14630</TotalTime>
  <Words>1003</Words>
  <Application>Microsoft Macintosh PowerPoint</Application>
  <PresentationFormat>On-screen Show (4:3)</PresentationFormat>
  <Paragraphs>248</Paragraphs>
  <Slides>27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Calisto MT</vt:lpstr>
      <vt:lpstr>Cambria Math</vt:lpstr>
      <vt:lpstr>Georgia</vt:lpstr>
      <vt:lpstr>Mathematica1</vt:lpstr>
      <vt:lpstr>Wingdings</vt:lpstr>
      <vt:lpstr>Wingdings 2</vt:lpstr>
      <vt:lpstr>Arial</vt:lpstr>
      <vt:lpstr>Civic</vt:lpstr>
      <vt:lpstr>Equation</vt:lpstr>
      <vt:lpstr>Near Optimal Bounds on Bounded-Rounded Quantum Communication Complexity of Disjointness</vt:lpstr>
      <vt:lpstr>Quantum Communication Complexity</vt:lpstr>
      <vt:lpstr>Quantum Protocols</vt:lpstr>
      <vt:lpstr>Quantum Protocols</vt:lpstr>
      <vt:lpstr>Quantum protocols</vt:lpstr>
      <vt:lpstr>Quantum communication complexity [Yao ‘93]</vt:lpstr>
      <vt:lpstr>Disjointness</vt:lpstr>
      <vt:lpstr>Disjointness</vt:lpstr>
      <vt:lpstr>Disjointness</vt:lpstr>
      <vt:lpstr>Disjointness</vt:lpstr>
      <vt:lpstr>Quantum Information Theory 101</vt:lpstr>
      <vt:lpstr>Classical Information Cost  [CSWY `01, BJKS-04, BBCR-10]</vt:lpstr>
      <vt:lpstr>Quantum Information Cost</vt:lpstr>
      <vt:lpstr>Quantum Information Cost [Touchette `14]</vt:lpstr>
      <vt:lpstr>Quantum Information Cost [Touchette `14]</vt:lpstr>
      <vt:lpstr>Quantum Information Complexity</vt:lpstr>
      <vt:lpstr>DISJ_n ⇔┴ AND </vt:lpstr>
      <vt:lpstr>DISJ_n ⇔┴ AND </vt:lpstr>
      <vt:lpstr>DISJ_n ⇔┴ AND </vt:lpstr>
      <vt:lpstr>QIC of AND</vt:lpstr>
      <vt:lpstr>Why is it hard?</vt:lpstr>
      <vt:lpstr>Proof idea</vt:lpstr>
      <vt:lpstr>Complete reduction</vt:lpstr>
      <vt:lpstr>Continuity of QIC</vt:lpstr>
      <vt:lpstr>Conclusion and Open Problems</vt:lpstr>
      <vt:lpstr>Conclusion and Open Problems</vt:lpstr>
      <vt:lpstr>Thank You</vt:lpstr>
    </vt:vector>
  </TitlesOfParts>
  <Company>Princeton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value parallel repetition for general games</dc:title>
  <dc:creator>Ankit Garg</dc:creator>
  <cp:lastModifiedBy>Ankit Garg</cp:lastModifiedBy>
  <cp:revision>724</cp:revision>
  <dcterms:created xsi:type="dcterms:W3CDTF">2014-08-01T13:15:57Z</dcterms:created>
  <dcterms:modified xsi:type="dcterms:W3CDTF">2016-01-14T18:07:50Z</dcterms:modified>
</cp:coreProperties>
</file>