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4"/>
  </p:notesMasterIdLst>
  <p:sldIdLst>
    <p:sldId id="256" r:id="rId2"/>
    <p:sldId id="272" r:id="rId3"/>
    <p:sldId id="273" r:id="rId4"/>
    <p:sldId id="274" r:id="rId5"/>
    <p:sldId id="289" r:id="rId6"/>
    <p:sldId id="257" r:id="rId7"/>
    <p:sldId id="275" r:id="rId8"/>
    <p:sldId id="259" r:id="rId9"/>
    <p:sldId id="287" r:id="rId10"/>
    <p:sldId id="265" r:id="rId11"/>
    <p:sldId id="261" r:id="rId12"/>
    <p:sldId id="264" r:id="rId13"/>
    <p:sldId id="266" r:id="rId14"/>
    <p:sldId id="279" r:id="rId15"/>
    <p:sldId id="282" r:id="rId16"/>
    <p:sldId id="283" r:id="rId17"/>
    <p:sldId id="267" r:id="rId18"/>
    <p:sldId id="285" r:id="rId19"/>
    <p:sldId id="286" r:id="rId20"/>
    <p:sldId id="269" r:id="rId21"/>
    <p:sldId id="270" r:id="rId22"/>
    <p:sldId id="288" r:id="rId23"/>
  </p:sldIdLst>
  <p:sldSz cx="9144000" cy="6858000" type="screen4x3"/>
  <p:notesSz cx="6858000" cy="9144000"/>
  <p:embeddedFontLst>
    <p:embeddedFont>
      <p:font typeface="Comic Sans MS" pitchFamily="66" charset="0"/>
      <p:regular r:id="rId25"/>
      <p:bold r:id="rId26"/>
    </p:embeddedFont>
    <p:embeddedFont>
      <p:font typeface="HGP明朝E" pitchFamily="18" charset="-128"/>
      <p:regular r:id="rId27"/>
    </p:embeddedFont>
    <p:embeddedFont>
      <p:font typeface="Wingdings 2" pitchFamily="18" charset="2"/>
      <p:regular r:id="rId28"/>
    </p:embeddedFont>
    <p:embeddedFont>
      <p:font typeface="Arial Unicode MS" pitchFamily="50" charset="-128"/>
      <p:regular r:id="rId29"/>
    </p:embeddedFont>
    <p:embeddedFont>
      <p:font typeface="Calibri" pitchFamily="34" charset="0"/>
      <p:regular r:id="rId30"/>
      <p:bold r:id="rId31"/>
      <p:italic r:id="rId32"/>
      <p:boldItalic r:id="rId33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CC6600"/>
    <a:srgbClr val="FF33CC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057" autoAdjust="0"/>
    <p:restoredTop sz="86420" autoAdjust="0"/>
  </p:normalViewPr>
  <p:slideViewPr>
    <p:cSldViewPr>
      <p:cViewPr varScale="1">
        <p:scale>
          <a:sx n="64" d="100"/>
          <a:sy n="64" d="100"/>
        </p:scale>
        <p:origin x="-58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D3705-AF3D-45A8-AAA9-10F78C198463}" type="datetimeFigureOut">
              <a:rPr kumimoji="1" lang="ja-JP" altLang="en-US" smtClean="0"/>
              <a:t>2009/1/14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7C2D9-20FF-43F0-9C89-601676849C52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7C2D9-20FF-43F0-9C89-601676849C5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17FE-39A9-41F6-B95B-A52D330F0588}" type="datetimeFigureOut">
              <a:rPr kumimoji="1" lang="ja-JP" altLang="en-US" smtClean="0"/>
              <a:pPr/>
              <a:t>2009/1/14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65DA-03D6-4F8C-B3F1-73F1436C6D4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17FE-39A9-41F6-B95B-A52D330F0588}" type="datetimeFigureOut">
              <a:rPr kumimoji="1" lang="ja-JP" altLang="en-US" smtClean="0"/>
              <a:pPr/>
              <a:t>2009/1/14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65DA-03D6-4F8C-B3F1-73F1436C6D4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17FE-39A9-41F6-B95B-A52D330F0588}" type="datetimeFigureOut">
              <a:rPr kumimoji="1" lang="ja-JP" altLang="en-US" smtClean="0"/>
              <a:pPr/>
              <a:t>2009/1/14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65DA-03D6-4F8C-B3F1-73F1436C6D4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17FE-39A9-41F6-B95B-A52D330F0588}" type="datetimeFigureOut">
              <a:rPr kumimoji="1" lang="ja-JP" altLang="en-US" smtClean="0"/>
              <a:pPr/>
              <a:t>2009/1/14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65DA-03D6-4F8C-B3F1-73F1436C6D4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17FE-39A9-41F6-B95B-A52D330F0588}" type="datetimeFigureOut">
              <a:rPr kumimoji="1" lang="ja-JP" altLang="en-US" smtClean="0"/>
              <a:pPr/>
              <a:t>2009/1/14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65DA-03D6-4F8C-B3F1-73F1436C6D4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17FE-39A9-41F6-B95B-A52D330F0588}" type="datetimeFigureOut">
              <a:rPr kumimoji="1" lang="ja-JP" altLang="en-US" smtClean="0"/>
              <a:pPr/>
              <a:t>2009/1/14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65DA-03D6-4F8C-B3F1-73F1436C6D4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17FE-39A9-41F6-B95B-A52D330F0588}" type="datetimeFigureOut">
              <a:rPr kumimoji="1" lang="ja-JP" altLang="en-US" smtClean="0"/>
              <a:pPr/>
              <a:t>2009/1/14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65DA-03D6-4F8C-B3F1-73F1436C6D4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17FE-39A9-41F6-B95B-A52D330F0588}" type="datetimeFigureOut">
              <a:rPr kumimoji="1" lang="ja-JP" altLang="en-US" smtClean="0"/>
              <a:pPr/>
              <a:t>2009/1/14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65DA-03D6-4F8C-B3F1-73F1436C6D4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17FE-39A9-41F6-B95B-A52D330F0588}" type="datetimeFigureOut">
              <a:rPr kumimoji="1" lang="ja-JP" altLang="en-US" smtClean="0"/>
              <a:pPr/>
              <a:t>2009/1/14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65DA-03D6-4F8C-B3F1-73F1436C6D4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17FE-39A9-41F6-B95B-A52D330F0588}" type="datetimeFigureOut">
              <a:rPr kumimoji="1" lang="ja-JP" altLang="en-US" smtClean="0"/>
              <a:pPr/>
              <a:t>2009/1/14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65DA-03D6-4F8C-B3F1-73F1436C6D4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つの角を丸めた四角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17FE-39A9-41F6-B95B-A52D330F0588}" type="datetimeFigureOut">
              <a:rPr kumimoji="1" lang="ja-JP" altLang="en-US" smtClean="0"/>
              <a:pPr/>
              <a:t>2009/1/14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7D365DA-03D6-4F8C-B3F1-73F1436C6D4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10" name="フリーフォーム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フリーフォーム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25D17FE-39A9-41F6-B95B-A52D330F0588}" type="datetimeFigureOut">
              <a:rPr kumimoji="1" lang="ja-JP" altLang="en-US" smtClean="0"/>
              <a:pPr/>
              <a:t>2009/1/14</a:t>
            </a:fld>
            <a:endParaRPr kumimoji="1" lang="ja-JP" altLang="en-US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7D365DA-03D6-4F8C-B3F1-73F1436C6D4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フリーフォーム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フリーフォーム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kumimoji="1" lang="en-US" altLang="ja-JP" sz="4000" dirty="0" smtClean="0">
                <a:solidFill>
                  <a:schemeClr val="tx1"/>
                </a:solidFill>
              </a:rPr>
              <a:t>Oracularization and 2-Prover</a:t>
            </a:r>
            <a:br>
              <a:rPr kumimoji="1" lang="en-US" altLang="ja-JP" sz="4000" dirty="0" smtClean="0">
                <a:solidFill>
                  <a:schemeClr val="tx1"/>
                </a:solidFill>
              </a:rPr>
            </a:br>
            <a:r>
              <a:rPr kumimoji="1" lang="en-US" altLang="ja-JP" sz="4000" dirty="0" smtClean="0">
                <a:solidFill>
                  <a:schemeClr val="tx1"/>
                </a:solidFill>
              </a:rPr>
              <a:t>1-Round Interactive Proofs</a:t>
            </a:r>
            <a:br>
              <a:rPr kumimoji="1" lang="en-US" altLang="ja-JP" sz="4000" dirty="0" smtClean="0">
                <a:solidFill>
                  <a:schemeClr val="tx1"/>
                </a:solidFill>
              </a:rPr>
            </a:br>
            <a:r>
              <a:rPr kumimoji="1" lang="en-US" altLang="ja-JP" sz="4000" dirty="0" smtClean="0">
                <a:solidFill>
                  <a:schemeClr val="tx1"/>
                </a:solidFill>
              </a:rPr>
              <a:t>against Nonlocal Strategies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33400" y="3357562"/>
            <a:ext cx="7854696" cy="178595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dirty="0" smtClean="0"/>
              <a:t>Tsuyoshi Ito (McGill </a:t>
            </a:r>
            <a:r>
              <a:rPr kumimoji="1" lang="en-US" altLang="ja-JP" dirty="0" smtClean="0"/>
              <a:t>U)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Hirotada Kobayashi (NII &amp; </a:t>
            </a:r>
            <a:r>
              <a:rPr lang="en-US" altLang="ja-JP" dirty="0" smtClean="0"/>
              <a:t>JST)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Keiji Matsumoto (NII &amp; </a:t>
            </a:r>
            <a:r>
              <a:rPr lang="en-US" altLang="ja-JP" dirty="0" smtClean="0"/>
              <a:t>JST)</a:t>
            </a:r>
            <a:endParaRPr lang="ja-JP" altLang="en-US" dirty="0" smtClean="0"/>
          </a:p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714612" y="5715016"/>
            <a:ext cx="3482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QIP 2009, January 12–16, 2009</a:t>
            </a:r>
            <a:endParaRPr kumimoji="1" lang="ja-JP" altLang="en-US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00430" y="5072074"/>
            <a:ext cx="1928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arXiv:0810.0693</a:t>
            </a:r>
            <a:endParaRPr kumimoji="1" lang="ja-JP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Our results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PSPACE</a:t>
            </a:r>
            <a:r>
              <a:rPr kumimoji="1" lang="ja-JP" altLang="en-US" dirty="0" smtClean="0"/>
              <a:t>⊆</a:t>
            </a:r>
            <a:r>
              <a:rPr kumimoji="1" lang="en-US" altLang="ja-JP" dirty="0" smtClean="0"/>
              <a:t>MIP*</a:t>
            </a:r>
            <a:br>
              <a:rPr kumimoji="1" lang="en-US" altLang="ja-JP" dirty="0" smtClean="0"/>
            </a:br>
            <a:r>
              <a:rPr kumimoji="1" lang="en-US" altLang="ja-JP" dirty="0" smtClean="0"/>
              <a:t>with 2 provers, 1 round, 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exp-small</a:t>
            </a:r>
            <a:r>
              <a:rPr kumimoji="1" lang="en-US" altLang="ja-JP" dirty="0" smtClean="0"/>
              <a:t> 1-sided error</a:t>
            </a:r>
          </a:p>
          <a:p>
            <a:pPr lvl="1"/>
            <a:r>
              <a:rPr lang="en-US" altLang="ja-JP" dirty="0" smtClean="0"/>
              <a:t>2 provers are more useful than 1, even with entanglement</a:t>
            </a:r>
          </a:p>
          <a:p>
            <a:pPr lvl="1"/>
            <a:r>
              <a:rPr kumimoji="1" lang="en-US" altLang="ja-JP" dirty="0" smtClean="0"/>
              <a:t>Soundness holds for more powerful 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no-signaling</a:t>
            </a:r>
            <a:r>
              <a:rPr kumimoji="1" lang="en-US" altLang="ja-JP" dirty="0" smtClean="0"/>
              <a:t> provers</a:t>
            </a:r>
          </a:p>
          <a:p>
            <a:r>
              <a:rPr lang="en-US" altLang="ja-JP" dirty="0" smtClean="0"/>
              <a:t>NEXP</a:t>
            </a:r>
            <a:r>
              <a:rPr lang="ja-JP" altLang="en-US" dirty="0" smtClean="0"/>
              <a:t>⊆</a:t>
            </a:r>
            <a:r>
              <a:rPr lang="en-US" altLang="ja-JP" dirty="0" smtClean="0"/>
              <a:t>MIP*</a:t>
            </a:r>
            <a:br>
              <a:rPr lang="en-US" altLang="ja-JP" dirty="0" smtClean="0"/>
            </a:br>
            <a:r>
              <a:rPr lang="en-US" altLang="ja-JP" dirty="0" smtClean="0"/>
              <a:t>with </a:t>
            </a:r>
            <a:r>
              <a:rPr lang="en-US" altLang="ja-JP" b="1" dirty="0" smtClean="0">
                <a:solidFill>
                  <a:srgbClr val="FF0000"/>
                </a:solidFill>
              </a:rPr>
              <a:t>2</a:t>
            </a:r>
            <a:r>
              <a:rPr lang="en-US" altLang="ja-JP" dirty="0" smtClean="0"/>
              <a:t> provers, 1 round, 1</a:t>
            </a:r>
            <a:r>
              <a:rPr lang="ja-JP" altLang="en-US" dirty="0" smtClean="0"/>
              <a:t>－</a:t>
            </a:r>
            <a:r>
              <a:rPr lang="en-US" altLang="ja-JP" dirty="0" smtClean="0"/>
              <a:t>1/exp 1-sided error</a:t>
            </a:r>
          </a:p>
          <a:p>
            <a:r>
              <a:rPr kumimoji="1" lang="en-US" altLang="ja-JP" dirty="0" smtClean="0"/>
              <a:t>Limitation of independent sampling:</a:t>
            </a:r>
            <a:br>
              <a:rPr kumimoji="1" lang="en-US" altLang="ja-JP" dirty="0" smtClean="0"/>
            </a:br>
            <a:r>
              <a:rPr kumimoji="1" lang="en-US" altLang="ja-JP" dirty="0" smtClean="0"/>
              <a:t>Known 2-prover protocols for NEXP</a:t>
            </a:r>
            <a:br>
              <a:rPr kumimoji="1" lang="en-US" altLang="ja-JP" dirty="0" smtClean="0"/>
            </a:br>
            <a:r>
              <a:rPr kumimoji="1" lang="en-US" altLang="ja-JP" dirty="0" smtClean="0"/>
              <a:t>really has error probability </a:t>
            </a:r>
            <a:r>
              <a:rPr lang="en-US" altLang="ja-JP" dirty="0" smtClean="0"/>
              <a:t>1</a:t>
            </a:r>
            <a:r>
              <a:rPr lang="ja-JP" altLang="en-US" dirty="0" smtClean="0"/>
              <a:t>－</a:t>
            </a:r>
            <a:r>
              <a:rPr lang="en-US" altLang="ja-JP" dirty="0" smtClean="0"/>
              <a:t>1/exp in some cases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No-signaling provers</a:t>
            </a:r>
            <a:endParaRPr kumimoji="1" lang="ja-JP" altLang="en-US" dirty="0"/>
          </a:p>
        </p:txBody>
      </p:sp>
      <p:cxnSp>
        <p:nvCxnSpPr>
          <p:cNvPr id="4" name="直線矢印コネクタ 3"/>
          <p:cNvCxnSpPr/>
          <p:nvPr/>
        </p:nvCxnSpPr>
        <p:spPr>
          <a:xfrm rot="10800000" flipV="1">
            <a:off x="6000760" y="3071810"/>
            <a:ext cx="642942" cy="5000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/>
          <p:cNvCxnSpPr/>
          <p:nvPr/>
        </p:nvCxnSpPr>
        <p:spPr>
          <a:xfrm rot="16200000" flipH="1">
            <a:off x="7643834" y="3000372"/>
            <a:ext cx="571504" cy="5715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6072198" y="2928934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i="1" dirty="0" smtClean="0"/>
              <a:t>s</a:t>
            </a:r>
            <a:endParaRPr kumimoji="1" lang="ja-JP" altLang="en-US" sz="2000" i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929586" y="2928934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i="1" dirty="0" smtClean="0"/>
              <a:t>t</a:t>
            </a:r>
            <a:endParaRPr kumimoji="1" lang="ja-JP" altLang="en-US" sz="2000" i="1" dirty="0"/>
          </a:p>
        </p:txBody>
      </p:sp>
      <p:cxnSp>
        <p:nvCxnSpPr>
          <p:cNvPr id="8" name="直線矢印コネクタ 7"/>
          <p:cNvCxnSpPr/>
          <p:nvPr/>
        </p:nvCxnSpPr>
        <p:spPr>
          <a:xfrm rot="10800000" flipV="1">
            <a:off x="6072198" y="3214686"/>
            <a:ext cx="642942" cy="50006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rot="16200000" flipH="1">
            <a:off x="7572396" y="3143248"/>
            <a:ext cx="571504" cy="57150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6429388" y="335756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i="1" dirty="0" smtClean="0"/>
              <a:t>a</a:t>
            </a:r>
            <a:endParaRPr kumimoji="1" lang="ja-JP" altLang="en-US" sz="2000" i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429520" y="335756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i="1" dirty="0" smtClean="0"/>
              <a:t>b</a:t>
            </a:r>
            <a:endParaRPr kumimoji="1" lang="ja-JP" altLang="en-US" sz="2000" i="1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6858016" y="2285992"/>
            <a:ext cx="642942" cy="1071570"/>
            <a:chOff x="4000496" y="2285992"/>
            <a:chExt cx="642942" cy="1071570"/>
          </a:xfrm>
        </p:grpSpPr>
        <p:sp>
          <p:nvSpPr>
            <p:cNvPr id="13" name="円/楕円 12"/>
            <p:cNvSpPr/>
            <p:nvPr/>
          </p:nvSpPr>
          <p:spPr>
            <a:xfrm>
              <a:off x="4000496" y="2285992"/>
              <a:ext cx="642942" cy="64294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V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4000496" y="2928934"/>
              <a:ext cx="642942" cy="42862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5357818" y="3500438"/>
            <a:ext cx="642942" cy="1071570"/>
            <a:chOff x="2500298" y="3500438"/>
            <a:chExt cx="642942" cy="1071570"/>
          </a:xfrm>
        </p:grpSpPr>
        <p:sp>
          <p:nvSpPr>
            <p:cNvPr id="16" name="円/楕円 15"/>
            <p:cNvSpPr/>
            <p:nvPr/>
          </p:nvSpPr>
          <p:spPr>
            <a:xfrm>
              <a:off x="2500298" y="3500438"/>
              <a:ext cx="642942" cy="642942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2000" dirty="0" smtClean="0"/>
                <a:t>P</a:t>
              </a:r>
              <a:r>
                <a:rPr lang="en-US" altLang="ja-JP" sz="2000" baseline="-25000" dirty="0" smtClean="0"/>
                <a:t>1</a:t>
              </a:r>
              <a:endParaRPr kumimoji="1" lang="ja-JP" altLang="en-US" sz="2000" baseline="-25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2500298" y="4143380"/>
              <a:ext cx="642942" cy="42862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8286776" y="3500438"/>
            <a:ext cx="642942" cy="1071570"/>
            <a:chOff x="5429256" y="3500438"/>
            <a:chExt cx="642942" cy="1071570"/>
          </a:xfrm>
        </p:grpSpPr>
        <p:sp>
          <p:nvSpPr>
            <p:cNvPr id="19" name="円/楕円 18"/>
            <p:cNvSpPr/>
            <p:nvPr/>
          </p:nvSpPr>
          <p:spPr>
            <a:xfrm>
              <a:off x="5429256" y="3500438"/>
              <a:ext cx="642942" cy="642942"/>
            </a:xfrm>
            <a:prstGeom prst="ellipse">
              <a:avLst/>
            </a:prstGeom>
            <a:solidFill>
              <a:srgbClr val="CC00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2000" dirty="0" smtClean="0"/>
                <a:t>P</a:t>
              </a:r>
              <a:r>
                <a:rPr lang="en-US" altLang="ja-JP" sz="2000" baseline="-25000" dirty="0" smtClean="0"/>
                <a:t>2</a:t>
              </a:r>
              <a:endParaRPr kumimoji="1" lang="ja-JP" altLang="en-US" sz="2000" baseline="-250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5429256" y="4143380"/>
              <a:ext cx="642942" cy="428628"/>
            </a:xfrm>
            <a:prstGeom prst="rect">
              <a:avLst/>
            </a:prstGeom>
            <a:solidFill>
              <a:srgbClr val="CC00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ボックス 20"/>
          <p:cNvSpPr txBox="1"/>
          <p:nvPr/>
        </p:nvSpPr>
        <p:spPr>
          <a:xfrm>
            <a:off x="428596" y="2000240"/>
            <a:ext cx="4791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i="1" dirty="0" smtClean="0"/>
              <a:t>p</a:t>
            </a:r>
            <a:r>
              <a:rPr lang="en-US" altLang="ja-JP" sz="2400" dirty="0" smtClean="0"/>
              <a:t>(</a:t>
            </a:r>
            <a:r>
              <a:rPr lang="en-US" altLang="ja-JP" sz="2400" i="1" dirty="0" err="1" smtClean="0"/>
              <a:t>a</a:t>
            </a:r>
            <a:r>
              <a:rPr lang="en-US" altLang="ja-JP" sz="2400" dirty="0" err="1" smtClean="0"/>
              <a:t>,</a:t>
            </a:r>
            <a:r>
              <a:rPr lang="en-US" altLang="ja-JP" sz="2400" i="1" dirty="0" err="1" smtClean="0"/>
              <a:t>b</a:t>
            </a:r>
            <a:r>
              <a:rPr lang="en-US" altLang="ja-JP" sz="2400" dirty="0" err="1" smtClean="0"/>
              <a:t>|</a:t>
            </a:r>
            <a:r>
              <a:rPr lang="en-US" altLang="ja-JP" sz="2400" i="1" dirty="0" err="1" smtClean="0"/>
              <a:t>s</a:t>
            </a:r>
            <a:r>
              <a:rPr lang="en-US" altLang="ja-JP" sz="2400" dirty="0" err="1" smtClean="0"/>
              <a:t>,</a:t>
            </a:r>
            <a:r>
              <a:rPr lang="en-US" altLang="ja-JP" sz="2400" i="1" dirty="0" err="1" smtClean="0"/>
              <a:t>t</a:t>
            </a:r>
            <a:r>
              <a:rPr lang="en-US" altLang="ja-JP" sz="2400" dirty="0" smtClean="0"/>
              <a:t>) is called </a:t>
            </a:r>
            <a:r>
              <a:rPr lang="en-US" altLang="ja-JP" sz="2400" b="1" dirty="0" smtClean="0"/>
              <a:t>no-signaling</a:t>
            </a:r>
            <a:r>
              <a:rPr lang="en-US" altLang="ja-JP" sz="2400" dirty="0" smtClean="0"/>
              <a:t> when</a:t>
            </a:r>
            <a:endParaRPr kumimoji="1" lang="ja-JP" altLang="en-US" sz="2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28596" y="2571744"/>
            <a:ext cx="44518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2400" dirty="0" smtClean="0"/>
              <a:t> </a:t>
            </a:r>
            <a:r>
              <a:rPr lang="en-US" altLang="ja-JP" sz="2400" i="1" dirty="0" smtClean="0"/>
              <a:t>p</a:t>
            </a:r>
            <a:r>
              <a:rPr lang="en-US" altLang="ja-JP" sz="2400" dirty="0" smtClean="0"/>
              <a:t>(</a:t>
            </a:r>
            <a:r>
              <a:rPr lang="en-US" altLang="ja-JP" sz="2400" i="1" dirty="0" err="1" smtClean="0"/>
              <a:t>a</a:t>
            </a:r>
            <a:r>
              <a:rPr lang="en-US" altLang="ja-JP" sz="2400" dirty="0" err="1" smtClean="0"/>
              <a:t>,</a:t>
            </a:r>
            <a:r>
              <a:rPr lang="en-US" altLang="ja-JP" sz="2400" i="1" dirty="0" err="1" smtClean="0"/>
              <a:t>b</a:t>
            </a:r>
            <a:r>
              <a:rPr lang="en-US" altLang="ja-JP" sz="2400" dirty="0" err="1" smtClean="0"/>
              <a:t>|</a:t>
            </a:r>
            <a:r>
              <a:rPr lang="en-US" altLang="ja-JP" sz="2400" i="1" dirty="0" err="1" smtClean="0"/>
              <a:t>s</a:t>
            </a:r>
            <a:r>
              <a:rPr lang="en-US" altLang="ja-JP" sz="2400" dirty="0" err="1" smtClean="0"/>
              <a:t>,</a:t>
            </a:r>
            <a:r>
              <a:rPr lang="en-US" altLang="ja-JP" sz="2400" i="1" dirty="0" err="1" smtClean="0"/>
              <a:t>t</a:t>
            </a:r>
            <a:r>
              <a:rPr lang="en-US" altLang="ja-JP" sz="2400" dirty="0" smtClean="0"/>
              <a:t>)</a:t>
            </a:r>
            <a:r>
              <a:rPr lang="ja-JP" altLang="en-US" sz="2400" dirty="0" smtClean="0"/>
              <a:t>≥</a:t>
            </a:r>
            <a:r>
              <a:rPr lang="en-US" altLang="ja-JP" sz="2400" dirty="0" smtClean="0"/>
              <a:t>0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ja-JP" sz="2400" dirty="0" smtClean="0"/>
              <a:t> </a:t>
            </a:r>
            <a:r>
              <a:rPr lang="ja-JP" altLang="en-US" sz="2400" dirty="0" smtClean="0"/>
              <a:t>∑</a:t>
            </a:r>
            <a:r>
              <a:rPr lang="en-US" altLang="ja-JP" sz="2400" i="1" baseline="-25000" dirty="0" err="1" smtClean="0"/>
              <a:t>a</a:t>
            </a:r>
            <a:r>
              <a:rPr lang="en-US" altLang="ja-JP" sz="2400" baseline="-25000" dirty="0" err="1" smtClean="0"/>
              <a:t>,</a:t>
            </a:r>
            <a:r>
              <a:rPr lang="en-US" altLang="ja-JP" sz="2400" i="1" baseline="-25000" dirty="0" err="1" smtClean="0"/>
              <a:t>b</a:t>
            </a:r>
            <a:r>
              <a:rPr lang="en-US" altLang="ja-JP" sz="2400" i="1" dirty="0" err="1" smtClean="0"/>
              <a:t>p</a:t>
            </a:r>
            <a:r>
              <a:rPr lang="en-US" altLang="ja-JP" sz="2400" dirty="0" smtClean="0"/>
              <a:t>(</a:t>
            </a:r>
            <a:r>
              <a:rPr lang="en-US" altLang="ja-JP" sz="2400" i="1" dirty="0" err="1" smtClean="0"/>
              <a:t>a</a:t>
            </a:r>
            <a:r>
              <a:rPr lang="en-US" altLang="ja-JP" sz="2400" dirty="0" err="1" smtClean="0"/>
              <a:t>,</a:t>
            </a:r>
            <a:r>
              <a:rPr lang="en-US" altLang="ja-JP" sz="2400" i="1" dirty="0" err="1" smtClean="0"/>
              <a:t>b</a:t>
            </a:r>
            <a:r>
              <a:rPr lang="en-US" altLang="ja-JP" sz="2400" dirty="0" err="1" smtClean="0"/>
              <a:t>|</a:t>
            </a:r>
            <a:r>
              <a:rPr lang="en-US" altLang="ja-JP" sz="2400" i="1" dirty="0" err="1" smtClean="0"/>
              <a:t>s</a:t>
            </a:r>
            <a:r>
              <a:rPr lang="en-US" altLang="ja-JP" sz="2400" dirty="0" err="1" smtClean="0"/>
              <a:t>,</a:t>
            </a:r>
            <a:r>
              <a:rPr lang="en-US" altLang="ja-JP" sz="2400" i="1" dirty="0" err="1" smtClean="0"/>
              <a:t>t</a:t>
            </a:r>
            <a:r>
              <a:rPr lang="en-US" altLang="ja-JP" sz="2400" dirty="0" smtClean="0"/>
              <a:t>)=1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ja-JP" sz="2400" dirty="0" smtClean="0"/>
              <a:t> </a:t>
            </a:r>
            <a:r>
              <a:rPr kumimoji="1" lang="ja-JP" altLang="en-US" sz="2400" dirty="0" smtClean="0"/>
              <a:t>∑</a:t>
            </a:r>
            <a:r>
              <a:rPr lang="en-US" altLang="ja-JP" sz="2400" i="1" baseline="-25000" dirty="0" err="1" smtClean="0"/>
              <a:t>a</a:t>
            </a:r>
            <a:r>
              <a:rPr kumimoji="1" lang="en-US" altLang="ja-JP" sz="2400" i="1" dirty="0" err="1" smtClean="0"/>
              <a:t>p</a:t>
            </a:r>
            <a:r>
              <a:rPr kumimoji="1" lang="en-US" altLang="ja-JP" sz="2400" dirty="0" smtClean="0"/>
              <a:t>(</a:t>
            </a:r>
            <a:r>
              <a:rPr kumimoji="1" lang="en-US" altLang="ja-JP" sz="2400" i="1" dirty="0" err="1" smtClean="0"/>
              <a:t>a</a:t>
            </a:r>
            <a:r>
              <a:rPr kumimoji="1" lang="en-US" altLang="ja-JP" sz="2400" dirty="0" err="1" smtClean="0"/>
              <a:t>,</a:t>
            </a:r>
            <a:r>
              <a:rPr kumimoji="1" lang="en-US" altLang="ja-JP" sz="2400" i="1" dirty="0" err="1" smtClean="0"/>
              <a:t>b</a:t>
            </a:r>
            <a:r>
              <a:rPr lang="en-US" altLang="ja-JP" sz="2400" dirty="0" err="1" smtClean="0"/>
              <a:t>|</a:t>
            </a:r>
            <a:r>
              <a:rPr lang="en-US" altLang="ja-JP" sz="2400" i="1" dirty="0" err="1" smtClean="0"/>
              <a:t>s</a:t>
            </a:r>
            <a:r>
              <a:rPr lang="en-US" altLang="ja-JP" sz="2400" dirty="0" err="1" smtClean="0"/>
              <a:t>,</a:t>
            </a:r>
            <a:r>
              <a:rPr lang="en-US" altLang="ja-JP" sz="2400" i="1" dirty="0" err="1" smtClean="0"/>
              <a:t>t</a:t>
            </a:r>
            <a:r>
              <a:rPr lang="en-US" altLang="ja-JP" sz="2400" dirty="0" smtClean="0"/>
              <a:t>) does not depend on </a:t>
            </a:r>
            <a:r>
              <a:rPr lang="en-US" altLang="ja-JP" sz="2400" i="1" dirty="0" smtClean="0"/>
              <a:t>s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ja-JP" sz="2400" dirty="0" smtClean="0"/>
              <a:t> </a:t>
            </a:r>
            <a:r>
              <a:rPr kumimoji="1" lang="ja-JP" altLang="en-US" sz="2400" dirty="0" smtClean="0"/>
              <a:t>∑</a:t>
            </a:r>
            <a:r>
              <a:rPr kumimoji="1" lang="en-US" altLang="ja-JP" sz="2400" i="1" baseline="-25000" dirty="0" err="1" smtClean="0"/>
              <a:t>b</a:t>
            </a:r>
            <a:r>
              <a:rPr kumimoji="1" lang="en-US" altLang="ja-JP" sz="2400" i="1" dirty="0" err="1" smtClean="0"/>
              <a:t>p</a:t>
            </a:r>
            <a:r>
              <a:rPr kumimoji="1" lang="en-US" altLang="ja-JP" sz="2400" dirty="0" smtClean="0"/>
              <a:t>(</a:t>
            </a:r>
            <a:r>
              <a:rPr kumimoji="1" lang="en-US" altLang="ja-JP" sz="2400" i="1" dirty="0" err="1" smtClean="0"/>
              <a:t>a</a:t>
            </a:r>
            <a:r>
              <a:rPr kumimoji="1" lang="en-US" altLang="ja-JP" sz="2400" dirty="0" err="1" smtClean="0"/>
              <a:t>,</a:t>
            </a:r>
            <a:r>
              <a:rPr kumimoji="1" lang="en-US" altLang="ja-JP" sz="2400" i="1" dirty="0" err="1" smtClean="0"/>
              <a:t>b</a:t>
            </a:r>
            <a:r>
              <a:rPr kumimoji="1" lang="en-US" altLang="ja-JP" sz="2400" dirty="0" err="1" smtClean="0"/>
              <a:t>|</a:t>
            </a:r>
            <a:r>
              <a:rPr kumimoji="1" lang="en-US" altLang="ja-JP" sz="2400" i="1" dirty="0" err="1" smtClean="0"/>
              <a:t>s</a:t>
            </a:r>
            <a:r>
              <a:rPr kumimoji="1" lang="en-US" altLang="ja-JP" sz="2400" dirty="0" err="1" smtClean="0"/>
              <a:t>,</a:t>
            </a:r>
            <a:r>
              <a:rPr kumimoji="1" lang="en-US" altLang="ja-JP" sz="2400" i="1" dirty="0" err="1" smtClean="0"/>
              <a:t>t</a:t>
            </a:r>
            <a:r>
              <a:rPr kumimoji="1" lang="en-US" altLang="ja-JP" sz="2400" dirty="0" smtClean="0"/>
              <a:t>) does not depend on </a:t>
            </a:r>
            <a:r>
              <a:rPr kumimoji="1" lang="en-US" altLang="ja-JP" sz="2400" i="1" dirty="0" smtClean="0"/>
              <a:t>t</a:t>
            </a:r>
            <a:endParaRPr kumimoji="1" lang="ja-JP" altLang="en-US" sz="2400" i="1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28596" y="5786454"/>
            <a:ext cx="5974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MIP with no-signaling provers </a:t>
            </a:r>
            <a:r>
              <a:rPr lang="ja-JP" altLang="en-US" sz="2400" dirty="0" smtClean="0"/>
              <a:t>⊆ </a:t>
            </a:r>
            <a:r>
              <a:rPr lang="en-US" altLang="ja-JP" sz="2400" dirty="0" smtClean="0"/>
              <a:t>EXP [Preda]</a:t>
            </a:r>
            <a:endParaRPr kumimoji="1" lang="ja-JP" altLang="en-US" sz="2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92709" y="5072074"/>
            <a:ext cx="8608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Unentangled provers </a:t>
            </a:r>
            <a:r>
              <a:rPr lang="ja-JP" altLang="en-US" sz="2400" dirty="0" smtClean="0"/>
              <a:t>⊆</a:t>
            </a:r>
            <a:r>
              <a:rPr lang="en-US" altLang="ja-JP" sz="2400" dirty="0" smtClean="0"/>
              <a:t> Entangled provers </a:t>
            </a:r>
            <a:r>
              <a:rPr lang="ja-JP" altLang="en-US" sz="2400" dirty="0" smtClean="0"/>
              <a:t>⊆</a:t>
            </a:r>
            <a:r>
              <a:rPr lang="en-US" altLang="ja-JP" sz="2400" dirty="0" smtClean="0"/>
              <a:t> No-signaling provers</a:t>
            </a:r>
            <a:endParaRPr kumimoji="1"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857224"/>
          </a:xfrm>
        </p:spPr>
        <p:txBody>
          <a:bodyPr>
            <a:noAutofit/>
          </a:bodyPr>
          <a:lstStyle/>
          <a:p>
            <a:r>
              <a:rPr kumimoji="1" lang="en-US" altLang="ja-JP" sz="4000" dirty="0" smtClean="0"/>
              <a:t>Protocol for PSPACE by </a:t>
            </a:r>
            <a:r>
              <a:rPr lang="en-US" altLang="ja-JP" sz="4000" dirty="0" smtClean="0"/>
              <a:t>[</a:t>
            </a:r>
            <a:r>
              <a:rPr kumimoji="1" lang="en-US" altLang="ja-JP" sz="4000" dirty="0" smtClean="0"/>
              <a:t>KKMTV08]</a:t>
            </a:r>
            <a:endParaRPr kumimoji="1" lang="ja-JP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8596" y="1000108"/>
            <a:ext cx="8099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/>
              <a:t>Public-coin</a:t>
            </a:r>
            <a:r>
              <a:rPr lang="en-US" altLang="ja-JP" sz="2400" dirty="0" smtClean="0"/>
              <a:t> 1-prover </a:t>
            </a:r>
            <a:r>
              <a:rPr lang="en-US" altLang="ja-JP" sz="2400" i="1" dirty="0" smtClean="0"/>
              <a:t>r</a:t>
            </a:r>
            <a:r>
              <a:rPr lang="en-US" altLang="ja-JP" sz="2400" dirty="0" smtClean="0"/>
              <a:t>-round protocol for PSPACE (</a:t>
            </a:r>
            <a:r>
              <a:rPr lang="en-US" altLang="ja-JP" sz="2400" i="1" dirty="0" smtClean="0"/>
              <a:t>r </a:t>
            </a:r>
            <a:r>
              <a:rPr lang="en-US" altLang="ja-JP" sz="2400" dirty="0" smtClean="0"/>
              <a:t>= poly(</a:t>
            </a:r>
            <a:r>
              <a:rPr lang="en-US" altLang="ja-JP" sz="2400" i="1" dirty="0" smtClean="0"/>
              <a:t>n</a:t>
            </a:r>
            <a:r>
              <a:rPr lang="en-US" altLang="ja-JP" sz="2400" dirty="0" smtClean="0"/>
              <a:t>))</a:t>
            </a:r>
            <a:endParaRPr kumimoji="1" lang="ja-JP" altLang="en-US" sz="2400" dirty="0"/>
          </a:p>
        </p:txBody>
      </p:sp>
      <p:cxnSp>
        <p:nvCxnSpPr>
          <p:cNvPr id="6" name="直線矢印コネクタ 5"/>
          <p:cNvCxnSpPr/>
          <p:nvPr/>
        </p:nvCxnSpPr>
        <p:spPr>
          <a:xfrm rot="5400000">
            <a:off x="707422" y="3929066"/>
            <a:ext cx="570710" cy="7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rot="5400000">
            <a:off x="921736" y="3928272"/>
            <a:ext cx="571504" cy="158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グループ化 7"/>
          <p:cNvGrpSpPr/>
          <p:nvPr/>
        </p:nvGrpSpPr>
        <p:grpSpPr>
          <a:xfrm>
            <a:off x="1071538" y="2214554"/>
            <a:ext cx="642942" cy="1071570"/>
            <a:chOff x="4000496" y="2285992"/>
            <a:chExt cx="642942" cy="1071570"/>
          </a:xfrm>
        </p:grpSpPr>
        <p:sp>
          <p:nvSpPr>
            <p:cNvPr id="9" name="円/楕円 8"/>
            <p:cNvSpPr/>
            <p:nvPr/>
          </p:nvSpPr>
          <p:spPr>
            <a:xfrm>
              <a:off x="4000496" y="2285992"/>
              <a:ext cx="642942" cy="64294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V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000496" y="2928934"/>
              <a:ext cx="642942" cy="42862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1071538" y="4572008"/>
            <a:ext cx="642942" cy="1071570"/>
            <a:chOff x="2500298" y="3500438"/>
            <a:chExt cx="642942" cy="1071570"/>
          </a:xfrm>
        </p:grpSpPr>
        <p:sp>
          <p:nvSpPr>
            <p:cNvPr id="12" name="円/楕円 11"/>
            <p:cNvSpPr/>
            <p:nvPr/>
          </p:nvSpPr>
          <p:spPr>
            <a:xfrm>
              <a:off x="2500298" y="3500438"/>
              <a:ext cx="642942" cy="642942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2000" dirty="0" smtClean="0"/>
                <a:t>P</a:t>
              </a:r>
              <a:endParaRPr kumimoji="1" lang="ja-JP" altLang="en-US" sz="2000" baseline="-25000" dirty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2500298" y="4143380"/>
              <a:ext cx="642942" cy="42862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4" name="直線矢印コネクタ 13"/>
          <p:cNvCxnSpPr/>
          <p:nvPr/>
        </p:nvCxnSpPr>
        <p:spPr>
          <a:xfrm rot="5400000">
            <a:off x="278794" y="3929066"/>
            <a:ext cx="570710" cy="7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rot="5400000">
            <a:off x="493108" y="3928272"/>
            <a:ext cx="571504" cy="158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57158" y="321468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smtClean="0"/>
              <a:t>q</a:t>
            </a:r>
            <a:r>
              <a:rPr kumimoji="1" lang="en-US" altLang="ja-JP" sz="2400" baseline="-25000" dirty="0" smtClean="0"/>
              <a:t>1</a:t>
            </a:r>
            <a:endParaRPr kumimoji="1" lang="ja-JP" altLang="en-US" sz="2400" baseline="-250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63752" y="4071942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smtClean="0"/>
              <a:t>a</a:t>
            </a:r>
            <a:r>
              <a:rPr kumimoji="1" lang="en-US" altLang="ja-JP" sz="2400" baseline="-25000" dirty="0" smtClean="0"/>
              <a:t>1</a:t>
            </a:r>
            <a:endParaRPr kumimoji="1" lang="ja-JP" altLang="en-US" sz="2400" baseline="-250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57224" y="321468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smtClean="0"/>
              <a:t>q</a:t>
            </a:r>
            <a:r>
              <a:rPr lang="en-US" altLang="ja-JP" sz="2400" baseline="-25000" dirty="0" smtClean="0"/>
              <a:t>2</a:t>
            </a:r>
            <a:endParaRPr kumimoji="1" lang="ja-JP" altLang="en-US" sz="2400" baseline="-250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23142" y="4071942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smtClean="0"/>
              <a:t>a</a:t>
            </a:r>
            <a:r>
              <a:rPr lang="en-US" altLang="ja-JP" sz="2400" baseline="-25000" dirty="0" smtClean="0"/>
              <a:t>2</a:t>
            </a:r>
            <a:endParaRPr kumimoji="1" lang="ja-JP" altLang="en-US" sz="2400" baseline="-25000" dirty="0"/>
          </a:p>
        </p:txBody>
      </p:sp>
      <p:cxnSp>
        <p:nvCxnSpPr>
          <p:cNvPr id="22" name="直線矢印コネクタ 21"/>
          <p:cNvCxnSpPr/>
          <p:nvPr/>
        </p:nvCxnSpPr>
        <p:spPr>
          <a:xfrm rot="5400000">
            <a:off x="1636116" y="3929066"/>
            <a:ext cx="570710" cy="7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rot="5400000">
            <a:off x="1858150" y="3928272"/>
            <a:ext cx="571504" cy="158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1755156" y="3214686"/>
            <a:ext cx="418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err="1" smtClean="0"/>
              <a:t>q</a:t>
            </a:r>
            <a:r>
              <a:rPr kumimoji="1" lang="en-US" altLang="ja-JP" sz="2400" i="1" baseline="-25000" dirty="0" err="1" smtClean="0"/>
              <a:t>r</a:t>
            </a:r>
            <a:endParaRPr kumimoji="1" lang="ja-JP" altLang="en-US" sz="2400" i="1" baseline="-250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938718" y="4071942"/>
            <a:ext cx="418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err="1" smtClean="0"/>
              <a:t>a</a:t>
            </a:r>
            <a:r>
              <a:rPr kumimoji="1" lang="en-US" altLang="ja-JP" sz="2400" i="1" baseline="-25000" dirty="0" err="1" smtClean="0"/>
              <a:t>r</a:t>
            </a:r>
            <a:endParaRPr kumimoji="1" lang="ja-JP" altLang="en-US" sz="2400" i="1" baseline="-250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380332" y="367183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…</a:t>
            </a:r>
            <a:endParaRPr kumimoji="1" lang="ja-JP" altLang="en-US" sz="2000" baseline="-250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357290" y="1785926"/>
            <a:ext cx="4071966" cy="702766"/>
          </a:xfrm>
          <a:prstGeom prst="cloudCallout">
            <a:avLst>
              <a:gd name="adj1" fmla="val -37405"/>
              <a:gd name="adj2" fmla="val 64705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2400" i="1" dirty="0" smtClean="0"/>
              <a:t>q</a:t>
            </a:r>
            <a:r>
              <a:rPr kumimoji="1" lang="en-US" altLang="ja-JP" sz="2400" baseline="-25000" dirty="0" smtClean="0"/>
              <a:t>1</a:t>
            </a:r>
            <a:r>
              <a:rPr kumimoji="1" lang="en-US" altLang="ja-JP" sz="2400" dirty="0" smtClean="0"/>
              <a:t>,…,</a:t>
            </a:r>
            <a:r>
              <a:rPr kumimoji="1" lang="en-US" altLang="ja-JP" sz="2400" i="1" dirty="0" err="1" smtClean="0"/>
              <a:t>q</a:t>
            </a:r>
            <a:r>
              <a:rPr kumimoji="1" lang="en-US" altLang="ja-JP" sz="2400" i="1" baseline="-25000" dirty="0" err="1" smtClean="0"/>
              <a:t>r</a:t>
            </a:r>
            <a:r>
              <a:rPr lang="en-US" altLang="ja-JP" sz="2400" dirty="0" smtClean="0"/>
              <a:t>: uniformly at random</a:t>
            </a:r>
            <a:endParaRPr kumimoji="1" lang="ja-JP" altLang="en-US" sz="2400" dirty="0"/>
          </a:p>
        </p:txBody>
      </p:sp>
      <p:sp>
        <p:nvSpPr>
          <p:cNvPr id="30" name="右矢印 29"/>
          <p:cNvSpPr/>
          <p:nvPr/>
        </p:nvSpPr>
        <p:spPr>
          <a:xfrm>
            <a:off x="2500298" y="3714752"/>
            <a:ext cx="2071702" cy="42862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/>
          <p:cNvCxnSpPr/>
          <p:nvPr/>
        </p:nvCxnSpPr>
        <p:spPr>
          <a:xfrm rot="10800000" flipV="1">
            <a:off x="5286380" y="3214686"/>
            <a:ext cx="642942" cy="5000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rot="16200000" flipH="1">
            <a:off x="6929454" y="3143248"/>
            <a:ext cx="571504" cy="5715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4714876" y="2928934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smtClean="0"/>
              <a:t>q</a:t>
            </a:r>
            <a:r>
              <a:rPr kumimoji="1" lang="en-US" altLang="ja-JP" sz="2400" baseline="-25000" dirty="0" smtClean="0"/>
              <a:t>1</a:t>
            </a:r>
            <a:r>
              <a:rPr kumimoji="1" lang="en-US" altLang="ja-JP" sz="2400" dirty="0" smtClean="0"/>
              <a:t>,…,</a:t>
            </a:r>
            <a:r>
              <a:rPr kumimoji="1" lang="en-US" altLang="ja-JP" sz="2400" i="1" dirty="0" err="1" smtClean="0"/>
              <a:t>q</a:t>
            </a:r>
            <a:r>
              <a:rPr kumimoji="1" lang="en-US" altLang="ja-JP" sz="2400" i="1" baseline="-25000" dirty="0" err="1" smtClean="0"/>
              <a:t>r</a:t>
            </a:r>
            <a:endParaRPr kumimoji="1" lang="ja-JP" altLang="en-US" sz="2400" i="1" baseline="-25000" dirty="0"/>
          </a:p>
        </p:txBody>
      </p:sp>
      <p:cxnSp>
        <p:nvCxnSpPr>
          <p:cNvPr id="35" name="直線矢印コネクタ 34"/>
          <p:cNvCxnSpPr/>
          <p:nvPr/>
        </p:nvCxnSpPr>
        <p:spPr>
          <a:xfrm rot="10800000" flipV="1">
            <a:off x="5357818" y="3357562"/>
            <a:ext cx="642942" cy="50006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rot="16200000" flipH="1">
            <a:off x="6858016" y="3286124"/>
            <a:ext cx="571504" cy="57150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5572132" y="3500438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smtClean="0"/>
              <a:t>a</a:t>
            </a:r>
            <a:r>
              <a:rPr kumimoji="1" lang="en-US" altLang="ja-JP" sz="2400" baseline="-25000" dirty="0" smtClean="0"/>
              <a:t>1</a:t>
            </a:r>
            <a:r>
              <a:rPr kumimoji="1" lang="en-US" altLang="ja-JP" sz="2400" dirty="0" smtClean="0"/>
              <a:t>,…,</a:t>
            </a:r>
            <a:r>
              <a:rPr kumimoji="1" lang="en-US" altLang="ja-JP" sz="2400" i="1" dirty="0" err="1" smtClean="0"/>
              <a:t>a</a:t>
            </a:r>
            <a:r>
              <a:rPr kumimoji="1" lang="en-US" altLang="ja-JP" sz="2400" i="1" baseline="-25000" dirty="0" err="1" smtClean="0"/>
              <a:t>r</a:t>
            </a:r>
            <a:endParaRPr kumimoji="1" lang="ja-JP" altLang="en-US" sz="2400" i="1" baseline="-25000" dirty="0"/>
          </a:p>
        </p:txBody>
      </p:sp>
      <p:grpSp>
        <p:nvGrpSpPr>
          <p:cNvPr id="39" name="グループ化 38"/>
          <p:cNvGrpSpPr/>
          <p:nvPr/>
        </p:nvGrpSpPr>
        <p:grpSpPr>
          <a:xfrm>
            <a:off x="6143636" y="2428868"/>
            <a:ext cx="642942" cy="1071570"/>
            <a:chOff x="4000496" y="2285992"/>
            <a:chExt cx="642942" cy="1071570"/>
          </a:xfrm>
        </p:grpSpPr>
        <p:sp>
          <p:nvSpPr>
            <p:cNvPr id="40" name="円/楕円 39"/>
            <p:cNvSpPr/>
            <p:nvPr/>
          </p:nvSpPr>
          <p:spPr>
            <a:xfrm>
              <a:off x="4000496" y="2285992"/>
              <a:ext cx="642942" cy="64294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V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4000496" y="2928934"/>
              <a:ext cx="642942" cy="42862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グループ化 41"/>
          <p:cNvGrpSpPr/>
          <p:nvPr/>
        </p:nvGrpSpPr>
        <p:grpSpPr>
          <a:xfrm>
            <a:off x="4643438" y="3643314"/>
            <a:ext cx="642942" cy="1071570"/>
            <a:chOff x="2500298" y="3500438"/>
            <a:chExt cx="642942" cy="1071570"/>
          </a:xfrm>
        </p:grpSpPr>
        <p:sp>
          <p:nvSpPr>
            <p:cNvPr id="43" name="円/楕円 42"/>
            <p:cNvSpPr/>
            <p:nvPr/>
          </p:nvSpPr>
          <p:spPr>
            <a:xfrm>
              <a:off x="2500298" y="3500438"/>
              <a:ext cx="642942" cy="642942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2000" dirty="0" smtClean="0"/>
                <a:t>P</a:t>
              </a:r>
              <a:r>
                <a:rPr lang="en-US" altLang="ja-JP" sz="2000" baseline="-25000" dirty="0" smtClean="0"/>
                <a:t>1</a:t>
              </a:r>
              <a:endParaRPr kumimoji="1" lang="ja-JP" altLang="en-US" sz="2000" baseline="-25000" dirty="0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2500298" y="4143380"/>
              <a:ext cx="642942" cy="42862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5" name="グループ化 44"/>
          <p:cNvGrpSpPr/>
          <p:nvPr/>
        </p:nvGrpSpPr>
        <p:grpSpPr>
          <a:xfrm>
            <a:off x="7572396" y="3643314"/>
            <a:ext cx="642942" cy="1071570"/>
            <a:chOff x="5429256" y="3500438"/>
            <a:chExt cx="642942" cy="1071570"/>
          </a:xfrm>
        </p:grpSpPr>
        <p:sp>
          <p:nvSpPr>
            <p:cNvPr id="46" name="円/楕円 45"/>
            <p:cNvSpPr/>
            <p:nvPr/>
          </p:nvSpPr>
          <p:spPr>
            <a:xfrm>
              <a:off x="5429256" y="3500438"/>
              <a:ext cx="642942" cy="642942"/>
            </a:xfrm>
            <a:prstGeom prst="ellipse">
              <a:avLst/>
            </a:prstGeom>
            <a:solidFill>
              <a:srgbClr val="CC00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2000" dirty="0" smtClean="0"/>
                <a:t>P</a:t>
              </a:r>
              <a:r>
                <a:rPr lang="en-US" altLang="ja-JP" sz="2000" baseline="-25000" dirty="0" smtClean="0"/>
                <a:t>2</a:t>
              </a:r>
              <a:endParaRPr kumimoji="1" lang="ja-JP" altLang="en-US" sz="2000" baseline="-25000" dirty="0"/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5429256" y="4143380"/>
              <a:ext cx="642942" cy="428628"/>
            </a:xfrm>
            <a:prstGeom prst="rect">
              <a:avLst/>
            </a:prstGeom>
            <a:solidFill>
              <a:srgbClr val="CC00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" name="テキスト ボックス 47"/>
          <p:cNvSpPr txBox="1"/>
          <p:nvPr/>
        </p:nvSpPr>
        <p:spPr>
          <a:xfrm>
            <a:off x="7143768" y="2928934"/>
            <a:ext cx="1148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smtClean="0"/>
              <a:t>q</a:t>
            </a:r>
            <a:r>
              <a:rPr kumimoji="1" lang="en-US" altLang="ja-JP" sz="2400" baseline="-25000" dirty="0" smtClean="0"/>
              <a:t>1</a:t>
            </a:r>
            <a:r>
              <a:rPr kumimoji="1" lang="en-US" altLang="ja-JP" sz="2400" dirty="0" smtClean="0"/>
              <a:t>,…,</a:t>
            </a:r>
            <a:r>
              <a:rPr kumimoji="1" lang="en-US" altLang="ja-JP" sz="2400" i="1" dirty="0" err="1" smtClean="0"/>
              <a:t>q</a:t>
            </a:r>
            <a:r>
              <a:rPr kumimoji="1" lang="en-US" altLang="ja-JP" sz="2400" i="1" baseline="-25000" dirty="0" err="1" smtClean="0"/>
              <a:t>k</a:t>
            </a:r>
            <a:endParaRPr kumimoji="1" lang="ja-JP" altLang="en-US" sz="2400" i="1" baseline="-250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357950" y="3857628"/>
            <a:ext cx="1148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smtClean="0"/>
              <a:t>b</a:t>
            </a:r>
            <a:r>
              <a:rPr kumimoji="1" lang="en-US" altLang="ja-JP" sz="2400" baseline="-25000" dirty="0" smtClean="0"/>
              <a:t>1</a:t>
            </a:r>
            <a:r>
              <a:rPr kumimoji="1" lang="en-US" altLang="ja-JP" sz="2400" dirty="0" smtClean="0"/>
              <a:t>,…,</a:t>
            </a:r>
            <a:r>
              <a:rPr kumimoji="1" lang="en-US" altLang="ja-JP" sz="2400" i="1" dirty="0" err="1" smtClean="0"/>
              <a:t>b</a:t>
            </a:r>
            <a:r>
              <a:rPr kumimoji="1" lang="en-US" altLang="ja-JP" sz="2400" i="1" baseline="-25000" dirty="0" err="1" smtClean="0"/>
              <a:t>k</a:t>
            </a:r>
            <a:endParaRPr kumimoji="1" lang="ja-JP" altLang="en-US" sz="2400" i="1" baseline="-250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668497" y="3286124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Oracularize</a:t>
            </a:r>
            <a:endParaRPr kumimoji="1" lang="ja-JP" altLang="en-US" sz="24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42844" y="5681979"/>
            <a:ext cx="910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[KKMTV] proved 1</a:t>
            </a:r>
            <a:r>
              <a:rPr kumimoji="1" lang="ja-JP" altLang="en-US" sz="2400" dirty="0" smtClean="0"/>
              <a:t>－</a:t>
            </a:r>
            <a:r>
              <a:rPr lang="en-US" altLang="ja-JP" sz="2400" dirty="0" smtClean="0"/>
              <a:t>1/O(</a:t>
            </a:r>
            <a:r>
              <a:rPr lang="en-US" altLang="ja-JP" sz="2400" i="1" dirty="0" smtClean="0"/>
              <a:t>r</a:t>
            </a:r>
            <a:r>
              <a:rPr lang="en-US" altLang="ja-JP" sz="2400" baseline="30000" dirty="0" smtClean="0"/>
              <a:t>2</a:t>
            </a:r>
            <a:r>
              <a:rPr lang="en-US" altLang="ja-JP" sz="2400" dirty="0" smtClean="0"/>
              <a:t>) </a:t>
            </a:r>
            <a:r>
              <a:rPr kumimoji="1" lang="en-US" altLang="ja-JP" sz="2400" dirty="0" smtClean="0"/>
              <a:t>soundness error against entangled provers</a:t>
            </a:r>
            <a:endParaRPr kumimoji="1" lang="ja-JP" altLang="en-US" sz="2400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42844" y="6143644"/>
            <a:ext cx="8482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We prove 1</a:t>
            </a:r>
            <a:r>
              <a:rPr kumimoji="1" lang="ja-JP" altLang="en-US" sz="2400" dirty="0" smtClean="0"/>
              <a:t>－</a:t>
            </a:r>
            <a:r>
              <a:rPr kumimoji="1" lang="en-US" altLang="ja-JP" sz="2400" dirty="0" smtClean="0"/>
              <a:t>1</a:t>
            </a:r>
            <a:r>
              <a:rPr lang="en-US" altLang="ja-JP" sz="2400" dirty="0" smtClean="0"/>
              <a:t>/O(</a:t>
            </a:r>
            <a:r>
              <a:rPr lang="en-US" altLang="ja-JP" sz="2400" i="1" dirty="0" smtClean="0"/>
              <a:t>r</a:t>
            </a:r>
            <a:r>
              <a:rPr lang="en-US" altLang="ja-JP" sz="2400" dirty="0" smtClean="0"/>
              <a:t>) </a:t>
            </a:r>
            <a:r>
              <a:rPr kumimoji="1" lang="en-US" altLang="ja-JP" sz="2400" dirty="0" smtClean="0"/>
              <a:t>soundness error against </a:t>
            </a:r>
            <a:r>
              <a:rPr kumimoji="1" lang="en-US" altLang="ja-JP" sz="2400" b="1" dirty="0" smtClean="0">
                <a:solidFill>
                  <a:srgbClr val="FF0000"/>
                </a:solidFill>
              </a:rPr>
              <a:t>no-signaling</a:t>
            </a:r>
            <a:r>
              <a:rPr kumimoji="1" lang="en-US" altLang="ja-JP" sz="2400" dirty="0" smtClean="0"/>
              <a:t> provers</a:t>
            </a:r>
            <a:endParaRPr kumimoji="1" lang="ja-JP" altLang="en-US" sz="24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214678" y="4572008"/>
            <a:ext cx="140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V checks:</a:t>
            </a:r>
            <a:endParaRPr kumimoji="1" lang="ja-JP" altLang="en-US" sz="24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143240" y="4857760"/>
            <a:ext cx="6053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kumimoji="1" lang="en-US" altLang="ja-JP" sz="2400" dirty="0" smtClean="0"/>
              <a:t> (</a:t>
            </a:r>
            <a:r>
              <a:rPr kumimoji="1" lang="en-US" altLang="ja-JP" sz="2400" i="1" dirty="0" smtClean="0"/>
              <a:t>q</a:t>
            </a:r>
            <a:r>
              <a:rPr kumimoji="1" lang="en-US" altLang="ja-JP" sz="2400" baseline="-25000" dirty="0" smtClean="0"/>
              <a:t>1</a:t>
            </a:r>
            <a:r>
              <a:rPr kumimoji="1" lang="en-US" altLang="ja-JP" sz="2400" dirty="0" smtClean="0"/>
              <a:t>,</a:t>
            </a:r>
            <a:r>
              <a:rPr kumimoji="1" lang="en-US" altLang="ja-JP" sz="2400" i="1" dirty="0" smtClean="0"/>
              <a:t>a</a:t>
            </a:r>
            <a:r>
              <a:rPr kumimoji="1" lang="en-US" altLang="ja-JP" sz="2400" baseline="-25000" dirty="0" smtClean="0"/>
              <a:t>1</a:t>
            </a:r>
            <a:r>
              <a:rPr kumimoji="1" lang="en-US" altLang="ja-JP" sz="2400" dirty="0" smtClean="0"/>
              <a:t>,…,</a:t>
            </a:r>
            <a:r>
              <a:rPr kumimoji="1" lang="en-US" altLang="ja-JP" sz="2400" i="1" dirty="0" err="1" smtClean="0"/>
              <a:t>q</a:t>
            </a:r>
            <a:r>
              <a:rPr kumimoji="1" lang="en-US" altLang="ja-JP" sz="2400" i="1" baseline="-25000" dirty="0" err="1" smtClean="0"/>
              <a:t>r</a:t>
            </a:r>
            <a:r>
              <a:rPr kumimoji="1" lang="en-US" altLang="ja-JP" sz="2400" dirty="0" err="1" smtClean="0"/>
              <a:t>,</a:t>
            </a:r>
            <a:r>
              <a:rPr kumimoji="1" lang="en-US" altLang="ja-JP" sz="2400" i="1" dirty="0" err="1" smtClean="0"/>
              <a:t>a</a:t>
            </a:r>
            <a:r>
              <a:rPr kumimoji="1" lang="en-US" altLang="ja-JP" sz="2400" i="1" baseline="-25000" dirty="0" err="1" smtClean="0"/>
              <a:t>r</a:t>
            </a:r>
            <a:r>
              <a:rPr kumimoji="1" lang="en-US" altLang="ja-JP" sz="2400" dirty="0" smtClean="0"/>
              <a:t>) is accepted in original protocol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2400" dirty="0" smtClean="0"/>
              <a:t> </a:t>
            </a:r>
            <a:r>
              <a:rPr lang="en-US" altLang="ja-JP" sz="2400" i="1" dirty="0" err="1" smtClean="0"/>
              <a:t>a</a:t>
            </a:r>
            <a:r>
              <a:rPr lang="en-US" altLang="ja-JP" sz="2400" i="1" baseline="-25000" dirty="0" err="1" smtClean="0"/>
              <a:t>i</a:t>
            </a:r>
            <a:r>
              <a:rPr lang="en-US" altLang="ja-JP" sz="2400" dirty="0" smtClean="0"/>
              <a:t>=</a:t>
            </a:r>
            <a:r>
              <a:rPr lang="en-US" altLang="ja-JP" sz="2400" i="1" dirty="0" smtClean="0"/>
              <a:t>b</a:t>
            </a:r>
            <a:r>
              <a:rPr lang="en-US" altLang="ja-JP" sz="2400" i="1" baseline="-25000" dirty="0" smtClean="0"/>
              <a:t>i</a:t>
            </a:r>
            <a:r>
              <a:rPr lang="en-US" altLang="ja-JP" sz="2400" dirty="0" smtClean="0"/>
              <a:t> for </a:t>
            </a:r>
            <a:r>
              <a:rPr lang="en-US" altLang="ja-JP" sz="2400" i="1" dirty="0" err="1" smtClean="0"/>
              <a:t>i</a:t>
            </a:r>
            <a:r>
              <a:rPr lang="en-US" altLang="ja-JP" sz="2400" dirty="0" smtClean="0"/>
              <a:t>=1,…,</a:t>
            </a:r>
            <a:r>
              <a:rPr lang="en-US" altLang="ja-JP" sz="2400" i="1" dirty="0" smtClean="0"/>
              <a:t>k</a:t>
            </a:r>
            <a:endParaRPr kumimoji="1" lang="ja-JP" altLang="en-US" sz="2400" i="1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28596" y="1428736"/>
            <a:ext cx="6181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with perfect completeness, soundness error 2</a:t>
            </a:r>
            <a:r>
              <a:rPr kumimoji="1" lang="ja-JP" altLang="en-US" sz="2400" baseline="30000" dirty="0" smtClean="0"/>
              <a:t>－</a:t>
            </a:r>
            <a:r>
              <a:rPr kumimoji="1" lang="en-US" altLang="ja-JP" sz="2400" i="1" baseline="30000" dirty="0" smtClean="0"/>
              <a:t>n</a:t>
            </a:r>
            <a:endParaRPr kumimoji="1" lang="ja-JP" altLang="en-US" sz="2400" i="1" baseline="300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572132" y="1643050"/>
            <a:ext cx="3357586" cy="928694"/>
          </a:xfrm>
          <a:prstGeom prst="cloudCallout">
            <a:avLst>
              <a:gd name="adj1" fmla="val -11572"/>
              <a:gd name="adj2" fmla="val 66814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txBody>
          <a:bodyPr wrap="none" lIns="0" tIns="0" rIns="0" bIns="0" rtlCol="0">
            <a:noAutofit/>
          </a:bodyPr>
          <a:lstStyle/>
          <a:p>
            <a:r>
              <a:rPr kumimoji="1" lang="en-US" altLang="ja-JP" sz="2400" i="1" dirty="0" smtClean="0"/>
              <a:t>q</a:t>
            </a:r>
            <a:r>
              <a:rPr kumimoji="1" lang="en-US" altLang="ja-JP" sz="2400" baseline="-25000" dirty="0" smtClean="0"/>
              <a:t>1</a:t>
            </a:r>
            <a:r>
              <a:rPr kumimoji="1" lang="en-US" altLang="ja-JP" sz="2400" dirty="0" smtClean="0"/>
              <a:t>,…,</a:t>
            </a:r>
            <a:r>
              <a:rPr kumimoji="1" lang="en-US" altLang="ja-JP" sz="2400" i="1" dirty="0" err="1" smtClean="0"/>
              <a:t>q</a:t>
            </a:r>
            <a:r>
              <a:rPr kumimoji="1" lang="en-US" altLang="ja-JP" sz="2400" i="1" baseline="-25000" dirty="0" err="1" smtClean="0"/>
              <a:t>r</a:t>
            </a:r>
            <a:r>
              <a:rPr lang="en-US" altLang="ja-JP" sz="2400" dirty="0" smtClean="0"/>
              <a:t>: random</a:t>
            </a:r>
            <a:br>
              <a:rPr lang="en-US" altLang="ja-JP" sz="2400" dirty="0" smtClean="0"/>
            </a:br>
            <a:r>
              <a:rPr kumimoji="1" lang="en-US" altLang="ja-JP" sz="2400" i="1" dirty="0" smtClean="0"/>
              <a:t>k</a:t>
            </a:r>
            <a:r>
              <a:rPr kumimoji="1" lang="ja-JP" altLang="en-US" sz="2400" dirty="0" smtClean="0"/>
              <a:t>∈</a:t>
            </a:r>
            <a:r>
              <a:rPr kumimoji="1" lang="en-US" altLang="ja-JP" sz="2400" dirty="0" smtClean="0"/>
              <a:t>{1,…,</a:t>
            </a:r>
            <a:r>
              <a:rPr kumimoji="1" lang="en-US" altLang="ja-JP" sz="2400" i="1" dirty="0" smtClean="0"/>
              <a:t>r</a:t>
            </a:r>
            <a:r>
              <a:rPr kumimoji="1" lang="en-US" altLang="ja-JP" sz="2400" dirty="0" smtClean="0"/>
              <a:t>}: random</a:t>
            </a:r>
            <a:endParaRPr kumimoji="1"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/>
      <p:bldP spid="3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Analysis of soundness (1)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/>
          <p:nvPr/>
        </p:nvCxnSpPr>
        <p:spPr>
          <a:xfrm rot="10800000" flipV="1">
            <a:off x="2928926" y="2786058"/>
            <a:ext cx="642942" cy="5000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rot="16200000" flipH="1">
            <a:off x="4572000" y="2714620"/>
            <a:ext cx="571504" cy="5715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2357422" y="2500306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smtClean="0"/>
              <a:t>q</a:t>
            </a:r>
            <a:r>
              <a:rPr kumimoji="1" lang="en-US" altLang="ja-JP" sz="2400" baseline="-25000" dirty="0" smtClean="0"/>
              <a:t>1</a:t>
            </a:r>
            <a:r>
              <a:rPr kumimoji="1" lang="en-US" altLang="ja-JP" sz="2400" dirty="0" smtClean="0"/>
              <a:t>,…,</a:t>
            </a:r>
            <a:r>
              <a:rPr kumimoji="1" lang="en-US" altLang="ja-JP" sz="2400" i="1" dirty="0" err="1" smtClean="0"/>
              <a:t>q</a:t>
            </a:r>
            <a:r>
              <a:rPr kumimoji="1" lang="en-US" altLang="ja-JP" sz="2400" i="1" baseline="-25000" dirty="0" err="1" smtClean="0"/>
              <a:t>r</a:t>
            </a:r>
            <a:endParaRPr kumimoji="1" lang="ja-JP" altLang="en-US" sz="2400" i="1" baseline="-25000" dirty="0"/>
          </a:p>
        </p:txBody>
      </p:sp>
      <p:cxnSp>
        <p:nvCxnSpPr>
          <p:cNvPr id="27" name="直線矢印コネクタ 26"/>
          <p:cNvCxnSpPr/>
          <p:nvPr/>
        </p:nvCxnSpPr>
        <p:spPr>
          <a:xfrm rot="10800000" flipV="1">
            <a:off x="3000364" y="2928934"/>
            <a:ext cx="642942" cy="50006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rot="16200000" flipH="1">
            <a:off x="4500562" y="2857496"/>
            <a:ext cx="571504" cy="57150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214678" y="3071810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smtClean="0"/>
              <a:t>a</a:t>
            </a:r>
            <a:r>
              <a:rPr kumimoji="1" lang="en-US" altLang="ja-JP" sz="2400" baseline="-25000" dirty="0" smtClean="0"/>
              <a:t>1</a:t>
            </a:r>
            <a:r>
              <a:rPr kumimoji="1" lang="en-US" altLang="ja-JP" sz="2400" dirty="0" smtClean="0"/>
              <a:t>,…,</a:t>
            </a:r>
            <a:r>
              <a:rPr kumimoji="1" lang="en-US" altLang="ja-JP" sz="2400" i="1" dirty="0" err="1" smtClean="0"/>
              <a:t>a</a:t>
            </a:r>
            <a:r>
              <a:rPr kumimoji="1" lang="en-US" altLang="ja-JP" sz="2400" i="1" baseline="-25000" dirty="0" err="1" smtClean="0"/>
              <a:t>r</a:t>
            </a:r>
            <a:endParaRPr kumimoji="1" lang="ja-JP" altLang="en-US" sz="2400" i="1" baseline="-25000" dirty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3786182" y="2000240"/>
            <a:ext cx="642942" cy="1071570"/>
            <a:chOff x="4000496" y="2285992"/>
            <a:chExt cx="642942" cy="1071570"/>
          </a:xfrm>
        </p:grpSpPr>
        <p:sp>
          <p:nvSpPr>
            <p:cNvPr id="31" name="円/楕円 30"/>
            <p:cNvSpPr/>
            <p:nvPr/>
          </p:nvSpPr>
          <p:spPr>
            <a:xfrm>
              <a:off x="4000496" y="2285992"/>
              <a:ext cx="642942" cy="64294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V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4000496" y="2928934"/>
              <a:ext cx="642942" cy="42862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2285984" y="3214686"/>
            <a:ext cx="642942" cy="1071570"/>
            <a:chOff x="2500298" y="3500438"/>
            <a:chExt cx="642942" cy="1071570"/>
          </a:xfrm>
        </p:grpSpPr>
        <p:sp>
          <p:nvSpPr>
            <p:cNvPr id="34" name="円/楕円 33"/>
            <p:cNvSpPr/>
            <p:nvPr/>
          </p:nvSpPr>
          <p:spPr>
            <a:xfrm>
              <a:off x="2500298" y="3500438"/>
              <a:ext cx="642942" cy="642942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2000" dirty="0" smtClean="0"/>
                <a:t>P</a:t>
              </a:r>
              <a:r>
                <a:rPr lang="en-US" altLang="ja-JP" sz="2000" baseline="-25000" dirty="0" smtClean="0"/>
                <a:t>1</a:t>
              </a:r>
              <a:endParaRPr kumimoji="1" lang="ja-JP" altLang="en-US" sz="2000" baseline="-25000" dirty="0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500298" y="4143380"/>
              <a:ext cx="642942" cy="42862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5214942" y="3214686"/>
            <a:ext cx="642942" cy="1071570"/>
            <a:chOff x="5429256" y="3500438"/>
            <a:chExt cx="642942" cy="1071570"/>
          </a:xfrm>
        </p:grpSpPr>
        <p:sp>
          <p:nvSpPr>
            <p:cNvPr id="37" name="円/楕円 36"/>
            <p:cNvSpPr/>
            <p:nvPr/>
          </p:nvSpPr>
          <p:spPr>
            <a:xfrm>
              <a:off x="5429256" y="3500438"/>
              <a:ext cx="642942" cy="642942"/>
            </a:xfrm>
            <a:prstGeom prst="ellipse">
              <a:avLst/>
            </a:prstGeom>
            <a:solidFill>
              <a:srgbClr val="CC00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2000" dirty="0" smtClean="0"/>
                <a:t>P</a:t>
              </a:r>
              <a:r>
                <a:rPr lang="en-US" altLang="ja-JP" sz="2000" baseline="-25000" dirty="0" smtClean="0"/>
                <a:t>2</a:t>
              </a:r>
              <a:endParaRPr kumimoji="1" lang="ja-JP" altLang="en-US" sz="2000" baseline="-25000" dirty="0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5429256" y="4143380"/>
              <a:ext cx="642942" cy="428628"/>
            </a:xfrm>
            <a:prstGeom prst="rect">
              <a:avLst/>
            </a:prstGeom>
            <a:solidFill>
              <a:srgbClr val="CC00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テキスト ボックス 38"/>
          <p:cNvSpPr txBox="1"/>
          <p:nvPr/>
        </p:nvSpPr>
        <p:spPr>
          <a:xfrm>
            <a:off x="4786314" y="2500306"/>
            <a:ext cx="1148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smtClean="0"/>
              <a:t>q</a:t>
            </a:r>
            <a:r>
              <a:rPr kumimoji="1" lang="en-US" altLang="ja-JP" sz="2400" baseline="-25000" dirty="0" smtClean="0"/>
              <a:t>1</a:t>
            </a:r>
            <a:r>
              <a:rPr kumimoji="1" lang="en-US" altLang="ja-JP" sz="2400" dirty="0" smtClean="0"/>
              <a:t>,…,</a:t>
            </a:r>
            <a:r>
              <a:rPr kumimoji="1" lang="en-US" altLang="ja-JP" sz="2400" i="1" dirty="0" err="1" smtClean="0"/>
              <a:t>q</a:t>
            </a:r>
            <a:r>
              <a:rPr kumimoji="1" lang="en-US" altLang="ja-JP" sz="2400" i="1" baseline="-25000" dirty="0" err="1" smtClean="0"/>
              <a:t>k</a:t>
            </a:r>
            <a:endParaRPr kumimoji="1" lang="ja-JP" altLang="en-US" sz="2400" i="1" baseline="-250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000496" y="3429000"/>
            <a:ext cx="1148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smtClean="0"/>
              <a:t>b</a:t>
            </a:r>
            <a:r>
              <a:rPr kumimoji="1" lang="en-US" altLang="ja-JP" sz="2400" baseline="-25000" dirty="0" smtClean="0"/>
              <a:t>1</a:t>
            </a:r>
            <a:r>
              <a:rPr kumimoji="1" lang="en-US" altLang="ja-JP" sz="2400" dirty="0" smtClean="0"/>
              <a:t>,…,</a:t>
            </a:r>
            <a:r>
              <a:rPr kumimoji="1" lang="en-US" altLang="ja-JP" sz="2400" i="1" dirty="0" err="1" smtClean="0"/>
              <a:t>b</a:t>
            </a:r>
            <a:r>
              <a:rPr kumimoji="1" lang="en-US" altLang="ja-JP" sz="2400" i="1" baseline="-25000" dirty="0" err="1" smtClean="0"/>
              <a:t>k</a:t>
            </a:r>
            <a:endParaRPr kumimoji="1" lang="ja-JP" altLang="en-US" sz="2400" i="1" baseline="-250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28596" y="1214422"/>
            <a:ext cx="6141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/>
              <a:t>Suppose:</a:t>
            </a:r>
            <a:r>
              <a:rPr lang="en-US" altLang="ja-JP" sz="2400" dirty="0" smtClean="0"/>
              <a:t> P</a:t>
            </a:r>
            <a:r>
              <a:rPr lang="en-US" altLang="ja-JP" sz="2400" baseline="-25000" dirty="0" smtClean="0"/>
              <a:t>1</a:t>
            </a:r>
            <a:r>
              <a:rPr lang="en-US" altLang="ja-JP" sz="2400" dirty="0" smtClean="0"/>
              <a:t> and P</a:t>
            </a:r>
            <a:r>
              <a:rPr lang="en-US" altLang="ja-JP" sz="2400" baseline="-25000" dirty="0" smtClean="0"/>
              <a:t>2</a:t>
            </a:r>
            <a:r>
              <a:rPr lang="en-US" altLang="ja-JP" sz="2400" dirty="0" smtClean="0"/>
              <a:t> have a no-signaling strategy</a:t>
            </a:r>
            <a:br>
              <a:rPr lang="en-US" altLang="ja-JP" sz="2400" dirty="0" smtClean="0"/>
            </a:br>
            <a:r>
              <a:rPr lang="en-US" altLang="ja-JP" sz="2400" dirty="0" smtClean="0"/>
              <a:t>to convince V with prob. 1</a:t>
            </a:r>
            <a:r>
              <a:rPr lang="ja-JP" altLang="en-US" sz="2400" dirty="0" smtClean="0"/>
              <a:t>－</a:t>
            </a:r>
            <a:r>
              <a:rPr lang="en-US" altLang="ja-JP" sz="2400" i="1" dirty="0" smtClean="0"/>
              <a:t>ε</a:t>
            </a:r>
            <a:r>
              <a:rPr lang="en-US" altLang="ja-JP" sz="2400" dirty="0" smtClean="0"/>
              <a:t>, with small </a:t>
            </a:r>
            <a:r>
              <a:rPr lang="en-US" altLang="ja-JP" sz="2400" i="1" dirty="0" smtClean="0"/>
              <a:t>ε</a:t>
            </a:r>
            <a:endParaRPr kumimoji="1" lang="ja-JP" altLang="en-US" sz="2400" i="1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28596" y="4429132"/>
            <a:ext cx="652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i="1" dirty="0" smtClean="0"/>
              <a:t>p</a:t>
            </a:r>
            <a:r>
              <a:rPr lang="en-US" altLang="ja-JP" sz="2400" dirty="0" smtClean="0"/>
              <a:t>(</a:t>
            </a:r>
            <a:r>
              <a:rPr lang="en-US" altLang="ja-JP" sz="2400" i="1" dirty="0" smtClean="0"/>
              <a:t>a</a:t>
            </a:r>
            <a:r>
              <a:rPr lang="en-US" altLang="ja-JP" sz="2400" baseline="-25000" dirty="0" smtClean="0"/>
              <a:t>1</a:t>
            </a:r>
            <a:r>
              <a:rPr lang="en-US" altLang="ja-JP" sz="2400" dirty="0" smtClean="0"/>
              <a:t>,…,</a:t>
            </a:r>
            <a:r>
              <a:rPr lang="en-US" altLang="ja-JP" sz="2400" i="1" dirty="0" err="1" smtClean="0"/>
              <a:t>a</a:t>
            </a:r>
            <a:r>
              <a:rPr lang="en-US" altLang="ja-JP" sz="2400" i="1" baseline="-25000" dirty="0" err="1" smtClean="0"/>
              <a:t>r</a:t>
            </a:r>
            <a:r>
              <a:rPr lang="en-US" altLang="ja-JP" sz="2400" dirty="0" smtClean="0"/>
              <a:t>; </a:t>
            </a:r>
            <a:r>
              <a:rPr lang="en-US" altLang="ja-JP" sz="2400" i="1" dirty="0" smtClean="0"/>
              <a:t>b</a:t>
            </a:r>
            <a:r>
              <a:rPr lang="en-US" altLang="ja-JP" sz="2400" baseline="-25000" dirty="0" smtClean="0"/>
              <a:t>1</a:t>
            </a:r>
            <a:r>
              <a:rPr lang="en-US" altLang="ja-JP" sz="2400" dirty="0" smtClean="0"/>
              <a:t>,…,</a:t>
            </a:r>
            <a:r>
              <a:rPr lang="en-US" altLang="ja-JP" sz="2400" i="1" dirty="0" err="1" smtClean="0"/>
              <a:t>b</a:t>
            </a:r>
            <a:r>
              <a:rPr lang="en-US" altLang="ja-JP" sz="2400" i="1" baseline="-25000" dirty="0" err="1" smtClean="0"/>
              <a:t>k</a:t>
            </a:r>
            <a:r>
              <a:rPr lang="en-US" altLang="ja-JP" sz="2400" dirty="0" smtClean="0"/>
              <a:t> | </a:t>
            </a:r>
            <a:r>
              <a:rPr lang="en-US" altLang="ja-JP" sz="2400" i="1" dirty="0" smtClean="0"/>
              <a:t>q</a:t>
            </a:r>
            <a:r>
              <a:rPr lang="en-US" altLang="ja-JP" sz="2400" baseline="-25000" dirty="0" smtClean="0"/>
              <a:t>1</a:t>
            </a:r>
            <a:r>
              <a:rPr lang="en-US" altLang="ja-JP" sz="2400" dirty="0" smtClean="0"/>
              <a:t>,…,</a:t>
            </a:r>
            <a:r>
              <a:rPr lang="en-US" altLang="ja-JP" sz="2400" i="1" dirty="0" err="1" smtClean="0"/>
              <a:t>q</a:t>
            </a:r>
            <a:r>
              <a:rPr lang="en-US" altLang="ja-JP" sz="2400" i="1" baseline="-25000" dirty="0" err="1" smtClean="0"/>
              <a:t>r</a:t>
            </a:r>
            <a:r>
              <a:rPr lang="en-US" altLang="ja-JP" sz="2400" dirty="0" smtClean="0"/>
              <a:t>; </a:t>
            </a:r>
            <a:r>
              <a:rPr lang="en-US" altLang="ja-JP" sz="2400" i="1" dirty="0" smtClean="0"/>
              <a:t>q</a:t>
            </a:r>
            <a:r>
              <a:rPr lang="en-US" altLang="ja-JP" sz="2400" baseline="-25000" dirty="0" smtClean="0"/>
              <a:t>1</a:t>
            </a:r>
            <a:r>
              <a:rPr lang="en-US" altLang="ja-JP" sz="2400" dirty="0" smtClean="0"/>
              <a:t>,…,</a:t>
            </a:r>
            <a:r>
              <a:rPr lang="en-US" altLang="ja-JP" sz="2400" i="1" dirty="0" err="1" smtClean="0"/>
              <a:t>q</a:t>
            </a:r>
            <a:r>
              <a:rPr lang="en-US" altLang="ja-JP" sz="2400" i="1" baseline="-25000" dirty="0" err="1" smtClean="0"/>
              <a:t>k</a:t>
            </a:r>
            <a:r>
              <a:rPr lang="en-US" altLang="ja-JP" sz="2400" dirty="0" smtClean="0"/>
              <a:t>) no-signaling</a:t>
            </a:r>
            <a:endParaRPr kumimoji="1" lang="ja-JP" altLang="en-US" sz="2400" i="1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28596" y="4929198"/>
            <a:ext cx="843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⇒</a:t>
            </a:r>
            <a:r>
              <a:rPr lang="en-US" altLang="ja-JP" sz="2400" dirty="0" smtClean="0"/>
              <a:t> </a:t>
            </a:r>
            <a:r>
              <a:rPr lang="en-US" altLang="ja-JP" sz="2400" i="1" dirty="0" smtClean="0"/>
              <a:t>p</a:t>
            </a:r>
            <a:r>
              <a:rPr lang="en-US" altLang="ja-JP" sz="2400" baseline="-25000" dirty="0" smtClean="0"/>
              <a:t>1</a:t>
            </a:r>
            <a:r>
              <a:rPr lang="en-US" altLang="ja-JP" sz="2400" dirty="0" smtClean="0"/>
              <a:t>(</a:t>
            </a:r>
            <a:r>
              <a:rPr lang="en-US" altLang="ja-JP" sz="2400" i="1" dirty="0" smtClean="0"/>
              <a:t>a</a:t>
            </a:r>
            <a:r>
              <a:rPr lang="en-US" altLang="ja-JP" sz="2400" baseline="-25000" dirty="0" smtClean="0"/>
              <a:t>1</a:t>
            </a:r>
            <a:r>
              <a:rPr lang="en-US" altLang="ja-JP" sz="2400" dirty="0" smtClean="0"/>
              <a:t>,…,</a:t>
            </a:r>
            <a:r>
              <a:rPr lang="en-US" altLang="ja-JP" sz="2400" i="1" dirty="0" err="1" smtClean="0"/>
              <a:t>a</a:t>
            </a:r>
            <a:r>
              <a:rPr lang="en-US" altLang="ja-JP" sz="2400" i="1" baseline="-25000" dirty="0" err="1" smtClean="0"/>
              <a:t>r</a:t>
            </a:r>
            <a:r>
              <a:rPr lang="en-US" altLang="ja-JP" sz="2400" dirty="0" smtClean="0"/>
              <a:t> | </a:t>
            </a:r>
            <a:r>
              <a:rPr lang="en-US" altLang="ja-JP" sz="2400" i="1" dirty="0" smtClean="0"/>
              <a:t>q</a:t>
            </a:r>
            <a:r>
              <a:rPr lang="en-US" altLang="ja-JP" sz="2400" baseline="-25000" dirty="0" smtClean="0"/>
              <a:t>1</a:t>
            </a:r>
            <a:r>
              <a:rPr lang="en-US" altLang="ja-JP" sz="2400" dirty="0" smtClean="0"/>
              <a:t>,…,</a:t>
            </a:r>
            <a:r>
              <a:rPr lang="en-US" altLang="ja-JP" sz="2400" i="1" dirty="0" err="1" smtClean="0"/>
              <a:t>q</a:t>
            </a:r>
            <a:r>
              <a:rPr lang="en-US" altLang="ja-JP" sz="2400" i="1" baseline="-25000" dirty="0" err="1" smtClean="0"/>
              <a:t>r</a:t>
            </a:r>
            <a:r>
              <a:rPr lang="en-US" altLang="ja-JP" sz="2400" dirty="0" smtClean="0"/>
              <a:t>) and </a:t>
            </a:r>
            <a:r>
              <a:rPr lang="en-US" altLang="ja-JP" sz="2400" i="1" dirty="0" smtClean="0"/>
              <a:t>p</a:t>
            </a:r>
            <a:r>
              <a:rPr lang="en-US" altLang="ja-JP" sz="2400" baseline="-25000" dirty="0" smtClean="0"/>
              <a:t>2</a:t>
            </a:r>
            <a:r>
              <a:rPr lang="en-US" altLang="ja-JP" sz="2400" dirty="0" smtClean="0"/>
              <a:t>(</a:t>
            </a:r>
            <a:r>
              <a:rPr lang="en-US" altLang="ja-JP" sz="2400" i="1" dirty="0" smtClean="0"/>
              <a:t>b</a:t>
            </a:r>
            <a:r>
              <a:rPr lang="en-US" altLang="ja-JP" sz="2400" baseline="-25000" dirty="0" smtClean="0"/>
              <a:t>1</a:t>
            </a:r>
            <a:r>
              <a:rPr lang="en-US" altLang="ja-JP" sz="2400" dirty="0" smtClean="0"/>
              <a:t>,…,</a:t>
            </a:r>
            <a:r>
              <a:rPr lang="en-US" altLang="ja-JP" sz="2400" i="1" dirty="0" err="1" smtClean="0"/>
              <a:t>b</a:t>
            </a:r>
            <a:r>
              <a:rPr lang="en-US" altLang="ja-JP" sz="2400" i="1" baseline="-25000" dirty="0" err="1" smtClean="0"/>
              <a:t>k</a:t>
            </a:r>
            <a:r>
              <a:rPr lang="en-US" altLang="ja-JP" sz="2400" dirty="0" smtClean="0"/>
              <a:t> | </a:t>
            </a:r>
            <a:r>
              <a:rPr lang="en-US" altLang="ja-JP" sz="2400" i="1" dirty="0" smtClean="0"/>
              <a:t>q</a:t>
            </a:r>
            <a:r>
              <a:rPr lang="en-US" altLang="ja-JP" sz="2400" baseline="-25000" dirty="0" smtClean="0"/>
              <a:t>1</a:t>
            </a:r>
            <a:r>
              <a:rPr lang="en-US" altLang="ja-JP" sz="2400" dirty="0" smtClean="0"/>
              <a:t>,…,</a:t>
            </a:r>
            <a:r>
              <a:rPr lang="en-US" altLang="ja-JP" sz="2400" i="1" dirty="0" err="1" smtClean="0"/>
              <a:t>q</a:t>
            </a:r>
            <a:r>
              <a:rPr lang="en-US" altLang="ja-JP" sz="2400" i="1" baseline="-25000" dirty="0" err="1" smtClean="0"/>
              <a:t>k</a:t>
            </a:r>
            <a:r>
              <a:rPr lang="en-US" altLang="ja-JP" sz="2400" dirty="0" smtClean="0"/>
              <a:t>) are well-defined</a:t>
            </a:r>
            <a:endParaRPr kumimoji="1" lang="ja-JP" altLang="en-US" sz="2400" i="1" dirty="0"/>
          </a:p>
        </p:txBody>
      </p:sp>
      <p:grpSp>
        <p:nvGrpSpPr>
          <p:cNvPr id="50" name="グループ化 49"/>
          <p:cNvGrpSpPr/>
          <p:nvPr/>
        </p:nvGrpSpPr>
        <p:grpSpPr>
          <a:xfrm>
            <a:off x="2143108" y="5572140"/>
            <a:ext cx="642942" cy="1071570"/>
            <a:chOff x="2500298" y="3500438"/>
            <a:chExt cx="642942" cy="1071570"/>
          </a:xfrm>
        </p:grpSpPr>
        <p:sp>
          <p:nvSpPr>
            <p:cNvPr id="51" name="円/楕円 50"/>
            <p:cNvSpPr/>
            <p:nvPr/>
          </p:nvSpPr>
          <p:spPr>
            <a:xfrm>
              <a:off x="2500298" y="3500438"/>
              <a:ext cx="642942" cy="642942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2000" dirty="0" smtClean="0"/>
                <a:t>P</a:t>
              </a:r>
              <a:r>
                <a:rPr lang="en-US" altLang="ja-JP" sz="2000" baseline="-25000" dirty="0" smtClean="0"/>
                <a:t>1</a:t>
              </a:r>
              <a:endParaRPr kumimoji="1" lang="ja-JP" altLang="en-US" sz="2000" baseline="-25000" dirty="0"/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2500298" y="4143380"/>
              <a:ext cx="642942" cy="42862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3" name="テキスト ボックス 52"/>
          <p:cNvSpPr txBox="1"/>
          <p:nvPr/>
        </p:nvSpPr>
        <p:spPr>
          <a:xfrm>
            <a:off x="357158" y="5857892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smtClean="0"/>
              <a:t>q</a:t>
            </a:r>
            <a:r>
              <a:rPr kumimoji="1" lang="en-US" altLang="ja-JP" sz="2400" baseline="-25000" dirty="0" smtClean="0"/>
              <a:t>1</a:t>
            </a:r>
            <a:r>
              <a:rPr kumimoji="1" lang="en-US" altLang="ja-JP" sz="2400" dirty="0" smtClean="0"/>
              <a:t>,…,</a:t>
            </a:r>
            <a:r>
              <a:rPr kumimoji="1" lang="en-US" altLang="ja-JP" sz="2400" i="1" dirty="0" err="1" smtClean="0"/>
              <a:t>q</a:t>
            </a:r>
            <a:r>
              <a:rPr kumimoji="1" lang="en-US" altLang="ja-JP" sz="2400" i="1" baseline="-25000" dirty="0" err="1" smtClean="0"/>
              <a:t>r</a:t>
            </a:r>
            <a:endParaRPr kumimoji="1" lang="ja-JP" altLang="en-US" sz="2400" i="1" baseline="-25000" dirty="0"/>
          </a:p>
        </p:txBody>
      </p:sp>
      <p:cxnSp>
        <p:nvCxnSpPr>
          <p:cNvPr id="54" name="直線矢印コネクタ 53"/>
          <p:cNvCxnSpPr/>
          <p:nvPr/>
        </p:nvCxnSpPr>
        <p:spPr>
          <a:xfrm>
            <a:off x="1571604" y="6143644"/>
            <a:ext cx="428628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2857488" y="6143644"/>
            <a:ext cx="428628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3286116" y="5857892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smtClean="0"/>
              <a:t>a</a:t>
            </a:r>
            <a:r>
              <a:rPr kumimoji="1" lang="en-US" altLang="ja-JP" sz="2400" baseline="-25000" dirty="0" smtClean="0"/>
              <a:t>1</a:t>
            </a:r>
            <a:r>
              <a:rPr kumimoji="1" lang="en-US" altLang="ja-JP" sz="2400" dirty="0" smtClean="0"/>
              <a:t>,…,</a:t>
            </a:r>
            <a:r>
              <a:rPr kumimoji="1" lang="en-US" altLang="ja-JP" sz="2400" i="1" dirty="0" err="1" smtClean="0"/>
              <a:t>a</a:t>
            </a:r>
            <a:r>
              <a:rPr kumimoji="1" lang="en-US" altLang="ja-JP" sz="2400" i="1" baseline="-25000" dirty="0" err="1" smtClean="0"/>
              <a:t>r</a:t>
            </a:r>
            <a:endParaRPr kumimoji="1" lang="ja-JP" altLang="en-US" sz="2400" i="1" baseline="-250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714876" y="5857892"/>
            <a:ext cx="1148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smtClean="0"/>
              <a:t>q</a:t>
            </a:r>
            <a:r>
              <a:rPr kumimoji="1" lang="en-US" altLang="ja-JP" sz="2400" baseline="-25000" dirty="0" smtClean="0"/>
              <a:t>1</a:t>
            </a:r>
            <a:r>
              <a:rPr kumimoji="1" lang="en-US" altLang="ja-JP" sz="2400" dirty="0" smtClean="0"/>
              <a:t>,…,</a:t>
            </a:r>
            <a:r>
              <a:rPr kumimoji="1" lang="en-US" altLang="ja-JP" sz="2400" i="1" dirty="0" err="1" smtClean="0"/>
              <a:t>q</a:t>
            </a:r>
            <a:r>
              <a:rPr kumimoji="1" lang="en-US" altLang="ja-JP" sz="2400" i="1" baseline="-25000" dirty="0" err="1" smtClean="0"/>
              <a:t>k</a:t>
            </a:r>
            <a:endParaRPr kumimoji="1" lang="ja-JP" altLang="en-US" sz="2400" i="1" baseline="-25000" dirty="0"/>
          </a:p>
        </p:txBody>
      </p:sp>
      <p:cxnSp>
        <p:nvCxnSpPr>
          <p:cNvPr id="64" name="直線矢印コネクタ 63"/>
          <p:cNvCxnSpPr/>
          <p:nvPr/>
        </p:nvCxnSpPr>
        <p:spPr>
          <a:xfrm>
            <a:off x="5929322" y="6143644"/>
            <a:ext cx="428628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>
            <a:off x="7215206" y="6143644"/>
            <a:ext cx="428628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643834" y="5857892"/>
            <a:ext cx="1148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smtClean="0"/>
              <a:t>b</a:t>
            </a:r>
            <a:r>
              <a:rPr kumimoji="1" lang="en-US" altLang="ja-JP" sz="2400" baseline="-25000" dirty="0" smtClean="0"/>
              <a:t>1</a:t>
            </a:r>
            <a:r>
              <a:rPr kumimoji="1" lang="en-US" altLang="ja-JP" sz="2400" dirty="0" smtClean="0"/>
              <a:t>,…,</a:t>
            </a:r>
            <a:r>
              <a:rPr kumimoji="1" lang="en-US" altLang="ja-JP" sz="2400" i="1" dirty="0" err="1" smtClean="0"/>
              <a:t>b</a:t>
            </a:r>
            <a:r>
              <a:rPr kumimoji="1" lang="en-US" altLang="ja-JP" sz="2400" i="1" baseline="-25000" dirty="0" err="1" smtClean="0"/>
              <a:t>k</a:t>
            </a:r>
            <a:endParaRPr kumimoji="1" lang="ja-JP" altLang="en-US" sz="2400" i="1" baseline="-25000" dirty="0"/>
          </a:p>
        </p:txBody>
      </p:sp>
      <p:grpSp>
        <p:nvGrpSpPr>
          <p:cNvPr id="67" name="グループ化 66"/>
          <p:cNvGrpSpPr/>
          <p:nvPr/>
        </p:nvGrpSpPr>
        <p:grpSpPr>
          <a:xfrm>
            <a:off x="6500826" y="5572140"/>
            <a:ext cx="642942" cy="1071570"/>
            <a:chOff x="5429256" y="3500438"/>
            <a:chExt cx="642942" cy="1071570"/>
          </a:xfrm>
        </p:grpSpPr>
        <p:sp>
          <p:nvSpPr>
            <p:cNvPr id="68" name="円/楕円 67"/>
            <p:cNvSpPr/>
            <p:nvPr/>
          </p:nvSpPr>
          <p:spPr>
            <a:xfrm>
              <a:off x="5429256" y="3500438"/>
              <a:ext cx="642942" cy="642942"/>
            </a:xfrm>
            <a:prstGeom prst="ellipse">
              <a:avLst/>
            </a:prstGeom>
            <a:solidFill>
              <a:srgbClr val="CC00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2000" dirty="0" smtClean="0"/>
                <a:t>P</a:t>
              </a:r>
              <a:r>
                <a:rPr lang="en-US" altLang="ja-JP" sz="2000" baseline="-25000" dirty="0" smtClean="0"/>
                <a:t>2</a:t>
              </a:r>
              <a:endParaRPr kumimoji="1" lang="ja-JP" altLang="en-US" sz="2000" baseline="-25000" dirty="0"/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5429256" y="4143380"/>
              <a:ext cx="642942" cy="428628"/>
            </a:xfrm>
            <a:prstGeom prst="rect">
              <a:avLst/>
            </a:prstGeom>
            <a:solidFill>
              <a:srgbClr val="CC00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0" name="正方形/長方形 69"/>
          <p:cNvSpPr/>
          <p:nvPr/>
        </p:nvSpPr>
        <p:spPr>
          <a:xfrm>
            <a:off x="285720" y="5429264"/>
            <a:ext cx="4286280" cy="131631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4643438" y="5429264"/>
            <a:ext cx="4286280" cy="131631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Analysis of soundness (2)</a:t>
            </a:r>
            <a:endParaRPr kumimoji="1" lang="ja-JP" altLang="en-US" dirty="0"/>
          </a:p>
        </p:txBody>
      </p:sp>
      <p:cxnSp>
        <p:nvCxnSpPr>
          <p:cNvPr id="52" name="直線矢印コネクタ 51"/>
          <p:cNvCxnSpPr/>
          <p:nvPr/>
        </p:nvCxnSpPr>
        <p:spPr>
          <a:xfrm rot="5400000">
            <a:off x="921736" y="2928934"/>
            <a:ext cx="570710" cy="7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グループ化 5"/>
          <p:cNvGrpSpPr/>
          <p:nvPr/>
        </p:nvGrpSpPr>
        <p:grpSpPr>
          <a:xfrm>
            <a:off x="1285852" y="1214422"/>
            <a:ext cx="642942" cy="1071570"/>
            <a:chOff x="4000496" y="2285992"/>
            <a:chExt cx="642942" cy="1071570"/>
          </a:xfrm>
        </p:grpSpPr>
        <p:sp>
          <p:nvSpPr>
            <p:cNvPr id="56" name="円/楕円 55"/>
            <p:cNvSpPr/>
            <p:nvPr/>
          </p:nvSpPr>
          <p:spPr>
            <a:xfrm>
              <a:off x="4000496" y="2285992"/>
              <a:ext cx="642942" cy="64294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V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4000496" y="2928934"/>
              <a:ext cx="642942" cy="42862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グループ化 8"/>
          <p:cNvGrpSpPr/>
          <p:nvPr/>
        </p:nvGrpSpPr>
        <p:grpSpPr>
          <a:xfrm>
            <a:off x="1285852" y="3643314"/>
            <a:ext cx="642942" cy="1071570"/>
            <a:chOff x="2500298" y="3500438"/>
            <a:chExt cx="642942" cy="1071570"/>
          </a:xfrm>
        </p:grpSpPr>
        <p:sp>
          <p:nvSpPr>
            <p:cNvPr id="59" name="円/楕円 58"/>
            <p:cNvSpPr/>
            <p:nvPr/>
          </p:nvSpPr>
          <p:spPr>
            <a:xfrm>
              <a:off x="2500298" y="3500438"/>
              <a:ext cx="642942" cy="642942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2000" dirty="0" smtClean="0"/>
                <a:t>P</a:t>
              </a:r>
              <a:endParaRPr kumimoji="1" lang="ja-JP" altLang="en-US" sz="2000" baseline="-25000" dirty="0"/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2500298" y="4143380"/>
              <a:ext cx="642942" cy="42862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1" name="直線矢印コネクタ 60"/>
          <p:cNvCxnSpPr/>
          <p:nvPr/>
        </p:nvCxnSpPr>
        <p:spPr>
          <a:xfrm rot="5400000">
            <a:off x="493108" y="2928934"/>
            <a:ext cx="570710" cy="7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 rot="5400000">
            <a:off x="707422" y="2928140"/>
            <a:ext cx="571504" cy="158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571472" y="2214554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smtClean="0"/>
              <a:t>q</a:t>
            </a:r>
            <a:r>
              <a:rPr kumimoji="1" lang="en-US" altLang="ja-JP" sz="2400" baseline="-25000" dirty="0" smtClean="0"/>
              <a:t>1</a:t>
            </a:r>
            <a:endParaRPr kumimoji="1" lang="ja-JP" altLang="en-US" sz="2400" baseline="-250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000100" y="2214554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smtClean="0"/>
              <a:t>q</a:t>
            </a:r>
            <a:r>
              <a:rPr lang="en-US" altLang="ja-JP" sz="2400" baseline="-25000" dirty="0" smtClean="0"/>
              <a:t>2</a:t>
            </a:r>
            <a:endParaRPr kumimoji="1" lang="ja-JP" altLang="en-US" sz="2400" baseline="-25000" dirty="0"/>
          </a:p>
        </p:txBody>
      </p:sp>
      <p:sp>
        <p:nvSpPr>
          <p:cNvPr id="48" name="正方形/長方形 47"/>
          <p:cNvSpPr/>
          <p:nvPr/>
        </p:nvSpPr>
        <p:spPr>
          <a:xfrm>
            <a:off x="3000364" y="1214422"/>
            <a:ext cx="5455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/>
              <a:t>Construct P’s strategy using distribution </a:t>
            </a:r>
            <a:r>
              <a:rPr lang="en-US" altLang="ja-JP" sz="2400" i="1" dirty="0" smtClean="0"/>
              <a:t>p</a:t>
            </a:r>
            <a:r>
              <a:rPr lang="en-US" altLang="ja-JP" sz="2400" baseline="-25000" dirty="0" smtClean="0"/>
              <a:t>2</a:t>
            </a:r>
            <a:endParaRPr lang="ja-JP" altLang="en-US" sz="2400" i="1" dirty="0"/>
          </a:p>
        </p:txBody>
      </p:sp>
      <p:sp>
        <p:nvSpPr>
          <p:cNvPr id="49" name="正方形/長方形 48"/>
          <p:cNvSpPr/>
          <p:nvPr/>
        </p:nvSpPr>
        <p:spPr>
          <a:xfrm>
            <a:off x="3000364" y="2071678"/>
            <a:ext cx="14237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/>
              <a:t>1st round:</a:t>
            </a:r>
            <a:endParaRPr lang="ja-JP" altLang="en-US" sz="2400" i="1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975592" y="207167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smtClean="0"/>
              <a:t>q</a:t>
            </a:r>
            <a:r>
              <a:rPr kumimoji="1" lang="en-US" altLang="ja-JP" sz="2400" baseline="-25000" dirty="0" smtClean="0"/>
              <a:t>1</a:t>
            </a:r>
            <a:endParaRPr kumimoji="1" lang="ja-JP" altLang="en-US" sz="2400" i="1" baseline="-25000" dirty="0"/>
          </a:p>
        </p:txBody>
      </p:sp>
      <p:cxnSp>
        <p:nvCxnSpPr>
          <p:cNvPr id="51" name="直線矢印コネクタ 50"/>
          <p:cNvCxnSpPr/>
          <p:nvPr/>
        </p:nvCxnSpPr>
        <p:spPr>
          <a:xfrm>
            <a:off x="5345300" y="2357430"/>
            <a:ext cx="428628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>
            <a:off x="6631184" y="2357430"/>
            <a:ext cx="428628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7059812" y="2110079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101</a:t>
            </a:r>
            <a:endParaRPr kumimoji="1" lang="ja-JP" altLang="en-US" sz="2400" baseline="-25000" dirty="0"/>
          </a:p>
        </p:txBody>
      </p:sp>
      <p:grpSp>
        <p:nvGrpSpPr>
          <p:cNvPr id="75" name="グループ化 74"/>
          <p:cNvGrpSpPr/>
          <p:nvPr/>
        </p:nvGrpSpPr>
        <p:grpSpPr>
          <a:xfrm>
            <a:off x="5916804" y="1785926"/>
            <a:ext cx="642942" cy="1071570"/>
            <a:chOff x="5429256" y="3500438"/>
            <a:chExt cx="642942" cy="1071570"/>
          </a:xfrm>
        </p:grpSpPr>
        <p:sp>
          <p:nvSpPr>
            <p:cNvPr id="81" name="円/楕円 80"/>
            <p:cNvSpPr/>
            <p:nvPr/>
          </p:nvSpPr>
          <p:spPr>
            <a:xfrm>
              <a:off x="5429256" y="3500438"/>
              <a:ext cx="642942" cy="642942"/>
            </a:xfrm>
            <a:prstGeom prst="ellipse">
              <a:avLst/>
            </a:prstGeom>
            <a:solidFill>
              <a:srgbClr val="CC00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2000" dirty="0" smtClean="0"/>
                <a:t>P</a:t>
              </a:r>
              <a:r>
                <a:rPr lang="en-US" altLang="ja-JP" sz="2000" baseline="-25000" dirty="0" smtClean="0"/>
                <a:t>2</a:t>
              </a:r>
              <a:endParaRPr kumimoji="1" lang="ja-JP" altLang="en-US" sz="2000" baseline="-25000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5429256" y="4143380"/>
              <a:ext cx="642942" cy="428628"/>
            </a:xfrm>
            <a:prstGeom prst="rect">
              <a:avLst/>
            </a:prstGeom>
            <a:solidFill>
              <a:srgbClr val="CC00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4" name="正方形/長方形 83"/>
          <p:cNvSpPr/>
          <p:nvPr/>
        </p:nvSpPr>
        <p:spPr>
          <a:xfrm>
            <a:off x="3000364" y="3357562"/>
            <a:ext cx="15263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/>
              <a:t>2nd round:</a:t>
            </a:r>
            <a:endParaRPr lang="ja-JP" altLang="en-US" sz="2400" i="1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4572000" y="3357562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smtClean="0"/>
              <a:t>q</a:t>
            </a:r>
            <a:r>
              <a:rPr kumimoji="1" lang="en-US" altLang="ja-JP" sz="2400" baseline="-25000" dirty="0" smtClean="0"/>
              <a:t>1</a:t>
            </a:r>
            <a:r>
              <a:rPr kumimoji="1" lang="en-US" altLang="ja-JP" sz="2400" dirty="0" smtClean="0"/>
              <a:t>,</a:t>
            </a:r>
            <a:r>
              <a:rPr kumimoji="1" lang="en-US" altLang="ja-JP" sz="2400" i="1" dirty="0" smtClean="0"/>
              <a:t>q</a:t>
            </a:r>
            <a:r>
              <a:rPr kumimoji="1" lang="en-US" altLang="ja-JP" sz="2400" baseline="-25000" dirty="0" smtClean="0"/>
              <a:t>2</a:t>
            </a:r>
            <a:endParaRPr kumimoji="1" lang="ja-JP" altLang="en-US" sz="2400" i="1" baseline="-25000" dirty="0"/>
          </a:p>
        </p:txBody>
      </p:sp>
      <p:cxnSp>
        <p:nvCxnSpPr>
          <p:cNvPr id="86" name="直線矢印コネクタ 85"/>
          <p:cNvCxnSpPr/>
          <p:nvPr/>
        </p:nvCxnSpPr>
        <p:spPr>
          <a:xfrm>
            <a:off x="5345300" y="3643314"/>
            <a:ext cx="428628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/>
          <p:nvPr/>
        </p:nvCxnSpPr>
        <p:spPr>
          <a:xfrm>
            <a:off x="6631184" y="3643314"/>
            <a:ext cx="428628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7059812" y="3395963"/>
            <a:ext cx="1162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001,111</a:t>
            </a:r>
            <a:endParaRPr kumimoji="1" lang="ja-JP" altLang="en-US" sz="2400" baseline="-25000" dirty="0"/>
          </a:p>
        </p:txBody>
      </p:sp>
      <p:grpSp>
        <p:nvGrpSpPr>
          <p:cNvPr id="89" name="グループ化 88"/>
          <p:cNvGrpSpPr/>
          <p:nvPr/>
        </p:nvGrpSpPr>
        <p:grpSpPr>
          <a:xfrm>
            <a:off x="5916804" y="3071810"/>
            <a:ext cx="642942" cy="1071570"/>
            <a:chOff x="5429256" y="3500438"/>
            <a:chExt cx="642942" cy="1071570"/>
          </a:xfrm>
        </p:grpSpPr>
        <p:sp>
          <p:nvSpPr>
            <p:cNvPr id="90" name="円/楕円 89"/>
            <p:cNvSpPr/>
            <p:nvPr/>
          </p:nvSpPr>
          <p:spPr>
            <a:xfrm>
              <a:off x="5429256" y="3500438"/>
              <a:ext cx="642942" cy="642942"/>
            </a:xfrm>
            <a:prstGeom prst="ellipse">
              <a:avLst/>
            </a:prstGeom>
            <a:solidFill>
              <a:srgbClr val="CC00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2000" dirty="0" smtClean="0"/>
                <a:t>P</a:t>
              </a:r>
              <a:r>
                <a:rPr lang="en-US" altLang="ja-JP" sz="2000" baseline="-25000" dirty="0" smtClean="0"/>
                <a:t>2</a:t>
              </a:r>
              <a:endParaRPr kumimoji="1" lang="ja-JP" altLang="en-US" sz="2000" baseline="-25000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5429256" y="4143380"/>
              <a:ext cx="642942" cy="428628"/>
            </a:xfrm>
            <a:prstGeom prst="rect">
              <a:avLst/>
            </a:prstGeom>
            <a:solidFill>
              <a:srgbClr val="CC00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2" name="正方形/長方形 91"/>
          <p:cNvSpPr/>
          <p:nvPr/>
        </p:nvSpPr>
        <p:spPr>
          <a:xfrm rot="16200000">
            <a:off x="7112245" y="2772377"/>
            <a:ext cx="381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 smtClean="0"/>
              <a:t>≠</a:t>
            </a:r>
            <a:endParaRPr lang="ja-JP" altLang="en-US" sz="2800" b="1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716465" y="3214686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101</a:t>
            </a:r>
            <a:endParaRPr kumimoji="1" lang="ja-JP" altLang="en-US" sz="2400" baseline="-25000" dirty="0"/>
          </a:p>
        </p:txBody>
      </p:sp>
      <p:cxnSp>
        <p:nvCxnSpPr>
          <p:cNvPr id="95" name="直線コネクタ 94"/>
          <p:cNvCxnSpPr/>
          <p:nvPr/>
        </p:nvCxnSpPr>
        <p:spPr>
          <a:xfrm>
            <a:off x="7143768" y="3786190"/>
            <a:ext cx="428628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>
            <a:off x="7143768" y="2500306"/>
            <a:ext cx="428628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73" grpId="0"/>
      <p:bldP spid="84" grpId="0"/>
      <p:bldP spid="85" grpId="0"/>
      <p:bldP spid="88" grpId="0"/>
      <p:bldP spid="92" grpId="0"/>
      <p:bldP spid="9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Analysis of soundness (2)</a:t>
            </a:r>
            <a:endParaRPr kumimoji="1" lang="ja-JP" altLang="en-US" dirty="0"/>
          </a:p>
        </p:txBody>
      </p:sp>
      <p:cxnSp>
        <p:nvCxnSpPr>
          <p:cNvPr id="52" name="直線矢印コネクタ 51"/>
          <p:cNvCxnSpPr/>
          <p:nvPr/>
        </p:nvCxnSpPr>
        <p:spPr>
          <a:xfrm rot="5400000">
            <a:off x="921736" y="2928934"/>
            <a:ext cx="570710" cy="7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rot="5400000">
            <a:off x="1136050" y="2928140"/>
            <a:ext cx="571504" cy="158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グループ化 5"/>
          <p:cNvGrpSpPr/>
          <p:nvPr/>
        </p:nvGrpSpPr>
        <p:grpSpPr>
          <a:xfrm>
            <a:off x="1285852" y="1214422"/>
            <a:ext cx="642942" cy="1071570"/>
            <a:chOff x="4000496" y="2285992"/>
            <a:chExt cx="642942" cy="1071570"/>
          </a:xfrm>
        </p:grpSpPr>
        <p:sp>
          <p:nvSpPr>
            <p:cNvPr id="56" name="円/楕円 55"/>
            <p:cNvSpPr/>
            <p:nvPr/>
          </p:nvSpPr>
          <p:spPr>
            <a:xfrm>
              <a:off x="4000496" y="2285992"/>
              <a:ext cx="642942" cy="64294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V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4000496" y="2928934"/>
              <a:ext cx="642942" cy="42862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グループ化 8"/>
          <p:cNvGrpSpPr/>
          <p:nvPr/>
        </p:nvGrpSpPr>
        <p:grpSpPr>
          <a:xfrm>
            <a:off x="1285852" y="3643314"/>
            <a:ext cx="642942" cy="1071570"/>
            <a:chOff x="2500298" y="3500438"/>
            <a:chExt cx="642942" cy="1071570"/>
          </a:xfrm>
        </p:grpSpPr>
        <p:sp>
          <p:nvSpPr>
            <p:cNvPr id="59" name="円/楕円 58"/>
            <p:cNvSpPr/>
            <p:nvPr/>
          </p:nvSpPr>
          <p:spPr>
            <a:xfrm>
              <a:off x="2500298" y="3500438"/>
              <a:ext cx="642942" cy="642942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2000" dirty="0" smtClean="0"/>
                <a:t>P</a:t>
              </a:r>
              <a:endParaRPr kumimoji="1" lang="ja-JP" altLang="en-US" sz="2000" baseline="-25000" dirty="0"/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2500298" y="4143380"/>
              <a:ext cx="642942" cy="42862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1" name="直線矢印コネクタ 60"/>
          <p:cNvCxnSpPr/>
          <p:nvPr/>
        </p:nvCxnSpPr>
        <p:spPr>
          <a:xfrm rot="5400000">
            <a:off x="493108" y="2928934"/>
            <a:ext cx="570710" cy="7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 rot="5400000">
            <a:off x="707422" y="2928140"/>
            <a:ext cx="571504" cy="158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571472" y="2214554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smtClean="0"/>
              <a:t>q</a:t>
            </a:r>
            <a:r>
              <a:rPr kumimoji="1" lang="en-US" altLang="ja-JP" sz="2400" baseline="-25000" dirty="0" smtClean="0"/>
              <a:t>1</a:t>
            </a:r>
            <a:endParaRPr kumimoji="1" lang="ja-JP" altLang="en-US" sz="2400" baseline="-250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000100" y="2214554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smtClean="0"/>
              <a:t>q</a:t>
            </a:r>
            <a:r>
              <a:rPr lang="en-US" altLang="ja-JP" sz="2400" baseline="-25000" dirty="0" smtClean="0"/>
              <a:t>2</a:t>
            </a:r>
            <a:endParaRPr kumimoji="1" lang="ja-JP" altLang="en-US" sz="2400" baseline="-25000" dirty="0"/>
          </a:p>
        </p:txBody>
      </p:sp>
      <p:cxnSp>
        <p:nvCxnSpPr>
          <p:cNvPr id="67" name="直線矢印コネクタ 66"/>
          <p:cNvCxnSpPr/>
          <p:nvPr/>
        </p:nvCxnSpPr>
        <p:spPr>
          <a:xfrm rot="5400000">
            <a:off x="1381126" y="2928934"/>
            <a:ext cx="570710" cy="7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1500166" y="2214554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smtClean="0"/>
              <a:t>q</a:t>
            </a:r>
            <a:r>
              <a:rPr kumimoji="1" lang="en-US" altLang="ja-JP" sz="2400" baseline="-25000" dirty="0" smtClean="0"/>
              <a:t>3</a:t>
            </a:r>
            <a:endParaRPr kumimoji="1" lang="ja-JP" altLang="en-US" sz="2400" baseline="-2500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745242" y="26717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…</a:t>
            </a:r>
            <a:endParaRPr kumimoji="1" lang="ja-JP" altLang="en-US" sz="2000" baseline="-25000" dirty="0"/>
          </a:p>
        </p:txBody>
      </p:sp>
      <p:sp>
        <p:nvSpPr>
          <p:cNvPr id="48" name="正方形/長方形 47"/>
          <p:cNvSpPr/>
          <p:nvPr/>
        </p:nvSpPr>
        <p:spPr>
          <a:xfrm>
            <a:off x="3000364" y="1214422"/>
            <a:ext cx="5455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/>
              <a:t>Construct P’s strategy using distribution </a:t>
            </a:r>
            <a:r>
              <a:rPr lang="en-US" altLang="ja-JP" sz="2400" i="1" dirty="0" smtClean="0"/>
              <a:t>p</a:t>
            </a:r>
            <a:r>
              <a:rPr lang="en-US" altLang="ja-JP" sz="2400" baseline="-25000" dirty="0" smtClean="0"/>
              <a:t>2</a:t>
            </a:r>
            <a:endParaRPr lang="ja-JP" altLang="en-US" sz="2400" i="1" dirty="0"/>
          </a:p>
        </p:txBody>
      </p:sp>
      <p:sp>
        <p:nvSpPr>
          <p:cNvPr id="49" name="正方形/長方形 48"/>
          <p:cNvSpPr/>
          <p:nvPr/>
        </p:nvSpPr>
        <p:spPr>
          <a:xfrm>
            <a:off x="3000364" y="2071678"/>
            <a:ext cx="14237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/>
              <a:t>1st round:</a:t>
            </a:r>
            <a:endParaRPr lang="ja-JP" altLang="en-US" sz="2400" i="1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975592" y="207167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smtClean="0"/>
              <a:t>q</a:t>
            </a:r>
            <a:r>
              <a:rPr kumimoji="1" lang="en-US" altLang="ja-JP" sz="2400" baseline="-25000" dirty="0" smtClean="0"/>
              <a:t>1</a:t>
            </a:r>
            <a:endParaRPr kumimoji="1" lang="ja-JP" altLang="en-US" sz="2400" i="1" baseline="-25000" dirty="0"/>
          </a:p>
        </p:txBody>
      </p:sp>
      <p:cxnSp>
        <p:nvCxnSpPr>
          <p:cNvPr id="51" name="直線矢印コネクタ 50"/>
          <p:cNvCxnSpPr/>
          <p:nvPr/>
        </p:nvCxnSpPr>
        <p:spPr>
          <a:xfrm>
            <a:off x="5345300" y="2357430"/>
            <a:ext cx="428628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>
            <a:off x="6631184" y="2357430"/>
            <a:ext cx="428628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7059812" y="2110079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101</a:t>
            </a:r>
            <a:endParaRPr kumimoji="1" lang="ja-JP" altLang="en-US" sz="2400" baseline="-25000" dirty="0"/>
          </a:p>
        </p:txBody>
      </p:sp>
      <p:grpSp>
        <p:nvGrpSpPr>
          <p:cNvPr id="5" name="グループ化 74"/>
          <p:cNvGrpSpPr/>
          <p:nvPr/>
        </p:nvGrpSpPr>
        <p:grpSpPr>
          <a:xfrm>
            <a:off x="5916804" y="1785926"/>
            <a:ext cx="642942" cy="1071570"/>
            <a:chOff x="5429256" y="3500438"/>
            <a:chExt cx="642942" cy="1071570"/>
          </a:xfrm>
        </p:grpSpPr>
        <p:sp>
          <p:nvSpPr>
            <p:cNvPr id="81" name="円/楕円 80"/>
            <p:cNvSpPr/>
            <p:nvPr/>
          </p:nvSpPr>
          <p:spPr>
            <a:xfrm>
              <a:off x="5429256" y="3500438"/>
              <a:ext cx="642942" cy="642942"/>
            </a:xfrm>
            <a:prstGeom prst="ellipse">
              <a:avLst/>
            </a:prstGeom>
            <a:solidFill>
              <a:srgbClr val="CC00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2000" dirty="0" smtClean="0"/>
                <a:t>P</a:t>
              </a:r>
              <a:r>
                <a:rPr lang="en-US" altLang="ja-JP" sz="2000" baseline="-25000" dirty="0" smtClean="0"/>
                <a:t>2</a:t>
              </a:r>
              <a:endParaRPr kumimoji="1" lang="ja-JP" altLang="en-US" sz="2000" baseline="-25000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5429256" y="4143380"/>
              <a:ext cx="642942" cy="428628"/>
            </a:xfrm>
            <a:prstGeom prst="rect">
              <a:avLst/>
            </a:prstGeom>
            <a:solidFill>
              <a:srgbClr val="CC00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4" name="正方形/長方形 83"/>
          <p:cNvSpPr/>
          <p:nvPr/>
        </p:nvSpPr>
        <p:spPr>
          <a:xfrm>
            <a:off x="3000364" y="3357562"/>
            <a:ext cx="15263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/>
              <a:t>2nd round:</a:t>
            </a:r>
            <a:endParaRPr lang="ja-JP" altLang="en-US" sz="2400" i="1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4572000" y="3357562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smtClean="0"/>
              <a:t>q</a:t>
            </a:r>
            <a:r>
              <a:rPr kumimoji="1" lang="en-US" altLang="ja-JP" sz="2400" baseline="-25000" dirty="0" smtClean="0"/>
              <a:t>1</a:t>
            </a:r>
            <a:r>
              <a:rPr kumimoji="1" lang="en-US" altLang="ja-JP" sz="2400" dirty="0" smtClean="0"/>
              <a:t>,</a:t>
            </a:r>
            <a:r>
              <a:rPr kumimoji="1" lang="en-US" altLang="ja-JP" sz="2400" i="1" dirty="0" smtClean="0"/>
              <a:t>q</a:t>
            </a:r>
            <a:r>
              <a:rPr kumimoji="1" lang="en-US" altLang="ja-JP" sz="2400" baseline="-25000" dirty="0" smtClean="0"/>
              <a:t>2</a:t>
            </a:r>
            <a:endParaRPr kumimoji="1" lang="ja-JP" altLang="en-US" sz="2400" i="1" baseline="-25000" dirty="0"/>
          </a:p>
        </p:txBody>
      </p:sp>
      <p:cxnSp>
        <p:nvCxnSpPr>
          <p:cNvPr id="86" name="直線矢印コネクタ 85"/>
          <p:cNvCxnSpPr/>
          <p:nvPr/>
        </p:nvCxnSpPr>
        <p:spPr>
          <a:xfrm>
            <a:off x="5345300" y="3643314"/>
            <a:ext cx="428628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/>
          <p:nvPr/>
        </p:nvCxnSpPr>
        <p:spPr>
          <a:xfrm>
            <a:off x="6631184" y="3643314"/>
            <a:ext cx="428628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7059812" y="3395963"/>
            <a:ext cx="1162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101,111</a:t>
            </a:r>
            <a:endParaRPr kumimoji="1" lang="ja-JP" altLang="en-US" sz="2400" baseline="-25000" dirty="0"/>
          </a:p>
        </p:txBody>
      </p:sp>
      <p:grpSp>
        <p:nvGrpSpPr>
          <p:cNvPr id="6" name="グループ化 88"/>
          <p:cNvGrpSpPr/>
          <p:nvPr/>
        </p:nvGrpSpPr>
        <p:grpSpPr>
          <a:xfrm>
            <a:off x="5916804" y="3071810"/>
            <a:ext cx="642942" cy="1071570"/>
            <a:chOff x="5429256" y="3500438"/>
            <a:chExt cx="642942" cy="1071570"/>
          </a:xfrm>
        </p:grpSpPr>
        <p:sp>
          <p:nvSpPr>
            <p:cNvPr id="90" name="円/楕円 89"/>
            <p:cNvSpPr/>
            <p:nvPr/>
          </p:nvSpPr>
          <p:spPr>
            <a:xfrm>
              <a:off x="5429256" y="3500438"/>
              <a:ext cx="642942" cy="642942"/>
            </a:xfrm>
            <a:prstGeom prst="ellipse">
              <a:avLst/>
            </a:prstGeom>
            <a:solidFill>
              <a:srgbClr val="CC00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2000" dirty="0" smtClean="0"/>
                <a:t>P</a:t>
              </a:r>
              <a:r>
                <a:rPr lang="en-US" altLang="ja-JP" sz="2000" baseline="-25000" dirty="0" smtClean="0"/>
                <a:t>2</a:t>
              </a:r>
              <a:endParaRPr kumimoji="1" lang="ja-JP" altLang="en-US" sz="2000" baseline="-25000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5429256" y="4143380"/>
              <a:ext cx="642942" cy="428628"/>
            </a:xfrm>
            <a:prstGeom prst="rect">
              <a:avLst/>
            </a:prstGeom>
            <a:solidFill>
              <a:srgbClr val="CC00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2" name="正方形/長方形 91"/>
          <p:cNvSpPr/>
          <p:nvPr/>
        </p:nvSpPr>
        <p:spPr>
          <a:xfrm rot="16200000">
            <a:off x="7030493" y="2772377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 smtClean="0"/>
              <a:t>＝</a:t>
            </a:r>
            <a:endParaRPr lang="ja-JP" altLang="en-US" sz="2800" b="1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716465" y="3214686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101</a:t>
            </a:r>
            <a:endParaRPr kumimoji="1" lang="ja-JP" altLang="en-US" sz="2400" baseline="-25000" dirty="0"/>
          </a:p>
        </p:txBody>
      </p:sp>
      <p:cxnSp>
        <p:nvCxnSpPr>
          <p:cNvPr id="95" name="直線コネクタ 94"/>
          <p:cNvCxnSpPr/>
          <p:nvPr/>
        </p:nvCxnSpPr>
        <p:spPr>
          <a:xfrm>
            <a:off x="7143768" y="3786190"/>
            <a:ext cx="428628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>
            <a:off x="7143768" y="2500306"/>
            <a:ext cx="428628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1142976" y="3214686"/>
            <a:ext cx="550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111</a:t>
            </a:r>
            <a:endParaRPr kumimoji="1" lang="ja-JP" altLang="en-US" sz="2400" baseline="-25000" dirty="0"/>
          </a:p>
        </p:txBody>
      </p:sp>
      <p:sp>
        <p:nvSpPr>
          <p:cNvPr id="42" name="正方形/長方形 41"/>
          <p:cNvSpPr/>
          <p:nvPr/>
        </p:nvSpPr>
        <p:spPr>
          <a:xfrm>
            <a:off x="3000364" y="4572008"/>
            <a:ext cx="1475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/>
              <a:t>3rd round:</a:t>
            </a:r>
            <a:endParaRPr lang="ja-JP" altLang="en-US" sz="2400" i="1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357686" y="457200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smtClean="0"/>
              <a:t>q</a:t>
            </a:r>
            <a:r>
              <a:rPr kumimoji="1" lang="en-US" altLang="ja-JP" sz="2400" baseline="-25000" dirty="0" smtClean="0"/>
              <a:t>1</a:t>
            </a:r>
            <a:r>
              <a:rPr kumimoji="1" lang="en-US" altLang="ja-JP" sz="2400" dirty="0" smtClean="0"/>
              <a:t>,</a:t>
            </a:r>
            <a:r>
              <a:rPr kumimoji="1" lang="en-US" altLang="ja-JP" sz="2400" i="1" dirty="0" smtClean="0"/>
              <a:t>q</a:t>
            </a:r>
            <a:r>
              <a:rPr kumimoji="1" lang="en-US" altLang="ja-JP" sz="2400" baseline="-25000" dirty="0" smtClean="0"/>
              <a:t>2</a:t>
            </a:r>
            <a:r>
              <a:rPr kumimoji="1" lang="en-US" altLang="ja-JP" sz="2400" dirty="0" smtClean="0"/>
              <a:t>,</a:t>
            </a:r>
            <a:r>
              <a:rPr kumimoji="1" lang="en-US" altLang="ja-JP" sz="2400" i="1" dirty="0" smtClean="0"/>
              <a:t>q</a:t>
            </a:r>
            <a:r>
              <a:rPr kumimoji="1" lang="en-US" altLang="ja-JP" sz="2400" baseline="-25000" dirty="0" smtClean="0"/>
              <a:t>3</a:t>
            </a:r>
            <a:endParaRPr kumimoji="1" lang="ja-JP" altLang="en-US" sz="2400" i="1" baseline="-25000" dirty="0"/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5345300" y="4857760"/>
            <a:ext cx="428628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6631184" y="4857760"/>
            <a:ext cx="428628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7059812" y="4610409"/>
            <a:ext cx="1700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101,111,100</a:t>
            </a:r>
            <a:endParaRPr kumimoji="1" lang="ja-JP" altLang="en-US" sz="2400" baseline="-25000" dirty="0"/>
          </a:p>
        </p:txBody>
      </p:sp>
      <p:grpSp>
        <p:nvGrpSpPr>
          <p:cNvPr id="55" name="グループ化 88"/>
          <p:cNvGrpSpPr/>
          <p:nvPr/>
        </p:nvGrpSpPr>
        <p:grpSpPr>
          <a:xfrm>
            <a:off x="5916804" y="4286256"/>
            <a:ext cx="642942" cy="1071570"/>
            <a:chOff x="5429256" y="3500438"/>
            <a:chExt cx="642942" cy="1071570"/>
          </a:xfrm>
        </p:grpSpPr>
        <p:sp>
          <p:nvSpPr>
            <p:cNvPr id="58" name="円/楕円 57"/>
            <p:cNvSpPr/>
            <p:nvPr/>
          </p:nvSpPr>
          <p:spPr>
            <a:xfrm>
              <a:off x="5429256" y="3500438"/>
              <a:ext cx="642942" cy="642942"/>
            </a:xfrm>
            <a:prstGeom prst="ellipse">
              <a:avLst/>
            </a:prstGeom>
            <a:solidFill>
              <a:srgbClr val="CC00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2000" dirty="0" smtClean="0"/>
                <a:t>P</a:t>
              </a:r>
              <a:r>
                <a:rPr lang="en-US" altLang="ja-JP" sz="2000" baseline="-25000" dirty="0" smtClean="0"/>
                <a:t>2</a:t>
              </a:r>
              <a:endParaRPr kumimoji="1" lang="ja-JP" altLang="en-US" sz="2000" baseline="-25000" dirty="0"/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5429256" y="4143380"/>
              <a:ext cx="642942" cy="428628"/>
            </a:xfrm>
            <a:prstGeom prst="rect">
              <a:avLst/>
            </a:prstGeom>
            <a:solidFill>
              <a:srgbClr val="CC00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6" name="直線コネクタ 65"/>
          <p:cNvCxnSpPr/>
          <p:nvPr/>
        </p:nvCxnSpPr>
        <p:spPr>
          <a:xfrm>
            <a:off x="7143768" y="5000636"/>
            <a:ext cx="428628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7715272" y="3786190"/>
            <a:ext cx="428628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7715272" y="5000636"/>
            <a:ext cx="428628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 rot="16200000">
            <a:off x="7031294" y="405655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 smtClean="0"/>
              <a:t>＝</a:t>
            </a:r>
            <a:endParaRPr lang="ja-JP" altLang="en-US" sz="2800" b="1" dirty="0"/>
          </a:p>
        </p:txBody>
      </p:sp>
      <p:sp>
        <p:nvSpPr>
          <p:cNvPr id="75" name="正方形/長方形 74"/>
          <p:cNvSpPr/>
          <p:nvPr/>
        </p:nvSpPr>
        <p:spPr>
          <a:xfrm rot="16200000">
            <a:off x="7602797" y="405655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 smtClean="0"/>
              <a:t>＝</a:t>
            </a:r>
            <a:endParaRPr lang="ja-JP" altLang="en-US" sz="2800" b="1" dirty="0"/>
          </a:p>
        </p:txBody>
      </p:sp>
      <p:sp>
        <p:nvSpPr>
          <p:cNvPr id="76" name="正方形/長方形 75"/>
          <p:cNvSpPr/>
          <p:nvPr/>
        </p:nvSpPr>
        <p:spPr>
          <a:xfrm>
            <a:off x="603893" y="5572140"/>
            <a:ext cx="842493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/>
              <a:t>This P behaves similarly to P</a:t>
            </a:r>
            <a:r>
              <a:rPr lang="en-US" altLang="ja-JP" sz="2400" baseline="-25000" dirty="0" smtClean="0"/>
              <a:t>1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⇒ </a:t>
            </a:r>
            <a:r>
              <a:rPr lang="en-US" altLang="ja-JP" sz="2400" dirty="0" smtClean="0"/>
              <a:t>If </a:t>
            </a:r>
            <a:r>
              <a:rPr lang="en-US" altLang="ja-JP" sz="2400" i="1" dirty="0" smtClean="0"/>
              <a:t>x</a:t>
            </a:r>
            <a:r>
              <a:rPr lang="ja-JP" altLang="en-US" sz="2400" dirty="0" smtClean="0"/>
              <a:t>∉</a:t>
            </a:r>
            <a:r>
              <a:rPr lang="en-US" altLang="ja-JP" sz="2400" i="1" dirty="0" smtClean="0"/>
              <a:t>L</a:t>
            </a:r>
            <a:r>
              <a:rPr lang="en-US" altLang="ja-JP" sz="2400" dirty="0" smtClean="0"/>
              <a:t>, P</a:t>
            </a:r>
            <a:r>
              <a:rPr lang="en-US" altLang="ja-JP" sz="2400" baseline="-25000" dirty="0" smtClean="0"/>
              <a:t>1</a:t>
            </a:r>
            <a:r>
              <a:rPr lang="en-US" altLang="ja-JP" sz="2400" dirty="0" smtClean="0"/>
              <a:t> and P</a:t>
            </a:r>
            <a:r>
              <a:rPr lang="en-US" altLang="ja-JP" sz="2400" baseline="-25000" dirty="0" smtClean="0"/>
              <a:t>2</a:t>
            </a:r>
            <a:r>
              <a:rPr lang="en-US" altLang="ja-JP" sz="2400" dirty="0" smtClean="0"/>
              <a:t> cannot be accepted </a:t>
            </a:r>
            <a:r>
              <a:rPr lang="en-US" altLang="ja-JP" sz="2400" dirty="0" err="1" smtClean="0"/>
              <a:t>w.p</a:t>
            </a:r>
            <a:r>
              <a:rPr lang="en-US" altLang="ja-JP" sz="2400" dirty="0" smtClean="0"/>
              <a:t>. much higher than 2</a:t>
            </a:r>
            <a:r>
              <a:rPr lang="ja-JP" altLang="en-US" sz="2400" baseline="30000" dirty="0" smtClean="0"/>
              <a:t>－</a:t>
            </a:r>
            <a:r>
              <a:rPr lang="en-US" altLang="ja-JP" sz="2400" i="1" baseline="30000" dirty="0" smtClean="0"/>
              <a:t>n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     </a:t>
            </a:r>
            <a:r>
              <a:rPr lang="en-US" altLang="ja-JP" sz="2400" dirty="0" smtClean="0"/>
              <a:t>(Contradiction!) </a:t>
            </a:r>
            <a:r>
              <a:rPr lang="ja-JP" altLang="en-US" sz="2400" dirty="0" smtClean="0"/>
              <a:t>⇒ </a:t>
            </a:r>
            <a:r>
              <a:rPr lang="en-US" altLang="ja-JP" sz="2400" i="1" dirty="0" smtClean="0"/>
              <a:t>x</a:t>
            </a:r>
            <a:r>
              <a:rPr lang="ja-JP" altLang="en-US" sz="2400" dirty="0" smtClean="0"/>
              <a:t>∈</a:t>
            </a:r>
            <a:r>
              <a:rPr lang="en-US" altLang="ja-JP" sz="2400" i="1" dirty="0" smtClean="0"/>
              <a:t>L</a:t>
            </a:r>
            <a:endParaRPr lang="ja-JP" alt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1" grpId="0"/>
      <p:bldP spid="88" grpId="0"/>
      <p:bldP spid="92" grpId="0"/>
      <p:bldP spid="41" grpId="0"/>
      <p:bldP spid="42" grpId="0"/>
      <p:bldP spid="43" grpId="0"/>
      <p:bldP spid="47" grpId="0"/>
      <p:bldP spid="74" grpId="0"/>
      <p:bldP spid="75" grpId="0"/>
      <p:bldP spid="7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24"/>
          </a:xfrm>
        </p:spPr>
        <p:txBody>
          <a:bodyPr>
            <a:noAutofit/>
          </a:bodyPr>
          <a:lstStyle/>
          <a:p>
            <a:r>
              <a:rPr kumimoji="1" lang="en-US" altLang="ja-JP" sz="4000" dirty="0" smtClean="0"/>
              <a:t>Final step: Parallel repetition</a:t>
            </a:r>
            <a:endParaRPr kumimoji="1" lang="ja-JP" altLang="en-US" sz="4000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71942" y="1000108"/>
            <a:ext cx="73036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Running the protocol poly times in parallel</a:t>
            </a:r>
            <a:br>
              <a:rPr lang="en-US" altLang="ja-JP" sz="2400" dirty="0" smtClean="0"/>
            </a:br>
            <a:r>
              <a:rPr lang="en-US" altLang="ja-JP" sz="2400" dirty="0" smtClean="0">
                <a:sym typeface="Wingdings" pitchFamily="2" charset="2"/>
              </a:rPr>
              <a:t></a:t>
            </a:r>
            <a:r>
              <a:rPr lang="en-US" altLang="ja-JP" sz="2400" dirty="0" smtClean="0"/>
              <a:t> Soundness error becomes exp-small </a:t>
            </a:r>
            <a:r>
              <a:rPr kumimoji="1" lang="en-US" altLang="ja-JP" sz="2400" dirty="0" smtClean="0"/>
              <a:t>[</a:t>
            </a:r>
            <a:r>
              <a:rPr kumimoji="1" lang="en-US" altLang="ja-JP" sz="2400" dirty="0" err="1" smtClean="0"/>
              <a:t>Holenstein</a:t>
            </a:r>
            <a:r>
              <a:rPr kumimoji="1" lang="en-US" altLang="ja-JP" sz="2400" dirty="0" smtClean="0"/>
              <a:t> 2007]</a:t>
            </a:r>
            <a:endParaRPr kumimoji="1" lang="ja-JP" altLang="en-US" sz="24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295296" y="4859736"/>
            <a:ext cx="81905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If we want constant-round interactive proof with exp-small error,</a:t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asking 2 provers is more powerful than asking 1 prover</a:t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even if 2 provers are entangled</a:t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(unless the polynomial hierarchy collapses)</a:t>
            </a:r>
            <a:endParaRPr kumimoji="1" lang="ja-JP" altLang="en-US" sz="2400" dirty="0"/>
          </a:p>
        </p:txBody>
      </p:sp>
      <p:sp>
        <p:nvSpPr>
          <p:cNvPr id="78" name="タイトル 1"/>
          <p:cNvSpPr txBox="1">
            <a:spLocks/>
          </p:cNvSpPr>
          <p:nvPr/>
        </p:nvSpPr>
        <p:spPr>
          <a:xfrm>
            <a:off x="457200" y="2357462"/>
            <a:ext cx="8229600" cy="85722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Implication</a:t>
            </a:r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677084" y="4073918"/>
            <a:ext cx="7466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Cf. 1-prover constant-round IP is weak: IP(</a:t>
            </a:r>
            <a:r>
              <a:rPr lang="en-US" altLang="ja-JP" sz="2400" i="1" dirty="0" smtClean="0"/>
              <a:t>k</a:t>
            </a:r>
            <a:r>
              <a:rPr lang="en-US" altLang="ja-JP" sz="2400" dirty="0" smtClean="0"/>
              <a:t>)=AM</a:t>
            </a:r>
            <a:r>
              <a:rPr lang="ja-JP" altLang="en-US" sz="2400" dirty="0" smtClean="0"/>
              <a:t>⊆</a:t>
            </a:r>
            <a:r>
              <a:rPr lang="en-US" altLang="ja-JP" sz="2400" dirty="0" smtClean="0"/>
              <a:t>Π</a:t>
            </a:r>
            <a:r>
              <a:rPr lang="en-US" altLang="ja-JP" sz="2400" baseline="-25000" dirty="0" smtClean="0"/>
              <a:t>2</a:t>
            </a:r>
            <a:r>
              <a:rPr lang="en-US" altLang="ja-JP" sz="2400" dirty="0" smtClean="0"/>
              <a:t>P</a:t>
            </a:r>
            <a:br>
              <a:rPr lang="en-US" altLang="ja-JP" sz="2400" dirty="0" smtClean="0"/>
            </a:br>
            <a:r>
              <a:rPr lang="en-US" altLang="ja-JP" sz="2400" dirty="0" smtClean="0"/>
              <a:t>[</a:t>
            </a:r>
            <a:r>
              <a:rPr lang="en-US" altLang="ja-JP" sz="2400" dirty="0" err="1" smtClean="0"/>
              <a:t>Goldwasser</a:t>
            </a:r>
            <a:r>
              <a:rPr lang="en-US" altLang="ja-JP" sz="2400" dirty="0" smtClean="0"/>
              <a:t>, </a:t>
            </a:r>
            <a:r>
              <a:rPr lang="en-US" altLang="ja-JP" sz="2400" dirty="0" err="1" smtClean="0"/>
              <a:t>Sipser</a:t>
            </a:r>
            <a:r>
              <a:rPr lang="en-US" altLang="ja-JP" sz="2400" dirty="0" smtClean="0"/>
              <a:t> 1986 &amp; </a:t>
            </a:r>
            <a:r>
              <a:rPr lang="en-US" altLang="ja-JP" sz="2400" dirty="0" err="1" smtClean="0"/>
              <a:t>Babai</a:t>
            </a:r>
            <a:r>
              <a:rPr lang="en-US" altLang="ja-JP" sz="2400" dirty="0" smtClean="0"/>
              <a:t>, Moran 1988]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57158" y="3216662"/>
            <a:ext cx="5992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Oracularization of 1-prover IP protocols works</a:t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even if 2 provers are </a:t>
            </a:r>
            <a:r>
              <a:rPr kumimoji="1" lang="en-US" altLang="ja-JP" sz="2400" dirty="0" smtClean="0"/>
              <a:t>just no-signaling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71942" y="1928802"/>
            <a:ext cx="842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Resulting protocol exactly the same as [Cai, Condon, Lipton 1994]</a:t>
            </a:r>
            <a:endParaRPr kumimoji="1"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724648"/>
          </a:xfrm>
        </p:spPr>
        <p:txBody>
          <a:bodyPr>
            <a:noAutofit/>
          </a:bodyPr>
          <a:lstStyle/>
          <a:p>
            <a:r>
              <a:rPr kumimoji="1" lang="en-US" altLang="ja-JP" sz="3600" dirty="0" smtClean="0"/>
              <a:t>2-prover 1-round protocol for NEXP</a:t>
            </a:r>
            <a:endParaRPr kumimoji="1" lang="ja-JP" altLang="en-US" sz="3600" dirty="0"/>
          </a:p>
        </p:txBody>
      </p:sp>
      <p:cxnSp>
        <p:nvCxnSpPr>
          <p:cNvPr id="5" name="直線矢印コネクタ 4"/>
          <p:cNvCxnSpPr/>
          <p:nvPr/>
        </p:nvCxnSpPr>
        <p:spPr>
          <a:xfrm rot="10800000" flipV="1">
            <a:off x="5786446" y="2428868"/>
            <a:ext cx="642942" cy="5000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rot="16200000" flipH="1">
            <a:off x="7429520" y="2357430"/>
            <a:ext cx="571504" cy="5715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5214942" y="214311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i="1" dirty="0" smtClean="0"/>
              <a:t>q</a:t>
            </a:r>
            <a:r>
              <a:rPr lang="en-US" altLang="ja-JP" sz="2400" baseline="-25000" dirty="0" smtClean="0"/>
              <a:t>1</a:t>
            </a:r>
            <a:r>
              <a:rPr lang="en-US" altLang="ja-JP" sz="2400" dirty="0" smtClean="0"/>
              <a:t>,</a:t>
            </a:r>
            <a:r>
              <a:rPr lang="en-US" altLang="ja-JP" sz="2400" i="1" dirty="0" smtClean="0"/>
              <a:t>q</a:t>
            </a:r>
            <a:r>
              <a:rPr lang="en-US" altLang="ja-JP" sz="2400" baseline="-25000" dirty="0" smtClean="0"/>
              <a:t>2</a:t>
            </a:r>
            <a:r>
              <a:rPr lang="en-US" altLang="ja-JP" sz="2400" dirty="0" smtClean="0"/>
              <a:t>,</a:t>
            </a:r>
            <a:r>
              <a:rPr lang="en-US" altLang="ja-JP" sz="2400" i="1" dirty="0" smtClean="0"/>
              <a:t>q</a:t>
            </a:r>
            <a:r>
              <a:rPr lang="en-US" altLang="ja-JP" sz="2400" baseline="-25000" dirty="0" smtClean="0"/>
              <a:t>3</a:t>
            </a:r>
            <a:endParaRPr kumimoji="1" lang="ja-JP" altLang="en-US" sz="2400" baseline="-250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715272" y="2214554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err="1" smtClean="0"/>
              <a:t>q</a:t>
            </a:r>
            <a:r>
              <a:rPr kumimoji="1" lang="en-US" altLang="ja-JP" sz="2400" i="1" baseline="-25000" dirty="0" err="1" smtClean="0"/>
              <a:t>i</a:t>
            </a:r>
            <a:endParaRPr kumimoji="1" lang="ja-JP" altLang="en-US" sz="2400" i="1" baseline="-25000" dirty="0"/>
          </a:p>
        </p:txBody>
      </p:sp>
      <p:cxnSp>
        <p:nvCxnSpPr>
          <p:cNvPr id="9" name="直線矢印コネクタ 8"/>
          <p:cNvCxnSpPr/>
          <p:nvPr/>
        </p:nvCxnSpPr>
        <p:spPr>
          <a:xfrm rot="10800000" flipV="1">
            <a:off x="5857884" y="2571744"/>
            <a:ext cx="642942" cy="50006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rot="16200000" flipH="1">
            <a:off x="7358082" y="2500306"/>
            <a:ext cx="571504" cy="57150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6072198" y="268158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smtClean="0"/>
              <a:t>a</a:t>
            </a:r>
            <a:r>
              <a:rPr kumimoji="1" lang="en-US" altLang="ja-JP" sz="2400" baseline="-25000" dirty="0" smtClean="0"/>
              <a:t>1</a:t>
            </a:r>
            <a:r>
              <a:rPr kumimoji="1" lang="en-US" altLang="ja-JP" sz="2400" dirty="0" smtClean="0"/>
              <a:t>,</a:t>
            </a:r>
            <a:r>
              <a:rPr kumimoji="1" lang="en-US" altLang="ja-JP" sz="2400" i="1" dirty="0" smtClean="0"/>
              <a:t>a</a:t>
            </a:r>
            <a:r>
              <a:rPr kumimoji="1" lang="en-US" altLang="ja-JP" sz="2400" baseline="-25000" dirty="0" smtClean="0"/>
              <a:t>2</a:t>
            </a:r>
            <a:r>
              <a:rPr kumimoji="1" lang="en-US" altLang="ja-JP" sz="2400" dirty="0" smtClean="0"/>
              <a:t>,</a:t>
            </a:r>
            <a:r>
              <a:rPr kumimoji="1" lang="en-US" altLang="ja-JP" sz="2400" i="1" dirty="0" smtClean="0"/>
              <a:t>a</a:t>
            </a:r>
            <a:r>
              <a:rPr kumimoji="1" lang="en-US" altLang="ja-JP" sz="2400" baseline="-25000" dirty="0" smtClean="0"/>
              <a:t>3</a:t>
            </a:r>
            <a:endParaRPr kumimoji="1" lang="ja-JP" altLang="en-US" sz="2400" baseline="-25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305280" y="271462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smtClean="0"/>
              <a:t>b</a:t>
            </a:r>
            <a:endParaRPr kumimoji="1" lang="ja-JP" altLang="en-US" sz="2400" i="1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6643702" y="1643050"/>
            <a:ext cx="642942" cy="1071570"/>
            <a:chOff x="4000496" y="2285992"/>
            <a:chExt cx="642942" cy="1071570"/>
          </a:xfrm>
        </p:grpSpPr>
        <p:sp>
          <p:nvSpPr>
            <p:cNvPr id="16" name="円/楕円 15"/>
            <p:cNvSpPr/>
            <p:nvPr/>
          </p:nvSpPr>
          <p:spPr>
            <a:xfrm>
              <a:off x="4000496" y="2285992"/>
              <a:ext cx="642942" cy="64294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V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4000496" y="2928934"/>
              <a:ext cx="642942" cy="42862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5143504" y="2857496"/>
            <a:ext cx="642942" cy="1071570"/>
            <a:chOff x="2500298" y="3500438"/>
            <a:chExt cx="642942" cy="1071570"/>
          </a:xfrm>
        </p:grpSpPr>
        <p:sp>
          <p:nvSpPr>
            <p:cNvPr id="19" name="円/楕円 18"/>
            <p:cNvSpPr/>
            <p:nvPr/>
          </p:nvSpPr>
          <p:spPr>
            <a:xfrm>
              <a:off x="2500298" y="3500438"/>
              <a:ext cx="642942" cy="642942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2000" dirty="0" smtClean="0"/>
                <a:t>P</a:t>
              </a:r>
              <a:r>
                <a:rPr lang="en-US" altLang="ja-JP" sz="2000" baseline="-25000" dirty="0" smtClean="0"/>
                <a:t>1</a:t>
              </a:r>
              <a:endParaRPr kumimoji="1" lang="ja-JP" altLang="en-US" sz="2000" baseline="-250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2500298" y="4143380"/>
              <a:ext cx="642942" cy="42862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8072462" y="2857496"/>
            <a:ext cx="642942" cy="1071570"/>
            <a:chOff x="5429256" y="3500438"/>
            <a:chExt cx="642942" cy="1071570"/>
          </a:xfrm>
        </p:grpSpPr>
        <p:sp>
          <p:nvSpPr>
            <p:cNvPr id="22" name="円/楕円 21"/>
            <p:cNvSpPr/>
            <p:nvPr/>
          </p:nvSpPr>
          <p:spPr>
            <a:xfrm>
              <a:off x="5429256" y="3500438"/>
              <a:ext cx="642942" cy="642942"/>
            </a:xfrm>
            <a:prstGeom prst="ellipse">
              <a:avLst/>
            </a:prstGeom>
            <a:solidFill>
              <a:srgbClr val="CC00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2000" dirty="0" smtClean="0"/>
                <a:t>P</a:t>
              </a:r>
              <a:r>
                <a:rPr lang="en-US" altLang="ja-JP" sz="2000" baseline="-25000" dirty="0" smtClean="0"/>
                <a:t>2</a:t>
              </a:r>
              <a:endParaRPr kumimoji="1" lang="ja-JP" altLang="en-US" sz="2000" baseline="-25000" dirty="0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5429256" y="4143380"/>
              <a:ext cx="642942" cy="428628"/>
            </a:xfrm>
            <a:prstGeom prst="rect">
              <a:avLst/>
            </a:prstGeom>
            <a:solidFill>
              <a:srgbClr val="CC00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正方形/長方形 39"/>
          <p:cNvSpPr/>
          <p:nvPr/>
        </p:nvSpPr>
        <p:spPr>
          <a:xfrm>
            <a:off x="717835" y="392906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1075025" y="392906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1432215" y="392906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1789405" y="392906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2146595" y="392906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2503785" y="392906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2860975" y="392906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3218165" y="392906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3575355" y="392906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0" name="グループ化 49"/>
          <p:cNvGrpSpPr/>
          <p:nvPr/>
        </p:nvGrpSpPr>
        <p:grpSpPr>
          <a:xfrm>
            <a:off x="2003719" y="1857364"/>
            <a:ext cx="642942" cy="1071570"/>
            <a:chOff x="4000496" y="2285992"/>
            <a:chExt cx="642942" cy="1071570"/>
          </a:xfrm>
        </p:grpSpPr>
        <p:sp>
          <p:nvSpPr>
            <p:cNvPr id="51" name="円/楕円 50"/>
            <p:cNvSpPr/>
            <p:nvPr/>
          </p:nvSpPr>
          <p:spPr>
            <a:xfrm>
              <a:off x="4000496" y="2285992"/>
              <a:ext cx="642942" cy="64294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V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4000496" y="2928934"/>
              <a:ext cx="642942" cy="42862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直線矢印コネクタ 52"/>
          <p:cNvCxnSpPr/>
          <p:nvPr/>
        </p:nvCxnSpPr>
        <p:spPr>
          <a:xfrm rot="5400000">
            <a:off x="1182182" y="3036091"/>
            <a:ext cx="857256" cy="78581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rot="5400000">
            <a:off x="1717967" y="3286124"/>
            <a:ext cx="857256" cy="2857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rot="16200000" flipH="1">
            <a:off x="2539504" y="3036091"/>
            <a:ext cx="857256" cy="78581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574959" y="1214422"/>
            <a:ext cx="356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3-query PCP for </a:t>
            </a:r>
            <a:r>
              <a:rPr lang="en-US" altLang="ja-JP" sz="2400" i="1" dirty="0" smtClean="0"/>
              <a:t>L</a:t>
            </a:r>
            <a:r>
              <a:rPr lang="ja-JP" altLang="en-US" sz="2400" dirty="0" smtClean="0"/>
              <a:t>∈</a:t>
            </a:r>
            <a:r>
              <a:rPr lang="en-US" altLang="ja-JP" sz="2400" dirty="0" smtClean="0"/>
              <a:t>NEXP</a:t>
            </a:r>
            <a:endParaRPr kumimoji="1" lang="ja-JP" altLang="en-US" sz="24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142976" y="314324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smtClean="0"/>
              <a:t>q</a:t>
            </a:r>
            <a:r>
              <a:rPr kumimoji="1" lang="en-US" altLang="ja-JP" sz="2400" baseline="-25000" dirty="0" smtClean="0"/>
              <a:t>1</a:t>
            </a:r>
            <a:endParaRPr kumimoji="1" lang="ja-JP" altLang="en-US" sz="2400" baseline="-250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714480" y="314324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smtClean="0"/>
              <a:t>q</a:t>
            </a:r>
            <a:r>
              <a:rPr kumimoji="1" lang="en-US" altLang="ja-JP" sz="2400" baseline="-25000" dirty="0" smtClean="0"/>
              <a:t>2</a:t>
            </a:r>
            <a:endParaRPr kumimoji="1" lang="ja-JP" altLang="en-US" sz="2400" baseline="-250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000364" y="314324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smtClean="0"/>
              <a:t>q</a:t>
            </a:r>
            <a:r>
              <a:rPr kumimoji="1" lang="en-US" altLang="ja-JP" sz="2400" baseline="-25000" dirty="0" smtClean="0"/>
              <a:t>3</a:t>
            </a:r>
            <a:endParaRPr kumimoji="1" lang="ja-JP" altLang="en-US" sz="2400" baseline="-25000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1071538" y="385762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i="1" dirty="0" smtClean="0"/>
              <a:t>a</a:t>
            </a:r>
            <a:r>
              <a:rPr kumimoji="1" lang="en-US" altLang="ja-JP" sz="2400" baseline="-25000" dirty="0" smtClean="0"/>
              <a:t>1</a:t>
            </a:r>
            <a:endParaRPr kumimoji="1" lang="ja-JP" altLang="en-US" sz="2400" baseline="-250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785918" y="385762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i="1" dirty="0" smtClean="0"/>
              <a:t>a</a:t>
            </a:r>
            <a:r>
              <a:rPr lang="en-US" altLang="ja-JP" sz="2400" baseline="-25000" dirty="0" smtClean="0"/>
              <a:t>2</a:t>
            </a:r>
            <a:endParaRPr kumimoji="1" lang="ja-JP" altLang="en-US" sz="2400" baseline="-250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214678" y="385762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i="1" dirty="0" smtClean="0"/>
              <a:t>a</a:t>
            </a:r>
            <a:r>
              <a:rPr lang="en-US" altLang="ja-JP" sz="2400" baseline="-25000" dirty="0" smtClean="0"/>
              <a:t>3</a:t>
            </a:r>
            <a:endParaRPr kumimoji="1" lang="ja-JP" altLang="en-US" sz="2400" baseline="-25000" dirty="0"/>
          </a:p>
        </p:txBody>
      </p:sp>
      <p:sp>
        <p:nvSpPr>
          <p:cNvPr id="67" name="右矢印 66"/>
          <p:cNvSpPr/>
          <p:nvPr/>
        </p:nvSpPr>
        <p:spPr>
          <a:xfrm>
            <a:off x="3286116" y="2928934"/>
            <a:ext cx="1785950" cy="42862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311439" y="2500306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Oracularize</a:t>
            </a:r>
            <a:endParaRPr kumimoji="1" lang="ja-JP" altLang="en-US" sz="24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857356" y="5000636"/>
            <a:ext cx="57951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Provers can cheat with entanglement</a:t>
            </a:r>
            <a:br>
              <a:rPr lang="en-US" altLang="ja-JP" sz="2400" dirty="0" smtClean="0"/>
            </a:br>
            <a:r>
              <a:rPr lang="en-US" altLang="ja-JP" sz="2400" dirty="0" smtClean="0"/>
              <a:t>(</a:t>
            </a:r>
            <a:r>
              <a:rPr lang="en-US" altLang="ja-JP" sz="2400" dirty="0" err="1" smtClean="0"/>
              <a:t>Kochen-Specker</a:t>
            </a:r>
            <a:r>
              <a:rPr lang="en-US" altLang="ja-JP" sz="2400" dirty="0" smtClean="0"/>
              <a:t> game, Magic Square game)</a:t>
            </a:r>
            <a:br>
              <a:rPr lang="en-US" altLang="ja-JP" sz="2400" dirty="0" smtClean="0"/>
            </a:br>
            <a:r>
              <a:rPr lang="en-US" altLang="ja-JP" sz="2400" dirty="0" smtClean="0"/>
              <a:t>[Cleve, </a:t>
            </a:r>
            <a:r>
              <a:rPr lang="en-US" altLang="ja-JP" sz="2400" dirty="0" err="1" smtClean="0"/>
              <a:t>Høyer</a:t>
            </a:r>
            <a:r>
              <a:rPr lang="en-US" altLang="ja-JP" sz="2400" dirty="0" smtClean="0"/>
              <a:t>, Toner, </a:t>
            </a:r>
            <a:r>
              <a:rPr lang="en-US" altLang="ja-JP" sz="2400" dirty="0" err="1" smtClean="0"/>
              <a:t>Watrous</a:t>
            </a:r>
            <a:r>
              <a:rPr lang="en-US" altLang="ja-JP" sz="2400" dirty="0" smtClean="0"/>
              <a:t> 2004]</a:t>
            </a:r>
            <a:endParaRPr kumimoji="1"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724648"/>
          </a:xfrm>
        </p:spPr>
        <p:txBody>
          <a:bodyPr>
            <a:noAutofit/>
          </a:bodyPr>
          <a:lstStyle/>
          <a:p>
            <a:r>
              <a:rPr kumimoji="1" lang="en-US" altLang="ja-JP" sz="3200" dirty="0" smtClean="0"/>
              <a:t>Dummy question prevents perfect cheating</a:t>
            </a:r>
            <a:endParaRPr kumimoji="1" lang="ja-JP" altLang="en-US" sz="3200" dirty="0"/>
          </a:p>
        </p:txBody>
      </p:sp>
      <p:cxnSp>
        <p:nvCxnSpPr>
          <p:cNvPr id="5" name="直線矢印コネクタ 4"/>
          <p:cNvCxnSpPr/>
          <p:nvPr/>
        </p:nvCxnSpPr>
        <p:spPr>
          <a:xfrm rot="10800000" flipV="1">
            <a:off x="5786446" y="2428868"/>
            <a:ext cx="642942" cy="5000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rot="16200000" flipH="1">
            <a:off x="7429520" y="2357430"/>
            <a:ext cx="571504" cy="5715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5214942" y="214311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i="1" dirty="0" smtClean="0"/>
              <a:t>q</a:t>
            </a:r>
            <a:r>
              <a:rPr lang="en-US" altLang="ja-JP" sz="2400" baseline="-25000" dirty="0" smtClean="0"/>
              <a:t>1</a:t>
            </a:r>
            <a:r>
              <a:rPr lang="en-US" altLang="ja-JP" sz="2400" dirty="0" smtClean="0"/>
              <a:t>,</a:t>
            </a:r>
            <a:r>
              <a:rPr lang="en-US" altLang="ja-JP" sz="2400" i="1" dirty="0" smtClean="0"/>
              <a:t>q</a:t>
            </a:r>
            <a:r>
              <a:rPr lang="en-US" altLang="ja-JP" sz="2400" baseline="-25000" dirty="0" smtClean="0"/>
              <a:t>2</a:t>
            </a:r>
            <a:r>
              <a:rPr lang="en-US" altLang="ja-JP" sz="2400" dirty="0" smtClean="0"/>
              <a:t>,</a:t>
            </a:r>
            <a:r>
              <a:rPr lang="en-US" altLang="ja-JP" sz="2400" i="1" dirty="0" smtClean="0"/>
              <a:t>q</a:t>
            </a:r>
            <a:r>
              <a:rPr lang="en-US" altLang="ja-JP" sz="2400" baseline="-25000" dirty="0" smtClean="0"/>
              <a:t>3</a:t>
            </a:r>
            <a:endParaRPr kumimoji="1" lang="ja-JP" altLang="en-US" sz="2400" baseline="-250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715272" y="2214554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err="1" smtClean="0"/>
              <a:t>q</a:t>
            </a:r>
            <a:r>
              <a:rPr kumimoji="1" lang="en-US" altLang="ja-JP" sz="2400" i="1" baseline="-25000" dirty="0" err="1" smtClean="0"/>
              <a:t>i</a:t>
            </a:r>
            <a:r>
              <a:rPr kumimoji="1" lang="en-US" altLang="ja-JP" sz="2400" dirty="0" err="1" smtClean="0"/>
              <a:t>,</a:t>
            </a:r>
            <a:r>
              <a:rPr kumimoji="1" lang="en-US" altLang="ja-JP" sz="2400" b="1" i="1" dirty="0" err="1" smtClean="0">
                <a:solidFill>
                  <a:srgbClr val="FF0000"/>
                </a:solidFill>
              </a:rPr>
              <a:t>q</a:t>
            </a:r>
            <a:r>
              <a:rPr kumimoji="1" lang="en-US" altLang="ja-JP" sz="2400" b="1" dirty="0" smtClean="0">
                <a:solidFill>
                  <a:srgbClr val="FF0000"/>
                </a:solidFill>
              </a:rPr>
              <a:t>’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 rot="10800000" flipV="1">
            <a:off x="5857884" y="2571744"/>
            <a:ext cx="642942" cy="50006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rot="16200000" flipH="1">
            <a:off x="7358082" y="2500306"/>
            <a:ext cx="571504" cy="57150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6072198" y="268158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smtClean="0"/>
              <a:t>a</a:t>
            </a:r>
            <a:r>
              <a:rPr kumimoji="1" lang="en-US" altLang="ja-JP" sz="2400" baseline="-25000" dirty="0" smtClean="0"/>
              <a:t>1</a:t>
            </a:r>
            <a:r>
              <a:rPr kumimoji="1" lang="en-US" altLang="ja-JP" sz="2400" dirty="0" smtClean="0"/>
              <a:t>,</a:t>
            </a:r>
            <a:r>
              <a:rPr kumimoji="1" lang="en-US" altLang="ja-JP" sz="2400" i="1" dirty="0" smtClean="0"/>
              <a:t>a</a:t>
            </a:r>
            <a:r>
              <a:rPr kumimoji="1" lang="en-US" altLang="ja-JP" sz="2400" baseline="-25000" dirty="0" smtClean="0"/>
              <a:t>2</a:t>
            </a:r>
            <a:r>
              <a:rPr kumimoji="1" lang="en-US" altLang="ja-JP" sz="2400" dirty="0" smtClean="0"/>
              <a:t>,</a:t>
            </a:r>
            <a:r>
              <a:rPr kumimoji="1" lang="en-US" altLang="ja-JP" sz="2400" i="1" dirty="0" smtClean="0"/>
              <a:t>a</a:t>
            </a:r>
            <a:r>
              <a:rPr kumimoji="1" lang="en-US" altLang="ja-JP" sz="2400" baseline="-25000" dirty="0" smtClean="0"/>
              <a:t>3</a:t>
            </a:r>
            <a:endParaRPr kumimoji="1" lang="ja-JP" altLang="en-US" sz="2400" baseline="-25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143768" y="2714620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smtClean="0"/>
              <a:t>b</a:t>
            </a:r>
            <a:r>
              <a:rPr kumimoji="1" lang="en-US" altLang="ja-JP" sz="2400" smtClean="0"/>
              <a:t>,</a:t>
            </a:r>
            <a:r>
              <a:rPr kumimoji="1" lang="en-US" altLang="ja-JP" sz="2400" b="1" i="1" smtClean="0">
                <a:solidFill>
                  <a:srgbClr val="FF0000"/>
                </a:solidFill>
              </a:rPr>
              <a:t>b</a:t>
            </a:r>
            <a:r>
              <a:rPr kumimoji="1" lang="en-US" altLang="ja-JP" sz="2400" b="1" dirty="0" smtClean="0">
                <a:solidFill>
                  <a:srgbClr val="FF0000"/>
                </a:solidFill>
              </a:rPr>
              <a:t>’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3" name="グループ化 14"/>
          <p:cNvGrpSpPr/>
          <p:nvPr/>
        </p:nvGrpSpPr>
        <p:grpSpPr>
          <a:xfrm>
            <a:off x="6643702" y="1643050"/>
            <a:ext cx="642942" cy="1071570"/>
            <a:chOff x="4000496" y="2285992"/>
            <a:chExt cx="642942" cy="1071570"/>
          </a:xfrm>
        </p:grpSpPr>
        <p:sp>
          <p:nvSpPr>
            <p:cNvPr id="16" name="円/楕円 15"/>
            <p:cNvSpPr/>
            <p:nvPr/>
          </p:nvSpPr>
          <p:spPr>
            <a:xfrm>
              <a:off x="4000496" y="2285992"/>
              <a:ext cx="642942" cy="64294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V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4000496" y="2928934"/>
              <a:ext cx="642942" cy="42862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グループ化 17"/>
          <p:cNvGrpSpPr/>
          <p:nvPr/>
        </p:nvGrpSpPr>
        <p:grpSpPr>
          <a:xfrm>
            <a:off x="5143504" y="2857496"/>
            <a:ext cx="642942" cy="1071570"/>
            <a:chOff x="2500298" y="3500438"/>
            <a:chExt cx="642942" cy="1071570"/>
          </a:xfrm>
        </p:grpSpPr>
        <p:sp>
          <p:nvSpPr>
            <p:cNvPr id="19" name="円/楕円 18"/>
            <p:cNvSpPr/>
            <p:nvPr/>
          </p:nvSpPr>
          <p:spPr>
            <a:xfrm>
              <a:off x="2500298" y="3500438"/>
              <a:ext cx="642942" cy="642942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2000" dirty="0" smtClean="0"/>
                <a:t>P</a:t>
              </a:r>
              <a:r>
                <a:rPr lang="en-US" altLang="ja-JP" sz="2000" baseline="-25000" dirty="0" smtClean="0"/>
                <a:t>1</a:t>
              </a:r>
              <a:endParaRPr kumimoji="1" lang="ja-JP" altLang="en-US" sz="2000" baseline="-250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2500298" y="4143380"/>
              <a:ext cx="642942" cy="42862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20"/>
          <p:cNvGrpSpPr/>
          <p:nvPr/>
        </p:nvGrpSpPr>
        <p:grpSpPr>
          <a:xfrm>
            <a:off x="8072462" y="2857496"/>
            <a:ext cx="642942" cy="1071570"/>
            <a:chOff x="5429256" y="3500438"/>
            <a:chExt cx="642942" cy="1071570"/>
          </a:xfrm>
        </p:grpSpPr>
        <p:sp>
          <p:nvSpPr>
            <p:cNvPr id="22" name="円/楕円 21"/>
            <p:cNvSpPr/>
            <p:nvPr/>
          </p:nvSpPr>
          <p:spPr>
            <a:xfrm>
              <a:off x="5429256" y="3500438"/>
              <a:ext cx="642942" cy="642942"/>
            </a:xfrm>
            <a:prstGeom prst="ellipse">
              <a:avLst/>
            </a:prstGeom>
            <a:solidFill>
              <a:srgbClr val="CC00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2000" dirty="0" smtClean="0"/>
                <a:t>P</a:t>
              </a:r>
              <a:r>
                <a:rPr lang="en-US" altLang="ja-JP" sz="2000" baseline="-25000" dirty="0" smtClean="0"/>
                <a:t>2</a:t>
              </a:r>
              <a:endParaRPr kumimoji="1" lang="ja-JP" altLang="en-US" sz="2000" baseline="-25000" dirty="0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5429256" y="4143380"/>
              <a:ext cx="642942" cy="428628"/>
            </a:xfrm>
            <a:prstGeom prst="rect">
              <a:avLst/>
            </a:prstGeom>
            <a:solidFill>
              <a:srgbClr val="CC00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正方形/長方形 39"/>
          <p:cNvSpPr/>
          <p:nvPr/>
        </p:nvSpPr>
        <p:spPr>
          <a:xfrm>
            <a:off x="717835" y="392906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1075025" y="392906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1432215" y="392906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1789405" y="392906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2146595" y="392906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2503785" y="392906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2860975" y="392906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3218165" y="392906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3575355" y="392906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49"/>
          <p:cNvGrpSpPr/>
          <p:nvPr/>
        </p:nvGrpSpPr>
        <p:grpSpPr>
          <a:xfrm>
            <a:off x="2003719" y="1857364"/>
            <a:ext cx="642942" cy="1071570"/>
            <a:chOff x="4000496" y="2285992"/>
            <a:chExt cx="642942" cy="1071570"/>
          </a:xfrm>
        </p:grpSpPr>
        <p:sp>
          <p:nvSpPr>
            <p:cNvPr id="51" name="円/楕円 50"/>
            <p:cNvSpPr/>
            <p:nvPr/>
          </p:nvSpPr>
          <p:spPr>
            <a:xfrm>
              <a:off x="4000496" y="2285992"/>
              <a:ext cx="642942" cy="64294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V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4000496" y="2928934"/>
              <a:ext cx="642942" cy="42862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直線矢印コネクタ 52"/>
          <p:cNvCxnSpPr/>
          <p:nvPr/>
        </p:nvCxnSpPr>
        <p:spPr>
          <a:xfrm rot="5400000">
            <a:off x="1182182" y="3036091"/>
            <a:ext cx="857256" cy="78581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rot="5400000">
            <a:off x="1717967" y="3286124"/>
            <a:ext cx="857256" cy="2857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rot="16200000" flipH="1">
            <a:off x="2539504" y="3036091"/>
            <a:ext cx="857256" cy="78581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574959" y="1214422"/>
            <a:ext cx="356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3-query PCP for </a:t>
            </a:r>
            <a:r>
              <a:rPr lang="en-US" altLang="ja-JP" sz="2400" i="1" dirty="0" smtClean="0"/>
              <a:t>L</a:t>
            </a:r>
            <a:r>
              <a:rPr lang="ja-JP" altLang="en-US" sz="2400" dirty="0" smtClean="0"/>
              <a:t>∈</a:t>
            </a:r>
            <a:r>
              <a:rPr lang="en-US" altLang="ja-JP" sz="2400" dirty="0" smtClean="0"/>
              <a:t>NEXP</a:t>
            </a:r>
            <a:endParaRPr kumimoji="1" lang="ja-JP" altLang="en-US" sz="24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142976" y="314324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smtClean="0"/>
              <a:t>q</a:t>
            </a:r>
            <a:r>
              <a:rPr kumimoji="1" lang="en-US" altLang="ja-JP" sz="2400" baseline="-25000" dirty="0" smtClean="0"/>
              <a:t>1</a:t>
            </a:r>
            <a:endParaRPr kumimoji="1" lang="ja-JP" altLang="en-US" sz="2400" baseline="-250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714480" y="314324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smtClean="0"/>
              <a:t>q</a:t>
            </a:r>
            <a:r>
              <a:rPr kumimoji="1" lang="en-US" altLang="ja-JP" sz="2400" baseline="-25000" dirty="0" smtClean="0"/>
              <a:t>2</a:t>
            </a:r>
            <a:endParaRPr kumimoji="1" lang="ja-JP" altLang="en-US" sz="2400" baseline="-250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000364" y="314324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smtClean="0"/>
              <a:t>q</a:t>
            </a:r>
            <a:r>
              <a:rPr kumimoji="1" lang="en-US" altLang="ja-JP" sz="2400" baseline="-25000" dirty="0" smtClean="0"/>
              <a:t>3</a:t>
            </a:r>
            <a:endParaRPr kumimoji="1" lang="ja-JP" altLang="en-US" sz="2400" baseline="-25000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1071538" y="385762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i="1" dirty="0" smtClean="0"/>
              <a:t>a</a:t>
            </a:r>
            <a:r>
              <a:rPr kumimoji="1" lang="en-US" altLang="ja-JP" sz="2400" baseline="-25000" dirty="0" smtClean="0"/>
              <a:t>1</a:t>
            </a:r>
            <a:endParaRPr kumimoji="1" lang="ja-JP" altLang="en-US" sz="2400" baseline="-250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785918" y="385762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i="1" dirty="0" smtClean="0"/>
              <a:t>a</a:t>
            </a:r>
            <a:r>
              <a:rPr lang="en-US" altLang="ja-JP" sz="2400" baseline="-25000" dirty="0" smtClean="0"/>
              <a:t>2</a:t>
            </a:r>
            <a:endParaRPr kumimoji="1" lang="ja-JP" altLang="en-US" sz="2400" baseline="-250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214678" y="385762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i="1" dirty="0" smtClean="0"/>
              <a:t>a</a:t>
            </a:r>
            <a:r>
              <a:rPr lang="en-US" altLang="ja-JP" sz="2400" baseline="-25000" dirty="0" smtClean="0"/>
              <a:t>3</a:t>
            </a:r>
            <a:endParaRPr kumimoji="1" lang="ja-JP" altLang="en-US" sz="2400" baseline="-25000" dirty="0"/>
          </a:p>
        </p:txBody>
      </p:sp>
      <p:sp>
        <p:nvSpPr>
          <p:cNvPr id="67" name="右矢印 66"/>
          <p:cNvSpPr/>
          <p:nvPr/>
        </p:nvSpPr>
        <p:spPr>
          <a:xfrm>
            <a:off x="3286116" y="2928934"/>
            <a:ext cx="1785950" cy="42862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928926" y="1785926"/>
            <a:ext cx="2383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/>
              <a:t>Oracularize</a:t>
            </a:r>
            <a:br>
              <a:rPr kumimoji="1" lang="en-US" altLang="ja-JP" sz="2400" dirty="0" smtClean="0"/>
            </a:br>
            <a:r>
              <a:rPr kumimoji="1" lang="en-US" altLang="ja-JP" sz="2400" b="1" dirty="0" smtClean="0">
                <a:solidFill>
                  <a:srgbClr val="FF0000"/>
                </a:solidFill>
              </a:rPr>
              <a:t>with</a:t>
            </a:r>
            <a:br>
              <a:rPr kumimoji="1" lang="en-US" altLang="ja-JP" sz="2400" b="1" dirty="0" smtClean="0">
                <a:solidFill>
                  <a:srgbClr val="FF0000"/>
                </a:solidFill>
              </a:rPr>
            </a:br>
            <a:r>
              <a:rPr kumimoji="1" lang="en-US" altLang="ja-JP" sz="2400" b="1" dirty="0" smtClean="0">
                <a:solidFill>
                  <a:srgbClr val="FF0000"/>
                </a:solidFill>
              </a:rPr>
              <a:t>dummy question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357818" y="4000504"/>
            <a:ext cx="3441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i="1" dirty="0" smtClean="0">
                <a:solidFill>
                  <a:srgbClr val="FF0000"/>
                </a:solidFill>
              </a:rPr>
              <a:t>q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’</a:t>
            </a:r>
            <a:r>
              <a:rPr lang="en-US" altLang="ja-JP" sz="2400" dirty="0" smtClean="0"/>
              <a:t>: dummy question</a:t>
            </a:r>
            <a:br>
              <a:rPr lang="en-US" altLang="ja-JP" sz="2400" dirty="0" smtClean="0"/>
            </a:br>
            <a:r>
              <a:rPr lang="en-US" altLang="ja-JP" sz="2400" dirty="0" smtClean="0"/>
              <a:t>      chosen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independently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42910" y="4714884"/>
            <a:ext cx="7442102" cy="1569660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High acceptance prob.</a:t>
            </a:r>
            <a:br>
              <a:rPr lang="en-US" altLang="ja-JP" sz="2400" dirty="0" smtClean="0"/>
            </a:br>
            <a:r>
              <a:rPr lang="ja-JP" altLang="en-US" sz="2400" dirty="0" smtClean="0"/>
              <a:t>⇒ </a:t>
            </a:r>
            <a:r>
              <a:rPr lang="en-US" altLang="ja-JP" sz="2400" dirty="0" smtClean="0"/>
              <a:t>All the measurements by provers are almost commuting</a:t>
            </a:r>
            <a:br>
              <a:rPr lang="en-US" altLang="ja-JP" sz="2400" dirty="0" smtClean="0"/>
            </a:br>
            <a:r>
              <a:rPr lang="ja-JP" altLang="en-US" sz="2400" dirty="0" smtClean="0"/>
              <a:t>⇒ </a:t>
            </a:r>
            <a:r>
              <a:rPr lang="en-US" altLang="ja-JP" sz="2400" dirty="0" smtClean="0"/>
              <a:t>Soundness error at most 1</a:t>
            </a:r>
            <a:r>
              <a:rPr lang="ja-JP" altLang="en-US" sz="2400" dirty="0" smtClean="0"/>
              <a:t>－</a:t>
            </a:r>
            <a:r>
              <a:rPr lang="en-US" altLang="ja-JP" sz="2400" dirty="0" smtClean="0"/>
              <a:t>1/O(|Q|</a:t>
            </a:r>
            <a:r>
              <a:rPr lang="en-US" altLang="ja-JP" sz="2400" baseline="30000" dirty="0" smtClean="0"/>
              <a:t>2</a:t>
            </a:r>
            <a:r>
              <a:rPr lang="en-US" altLang="ja-JP" sz="2400" dirty="0" smtClean="0"/>
              <a:t>) =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1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－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1/exp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     against entangled provers</a:t>
            </a:r>
            <a:endParaRPr kumimoji="1" lang="ja-JP" altLang="en-US" sz="2400" dirty="0"/>
          </a:p>
        </p:txBody>
      </p:sp>
      <p:sp>
        <p:nvSpPr>
          <p:cNvPr id="50" name="円/楕円 49"/>
          <p:cNvSpPr/>
          <p:nvPr/>
        </p:nvSpPr>
        <p:spPr>
          <a:xfrm>
            <a:off x="642910" y="5429264"/>
            <a:ext cx="500066" cy="50006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91097" y="6307810"/>
            <a:ext cx="8030468" cy="461665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Similar to [Kempe, Kobayashi, Matsumoto, Toner, </a:t>
            </a:r>
            <a:r>
              <a:rPr lang="en-US" altLang="ja-JP" sz="2400" dirty="0" err="1" smtClean="0"/>
              <a:t>Vidick</a:t>
            </a:r>
            <a:r>
              <a:rPr lang="en-US" altLang="ja-JP" sz="2400" dirty="0" smtClean="0"/>
              <a:t> 2008]</a:t>
            </a:r>
            <a:endParaRPr kumimoji="1" lang="ja-JP" altLang="en-US" sz="2400" dirty="0"/>
          </a:p>
        </p:txBody>
      </p:sp>
      <p:cxnSp>
        <p:nvCxnSpPr>
          <p:cNvPr id="55" name="直線矢印コネクタ 54"/>
          <p:cNvCxnSpPr/>
          <p:nvPr/>
        </p:nvCxnSpPr>
        <p:spPr>
          <a:xfrm rot="16200000" flipV="1">
            <a:off x="678629" y="6107925"/>
            <a:ext cx="358985" cy="179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/>
          <p:nvPr/>
        </p:nvCxnSpPr>
        <p:spPr>
          <a:xfrm rot="10800000" flipV="1">
            <a:off x="5786446" y="2428868"/>
            <a:ext cx="642942" cy="5000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rot="16200000" flipH="1">
            <a:off x="7429520" y="2357430"/>
            <a:ext cx="571504" cy="5715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5214942" y="214311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i="1" dirty="0" smtClean="0"/>
              <a:t>q</a:t>
            </a:r>
            <a:r>
              <a:rPr lang="en-US" altLang="ja-JP" sz="2400" baseline="-25000" dirty="0" smtClean="0"/>
              <a:t>1</a:t>
            </a:r>
            <a:r>
              <a:rPr lang="en-US" altLang="ja-JP" sz="2400" dirty="0" smtClean="0"/>
              <a:t>,</a:t>
            </a:r>
            <a:r>
              <a:rPr lang="en-US" altLang="ja-JP" sz="2400" i="1" dirty="0" smtClean="0"/>
              <a:t>q</a:t>
            </a:r>
            <a:r>
              <a:rPr lang="en-US" altLang="ja-JP" sz="2400" baseline="-25000" dirty="0" smtClean="0"/>
              <a:t>2</a:t>
            </a:r>
            <a:r>
              <a:rPr lang="en-US" altLang="ja-JP" sz="2400" dirty="0" smtClean="0"/>
              <a:t>,</a:t>
            </a:r>
            <a:r>
              <a:rPr lang="en-US" altLang="ja-JP" sz="2400" i="1" dirty="0" smtClean="0"/>
              <a:t>q</a:t>
            </a:r>
            <a:r>
              <a:rPr lang="en-US" altLang="ja-JP" sz="2400" baseline="-25000" dirty="0" smtClean="0"/>
              <a:t>3</a:t>
            </a:r>
            <a:endParaRPr kumimoji="1" lang="ja-JP" altLang="en-US" sz="2400" baseline="-250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715272" y="2214554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err="1" smtClean="0"/>
              <a:t>q</a:t>
            </a:r>
            <a:r>
              <a:rPr kumimoji="1" lang="en-US" altLang="ja-JP" sz="2400" i="1" baseline="-25000" dirty="0" err="1" smtClean="0"/>
              <a:t>i</a:t>
            </a:r>
            <a:endParaRPr kumimoji="1" lang="ja-JP" altLang="en-US" sz="2400" i="1" baseline="-25000" dirty="0"/>
          </a:p>
        </p:txBody>
      </p:sp>
      <p:cxnSp>
        <p:nvCxnSpPr>
          <p:cNvPr id="9" name="直線矢印コネクタ 8"/>
          <p:cNvCxnSpPr/>
          <p:nvPr/>
        </p:nvCxnSpPr>
        <p:spPr>
          <a:xfrm rot="10800000" flipV="1">
            <a:off x="5857884" y="2571744"/>
            <a:ext cx="642942" cy="50006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rot="16200000" flipH="1">
            <a:off x="7358082" y="2500306"/>
            <a:ext cx="571504" cy="57150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6072198" y="268158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smtClean="0"/>
              <a:t>a</a:t>
            </a:r>
            <a:r>
              <a:rPr kumimoji="1" lang="en-US" altLang="ja-JP" sz="2400" baseline="-25000" dirty="0" smtClean="0"/>
              <a:t>1</a:t>
            </a:r>
            <a:r>
              <a:rPr kumimoji="1" lang="en-US" altLang="ja-JP" sz="2400" dirty="0" smtClean="0"/>
              <a:t>,</a:t>
            </a:r>
            <a:r>
              <a:rPr kumimoji="1" lang="en-US" altLang="ja-JP" sz="2400" i="1" dirty="0" smtClean="0"/>
              <a:t>a</a:t>
            </a:r>
            <a:r>
              <a:rPr kumimoji="1" lang="en-US" altLang="ja-JP" sz="2400" baseline="-25000" dirty="0" smtClean="0"/>
              <a:t>2</a:t>
            </a:r>
            <a:r>
              <a:rPr kumimoji="1" lang="en-US" altLang="ja-JP" sz="2400" dirty="0" smtClean="0"/>
              <a:t>,</a:t>
            </a:r>
            <a:r>
              <a:rPr kumimoji="1" lang="en-US" altLang="ja-JP" sz="2400" i="1" dirty="0" smtClean="0"/>
              <a:t>a</a:t>
            </a:r>
            <a:r>
              <a:rPr kumimoji="1" lang="en-US" altLang="ja-JP" sz="2400" baseline="-25000" dirty="0" smtClean="0"/>
              <a:t>3</a:t>
            </a:r>
            <a:endParaRPr kumimoji="1" lang="ja-JP" altLang="en-US" sz="2400" baseline="-25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305280" y="271462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smtClean="0"/>
              <a:t>b</a:t>
            </a:r>
            <a:endParaRPr kumimoji="1" lang="ja-JP" altLang="en-US" sz="2400" i="1" dirty="0"/>
          </a:p>
        </p:txBody>
      </p:sp>
      <p:grpSp>
        <p:nvGrpSpPr>
          <p:cNvPr id="3" name="グループ化 14"/>
          <p:cNvGrpSpPr/>
          <p:nvPr/>
        </p:nvGrpSpPr>
        <p:grpSpPr>
          <a:xfrm>
            <a:off x="6643702" y="1643050"/>
            <a:ext cx="642942" cy="1071570"/>
            <a:chOff x="4000496" y="2285992"/>
            <a:chExt cx="642942" cy="1071570"/>
          </a:xfrm>
        </p:grpSpPr>
        <p:sp>
          <p:nvSpPr>
            <p:cNvPr id="16" name="円/楕円 15"/>
            <p:cNvSpPr/>
            <p:nvPr/>
          </p:nvSpPr>
          <p:spPr>
            <a:xfrm>
              <a:off x="4000496" y="2285992"/>
              <a:ext cx="642942" cy="64294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V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4000496" y="2928934"/>
              <a:ext cx="642942" cy="42862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グループ化 17"/>
          <p:cNvGrpSpPr/>
          <p:nvPr/>
        </p:nvGrpSpPr>
        <p:grpSpPr>
          <a:xfrm>
            <a:off x="5143504" y="2857496"/>
            <a:ext cx="642942" cy="1071570"/>
            <a:chOff x="2500298" y="3500438"/>
            <a:chExt cx="642942" cy="1071570"/>
          </a:xfrm>
        </p:grpSpPr>
        <p:sp>
          <p:nvSpPr>
            <p:cNvPr id="19" name="円/楕円 18"/>
            <p:cNvSpPr/>
            <p:nvPr/>
          </p:nvSpPr>
          <p:spPr>
            <a:xfrm>
              <a:off x="2500298" y="3500438"/>
              <a:ext cx="642942" cy="642942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2000" dirty="0" smtClean="0"/>
                <a:t>P</a:t>
              </a:r>
              <a:r>
                <a:rPr lang="en-US" altLang="ja-JP" sz="2000" baseline="-25000" dirty="0" smtClean="0"/>
                <a:t>1</a:t>
              </a:r>
              <a:endParaRPr kumimoji="1" lang="ja-JP" altLang="en-US" sz="2000" baseline="-250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2500298" y="4143380"/>
              <a:ext cx="642942" cy="42862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20"/>
          <p:cNvGrpSpPr/>
          <p:nvPr/>
        </p:nvGrpSpPr>
        <p:grpSpPr>
          <a:xfrm>
            <a:off x="8072462" y="2857496"/>
            <a:ext cx="642942" cy="1071570"/>
            <a:chOff x="5429256" y="3500438"/>
            <a:chExt cx="642942" cy="1071570"/>
          </a:xfrm>
        </p:grpSpPr>
        <p:sp>
          <p:nvSpPr>
            <p:cNvPr id="22" name="円/楕円 21"/>
            <p:cNvSpPr/>
            <p:nvPr/>
          </p:nvSpPr>
          <p:spPr>
            <a:xfrm>
              <a:off x="5429256" y="3500438"/>
              <a:ext cx="642942" cy="642942"/>
            </a:xfrm>
            <a:prstGeom prst="ellipse">
              <a:avLst/>
            </a:prstGeom>
            <a:solidFill>
              <a:srgbClr val="CC00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2000" dirty="0" smtClean="0"/>
                <a:t>P</a:t>
              </a:r>
              <a:r>
                <a:rPr lang="en-US" altLang="ja-JP" sz="2000" baseline="-25000" dirty="0" smtClean="0"/>
                <a:t>2</a:t>
              </a:r>
              <a:endParaRPr kumimoji="1" lang="ja-JP" altLang="en-US" sz="2000" baseline="-25000" dirty="0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5429256" y="4143380"/>
              <a:ext cx="642942" cy="428628"/>
            </a:xfrm>
            <a:prstGeom prst="rect">
              <a:avLst/>
            </a:prstGeom>
            <a:solidFill>
              <a:srgbClr val="CC00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正方形/長方形 39"/>
          <p:cNvSpPr/>
          <p:nvPr/>
        </p:nvSpPr>
        <p:spPr>
          <a:xfrm>
            <a:off x="860711" y="392906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1217901" y="392906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1575091" y="392906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857224" y="428625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1214414" y="428625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1571604" y="428625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857224" y="464344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1214414" y="464344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1571604" y="464344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49"/>
          <p:cNvGrpSpPr/>
          <p:nvPr/>
        </p:nvGrpSpPr>
        <p:grpSpPr>
          <a:xfrm>
            <a:off x="1146463" y="1857364"/>
            <a:ext cx="642942" cy="1071570"/>
            <a:chOff x="4000496" y="2285992"/>
            <a:chExt cx="642942" cy="1071570"/>
          </a:xfrm>
        </p:grpSpPr>
        <p:sp>
          <p:nvSpPr>
            <p:cNvPr id="51" name="円/楕円 50"/>
            <p:cNvSpPr/>
            <p:nvPr/>
          </p:nvSpPr>
          <p:spPr>
            <a:xfrm>
              <a:off x="4000496" y="2285992"/>
              <a:ext cx="642942" cy="64294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V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4000496" y="2928934"/>
              <a:ext cx="642942" cy="42862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直線矢印コネクタ 55"/>
          <p:cNvCxnSpPr/>
          <p:nvPr/>
        </p:nvCxnSpPr>
        <p:spPr>
          <a:xfrm rot="5400000">
            <a:off x="1035820" y="3464720"/>
            <a:ext cx="785817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5572132" y="1214422"/>
            <a:ext cx="2643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Magic Square game</a:t>
            </a:r>
            <a:endParaRPr kumimoji="1" lang="ja-JP" altLang="en-US" sz="2400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1214414" y="385762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i="1" dirty="0" smtClean="0"/>
              <a:t>a</a:t>
            </a:r>
            <a:r>
              <a:rPr kumimoji="1" lang="en-US" altLang="ja-JP" sz="2400" baseline="-25000" dirty="0" smtClean="0"/>
              <a:t>1</a:t>
            </a:r>
            <a:endParaRPr kumimoji="1" lang="ja-JP" altLang="en-US" sz="2400" baseline="-250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201896" y="421481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i="1" dirty="0" smtClean="0"/>
              <a:t>a</a:t>
            </a:r>
            <a:r>
              <a:rPr lang="en-US" altLang="ja-JP" sz="2400" baseline="-25000" dirty="0" smtClean="0"/>
              <a:t>2</a:t>
            </a:r>
            <a:endParaRPr kumimoji="1" lang="ja-JP" altLang="en-US" sz="2400" baseline="-250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210927" y="457200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i="1" dirty="0" smtClean="0"/>
              <a:t>a</a:t>
            </a:r>
            <a:r>
              <a:rPr lang="en-US" altLang="ja-JP" sz="2400" baseline="-25000" dirty="0" smtClean="0"/>
              <a:t>3</a:t>
            </a:r>
            <a:endParaRPr kumimoji="1" lang="ja-JP" altLang="en-US" sz="2400" baseline="-25000" dirty="0"/>
          </a:p>
        </p:txBody>
      </p:sp>
      <p:sp>
        <p:nvSpPr>
          <p:cNvPr id="67" name="右矢印 66"/>
          <p:cNvSpPr/>
          <p:nvPr/>
        </p:nvSpPr>
        <p:spPr>
          <a:xfrm>
            <a:off x="3286116" y="2928934"/>
            <a:ext cx="1785950" cy="42862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311439" y="2500306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Oracularize</a:t>
            </a:r>
            <a:endParaRPr kumimoji="1" lang="ja-JP" altLang="en-US" sz="2400" dirty="0"/>
          </a:p>
        </p:txBody>
      </p:sp>
      <p:sp>
        <p:nvSpPr>
          <p:cNvPr id="54" name="タイトル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Limit of independent sampling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523817" y="3214686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i="1" dirty="0" smtClean="0"/>
              <a:t>q</a:t>
            </a:r>
            <a:r>
              <a:rPr lang="en-US" altLang="ja-JP" sz="2400" baseline="-25000" dirty="0" smtClean="0"/>
              <a:t>1</a:t>
            </a:r>
            <a:r>
              <a:rPr lang="en-US" altLang="ja-JP" sz="2400" dirty="0" smtClean="0"/>
              <a:t>,</a:t>
            </a:r>
            <a:r>
              <a:rPr lang="en-US" altLang="ja-JP" sz="2400" i="1" dirty="0" smtClean="0"/>
              <a:t>q</a:t>
            </a:r>
            <a:r>
              <a:rPr lang="en-US" altLang="ja-JP" sz="2400" baseline="-25000" dirty="0" smtClean="0"/>
              <a:t>2</a:t>
            </a:r>
            <a:r>
              <a:rPr lang="en-US" altLang="ja-JP" sz="2400" dirty="0" smtClean="0"/>
              <a:t>,</a:t>
            </a:r>
            <a:r>
              <a:rPr lang="en-US" altLang="ja-JP" sz="2400" i="1" dirty="0" smtClean="0"/>
              <a:t>q</a:t>
            </a:r>
            <a:r>
              <a:rPr lang="en-US" altLang="ja-JP" sz="2400" baseline="-25000" dirty="0" smtClean="0"/>
              <a:t>3</a:t>
            </a:r>
            <a:r>
              <a:rPr lang="ja-JP" altLang="en-US" sz="2400" dirty="0" smtClean="0"/>
              <a:t>∈</a:t>
            </a:r>
            <a:r>
              <a:rPr lang="en-US" altLang="ja-JP" sz="2400" dirty="0" smtClean="0"/>
              <a:t>{1,…,9}</a:t>
            </a:r>
            <a:endParaRPr kumimoji="1" lang="ja-JP" altLang="en-US" sz="2400" dirty="0"/>
          </a:p>
        </p:txBody>
      </p:sp>
      <p:sp>
        <p:nvSpPr>
          <p:cNvPr id="69" name="角丸四角形 68"/>
          <p:cNvSpPr/>
          <p:nvPr/>
        </p:nvSpPr>
        <p:spPr>
          <a:xfrm>
            <a:off x="5715008" y="3714752"/>
            <a:ext cx="2428892" cy="500066"/>
          </a:xfrm>
          <a:prstGeom prst="round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|Ψ〉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14282" y="5072074"/>
            <a:ext cx="3801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kumimoji="1" lang="en-US" altLang="ja-JP" sz="2400" dirty="0" smtClean="0"/>
              <a:t> Each column has odd parity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2400" dirty="0" smtClean="0"/>
              <a:t> Each row has even parity</a:t>
            </a:r>
            <a:endParaRPr kumimoji="1"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16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Interactive proof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00034" y="1142984"/>
            <a:ext cx="6309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[</a:t>
            </a:r>
            <a:r>
              <a:rPr kumimoji="1" lang="en-US" altLang="ja-JP" sz="2400" dirty="0" err="1" smtClean="0"/>
              <a:t>Babai</a:t>
            </a:r>
            <a:r>
              <a:rPr kumimoji="1" lang="en-US" altLang="ja-JP" sz="2400" dirty="0" smtClean="0"/>
              <a:t> 1985] [</a:t>
            </a:r>
            <a:r>
              <a:rPr kumimoji="1" lang="en-US" altLang="ja-JP" sz="2400" dirty="0" err="1" smtClean="0"/>
              <a:t>Goldwasser</a:t>
            </a:r>
            <a:r>
              <a:rPr kumimoji="1" lang="en-US" altLang="ja-JP" sz="2400" dirty="0" smtClean="0"/>
              <a:t>, </a:t>
            </a:r>
            <a:r>
              <a:rPr lang="en-US" altLang="ja-JP" sz="2400" dirty="0" err="1" smtClean="0"/>
              <a:t>Micali</a:t>
            </a:r>
            <a:r>
              <a:rPr lang="en-US" altLang="ja-JP" sz="2400" dirty="0" smtClean="0"/>
              <a:t>, </a:t>
            </a:r>
            <a:r>
              <a:rPr lang="en-US" altLang="ja-JP" sz="2400" dirty="0" err="1" smtClean="0"/>
              <a:t>Rackoff</a:t>
            </a:r>
            <a:r>
              <a:rPr lang="en-US" altLang="ja-JP" sz="2400" dirty="0" smtClean="0"/>
              <a:t> 1989</a:t>
            </a:r>
            <a:r>
              <a:rPr kumimoji="1" lang="en-US" altLang="ja-JP" sz="2400" dirty="0" smtClean="0"/>
              <a:t>]</a:t>
            </a:r>
            <a:endParaRPr kumimoji="1" lang="ja-JP" altLang="en-US" sz="2400" dirty="0"/>
          </a:p>
        </p:txBody>
      </p:sp>
      <p:cxnSp>
        <p:nvCxnSpPr>
          <p:cNvPr id="11" name="直線矢印コネクタ 10"/>
          <p:cNvCxnSpPr/>
          <p:nvPr/>
        </p:nvCxnSpPr>
        <p:spPr>
          <a:xfrm rot="5400000">
            <a:off x="2284606" y="3357562"/>
            <a:ext cx="570710" cy="7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rot="5400000">
            <a:off x="2427482" y="3356768"/>
            <a:ext cx="571504" cy="158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3000364" y="5214950"/>
            <a:ext cx="3596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IP=PSPACE [Shamir 1992]</a:t>
            </a:r>
            <a:endParaRPr kumimoji="1" lang="ja-JP" altLang="en-US" sz="2400" dirty="0"/>
          </a:p>
        </p:txBody>
      </p:sp>
      <p:grpSp>
        <p:nvGrpSpPr>
          <p:cNvPr id="63" name="グループ化 62"/>
          <p:cNvGrpSpPr/>
          <p:nvPr/>
        </p:nvGrpSpPr>
        <p:grpSpPr>
          <a:xfrm>
            <a:off x="2355250" y="1928802"/>
            <a:ext cx="642942" cy="1071570"/>
            <a:chOff x="4000496" y="2285992"/>
            <a:chExt cx="642942" cy="1071570"/>
          </a:xfrm>
        </p:grpSpPr>
        <p:sp>
          <p:nvSpPr>
            <p:cNvPr id="6" name="円/楕円 5"/>
            <p:cNvSpPr/>
            <p:nvPr/>
          </p:nvSpPr>
          <p:spPr>
            <a:xfrm>
              <a:off x="4000496" y="2285992"/>
              <a:ext cx="642942" cy="64294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2000" dirty="0" smtClean="0"/>
                <a:t>V</a:t>
              </a:r>
              <a:endParaRPr kumimoji="1" lang="ja-JP" altLang="en-US" sz="2000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000496" y="2928934"/>
              <a:ext cx="642942" cy="42862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4" name="グループ化 63"/>
          <p:cNvGrpSpPr/>
          <p:nvPr/>
        </p:nvGrpSpPr>
        <p:grpSpPr>
          <a:xfrm>
            <a:off x="2355250" y="3714752"/>
            <a:ext cx="642942" cy="1071570"/>
            <a:chOff x="2500298" y="3500438"/>
            <a:chExt cx="642942" cy="1071570"/>
          </a:xfrm>
        </p:grpSpPr>
        <p:sp>
          <p:nvSpPr>
            <p:cNvPr id="7" name="円/楕円 6"/>
            <p:cNvSpPr/>
            <p:nvPr/>
          </p:nvSpPr>
          <p:spPr>
            <a:xfrm>
              <a:off x="2500298" y="3500438"/>
              <a:ext cx="642942" cy="642942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2000" dirty="0" smtClean="0"/>
                <a:t>P</a:t>
              </a:r>
              <a:endParaRPr kumimoji="1" lang="ja-JP" altLang="en-US" sz="2000" baseline="-25000" dirty="0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500298" y="4143380"/>
              <a:ext cx="642942" cy="42862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6" name="テキスト ボックス 65"/>
          <p:cNvSpPr txBox="1"/>
          <p:nvPr/>
        </p:nvSpPr>
        <p:spPr>
          <a:xfrm>
            <a:off x="3283944" y="2285992"/>
            <a:ext cx="4007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Verifier: randomized poly-time</a:t>
            </a:r>
            <a:endParaRPr kumimoji="1" lang="ja-JP" altLang="en-US" sz="24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283944" y="4071942"/>
            <a:ext cx="5553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Prover: infinitely powerful computationally</a:t>
            </a:r>
            <a:endParaRPr kumimoji="1" lang="ja-JP" altLang="en-US" sz="2400" dirty="0"/>
          </a:p>
        </p:txBody>
      </p:sp>
      <p:sp>
        <p:nvSpPr>
          <p:cNvPr id="68" name="角丸四角形吹き出し 67"/>
          <p:cNvSpPr/>
          <p:nvPr/>
        </p:nvSpPr>
        <p:spPr>
          <a:xfrm>
            <a:off x="500034" y="3286124"/>
            <a:ext cx="914400" cy="612648"/>
          </a:xfrm>
          <a:prstGeom prst="wedgeRoundRectCallout">
            <a:avLst>
              <a:gd name="adj1" fmla="val 143102"/>
              <a:gd name="adj2" fmla="val 47819"/>
              <a:gd name="adj3" fmla="val 16667"/>
            </a:avLst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000" i="1" dirty="0" smtClean="0"/>
              <a:t>x</a:t>
            </a:r>
            <a:r>
              <a:rPr kumimoji="1" lang="ja-JP" altLang="en-US" sz="2000" dirty="0" smtClean="0"/>
              <a:t>∈</a:t>
            </a:r>
            <a:r>
              <a:rPr kumimoji="1" lang="en-US" altLang="ja-JP" sz="2000" i="1" dirty="0" smtClean="0"/>
              <a:t>L</a:t>
            </a:r>
            <a:endParaRPr kumimoji="1" lang="ja-JP" altLang="en-US" sz="2000" i="1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3428992" y="3000372"/>
            <a:ext cx="53719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kumimoji="1" lang="en-US" altLang="ja-JP" sz="2400" dirty="0" smtClean="0"/>
              <a:t> </a:t>
            </a:r>
            <a:r>
              <a:rPr kumimoji="1" lang="en-US" altLang="ja-JP" sz="2400" i="1" dirty="0" smtClean="0"/>
              <a:t>x</a:t>
            </a:r>
            <a:r>
              <a:rPr kumimoji="1" lang="ja-JP" altLang="en-US" sz="2400" dirty="0" smtClean="0"/>
              <a:t>∈</a:t>
            </a:r>
            <a:r>
              <a:rPr kumimoji="1" lang="en-US" altLang="ja-JP" sz="2400" i="1" dirty="0" smtClean="0"/>
              <a:t>L</a:t>
            </a:r>
            <a:r>
              <a:rPr kumimoji="1" lang="en-US" altLang="ja-JP" sz="2400" dirty="0" smtClean="0"/>
              <a:t> </a:t>
            </a:r>
            <a:r>
              <a:rPr kumimoji="1" lang="ja-JP" altLang="en-US" sz="2400" dirty="0" smtClean="0"/>
              <a:t>⇒ </a:t>
            </a:r>
            <a:r>
              <a:rPr kumimoji="1" lang="en-US" altLang="ja-JP" sz="2400" dirty="0" smtClean="0"/>
              <a:t>prob. of acceptance must be </a:t>
            </a:r>
            <a:r>
              <a:rPr kumimoji="1" lang="ja-JP" altLang="en-US" sz="2400" dirty="0" smtClean="0"/>
              <a:t>≥ </a:t>
            </a:r>
            <a:r>
              <a:rPr kumimoji="1" lang="en-US" altLang="ja-JP" sz="2400" i="1" dirty="0" smtClean="0"/>
              <a:t>c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2400" dirty="0" smtClean="0"/>
              <a:t> </a:t>
            </a:r>
            <a:r>
              <a:rPr lang="en-US" altLang="ja-JP" sz="2400" i="1" dirty="0" smtClean="0"/>
              <a:t>x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∉ </a:t>
            </a:r>
            <a:r>
              <a:rPr lang="en-US" altLang="ja-JP" sz="2400" i="1" dirty="0" smtClean="0"/>
              <a:t>L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⇒ </a:t>
            </a:r>
            <a:r>
              <a:rPr lang="en-US" altLang="ja-JP" sz="2400" dirty="0" smtClean="0"/>
              <a:t>prob. of acceptance must be </a:t>
            </a:r>
            <a:r>
              <a:rPr lang="ja-JP" altLang="en-US" sz="2400" dirty="0" smtClean="0"/>
              <a:t>≤ </a:t>
            </a:r>
            <a:r>
              <a:rPr lang="en-US" altLang="ja-JP" sz="2400" i="1" dirty="0" smtClean="0"/>
              <a:t>s</a:t>
            </a:r>
            <a:endParaRPr kumimoji="1" lang="ja-JP" altLang="en-US" sz="2400" i="1" dirty="0"/>
          </a:p>
        </p:txBody>
      </p:sp>
      <p:cxnSp>
        <p:nvCxnSpPr>
          <p:cNvPr id="18" name="直線矢印コネクタ 17"/>
          <p:cNvCxnSpPr/>
          <p:nvPr/>
        </p:nvCxnSpPr>
        <p:spPr>
          <a:xfrm rot="5400000">
            <a:off x="2001026" y="3357562"/>
            <a:ext cx="570710" cy="7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rot="5400000">
            <a:off x="2143902" y="3356768"/>
            <a:ext cx="571504" cy="158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rot="5400000">
            <a:off x="2570942" y="3357562"/>
            <a:ext cx="570710" cy="7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rot="5400000">
            <a:off x="2713818" y="3356768"/>
            <a:ext cx="571504" cy="158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Limit of independent sampling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928794" y="5072074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i="1" dirty="0" smtClean="0">
                <a:solidFill>
                  <a:schemeClr val="accent1"/>
                </a:solidFill>
              </a:rPr>
              <a:t>t</a:t>
            </a:r>
            <a:endParaRPr kumimoji="1" lang="ja-JP" altLang="en-US" sz="2400" b="1" i="1" dirty="0">
              <a:solidFill>
                <a:schemeClr val="accent1"/>
              </a:solidFill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214678" y="5072074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i="1" dirty="0" smtClean="0"/>
              <a:t>k</a:t>
            </a:r>
            <a:endParaRPr kumimoji="1" lang="ja-JP" altLang="en-US" sz="2400" i="1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507921" y="500063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…</a:t>
            </a:r>
            <a:endParaRPr kumimoji="1" lang="ja-JP" altLang="en-US" sz="2400" dirty="0"/>
          </a:p>
        </p:txBody>
      </p:sp>
      <p:sp>
        <p:nvSpPr>
          <p:cNvPr id="68" name="右矢印 67"/>
          <p:cNvSpPr/>
          <p:nvPr/>
        </p:nvSpPr>
        <p:spPr>
          <a:xfrm>
            <a:off x="3286116" y="2928934"/>
            <a:ext cx="1785950" cy="42862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2928926" y="1785926"/>
            <a:ext cx="22429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/>
              <a:t>Oracularize</a:t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with</a:t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dummy question</a:t>
            </a:r>
            <a:endParaRPr kumimoji="1" lang="ja-JP" altLang="en-US" sz="2400" dirty="0"/>
          </a:p>
        </p:txBody>
      </p:sp>
      <p:cxnSp>
        <p:nvCxnSpPr>
          <p:cNvPr id="70" name="直線矢印コネクタ 69"/>
          <p:cNvCxnSpPr/>
          <p:nvPr/>
        </p:nvCxnSpPr>
        <p:spPr>
          <a:xfrm rot="10800000" flipV="1">
            <a:off x="5786446" y="2428868"/>
            <a:ext cx="642942" cy="5000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 rot="16200000" flipH="1">
            <a:off x="7429520" y="2357430"/>
            <a:ext cx="571504" cy="5715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5143504" y="2143116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i="1" dirty="0" smtClean="0"/>
              <a:t>q</a:t>
            </a:r>
            <a:r>
              <a:rPr lang="en-US" altLang="ja-JP" sz="2400" baseline="-25000" dirty="0" smtClean="0"/>
              <a:t>1</a:t>
            </a:r>
            <a:r>
              <a:rPr lang="en-US" altLang="ja-JP" sz="2400" dirty="0" smtClean="0"/>
              <a:t>,</a:t>
            </a:r>
            <a:r>
              <a:rPr lang="en-US" altLang="ja-JP" sz="2400" i="1" dirty="0" smtClean="0"/>
              <a:t>q</a:t>
            </a:r>
            <a:r>
              <a:rPr lang="en-US" altLang="ja-JP" sz="2400" baseline="-25000" dirty="0" smtClean="0"/>
              <a:t>2</a:t>
            </a:r>
            <a:r>
              <a:rPr lang="en-US" altLang="ja-JP" sz="2400" dirty="0" smtClean="0"/>
              <a:t>,</a:t>
            </a:r>
            <a:r>
              <a:rPr lang="en-US" altLang="ja-JP" sz="2400" i="1" dirty="0" smtClean="0"/>
              <a:t>q</a:t>
            </a:r>
            <a:r>
              <a:rPr lang="en-US" altLang="ja-JP" sz="2400" baseline="-25000" dirty="0" smtClean="0"/>
              <a:t>3</a:t>
            </a:r>
            <a:r>
              <a:rPr lang="en-US" altLang="ja-JP" sz="2400" dirty="0" smtClean="0"/>
              <a:t>,</a:t>
            </a:r>
            <a:r>
              <a:rPr lang="en-US" altLang="ja-JP" sz="2400" b="1" i="1" dirty="0" smtClean="0">
                <a:solidFill>
                  <a:schemeClr val="accent1"/>
                </a:solidFill>
              </a:rPr>
              <a:t>t</a:t>
            </a:r>
            <a:endParaRPr kumimoji="1" lang="ja-JP" altLang="en-US" sz="2400" b="1" i="1" dirty="0">
              <a:solidFill>
                <a:schemeClr val="accent1"/>
              </a:solidFill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7715272" y="2214554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err="1" smtClean="0"/>
              <a:t>q</a:t>
            </a:r>
            <a:r>
              <a:rPr kumimoji="1" lang="en-US" altLang="ja-JP" sz="2400" i="1" baseline="-25000" dirty="0" err="1" smtClean="0"/>
              <a:t>i</a:t>
            </a:r>
            <a:r>
              <a:rPr kumimoji="1" lang="en-US" altLang="ja-JP" sz="2400" dirty="0" err="1" smtClean="0"/>
              <a:t>,</a:t>
            </a:r>
            <a:r>
              <a:rPr kumimoji="1" lang="en-US" altLang="ja-JP" sz="2400" b="1" i="1" dirty="0" err="1" smtClean="0">
                <a:solidFill>
                  <a:schemeClr val="accent1"/>
                </a:solidFill>
              </a:rPr>
              <a:t>t</a:t>
            </a:r>
            <a:r>
              <a:rPr kumimoji="1" lang="en-US" altLang="ja-JP" sz="2400" dirty="0" err="1" smtClean="0"/>
              <a:t>,</a:t>
            </a:r>
            <a:r>
              <a:rPr kumimoji="1" lang="en-US" altLang="ja-JP" sz="2400" b="1" i="1" dirty="0" err="1" smtClean="0">
                <a:solidFill>
                  <a:srgbClr val="FF0000"/>
                </a:solidFill>
              </a:rPr>
              <a:t>q</a:t>
            </a:r>
            <a:r>
              <a:rPr kumimoji="1" lang="en-US" altLang="ja-JP" sz="2400" b="1" dirty="0" err="1" smtClean="0">
                <a:solidFill>
                  <a:srgbClr val="FF0000"/>
                </a:solidFill>
              </a:rPr>
              <a:t>’,</a:t>
            </a:r>
            <a:r>
              <a:rPr kumimoji="1" lang="en-US" altLang="ja-JP" sz="2400" b="1" i="1" dirty="0" err="1" smtClean="0">
                <a:solidFill>
                  <a:srgbClr val="FF0000"/>
                </a:solidFill>
              </a:rPr>
              <a:t>t</a:t>
            </a:r>
            <a:r>
              <a:rPr kumimoji="1" lang="en-US" altLang="ja-JP" sz="2400" b="1" dirty="0" smtClean="0">
                <a:solidFill>
                  <a:srgbClr val="FF0000"/>
                </a:solidFill>
              </a:rPr>
              <a:t>’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74" name="直線矢印コネクタ 73"/>
          <p:cNvCxnSpPr/>
          <p:nvPr/>
        </p:nvCxnSpPr>
        <p:spPr>
          <a:xfrm rot="10800000" flipV="1">
            <a:off x="5857884" y="2571744"/>
            <a:ext cx="642942" cy="50006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 rot="16200000" flipH="1">
            <a:off x="7358082" y="2500306"/>
            <a:ext cx="571504" cy="57150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6072198" y="268158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smtClean="0"/>
              <a:t>a</a:t>
            </a:r>
            <a:r>
              <a:rPr kumimoji="1" lang="en-US" altLang="ja-JP" sz="2400" baseline="-25000" dirty="0" smtClean="0"/>
              <a:t>1</a:t>
            </a:r>
            <a:r>
              <a:rPr kumimoji="1" lang="en-US" altLang="ja-JP" sz="2400" dirty="0" smtClean="0"/>
              <a:t>,</a:t>
            </a:r>
            <a:r>
              <a:rPr kumimoji="1" lang="en-US" altLang="ja-JP" sz="2400" i="1" dirty="0" smtClean="0"/>
              <a:t>a</a:t>
            </a:r>
            <a:r>
              <a:rPr kumimoji="1" lang="en-US" altLang="ja-JP" sz="2400" baseline="-25000" dirty="0" smtClean="0"/>
              <a:t>2</a:t>
            </a:r>
            <a:r>
              <a:rPr kumimoji="1" lang="en-US" altLang="ja-JP" sz="2400" dirty="0" smtClean="0"/>
              <a:t>,</a:t>
            </a:r>
            <a:r>
              <a:rPr kumimoji="1" lang="en-US" altLang="ja-JP" sz="2400" i="1" dirty="0" smtClean="0"/>
              <a:t>a</a:t>
            </a:r>
            <a:r>
              <a:rPr kumimoji="1" lang="en-US" altLang="ja-JP" sz="2400" baseline="-25000" dirty="0" smtClean="0"/>
              <a:t>3</a:t>
            </a:r>
            <a:endParaRPr kumimoji="1" lang="ja-JP" altLang="en-US" sz="2400" baseline="-250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7143768" y="2714620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smtClean="0"/>
              <a:t>b</a:t>
            </a:r>
            <a:r>
              <a:rPr kumimoji="1" lang="en-US" altLang="ja-JP" sz="2400" smtClean="0"/>
              <a:t>,</a:t>
            </a:r>
            <a:r>
              <a:rPr kumimoji="1" lang="en-US" altLang="ja-JP" sz="2400" b="1" i="1" smtClean="0">
                <a:solidFill>
                  <a:srgbClr val="FF0000"/>
                </a:solidFill>
              </a:rPr>
              <a:t>b</a:t>
            </a:r>
            <a:r>
              <a:rPr kumimoji="1" lang="en-US" altLang="ja-JP" sz="2400" b="1" dirty="0" smtClean="0">
                <a:solidFill>
                  <a:srgbClr val="FF0000"/>
                </a:solidFill>
              </a:rPr>
              <a:t>’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78" name="グループ化 14"/>
          <p:cNvGrpSpPr/>
          <p:nvPr/>
        </p:nvGrpSpPr>
        <p:grpSpPr>
          <a:xfrm>
            <a:off x="6643702" y="1643050"/>
            <a:ext cx="642942" cy="1071570"/>
            <a:chOff x="4000496" y="2285992"/>
            <a:chExt cx="642942" cy="1071570"/>
          </a:xfrm>
        </p:grpSpPr>
        <p:sp>
          <p:nvSpPr>
            <p:cNvPr id="79" name="円/楕円 78"/>
            <p:cNvSpPr/>
            <p:nvPr/>
          </p:nvSpPr>
          <p:spPr>
            <a:xfrm>
              <a:off x="4000496" y="2285992"/>
              <a:ext cx="642942" cy="64294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V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4000496" y="2928934"/>
              <a:ext cx="642942" cy="42862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グループ化 17"/>
          <p:cNvGrpSpPr/>
          <p:nvPr/>
        </p:nvGrpSpPr>
        <p:grpSpPr>
          <a:xfrm>
            <a:off x="5143504" y="2857496"/>
            <a:ext cx="642942" cy="1071570"/>
            <a:chOff x="2500298" y="3500438"/>
            <a:chExt cx="642942" cy="1071570"/>
          </a:xfrm>
        </p:grpSpPr>
        <p:sp>
          <p:nvSpPr>
            <p:cNvPr id="82" name="円/楕円 81"/>
            <p:cNvSpPr/>
            <p:nvPr/>
          </p:nvSpPr>
          <p:spPr>
            <a:xfrm>
              <a:off x="2500298" y="3500438"/>
              <a:ext cx="642942" cy="642942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2000" dirty="0" smtClean="0"/>
                <a:t>P</a:t>
              </a:r>
              <a:r>
                <a:rPr lang="en-US" altLang="ja-JP" sz="2000" baseline="-25000" dirty="0" smtClean="0"/>
                <a:t>1</a:t>
              </a:r>
              <a:endParaRPr kumimoji="1" lang="ja-JP" altLang="en-US" sz="2000" baseline="-25000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2500298" y="4143380"/>
              <a:ext cx="642942" cy="42862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4" name="グループ化 20"/>
          <p:cNvGrpSpPr/>
          <p:nvPr/>
        </p:nvGrpSpPr>
        <p:grpSpPr>
          <a:xfrm>
            <a:off x="8072462" y="2857496"/>
            <a:ext cx="642942" cy="1071570"/>
            <a:chOff x="5429256" y="3500438"/>
            <a:chExt cx="642942" cy="1071570"/>
          </a:xfrm>
        </p:grpSpPr>
        <p:sp>
          <p:nvSpPr>
            <p:cNvPr id="85" name="円/楕円 84"/>
            <p:cNvSpPr/>
            <p:nvPr/>
          </p:nvSpPr>
          <p:spPr>
            <a:xfrm>
              <a:off x="5429256" y="3500438"/>
              <a:ext cx="642942" cy="642942"/>
            </a:xfrm>
            <a:prstGeom prst="ellipse">
              <a:avLst/>
            </a:prstGeom>
            <a:solidFill>
              <a:srgbClr val="CC00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2000" dirty="0" smtClean="0"/>
                <a:t>P</a:t>
              </a:r>
              <a:r>
                <a:rPr lang="en-US" altLang="ja-JP" sz="2000" baseline="-25000" dirty="0" smtClean="0"/>
                <a:t>2</a:t>
              </a:r>
              <a:endParaRPr kumimoji="1" lang="ja-JP" altLang="en-US" sz="2000" baseline="-25000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5429256" y="4143380"/>
              <a:ext cx="642942" cy="428628"/>
            </a:xfrm>
            <a:prstGeom prst="rect">
              <a:avLst/>
            </a:prstGeom>
            <a:solidFill>
              <a:srgbClr val="CC00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7" name="テキスト ボックス 86"/>
          <p:cNvSpPr txBox="1"/>
          <p:nvPr/>
        </p:nvSpPr>
        <p:spPr>
          <a:xfrm>
            <a:off x="5000628" y="5857892"/>
            <a:ext cx="3670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i="1" dirty="0" smtClean="0">
                <a:solidFill>
                  <a:schemeClr val="accent1"/>
                </a:solidFill>
              </a:rPr>
              <a:t>t </a:t>
            </a:r>
            <a:r>
              <a:rPr lang="ja-JP" altLang="en-US" sz="2400" b="1" dirty="0" smtClean="0"/>
              <a:t>≠ </a:t>
            </a:r>
            <a:r>
              <a:rPr lang="en-US" altLang="ja-JP" sz="2400" b="1" i="1" dirty="0" smtClean="0">
                <a:solidFill>
                  <a:srgbClr val="FF0000"/>
                </a:solidFill>
              </a:rPr>
              <a:t>t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’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w.p</a:t>
            </a:r>
            <a:r>
              <a:rPr lang="en-US" altLang="ja-JP" sz="2400" dirty="0" smtClean="0"/>
              <a:t>. 1</a:t>
            </a:r>
            <a:r>
              <a:rPr lang="ja-JP" altLang="en-US" sz="2400" dirty="0" smtClean="0"/>
              <a:t>－</a:t>
            </a:r>
            <a:r>
              <a:rPr lang="en-US" altLang="ja-JP" sz="2400" dirty="0" smtClean="0"/>
              <a:t>1/</a:t>
            </a:r>
            <a:r>
              <a:rPr lang="en-US" altLang="ja-JP" sz="2400" i="1" dirty="0" smtClean="0"/>
              <a:t>k</a:t>
            </a:r>
            <a:r>
              <a:rPr lang="en-US" altLang="ja-JP" sz="2400" dirty="0" smtClean="0"/>
              <a:t> = 1</a:t>
            </a:r>
            <a:r>
              <a:rPr lang="ja-JP" altLang="en-US" sz="2400" dirty="0" smtClean="0"/>
              <a:t>－</a:t>
            </a:r>
            <a:r>
              <a:rPr lang="en-US" altLang="ja-JP" sz="2400" dirty="0" smtClean="0"/>
              <a:t>9/|Q|</a:t>
            </a:r>
            <a:endParaRPr kumimoji="1" lang="ja-JP" altLang="en-US" sz="2400" dirty="0"/>
          </a:p>
        </p:txBody>
      </p:sp>
      <p:sp>
        <p:nvSpPr>
          <p:cNvPr id="105" name="正方形/長方形 104"/>
          <p:cNvSpPr/>
          <p:nvPr/>
        </p:nvSpPr>
        <p:spPr>
          <a:xfrm>
            <a:off x="146331" y="392906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/>
          <p:cNvSpPr/>
          <p:nvPr/>
        </p:nvSpPr>
        <p:spPr>
          <a:xfrm>
            <a:off x="503521" y="392906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/>
          <p:cNvSpPr/>
          <p:nvPr/>
        </p:nvSpPr>
        <p:spPr>
          <a:xfrm>
            <a:off x="860711" y="392906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/>
          <p:cNvSpPr/>
          <p:nvPr/>
        </p:nvSpPr>
        <p:spPr>
          <a:xfrm>
            <a:off x="142844" y="428625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/>
          <p:cNvSpPr/>
          <p:nvPr/>
        </p:nvSpPr>
        <p:spPr>
          <a:xfrm>
            <a:off x="500034" y="428625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/>
          <p:cNvSpPr/>
          <p:nvPr/>
        </p:nvSpPr>
        <p:spPr>
          <a:xfrm>
            <a:off x="857224" y="428625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/>
          <p:cNvSpPr/>
          <p:nvPr/>
        </p:nvSpPr>
        <p:spPr>
          <a:xfrm>
            <a:off x="142844" y="464344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/>
          <p:cNvSpPr/>
          <p:nvPr/>
        </p:nvSpPr>
        <p:spPr>
          <a:xfrm>
            <a:off x="500034" y="464344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/>
          <p:cNvSpPr/>
          <p:nvPr/>
        </p:nvSpPr>
        <p:spPr>
          <a:xfrm>
            <a:off x="857224" y="464344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4" name="グループ化 49"/>
          <p:cNvGrpSpPr/>
          <p:nvPr/>
        </p:nvGrpSpPr>
        <p:grpSpPr>
          <a:xfrm>
            <a:off x="1146463" y="1857364"/>
            <a:ext cx="642942" cy="1071570"/>
            <a:chOff x="4000496" y="2285992"/>
            <a:chExt cx="642942" cy="1071570"/>
          </a:xfrm>
        </p:grpSpPr>
        <p:sp>
          <p:nvSpPr>
            <p:cNvPr id="115" name="円/楕円 114"/>
            <p:cNvSpPr/>
            <p:nvPr/>
          </p:nvSpPr>
          <p:spPr>
            <a:xfrm>
              <a:off x="4000496" y="2285992"/>
              <a:ext cx="642942" cy="64294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V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6" name="正方形/長方形 115"/>
            <p:cNvSpPr/>
            <p:nvPr/>
          </p:nvSpPr>
          <p:spPr>
            <a:xfrm>
              <a:off x="4000496" y="2928934"/>
              <a:ext cx="642942" cy="42862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7" name="直線矢印コネクタ 116"/>
          <p:cNvCxnSpPr/>
          <p:nvPr/>
        </p:nvCxnSpPr>
        <p:spPr>
          <a:xfrm rot="16200000" flipH="1">
            <a:off x="1215209" y="3286918"/>
            <a:ext cx="785023" cy="35639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1503653" y="392906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/>
          <p:cNvSpPr/>
          <p:nvPr/>
        </p:nvSpPr>
        <p:spPr>
          <a:xfrm>
            <a:off x="1860843" y="392906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正方形/長方形 123"/>
          <p:cNvSpPr/>
          <p:nvPr/>
        </p:nvSpPr>
        <p:spPr>
          <a:xfrm>
            <a:off x="2218033" y="392906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/>
          <p:cNvSpPr/>
          <p:nvPr/>
        </p:nvSpPr>
        <p:spPr>
          <a:xfrm>
            <a:off x="1500166" y="428625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/>
          <p:cNvSpPr/>
          <p:nvPr/>
        </p:nvSpPr>
        <p:spPr>
          <a:xfrm>
            <a:off x="1857356" y="428625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正方形/長方形 126"/>
          <p:cNvSpPr/>
          <p:nvPr/>
        </p:nvSpPr>
        <p:spPr>
          <a:xfrm>
            <a:off x="2214546" y="428625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正方形/長方形 127"/>
          <p:cNvSpPr/>
          <p:nvPr/>
        </p:nvSpPr>
        <p:spPr>
          <a:xfrm>
            <a:off x="1500166" y="464344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/>
          <p:cNvSpPr/>
          <p:nvPr/>
        </p:nvSpPr>
        <p:spPr>
          <a:xfrm>
            <a:off x="1857356" y="464344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/>
          <p:cNvSpPr/>
          <p:nvPr/>
        </p:nvSpPr>
        <p:spPr>
          <a:xfrm>
            <a:off x="2214546" y="464344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1857356" y="385762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i="1" dirty="0" smtClean="0"/>
              <a:t>a</a:t>
            </a:r>
            <a:r>
              <a:rPr kumimoji="1" lang="en-US" altLang="ja-JP" sz="2400" baseline="-25000" dirty="0" smtClean="0"/>
              <a:t>1</a:t>
            </a:r>
            <a:endParaRPr kumimoji="1" lang="ja-JP" altLang="en-US" sz="2400" baseline="-25000" dirty="0"/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1844838" y="421481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i="1" dirty="0" smtClean="0"/>
              <a:t>a</a:t>
            </a:r>
            <a:r>
              <a:rPr lang="en-US" altLang="ja-JP" sz="2400" baseline="-25000" dirty="0" smtClean="0"/>
              <a:t>2</a:t>
            </a:r>
            <a:endParaRPr kumimoji="1" lang="ja-JP" altLang="en-US" sz="2400" baseline="-25000" dirty="0"/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1853869" y="457200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i="1" dirty="0" smtClean="0"/>
              <a:t>a</a:t>
            </a:r>
            <a:r>
              <a:rPr lang="en-US" altLang="ja-JP" sz="2400" baseline="-25000" dirty="0" smtClean="0"/>
              <a:t>3</a:t>
            </a:r>
            <a:endParaRPr kumimoji="1" lang="ja-JP" altLang="en-US" sz="2400" baseline="-25000" dirty="0"/>
          </a:p>
        </p:txBody>
      </p:sp>
      <p:sp>
        <p:nvSpPr>
          <p:cNvPr id="134" name="正方形/長方形 133"/>
          <p:cNvSpPr/>
          <p:nvPr/>
        </p:nvSpPr>
        <p:spPr>
          <a:xfrm>
            <a:off x="2860975" y="392906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正方形/長方形 134"/>
          <p:cNvSpPr/>
          <p:nvPr/>
        </p:nvSpPr>
        <p:spPr>
          <a:xfrm>
            <a:off x="3218165" y="392906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/>
          <p:cNvSpPr/>
          <p:nvPr/>
        </p:nvSpPr>
        <p:spPr>
          <a:xfrm>
            <a:off x="3575355" y="392906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正方形/長方形 136"/>
          <p:cNvSpPr/>
          <p:nvPr/>
        </p:nvSpPr>
        <p:spPr>
          <a:xfrm>
            <a:off x="2857488" y="428625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/>
          <p:cNvSpPr/>
          <p:nvPr/>
        </p:nvSpPr>
        <p:spPr>
          <a:xfrm>
            <a:off x="3214678" y="428625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正方形/長方形 138"/>
          <p:cNvSpPr/>
          <p:nvPr/>
        </p:nvSpPr>
        <p:spPr>
          <a:xfrm>
            <a:off x="3571868" y="428625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/>
          <p:cNvSpPr/>
          <p:nvPr/>
        </p:nvSpPr>
        <p:spPr>
          <a:xfrm>
            <a:off x="2857488" y="464344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/>
          <p:cNvSpPr/>
          <p:nvPr/>
        </p:nvSpPr>
        <p:spPr>
          <a:xfrm>
            <a:off x="3214678" y="464344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正方形/長方形 141"/>
          <p:cNvSpPr/>
          <p:nvPr/>
        </p:nvSpPr>
        <p:spPr>
          <a:xfrm>
            <a:off x="3571868" y="464344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1150599" y="500063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…</a:t>
            </a:r>
            <a:endParaRPr kumimoji="1" lang="ja-JP" altLang="en-US" sz="2400" dirty="0"/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571472" y="507207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1</a:t>
            </a:r>
            <a:endParaRPr kumimoji="1" lang="ja-JP" altLang="en-US" sz="2400" dirty="0"/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1643042" y="3357562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i="1" dirty="0" smtClean="0"/>
              <a:t>q</a:t>
            </a:r>
            <a:r>
              <a:rPr lang="en-US" altLang="ja-JP" sz="2400" baseline="-25000" dirty="0" smtClean="0"/>
              <a:t>1</a:t>
            </a:r>
            <a:r>
              <a:rPr lang="en-US" altLang="ja-JP" sz="2400" dirty="0" smtClean="0"/>
              <a:t>,</a:t>
            </a:r>
            <a:r>
              <a:rPr lang="en-US" altLang="ja-JP" sz="2400" i="1" dirty="0" smtClean="0"/>
              <a:t>q</a:t>
            </a:r>
            <a:r>
              <a:rPr lang="en-US" altLang="ja-JP" sz="2400" baseline="-25000" dirty="0" smtClean="0"/>
              <a:t>2</a:t>
            </a:r>
            <a:r>
              <a:rPr lang="en-US" altLang="ja-JP" sz="2400" dirty="0" smtClean="0"/>
              <a:t>,</a:t>
            </a:r>
            <a:r>
              <a:rPr lang="en-US" altLang="ja-JP" sz="2400" i="1" dirty="0" smtClean="0"/>
              <a:t>q</a:t>
            </a:r>
            <a:r>
              <a:rPr lang="en-US" altLang="ja-JP" sz="2400" baseline="-25000" dirty="0" smtClean="0"/>
              <a:t>3</a:t>
            </a:r>
            <a:r>
              <a:rPr lang="ja-JP" altLang="en-US" sz="2400" dirty="0" smtClean="0"/>
              <a:t>∈</a:t>
            </a:r>
            <a:r>
              <a:rPr lang="en-US" altLang="ja-JP" sz="2400" dirty="0" smtClean="0"/>
              <a:t>{1,…,9}</a:t>
            </a:r>
            <a:endParaRPr kumimoji="1" lang="ja-JP" altLang="en-US" sz="2400" dirty="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1643042" y="3000372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i="1" dirty="0" smtClean="0"/>
              <a:t>t</a:t>
            </a:r>
            <a:r>
              <a:rPr lang="ja-JP" altLang="en-US" sz="2400" dirty="0" smtClean="0"/>
              <a:t>∈</a:t>
            </a:r>
            <a:r>
              <a:rPr lang="en-US" altLang="ja-JP" sz="2400" dirty="0" smtClean="0"/>
              <a:t>{1,…,</a:t>
            </a:r>
            <a:r>
              <a:rPr lang="en-US" altLang="ja-JP" sz="2400" i="1" dirty="0" smtClean="0"/>
              <a:t>k</a:t>
            </a:r>
            <a:r>
              <a:rPr lang="en-US" altLang="ja-JP" sz="2400" dirty="0" smtClean="0"/>
              <a:t>}</a:t>
            </a:r>
            <a:endParaRPr kumimoji="1" lang="ja-JP" altLang="en-US" sz="2400" dirty="0"/>
          </a:p>
        </p:txBody>
      </p:sp>
      <p:sp>
        <p:nvSpPr>
          <p:cNvPr id="153" name="角丸四角形 152"/>
          <p:cNvSpPr/>
          <p:nvPr/>
        </p:nvSpPr>
        <p:spPr>
          <a:xfrm>
            <a:off x="5715008" y="3714752"/>
            <a:ext cx="2428892" cy="500066"/>
          </a:xfrm>
          <a:prstGeom prst="round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|Ψ〉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54" name="角丸四角形 153"/>
          <p:cNvSpPr/>
          <p:nvPr/>
        </p:nvSpPr>
        <p:spPr>
          <a:xfrm>
            <a:off x="5715008" y="4500570"/>
            <a:ext cx="2428892" cy="500066"/>
          </a:xfrm>
          <a:prstGeom prst="round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|Ψ〉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55" name="角丸四角形 154"/>
          <p:cNvSpPr/>
          <p:nvPr/>
        </p:nvSpPr>
        <p:spPr>
          <a:xfrm>
            <a:off x="5715008" y="5286388"/>
            <a:ext cx="2428892" cy="500066"/>
          </a:xfrm>
          <a:prstGeom prst="round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|Ψ〉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56" name="テキスト ボックス 155"/>
          <p:cNvSpPr txBox="1"/>
          <p:nvPr/>
        </p:nvSpPr>
        <p:spPr>
          <a:xfrm rot="16200000">
            <a:off x="6556875" y="415876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…</a:t>
            </a:r>
            <a:endParaRPr kumimoji="1" lang="ja-JP" altLang="en-US" sz="2400" dirty="0"/>
          </a:p>
        </p:txBody>
      </p:sp>
      <p:sp>
        <p:nvSpPr>
          <p:cNvPr id="157" name="テキスト ボックス 156"/>
          <p:cNvSpPr txBox="1"/>
          <p:nvPr/>
        </p:nvSpPr>
        <p:spPr>
          <a:xfrm rot="16200000">
            <a:off x="6556875" y="494458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…</a:t>
            </a:r>
            <a:endParaRPr kumimoji="1" lang="ja-JP" altLang="en-US" sz="2400" dirty="0"/>
          </a:p>
        </p:txBody>
      </p:sp>
      <p:sp>
        <p:nvSpPr>
          <p:cNvPr id="158" name="左中かっこ 157"/>
          <p:cNvSpPr/>
          <p:nvPr/>
        </p:nvSpPr>
        <p:spPr>
          <a:xfrm>
            <a:off x="5357818" y="3714752"/>
            <a:ext cx="214314" cy="214314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3929058" y="4214818"/>
            <a:ext cx="15167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i="1" dirty="0" smtClean="0"/>
              <a:t>k</a:t>
            </a:r>
            <a:r>
              <a:rPr lang="en-US" altLang="ja-JP" sz="2400" dirty="0" smtClean="0"/>
              <a:t> copies of</a:t>
            </a:r>
            <a:br>
              <a:rPr lang="en-US" altLang="ja-JP" sz="2400" dirty="0" smtClean="0"/>
            </a:br>
            <a:r>
              <a:rPr lang="en-US" altLang="ja-JP" sz="2400" dirty="0" smtClean="0"/>
              <a:t>entangled</a:t>
            </a:r>
            <a:br>
              <a:rPr lang="en-US" altLang="ja-JP" sz="2400" dirty="0" smtClean="0"/>
            </a:br>
            <a:r>
              <a:rPr lang="en-US" altLang="ja-JP" sz="2400" dirty="0" smtClean="0"/>
              <a:t>state</a:t>
            </a:r>
            <a:endParaRPr kumimoji="1" lang="ja-JP" altLang="en-US" sz="2400" dirty="0"/>
          </a:p>
        </p:txBody>
      </p:sp>
      <p:sp>
        <p:nvSpPr>
          <p:cNvPr id="160" name="左中かっこ 159"/>
          <p:cNvSpPr/>
          <p:nvPr/>
        </p:nvSpPr>
        <p:spPr>
          <a:xfrm rot="16200000">
            <a:off x="1928794" y="4071942"/>
            <a:ext cx="285752" cy="300039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1000100" y="5715016"/>
            <a:ext cx="2258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i="1" dirty="0" smtClean="0"/>
              <a:t>k</a:t>
            </a:r>
            <a:r>
              <a:rPr lang="en-US" altLang="ja-JP" sz="2400" dirty="0" smtClean="0"/>
              <a:t> copies of game</a:t>
            </a:r>
            <a:endParaRPr kumimoji="1" lang="ja-JP" altLang="en-US" sz="2400" dirty="0"/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785786" y="3240945"/>
            <a:ext cx="7644850" cy="83099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Quantum 2-prover 1-round protocol for NEXP [KKMTV08]</a:t>
            </a:r>
            <a:br>
              <a:rPr lang="en-US" altLang="ja-JP" sz="2400" dirty="0" smtClean="0"/>
            </a:br>
            <a:r>
              <a:rPr lang="en-US" altLang="ja-JP" sz="2400" dirty="0" smtClean="0"/>
              <a:t>also uses independent sampling and has a similar limitation</a:t>
            </a:r>
            <a:endParaRPr kumimoji="1"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Summary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57158" y="1371415"/>
            <a:ext cx="77235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/>
              <a:t>2-prover 1-round protocol for PSPACE</a:t>
            </a:r>
            <a:br>
              <a:rPr lang="en-US" altLang="ja-JP" sz="2400" dirty="0" smtClean="0"/>
            </a:br>
            <a:r>
              <a:rPr lang="en-US" altLang="ja-JP" sz="2400" dirty="0" smtClean="0"/>
              <a:t>with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exp-small</a:t>
            </a:r>
            <a:r>
              <a:rPr lang="en-US" altLang="ja-JP" sz="2400" dirty="0" smtClean="0"/>
              <a:t> soundness error against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no-signaling</a:t>
            </a:r>
            <a:r>
              <a:rPr lang="en-US" altLang="ja-JP" sz="2400" dirty="0" smtClean="0"/>
              <a:t> provers</a:t>
            </a:r>
            <a:br>
              <a:rPr lang="en-US" altLang="ja-JP" sz="2400" dirty="0" smtClean="0"/>
            </a:br>
            <a:r>
              <a:rPr lang="en-US" altLang="ja-JP" sz="2400" dirty="0" smtClean="0"/>
              <a:t>based on oracularization technique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357158" y="3143248"/>
            <a:ext cx="71897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solidFill>
                  <a:srgbClr val="FF0000"/>
                </a:solidFill>
              </a:rPr>
              <a:t>2</a:t>
            </a:r>
            <a:r>
              <a:rPr lang="en-US" altLang="ja-JP" sz="2400" dirty="0" smtClean="0"/>
              <a:t>-prover 1-round protocol for NEXP</a:t>
            </a:r>
            <a:br>
              <a:rPr lang="en-US" altLang="ja-JP" sz="2400" dirty="0" smtClean="0"/>
            </a:br>
            <a:r>
              <a:rPr lang="en-US" altLang="ja-JP" sz="2400" dirty="0" smtClean="0"/>
              <a:t>with 1</a:t>
            </a:r>
            <a:r>
              <a:rPr lang="ja-JP" altLang="en-US" sz="2400" dirty="0" smtClean="0"/>
              <a:t>－</a:t>
            </a:r>
            <a:r>
              <a:rPr lang="en-US" altLang="ja-JP" sz="2400" dirty="0" smtClean="0"/>
              <a:t>1/exp soundness error against entangled provers</a:t>
            </a:r>
            <a:br>
              <a:rPr lang="en-US" altLang="ja-JP" sz="2400" dirty="0" smtClean="0"/>
            </a:br>
            <a:r>
              <a:rPr lang="en-US" altLang="ja-JP" sz="2400" dirty="0" smtClean="0"/>
              <a:t>using oracularization with dummy question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57158" y="4929198"/>
            <a:ext cx="822693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solidFill>
                  <a:srgbClr val="FF0000"/>
                </a:solidFill>
              </a:rPr>
              <a:t>Independent sampling</a:t>
            </a:r>
            <a:r>
              <a:rPr lang="en-US" altLang="ja-JP" sz="2400" dirty="0" smtClean="0"/>
              <a:t> seems to impose limitation on soundness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2400" dirty="0" smtClean="0"/>
              <a:t> The above protocol for NEXP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2400" dirty="0" smtClean="0"/>
              <a:t> Quantum 2-prover 1-round protocol for NEXP by [KKMTV08]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Open problems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38740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Better soundness for EXP &amp; NEXP</a:t>
            </a:r>
          </a:p>
          <a:p>
            <a:r>
              <a:rPr lang="en-US" altLang="ja-JP" dirty="0" smtClean="0"/>
              <a:t>Upper bound for MIP*</a:t>
            </a:r>
          </a:p>
          <a:p>
            <a:pPr lvl="1"/>
            <a:r>
              <a:rPr lang="en-US" altLang="ja-JP" dirty="0" smtClean="0"/>
              <a:t>[Doherty, Liang, Toner, </a:t>
            </a:r>
            <a:r>
              <a:rPr lang="en-US" altLang="ja-JP" dirty="0" err="1" smtClean="0"/>
              <a:t>Wehner</a:t>
            </a:r>
            <a:r>
              <a:rPr lang="en-US" altLang="ja-JP" dirty="0" smtClean="0"/>
              <a:t>] [</a:t>
            </a:r>
            <a:r>
              <a:rPr lang="en-US" altLang="ja-JP" dirty="0" err="1" smtClean="0"/>
              <a:t>Navascués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Pironio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Acín</a:t>
            </a:r>
            <a:r>
              <a:rPr lang="en-US" altLang="ja-JP" dirty="0" smtClean="0"/>
              <a:t>]</a:t>
            </a:r>
            <a:br>
              <a:rPr lang="en-US" altLang="ja-JP" dirty="0" smtClean="0"/>
            </a:br>
            <a:r>
              <a:rPr lang="en-US" altLang="ja-JP" dirty="0" smtClean="0"/>
              <a:t>imply 2-prover 1-round MIP*</a:t>
            </a:r>
            <a:r>
              <a:rPr lang="ja-JP" altLang="en-US" dirty="0" smtClean="0"/>
              <a:t>⊆</a:t>
            </a:r>
            <a:r>
              <a:rPr lang="en-US" altLang="ja-JP" dirty="0" smtClean="0"/>
              <a:t>Recursive</a:t>
            </a:r>
            <a:br>
              <a:rPr lang="en-US" altLang="ja-JP" dirty="0" smtClean="0"/>
            </a:br>
            <a:r>
              <a:rPr lang="en-US" altLang="ja-JP" dirty="0" smtClean="0"/>
              <a:t>assuming finite-dim entanglement suffices</a:t>
            </a:r>
          </a:p>
          <a:p>
            <a:r>
              <a:rPr lang="en-US" altLang="ja-JP" dirty="0" smtClean="0"/>
              <a:t>Characterization of </a:t>
            </a:r>
            <a:r>
              <a:rPr lang="en-US" altLang="ja-JP" dirty="0" err="1" smtClean="0"/>
              <a:t>MIP</a:t>
            </a:r>
            <a:r>
              <a:rPr lang="en-US" altLang="ja-JP" baseline="30000" dirty="0" err="1" smtClean="0"/>
              <a:t>ns</a:t>
            </a:r>
            <a:r>
              <a:rPr lang="en-US" altLang="ja-JP" dirty="0" smtClean="0"/>
              <a:t>, MIP with no-signaling provers</a:t>
            </a:r>
          </a:p>
          <a:p>
            <a:pPr lvl="1"/>
            <a:r>
              <a:rPr lang="en-US" altLang="ja-JP" dirty="0" smtClean="0"/>
              <a:t>PSPACE</a:t>
            </a:r>
            <a:r>
              <a:rPr lang="ja-JP" altLang="en-US" dirty="0" smtClean="0"/>
              <a:t>⊆</a:t>
            </a:r>
            <a:r>
              <a:rPr lang="en-US" altLang="ja-JP" dirty="0" err="1" smtClean="0"/>
              <a:t>MIP</a:t>
            </a:r>
            <a:r>
              <a:rPr lang="en-US" altLang="ja-JP" baseline="30000" dirty="0" err="1" smtClean="0"/>
              <a:t>ns</a:t>
            </a:r>
            <a:r>
              <a:rPr lang="ja-JP" altLang="en-US" dirty="0" smtClean="0"/>
              <a:t>⊆</a:t>
            </a:r>
            <a:r>
              <a:rPr lang="en-US" altLang="ja-JP" dirty="0" smtClean="0"/>
              <a:t>EXP (upper bound based on LP [Preda])</a:t>
            </a:r>
          </a:p>
          <a:p>
            <a:r>
              <a:rPr lang="en-US" altLang="ja-JP" dirty="0" smtClean="0"/>
              <a:t>Parallel repetition for MIP*</a:t>
            </a:r>
          </a:p>
          <a:p>
            <a:r>
              <a:rPr lang="en-US" altLang="ja-JP" dirty="0" smtClean="0"/>
              <a:t>Alternative to oracularization</a:t>
            </a:r>
          </a:p>
          <a:p>
            <a:pPr lvl="1"/>
            <a:r>
              <a:rPr lang="en-US" altLang="ja-JP" dirty="0" smtClean="0"/>
              <a:t>Parallelization</a:t>
            </a:r>
          </a:p>
          <a:p>
            <a:pPr lvl="2"/>
            <a:r>
              <a:rPr lang="en-US" altLang="ja-JP" sz="2400" dirty="0" smtClean="0"/>
              <a:t>Possible using quantum answers from provers</a:t>
            </a:r>
            <a:br>
              <a:rPr lang="en-US" altLang="ja-JP" sz="2400" dirty="0" smtClean="0"/>
            </a:br>
            <a:r>
              <a:rPr lang="en-US" altLang="ja-JP" sz="2400" dirty="0" smtClean="0"/>
              <a:t>[Kempe, Kobayashi, Matsumoto, </a:t>
            </a:r>
            <a:r>
              <a:rPr lang="en-US" altLang="ja-JP" sz="2400" dirty="0" err="1" smtClean="0"/>
              <a:t>Vidick</a:t>
            </a:r>
            <a:r>
              <a:rPr lang="en-US" altLang="ja-JP" sz="2400" dirty="0" smtClean="0"/>
              <a:t> 2007]</a:t>
            </a:r>
            <a:endParaRPr kumimoji="1" lang="en-US" altLang="ja-JP" sz="2400" dirty="0" smtClean="0"/>
          </a:p>
          <a:p>
            <a:pPr lvl="1"/>
            <a:r>
              <a:rPr kumimoji="1" lang="en-US" altLang="ja-JP" dirty="0" smtClean="0"/>
              <a:t>Reducing the number of provers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85692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Multi-prover interactive proof</a:t>
            </a:r>
            <a:br>
              <a:rPr kumimoji="1" lang="en-US" altLang="ja-JP" dirty="0" smtClean="0"/>
            </a:br>
            <a:r>
              <a:rPr kumimoji="1" lang="en-US" altLang="ja-JP" dirty="0" smtClean="0"/>
              <a:t>(MIP)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290454" y="928670"/>
            <a:ext cx="5996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[Ben-Or, </a:t>
            </a:r>
            <a:r>
              <a:rPr kumimoji="1" lang="en-US" altLang="ja-JP" sz="2400" dirty="0" err="1" smtClean="0"/>
              <a:t>Goldwasser</a:t>
            </a:r>
            <a:r>
              <a:rPr kumimoji="1" lang="en-US" altLang="ja-JP" sz="2400" dirty="0" smtClean="0"/>
              <a:t>, </a:t>
            </a:r>
            <a:r>
              <a:rPr kumimoji="1" lang="en-US" altLang="ja-JP" sz="2400" dirty="0" err="1" smtClean="0"/>
              <a:t>Kilian</a:t>
            </a:r>
            <a:r>
              <a:rPr kumimoji="1" lang="en-US" altLang="ja-JP" sz="2400" dirty="0" smtClean="0"/>
              <a:t>, </a:t>
            </a:r>
            <a:r>
              <a:rPr kumimoji="1" lang="en-US" altLang="ja-JP" sz="2400" dirty="0" err="1" smtClean="0"/>
              <a:t>Wigderson</a:t>
            </a:r>
            <a:r>
              <a:rPr lang="en-US" altLang="ja-JP" sz="2400" dirty="0" smtClean="0"/>
              <a:t> 1988</a:t>
            </a:r>
            <a:r>
              <a:rPr kumimoji="1" lang="en-US" altLang="ja-JP" sz="2400" dirty="0" smtClean="0"/>
              <a:t>]</a:t>
            </a:r>
            <a:endParaRPr kumimoji="1" lang="ja-JP" altLang="en-US" sz="24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857620" y="2285992"/>
            <a:ext cx="4676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2 or more provers are kept separated</a:t>
            </a:r>
            <a:endParaRPr kumimoji="1" lang="ja-JP" altLang="en-US" sz="2400" dirty="0"/>
          </a:p>
        </p:txBody>
      </p:sp>
      <p:sp>
        <p:nvSpPr>
          <p:cNvPr id="68" name="角丸四角形吹き出し 67"/>
          <p:cNvSpPr/>
          <p:nvPr/>
        </p:nvSpPr>
        <p:spPr>
          <a:xfrm>
            <a:off x="1500166" y="4071942"/>
            <a:ext cx="914400" cy="612648"/>
          </a:xfrm>
          <a:prstGeom prst="wedgeRoundRectCallout">
            <a:avLst>
              <a:gd name="adj1" fmla="val -117915"/>
              <a:gd name="adj2" fmla="val -60959"/>
              <a:gd name="adj3" fmla="val 16667"/>
            </a:avLst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000" i="1" dirty="0" smtClean="0"/>
              <a:t>x</a:t>
            </a:r>
            <a:r>
              <a:rPr kumimoji="1" lang="ja-JP" altLang="en-US" sz="2000" dirty="0" smtClean="0"/>
              <a:t>∈</a:t>
            </a:r>
            <a:r>
              <a:rPr kumimoji="1" lang="en-US" altLang="ja-JP" sz="2000" i="1" dirty="0" smtClean="0"/>
              <a:t>L</a:t>
            </a:r>
            <a:endParaRPr kumimoji="1" lang="ja-JP" altLang="en-US" sz="2000" i="1" dirty="0"/>
          </a:p>
        </p:txBody>
      </p:sp>
      <p:cxnSp>
        <p:nvCxnSpPr>
          <p:cNvPr id="19" name="直線矢印コネクタ 18"/>
          <p:cNvCxnSpPr/>
          <p:nvPr/>
        </p:nvCxnSpPr>
        <p:spPr>
          <a:xfrm rot="10800000" flipV="1">
            <a:off x="785786" y="3071810"/>
            <a:ext cx="642942" cy="5000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rot="16200000" flipH="1">
            <a:off x="2428860" y="3000372"/>
            <a:ext cx="571504" cy="5715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rot="10800000" flipV="1">
            <a:off x="857224" y="3214686"/>
            <a:ext cx="642942" cy="50006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rot="16200000" flipH="1">
            <a:off x="2357422" y="3143248"/>
            <a:ext cx="571504" cy="57150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グループ化 31"/>
          <p:cNvGrpSpPr/>
          <p:nvPr/>
        </p:nvGrpSpPr>
        <p:grpSpPr>
          <a:xfrm>
            <a:off x="1643042" y="2285992"/>
            <a:ext cx="642942" cy="1071570"/>
            <a:chOff x="4000496" y="2285992"/>
            <a:chExt cx="642942" cy="1071570"/>
          </a:xfrm>
        </p:grpSpPr>
        <p:sp>
          <p:nvSpPr>
            <p:cNvPr id="33" name="円/楕円 32"/>
            <p:cNvSpPr/>
            <p:nvPr/>
          </p:nvSpPr>
          <p:spPr>
            <a:xfrm>
              <a:off x="4000496" y="2285992"/>
              <a:ext cx="642942" cy="64294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2000" dirty="0" smtClean="0"/>
                <a:t>V</a:t>
              </a:r>
              <a:endParaRPr kumimoji="1" lang="ja-JP" altLang="en-US" sz="2000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000496" y="2928934"/>
              <a:ext cx="642942" cy="42862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142844" y="3500438"/>
            <a:ext cx="642942" cy="1071570"/>
            <a:chOff x="2500298" y="3500438"/>
            <a:chExt cx="642942" cy="1071570"/>
          </a:xfrm>
        </p:grpSpPr>
        <p:sp>
          <p:nvSpPr>
            <p:cNvPr id="36" name="円/楕円 35"/>
            <p:cNvSpPr/>
            <p:nvPr/>
          </p:nvSpPr>
          <p:spPr>
            <a:xfrm>
              <a:off x="2500298" y="3500438"/>
              <a:ext cx="642942" cy="642942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2000" dirty="0" smtClean="0"/>
                <a:t>P</a:t>
              </a:r>
              <a:r>
                <a:rPr lang="en-US" altLang="ja-JP" sz="2000" baseline="-25000" dirty="0" smtClean="0"/>
                <a:t>1</a:t>
              </a:r>
              <a:endParaRPr kumimoji="1" lang="ja-JP" altLang="en-US" sz="2000" baseline="-25000" dirty="0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2500298" y="4143380"/>
              <a:ext cx="642942" cy="42862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3071802" y="3500438"/>
            <a:ext cx="642942" cy="1071570"/>
            <a:chOff x="5429256" y="3500438"/>
            <a:chExt cx="642942" cy="1071570"/>
          </a:xfrm>
        </p:grpSpPr>
        <p:sp>
          <p:nvSpPr>
            <p:cNvPr id="39" name="円/楕円 38"/>
            <p:cNvSpPr/>
            <p:nvPr/>
          </p:nvSpPr>
          <p:spPr>
            <a:xfrm>
              <a:off x="5429256" y="3500438"/>
              <a:ext cx="642942" cy="642942"/>
            </a:xfrm>
            <a:prstGeom prst="ellipse">
              <a:avLst/>
            </a:prstGeom>
            <a:solidFill>
              <a:srgbClr val="CC00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2000" dirty="0" smtClean="0"/>
                <a:t>P</a:t>
              </a:r>
              <a:r>
                <a:rPr lang="en-US" altLang="ja-JP" sz="2000" baseline="-25000" dirty="0" smtClean="0"/>
                <a:t>2</a:t>
              </a:r>
              <a:endParaRPr kumimoji="1" lang="ja-JP" altLang="en-US" sz="2000" baseline="-25000" dirty="0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5429256" y="4143380"/>
              <a:ext cx="642942" cy="428628"/>
            </a:xfrm>
            <a:prstGeom prst="rect">
              <a:avLst/>
            </a:prstGeom>
            <a:solidFill>
              <a:srgbClr val="CC00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4" name="角丸四角形吹き出し 53"/>
          <p:cNvSpPr/>
          <p:nvPr/>
        </p:nvSpPr>
        <p:spPr>
          <a:xfrm>
            <a:off x="1571604" y="4143380"/>
            <a:ext cx="914400" cy="612648"/>
          </a:xfrm>
          <a:prstGeom prst="wedgeRoundRectCallout">
            <a:avLst>
              <a:gd name="adj1" fmla="val 112593"/>
              <a:gd name="adj2" fmla="val -68548"/>
              <a:gd name="adj3" fmla="val 16667"/>
            </a:avLst>
          </a:prstGeom>
          <a:solidFill>
            <a:srgbClr val="CC00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000" i="1" dirty="0" smtClean="0"/>
              <a:t>x</a:t>
            </a:r>
            <a:r>
              <a:rPr kumimoji="1" lang="ja-JP" altLang="en-US" sz="2000" dirty="0" smtClean="0"/>
              <a:t>∈</a:t>
            </a:r>
            <a:r>
              <a:rPr kumimoji="1" lang="en-US" altLang="ja-JP" sz="2000" i="1" dirty="0" smtClean="0"/>
              <a:t>L</a:t>
            </a:r>
            <a:endParaRPr kumimoji="1" lang="ja-JP" altLang="en-US" sz="2000" i="1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857620" y="3000372"/>
            <a:ext cx="4423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Provers together try to convince V</a:t>
            </a:r>
            <a:endParaRPr kumimoji="1" lang="ja-JP" altLang="en-US" sz="24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857620" y="3714752"/>
            <a:ext cx="5308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V can “cross-check” the provers’ answers</a:t>
            </a:r>
            <a:endParaRPr kumimoji="1" lang="ja-JP" altLang="en-US" sz="24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42910" y="5672096"/>
            <a:ext cx="7505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Note: Shared randomness between provers does </a:t>
            </a:r>
            <a:r>
              <a:rPr lang="en-US" altLang="ja-JP" sz="2400" i="1" dirty="0" smtClean="0"/>
              <a:t>not</a:t>
            </a:r>
            <a:r>
              <a:rPr lang="en-US" altLang="ja-JP" sz="2400" dirty="0" smtClean="0"/>
              <a:t> change</a:t>
            </a:r>
            <a:br>
              <a:rPr lang="en-US" altLang="ja-JP" sz="2400" dirty="0" smtClean="0"/>
            </a:br>
            <a:r>
              <a:rPr lang="en-US" altLang="ja-JP" sz="2400" dirty="0" smtClean="0"/>
              <a:t>          the computational power</a:t>
            </a:r>
          </a:p>
        </p:txBody>
      </p:sp>
      <p:cxnSp>
        <p:nvCxnSpPr>
          <p:cNvPr id="23" name="直線矢印コネクタ 22"/>
          <p:cNvCxnSpPr/>
          <p:nvPr/>
        </p:nvCxnSpPr>
        <p:spPr>
          <a:xfrm rot="10800000" flipV="1">
            <a:off x="642910" y="2786058"/>
            <a:ext cx="642942" cy="5000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rot="10800000" flipV="1">
            <a:off x="714348" y="2928934"/>
            <a:ext cx="642942" cy="50006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rot="16200000" flipH="1">
            <a:off x="2581260" y="2714621"/>
            <a:ext cx="571504" cy="5715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rot="16200000" flipH="1">
            <a:off x="2509822" y="2857497"/>
            <a:ext cx="571504" cy="57150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071670" y="5000636"/>
            <a:ext cx="5371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MIP=NEXP [</a:t>
            </a:r>
            <a:r>
              <a:rPr lang="en-US" altLang="ja-JP" sz="2400" dirty="0" err="1" smtClean="0"/>
              <a:t>Babai</a:t>
            </a:r>
            <a:r>
              <a:rPr lang="en-US" altLang="ja-JP" sz="2400" dirty="0" smtClean="0"/>
              <a:t>, </a:t>
            </a:r>
            <a:r>
              <a:rPr lang="en-US" altLang="ja-JP" sz="2400" dirty="0" err="1" smtClean="0"/>
              <a:t>Fortnow</a:t>
            </a:r>
            <a:r>
              <a:rPr lang="en-US" altLang="ja-JP" sz="2400" dirty="0" smtClean="0"/>
              <a:t>, Lund 1991]</a:t>
            </a:r>
            <a:endParaRPr kumimoji="1"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000132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Computational power of MIP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070739" y="2157233"/>
            <a:ext cx="3137397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2400" dirty="0" smtClean="0"/>
              <a:t> Poly provers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ja-JP" sz="2400" dirty="0" smtClean="0"/>
              <a:t> Poly rounds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2400" dirty="0" smtClean="0"/>
              <a:t> Bounded 2-sided error</a:t>
            </a:r>
            <a:endParaRPr kumimoji="1" lang="ja-JP" altLang="en-US" sz="24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857752" y="1741593"/>
            <a:ext cx="473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=</a:t>
            </a:r>
            <a:endParaRPr kumimoji="1" lang="ja-JP" altLang="en-US" sz="40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356887" y="2157233"/>
            <a:ext cx="3289683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2400" dirty="0" smtClean="0"/>
              <a:t> 2 provers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ja-JP" sz="2400" dirty="0" smtClean="0"/>
              <a:t> 1 rounds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2400" dirty="0" smtClean="0"/>
              <a:t> Exp-small 1-sided error</a:t>
            </a:r>
            <a:endParaRPr kumimoji="1" lang="ja-JP" altLang="en-US" sz="2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85786" y="1806537"/>
            <a:ext cx="98937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NEXP</a:t>
            </a:r>
            <a:endParaRPr kumimoji="1" lang="ja-JP" altLang="en-US" sz="2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643042" y="1741593"/>
            <a:ext cx="473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=</a:t>
            </a:r>
            <a:endParaRPr kumimoji="1" lang="ja-JP" altLang="en-US" sz="40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857620" y="1455841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[</a:t>
            </a:r>
            <a:r>
              <a:rPr lang="en-US" altLang="ja-JP" sz="2400" dirty="0" err="1" smtClean="0"/>
              <a:t>Feige</a:t>
            </a:r>
            <a:r>
              <a:rPr lang="en-US" altLang="ja-JP" sz="2400" dirty="0" smtClean="0"/>
              <a:t>, </a:t>
            </a:r>
            <a:r>
              <a:rPr lang="en-US" altLang="ja-JP" sz="2400" dirty="0" err="1" smtClean="0"/>
              <a:t>Lovász</a:t>
            </a:r>
            <a:r>
              <a:rPr lang="en-US" altLang="ja-JP" sz="2400" dirty="0" smtClean="0"/>
              <a:t> 1992]</a:t>
            </a:r>
            <a:endParaRPr kumimoji="1" lang="ja-JP" altLang="en-US" sz="24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070739" y="1806537"/>
            <a:ext cx="134504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MIP with</a:t>
            </a:r>
            <a:endParaRPr kumimoji="1" lang="ja-JP" altLang="en-US" sz="2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356887" y="1806537"/>
            <a:ext cx="134504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MIP with</a:t>
            </a:r>
            <a:endParaRPr kumimoji="1" lang="ja-JP" altLang="en-US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00034" y="4065448"/>
            <a:ext cx="8549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Oracularization technique:</a:t>
            </a:r>
            <a:br>
              <a:rPr lang="en-US" altLang="ja-JP" sz="2400" dirty="0" smtClean="0"/>
            </a:br>
            <a:r>
              <a:rPr lang="en-US" altLang="ja-JP" sz="2400" dirty="0" smtClean="0"/>
              <a:t>Poly-prover poly-round (with some restriction) </a:t>
            </a:r>
            <a:r>
              <a:rPr lang="ja-JP" altLang="en-US" sz="2400" dirty="0" smtClean="0"/>
              <a:t>→ </a:t>
            </a:r>
            <a:r>
              <a:rPr lang="en-US" altLang="ja-JP" sz="2400" dirty="0" smtClean="0"/>
              <a:t>2-prover 1-round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/>
          <p:nvPr/>
        </p:nvCxnSpPr>
        <p:spPr>
          <a:xfrm rot="10800000" flipV="1">
            <a:off x="5786446" y="2428868"/>
            <a:ext cx="642942" cy="5000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rot="16200000" flipH="1">
            <a:off x="7429520" y="2357430"/>
            <a:ext cx="571504" cy="5715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5214942" y="214311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i="1" dirty="0" smtClean="0"/>
              <a:t>q</a:t>
            </a:r>
            <a:r>
              <a:rPr lang="en-US" altLang="ja-JP" sz="2400" baseline="-25000" dirty="0" smtClean="0"/>
              <a:t>1</a:t>
            </a:r>
            <a:r>
              <a:rPr lang="en-US" altLang="ja-JP" sz="2400" dirty="0" smtClean="0"/>
              <a:t>,</a:t>
            </a:r>
            <a:r>
              <a:rPr lang="en-US" altLang="ja-JP" sz="2400" i="1" dirty="0" smtClean="0"/>
              <a:t>q</a:t>
            </a:r>
            <a:r>
              <a:rPr lang="en-US" altLang="ja-JP" sz="2400" baseline="-25000" dirty="0" smtClean="0"/>
              <a:t>2</a:t>
            </a:r>
            <a:r>
              <a:rPr lang="en-US" altLang="ja-JP" sz="2400" dirty="0" smtClean="0"/>
              <a:t>,</a:t>
            </a:r>
            <a:r>
              <a:rPr lang="en-US" altLang="ja-JP" sz="2400" i="1" dirty="0" smtClean="0"/>
              <a:t>q</a:t>
            </a:r>
            <a:r>
              <a:rPr lang="en-US" altLang="ja-JP" sz="2400" baseline="-25000" dirty="0" smtClean="0"/>
              <a:t>3</a:t>
            </a:r>
            <a:endParaRPr kumimoji="1" lang="ja-JP" altLang="en-US" sz="2400" baseline="-250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715272" y="2214554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err="1" smtClean="0"/>
              <a:t>q</a:t>
            </a:r>
            <a:r>
              <a:rPr kumimoji="1" lang="en-US" altLang="ja-JP" sz="2400" i="1" baseline="-25000" dirty="0" err="1" smtClean="0"/>
              <a:t>i</a:t>
            </a:r>
            <a:endParaRPr kumimoji="1" lang="ja-JP" altLang="en-US" sz="2400" i="1" baseline="-25000" dirty="0"/>
          </a:p>
        </p:txBody>
      </p:sp>
      <p:cxnSp>
        <p:nvCxnSpPr>
          <p:cNvPr id="9" name="直線矢印コネクタ 8"/>
          <p:cNvCxnSpPr/>
          <p:nvPr/>
        </p:nvCxnSpPr>
        <p:spPr>
          <a:xfrm rot="10800000" flipV="1">
            <a:off x="5857884" y="2571744"/>
            <a:ext cx="642942" cy="50006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rot="16200000" flipH="1">
            <a:off x="7358082" y="2500306"/>
            <a:ext cx="571504" cy="57150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6072198" y="268158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smtClean="0"/>
              <a:t>a</a:t>
            </a:r>
            <a:r>
              <a:rPr kumimoji="1" lang="en-US" altLang="ja-JP" sz="2400" baseline="-25000" dirty="0" smtClean="0"/>
              <a:t>1</a:t>
            </a:r>
            <a:r>
              <a:rPr kumimoji="1" lang="en-US" altLang="ja-JP" sz="2400" dirty="0" smtClean="0"/>
              <a:t>,</a:t>
            </a:r>
            <a:r>
              <a:rPr kumimoji="1" lang="en-US" altLang="ja-JP" sz="2400" i="1" dirty="0" smtClean="0"/>
              <a:t>a</a:t>
            </a:r>
            <a:r>
              <a:rPr kumimoji="1" lang="en-US" altLang="ja-JP" sz="2400" baseline="-25000" dirty="0" smtClean="0"/>
              <a:t>2</a:t>
            </a:r>
            <a:r>
              <a:rPr kumimoji="1" lang="en-US" altLang="ja-JP" sz="2400" dirty="0" smtClean="0"/>
              <a:t>,</a:t>
            </a:r>
            <a:r>
              <a:rPr kumimoji="1" lang="en-US" altLang="ja-JP" sz="2400" i="1" dirty="0" smtClean="0"/>
              <a:t>a</a:t>
            </a:r>
            <a:r>
              <a:rPr kumimoji="1" lang="en-US" altLang="ja-JP" sz="2400" baseline="-25000" dirty="0" smtClean="0"/>
              <a:t>3</a:t>
            </a:r>
            <a:endParaRPr kumimoji="1" lang="ja-JP" altLang="en-US" sz="2400" baseline="-25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305280" y="271462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smtClean="0"/>
              <a:t>b</a:t>
            </a:r>
            <a:endParaRPr kumimoji="1" lang="ja-JP" altLang="en-US" sz="2400" i="1" dirty="0"/>
          </a:p>
        </p:txBody>
      </p:sp>
      <p:grpSp>
        <p:nvGrpSpPr>
          <p:cNvPr id="2" name="グループ化 14"/>
          <p:cNvGrpSpPr/>
          <p:nvPr/>
        </p:nvGrpSpPr>
        <p:grpSpPr>
          <a:xfrm>
            <a:off x="6643702" y="1643050"/>
            <a:ext cx="642942" cy="1071570"/>
            <a:chOff x="4000496" y="2285992"/>
            <a:chExt cx="642942" cy="1071570"/>
          </a:xfrm>
        </p:grpSpPr>
        <p:sp>
          <p:nvSpPr>
            <p:cNvPr id="16" name="円/楕円 15"/>
            <p:cNvSpPr/>
            <p:nvPr/>
          </p:nvSpPr>
          <p:spPr>
            <a:xfrm>
              <a:off x="4000496" y="2285992"/>
              <a:ext cx="642942" cy="64294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V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4000496" y="2928934"/>
              <a:ext cx="642942" cy="42862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グループ化 17"/>
          <p:cNvGrpSpPr/>
          <p:nvPr/>
        </p:nvGrpSpPr>
        <p:grpSpPr>
          <a:xfrm>
            <a:off x="5143504" y="2857496"/>
            <a:ext cx="642942" cy="1071570"/>
            <a:chOff x="2500298" y="3500438"/>
            <a:chExt cx="642942" cy="1071570"/>
          </a:xfrm>
        </p:grpSpPr>
        <p:sp>
          <p:nvSpPr>
            <p:cNvPr id="19" name="円/楕円 18"/>
            <p:cNvSpPr/>
            <p:nvPr/>
          </p:nvSpPr>
          <p:spPr>
            <a:xfrm>
              <a:off x="2500298" y="3500438"/>
              <a:ext cx="642942" cy="642942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2000" dirty="0" smtClean="0"/>
                <a:t>P</a:t>
              </a:r>
              <a:r>
                <a:rPr lang="en-US" altLang="ja-JP" sz="2000" baseline="-25000" dirty="0" smtClean="0"/>
                <a:t>1</a:t>
              </a:r>
              <a:endParaRPr kumimoji="1" lang="ja-JP" altLang="en-US" sz="2000" baseline="-250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2500298" y="4143380"/>
              <a:ext cx="642942" cy="42862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" name="グループ化 20"/>
          <p:cNvGrpSpPr/>
          <p:nvPr/>
        </p:nvGrpSpPr>
        <p:grpSpPr>
          <a:xfrm>
            <a:off x="8072462" y="2857496"/>
            <a:ext cx="642942" cy="1071570"/>
            <a:chOff x="5429256" y="3500438"/>
            <a:chExt cx="642942" cy="1071570"/>
          </a:xfrm>
        </p:grpSpPr>
        <p:sp>
          <p:nvSpPr>
            <p:cNvPr id="22" name="円/楕円 21"/>
            <p:cNvSpPr/>
            <p:nvPr/>
          </p:nvSpPr>
          <p:spPr>
            <a:xfrm>
              <a:off x="5429256" y="3500438"/>
              <a:ext cx="642942" cy="642942"/>
            </a:xfrm>
            <a:prstGeom prst="ellipse">
              <a:avLst/>
            </a:prstGeom>
            <a:solidFill>
              <a:srgbClr val="CC00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2000" dirty="0" smtClean="0"/>
                <a:t>P</a:t>
              </a:r>
              <a:r>
                <a:rPr lang="en-US" altLang="ja-JP" sz="2000" baseline="-25000" dirty="0" smtClean="0"/>
                <a:t>2</a:t>
              </a:r>
              <a:endParaRPr kumimoji="1" lang="ja-JP" altLang="en-US" sz="2000" baseline="-25000" dirty="0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5429256" y="4143380"/>
              <a:ext cx="642942" cy="428628"/>
            </a:xfrm>
            <a:prstGeom prst="rect">
              <a:avLst/>
            </a:prstGeom>
            <a:solidFill>
              <a:srgbClr val="CC00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正方形/長方形 39"/>
          <p:cNvSpPr/>
          <p:nvPr/>
        </p:nvSpPr>
        <p:spPr>
          <a:xfrm>
            <a:off x="860711" y="392906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1217901" y="392906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1575091" y="392906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857224" y="428625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1214414" y="428625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1571604" y="428625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857224" y="464344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1214414" y="464344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1571604" y="4643446"/>
            <a:ext cx="357190" cy="3571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49"/>
          <p:cNvGrpSpPr/>
          <p:nvPr/>
        </p:nvGrpSpPr>
        <p:grpSpPr>
          <a:xfrm>
            <a:off x="1146463" y="1857364"/>
            <a:ext cx="642942" cy="1071570"/>
            <a:chOff x="4000496" y="2285992"/>
            <a:chExt cx="642942" cy="1071570"/>
          </a:xfrm>
        </p:grpSpPr>
        <p:sp>
          <p:nvSpPr>
            <p:cNvPr id="51" name="円/楕円 50"/>
            <p:cNvSpPr/>
            <p:nvPr/>
          </p:nvSpPr>
          <p:spPr>
            <a:xfrm>
              <a:off x="4000496" y="2285992"/>
              <a:ext cx="642942" cy="64294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V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4000496" y="2928934"/>
              <a:ext cx="642942" cy="42862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直線矢印コネクタ 55"/>
          <p:cNvCxnSpPr/>
          <p:nvPr/>
        </p:nvCxnSpPr>
        <p:spPr>
          <a:xfrm rot="5400000">
            <a:off x="1035820" y="3464720"/>
            <a:ext cx="785817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4419790" y="928670"/>
            <a:ext cx="4724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Magic Square game [</a:t>
            </a:r>
            <a:r>
              <a:rPr lang="en-US" altLang="ja-JP" sz="2400" dirty="0" err="1" smtClean="0"/>
              <a:t>Avavind</a:t>
            </a:r>
            <a:r>
              <a:rPr lang="en-US" altLang="ja-JP" sz="2400" dirty="0" smtClean="0"/>
              <a:t> 2002]</a:t>
            </a:r>
            <a:br>
              <a:rPr lang="en-US" altLang="ja-JP" sz="2400" dirty="0" smtClean="0"/>
            </a:br>
            <a:r>
              <a:rPr lang="en-US" altLang="ja-JP" sz="2400" dirty="0" smtClean="0"/>
              <a:t>[Cleve, </a:t>
            </a:r>
            <a:r>
              <a:rPr lang="en-US" altLang="ja-JP" sz="2400" dirty="0" err="1" smtClean="0"/>
              <a:t>Høyer</a:t>
            </a:r>
            <a:r>
              <a:rPr lang="en-US" altLang="ja-JP" sz="2400" dirty="0" smtClean="0"/>
              <a:t>, Toner, </a:t>
            </a:r>
            <a:r>
              <a:rPr lang="en-US" altLang="ja-JP" sz="2400" dirty="0" err="1" smtClean="0"/>
              <a:t>Watrous</a:t>
            </a:r>
            <a:r>
              <a:rPr lang="en-US" altLang="ja-JP" sz="2400" dirty="0" smtClean="0"/>
              <a:t> 2004]</a:t>
            </a:r>
            <a:endParaRPr kumimoji="1" lang="ja-JP" altLang="en-US" sz="2400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1214414" y="385762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i="1" dirty="0" smtClean="0"/>
              <a:t>a</a:t>
            </a:r>
            <a:r>
              <a:rPr kumimoji="1" lang="en-US" altLang="ja-JP" sz="2400" baseline="-25000" dirty="0" smtClean="0"/>
              <a:t>1</a:t>
            </a:r>
            <a:endParaRPr kumimoji="1" lang="ja-JP" altLang="en-US" sz="2400" baseline="-250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201896" y="421481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i="1" dirty="0" smtClean="0"/>
              <a:t>a</a:t>
            </a:r>
            <a:r>
              <a:rPr lang="en-US" altLang="ja-JP" sz="2400" baseline="-25000" dirty="0" smtClean="0"/>
              <a:t>2</a:t>
            </a:r>
            <a:endParaRPr kumimoji="1" lang="ja-JP" altLang="en-US" sz="2400" baseline="-250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210927" y="457200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i="1" dirty="0" smtClean="0"/>
              <a:t>a</a:t>
            </a:r>
            <a:r>
              <a:rPr lang="en-US" altLang="ja-JP" sz="2400" baseline="-25000" dirty="0" smtClean="0"/>
              <a:t>3</a:t>
            </a:r>
            <a:endParaRPr kumimoji="1" lang="ja-JP" altLang="en-US" sz="2400" baseline="-25000" dirty="0"/>
          </a:p>
        </p:txBody>
      </p:sp>
      <p:sp>
        <p:nvSpPr>
          <p:cNvPr id="67" name="右矢印 66"/>
          <p:cNvSpPr/>
          <p:nvPr/>
        </p:nvSpPr>
        <p:spPr>
          <a:xfrm>
            <a:off x="3286116" y="2928934"/>
            <a:ext cx="1785950" cy="42862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311439" y="2500306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Oracularize</a:t>
            </a:r>
            <a:endParaRPr kumimoji="1" lang="ja-JP" altLang="en-US" sz="2400" dirty="0"/>
          </a:p>
        </p:txBody>
      </p:sp>
      <p:sp>
        <p:nvSpPr>
          <p:cNvPr id="54" name="タイトル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Quantum nonlocality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523817" y="3214686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i="1" dirty="0" smtClean="0"/>
              <a:t>q</a:t>
            </a:r>
            <a:r>
              <a:rPr lang="en-US" altLang="ja-JP" sz="2400" baseline="-25000" dirty="0" smtClean="0"/>
              <a:t>1</a:t>
            </a:r>
            <a:r>
              <a:rPr lang="en-US" altLang="ja-JP" sz="2400" dirty="0" smtClean="0"/>
              <a:t>,</a:t>
            </a:r>
            <a:r>
              <a:rPr lang="en-US" altLang="ja-JP" sz="2400" i="1" dirty="0" smtClean="0"/>
              <a:t>q</a:t>
            </a:r>
            <a:r>
              <a:rPr lang="en-US" altLang="ja-JP" sz="2400" baseline="-25000" dirty="0" smtClean="0"/>
              <a:t>2</a:t>
            </a:r>
            <a:r>
              <a:rPr lang="en-US" altLang="ja-JP" sz="2400" dirty="0" smtClean="0"/>
              <a:t>,</a:t>
            </a:r>
            <a:r>
              <a:rPr lang="en-US" altLang="ja-JP" sz="2400" i="1" dirty="0" smtClean="0"/>
              <a:t>q</a:t>
            </a:r>
            <a:r>
              <a:rPr lang="en-US" altLang="ja-JP" sz="2400" baseline="-25000" dirty="0" smtClean="0"/>
              <a:t>3</a:t>
            </a:r>
            <a:r>
              <a:rPr lang="ja-JP" altLang="en-US" sz="2400" dirty="0" smtClean="0"/>
              <a:t>∈</a:t>
            </a:r>
            <a:r>
              <a:rPr lang="en-US" altLang="ja-JP" sz="2400" dirty="0" smtClean="0"/>
              <a:t>{1,…,9}</a:t>
            </a:r>
            <a:endParaRPr kumimoji="1" lang="ja-JP" altLang="en-US" sz="2400" dirty="0"/>
          </a:p>
        </p:txBody>
      </p:sp>
      <p:sp>
        <p:nvSpPr>
          <p:cNvPr id="69" name="角丸四角形 68"/>
          <p:cNvSpPr/>
          <p:nvPr/>
        </p:nvSpPr>
        <p:spPr>
          <a:xfrm>
            <a:off x="5715008" y="3714752"/>
            <a:ext cx="2428892" cy="500066"/>
          </a:xfrm>
          <a:prstGeom prst="round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|Ψ〉 (2 EPR pairs)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14282" y="5072074"/>
            <a:ext cx="3801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kumimoji="1" lang="en-US" altLang="ja-JP" sz="2400" dirty="0" smtClean="0"/>
              <a:t> Each column has odd parity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2400" dirty="0" smtClean="0"/>
              <a:t> Each row has even parity</a:t>
            </a:r>
            <a:endParaRPr kumimoji="1" lang="ja-JP" altLang="en-US" sz="24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572000" y="4572008"/>
            <a:ext cx="3719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Max. winning probability =</a:t>
            </a:r>
            <a:br>
              <a:rPr lang="en-US" altLang="ja-JP" sz="2400" dirty="0" smtClean="0"/>
            </a:br>
            <a:r>
              <a:rPr lang="en-US" altLang="ja-JP" sz="2400" dirty="0" smtClean="0"/>
              <a:t> 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17/18 in the classical world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714876" y="5324789"/>
            <a:ext cx="3746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rgbClr val="FF0000"/>
                </a:solidFill>
              </a:rPr>
              <a:t>1 using prior-entanglement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Effect of quantum nonlocality</a:t>
            </a:r>
            <a:br>
              <a:rPr kumimoji="1" lang="en-US" altLang="ja-JP" dirty="0" smtClean="0"/>
            </a:br>
            <a:r>
              <a:rPr kumimoji="1" lang="en-US" altLang="ja-JP" dirty="0" smtClean="0"/>
              <a:t>on </a:t>
            </a:r>
            <a:r>
              <a:rPr kumimoji="1" lang="en-US" altLang="ja-JP" baseline="0" dirty="0" smtClean="0"/>
              <a:t>MIP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42910" y="1895765"/>
            <a:ext cx="5274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Entanglement gives provers more power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00100" y="2428868"/>
            <a:ext cx="57292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kumimoji="1" lang="en-US" altLang="ja-JP" sz="2400" dirty="0" smtClean="0"/>
              <a:t> Honest provers use nonlocality</a:t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  </a:t>
            </a:r>
            <a:r>
              <a:rPr kumimoji="1" lang="en-US" altLang="ja-JP" sz="2400" dirty="0" smtClean="0">
                <a:sym typeface="Wingdings" pitchFamily="2" charset="2"/>
              </a:rPr>
              <a:t> The power of MIP might increase</a:t>
            </a:r>
            <a:endParaRPr lang="en-US" altLang="ja-JP" sz="2400" dirty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kumimoji="1" lang="en-US" altLang="ja-JP" sz="2400" dirty="0" smtClean="0">
                <a:sym typeface="Wingdings" pitchFamily="2" charset="2"/>
              </a:rPr>
              <a:t> Dishonest provers also use nonlocality</a:t>
            </a:r>
            <a:br>
              <a:rPr kumimoji="1" lang="en-US" altLang="ja-JP" sz="2400" dirty="0" smtClean="0">
                <a:sym typeface="Wingdings" pitchFamily="2" charset="2"/>
              </a:rPr>
            </a:br>
            <a:r>
              <a:rPr kumimoji="1" lang="en-US" altLang="ja-JP" sz="2400" dirty="0" smtClean="0">
                <a:sym typeface="Wingdings" pitchFamily="2" charset="2"/>
              </a:rPr>
              <a:t>   Existing MIP protocols become unsound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143372" y="4929198"/>
            <a:ext cx="213180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MIP = NEXP</a:t>
            </a:r>
            <a:endParaRPr kumimoji="1" lang="ja-JP" altLang="en-US" sz="2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827963" y="4929198"/>
            <a:ext cx="100380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MIP*</a:t>
            </a:r>
            <a:endParaRPr kumimoji="1" lang="ja-JP" altLang="en-US" sz="28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357554" y="428625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 smtClean="0">
                <a:solidFill>
                  <a:srgbClr val="FF0000"/>
                </a:solidFill>
              </a:rPr>
              <a:t>????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714744" y="4786322"/>
            <a:ext cx="54373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⊆</a:t>
            </a:r>
            <a:endParaRPr kumimoji="1" lang="ja-JP" altLang="en-US" sz="28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714744" y="5143512"/>
            <a:ext cx="54373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⊇</a:t>
            </a:r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Related results about MIP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 quantum world (1)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ja-JP" altLang="en-US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⊕</a:t>
            </a:r>
            <a:r>
              <a:rPr lang="en-US" altLang="ja-JP" dirty="0" smtClean="0"/>
              <a:t>MIP(2,1), </a:t>
            </a:r>
            <a:r>
              <a:rPr lang="ja-JP" altLang="en-US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⊕</a:t>
            </a:r>
            <a:r>
              <a:rPr lang="en-US" altLang="ja-JP" dirty="0" smtClean="0"/>
              <a:t>MIP*(2,1):</a:t>
            </a:r>
            <a:br>
              <a:rPr lang="en-US" altLang="ja-JP" dirty="0" smtClean="0"/>
            </a:br>
            <a:r>
              <a:rPr lang="en-US" altLang="ja-JP" dirty="0" smtClean="0"/>
              <a:t>2 provers, 1 round, 1-bit answer,</a:t>
            </a:r>
            <a:br>
              <a:rPr lang="en-US" altLang="ja-JP" dirty="0" smtClean="0"/>
            </a:br>
            <a:r>
              <a:rPr lang="en-US" altLang="ja-JP" dirty="0" smtClean="0"/>
              <a:t>verifier only look at the XOR of the answers</a:t>
            </a:r>
          </a:p>
          <a:p>
            <a:r>
              <a:rPr lang="en-US" altLang="ja-JP" dirty="0" smtClean="0"/>
              <a:t>With some constant 2-sided error,</a:t>
            </a:r>
            <a:br>
              <a:rPr lang="en-US" altLang="ja-JP" dirty="0" smtClean="0"/>
            </a:br>
            <a:r>
              <a:rPr lang="ja-JP" altLang="en-US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⊕</a:t>
            </a:r>
            <a:r>
              <a:rPr lang="en-US" altLang="ja-JP" dirty="0" smtClean="0"/>
              <a:t>MIP*(2,1)</a:t>
            </a:r>
            <a:r>
              <a:rPr lang="ja-JP" altLang="en-US" dirty="0" smtClean="0"/>
              <a:t>⊆</a:t>
            </a:r>
            <a:r>
              <a:rPr lang="en-US" altLang="ja-JP" dirty="0" smtClean="0"/>
              <a:t>EXP </a:t>
            </a:r>
            <a:r>
              <a:rPr lang="ja-JP" altLang="en-US" dirty="0" smtClean="0"/>
              <a:t>⊊ </a:t>
            </a:r>
            <a:r>
              <a:rPr lang="en-US" altLang="ja-JP" dirty="0" smtClean="0"/>
              <a:t>NEXP=</a:t>
            </a:r>
            <a:r>
              <a:rPr lang="ja-JP" altLang="en-US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⊕</a:t>
            </a:r>
            <a:r>
              <a:rPr lang="en-US" altLang="ja-JP" dirty="0" smtClean="0"/>
              <a:t>MIP(2,1)</a:t>
            </a:r>
            <a:br>
              <a:rPr lang="en-US" altLang="ja-JP" dirty="0" smtClean="0"/>
            </a:br>
            <a:r>
              <a:rPr lang="en-US" altLang="ja-JP" dirty="0" smtClean="0"/>
              <a:t>(unless EXP=NEXP)</a:t>
            </a:r>
            <a:br>
              <a:rPr lang="en-US" altLang="ja-JP" dirty="0" smtClean="0"/>
            </a:br>
            <a:r>
              <a:rPr lang="en-US" altLang="ja-JP" dirty="0" smtClean="0"/>
              <a:t>[Cleve, </a:t>
            </a:r>
            <a:r>
              <a:rPr lang="en-US" altLang="ja-JP" dirty="0" err="1" smtClean="0"/>
              <a:t>Høyer</a:t>
            </a:r>
            <a:r>
              <a:rPr lang="en-US" altLang="ja-JP" dirty="0" smtClean="0"/>
              <a:t>, Toner, </a:t>
            </a:r>
            <a:r>
              <a:rPr lang="en-US" altLang="ja-JP" dirty="0" err="1" smtClean="0"/>
              <a:t>Watrous</a:t>
            </a:r>
            <a:r>
              <a:rPr lang="en-US" altLang="ja-JP" dirty="0" smtClean="0"/>
              <a:t> 2004]</a:t>
            </a:r>
          </a:p>
          <a:p>
            <a:pPr>
              <a:buNone/>
            </a:pPr>
            <a:r>
              <a:rPr lang="en-US" altLang="ja-JP" dirty="0" smtClean="0"/>
              <a:t>		Entanglement makes the class smaller!</a:t>
            </a:r>
          </a:p>
          <a:p>
            <a:r>
              <a:rPr kumimoji="1" lang="en-US" altLang="ja-JP" dirty="0" smtClean="0"/>
              <a:t>NP</a:t>
            </a:r>
            <a:r>
              <a:rPr kumimoji="1" lang="ja-JP" altLang="en-US" dirty="0" smtClean="0"/>
              <a:t>⊆</a:t>
            </a:r>
            <a:r>
              <a:rPr lang="ja-JP" altLang="en-US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⊕</a:t>
            </a:r>
            <a:r>
              <a:rPr kumimoji="1" lang="en-US" altLang="ja-JP" dirty="0" smtClean="0"/>
              <a:t>MIP*(2,1) with constant 2-sided error</a:t>
            </a:r>
            <a:br>
              <a:rPr kumimoji="1" lang="en-US" altLang="ja-JP" dirty="0" smtClean="0"/>
            </a:br>
            <a:r>
              <a:rPr kumimoji="1" lang="en-US" altLang="ja-JP" dirty="0" smtClean="0"/>
              <a:t>[Cleve, </a:t>
            </a:r>
            <a:r>
              <a:rPr kumimoji="1" lang="en-US" altLang="ja-JP" dirty="0" err="1" smtClean="0"/>
              <a:t>Gavinsky</a:t>
            </a:r>
            <a:r>
              <a:rPr kumimoji="1" lang="en-US" altLang="ja-JP" dirty="0" smtClean="0"/>
              <a:t>, Jain 2007]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Related results about MIP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 quantum world (2)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65354"/>
          </a:xfrm>
        </p:spPr>
        <p:txBody>
          <a:bodyPr>
            <a:noAutofit/>
          </a:bodyPr>
          <a:lstStyle/>
          <a:p>
            <a:r>
              <a:rPr lang="en-US" altLang="ja-JP" sz="2400" dirty="0" smtClean="0"/>
              <a:t>Trivially, MIP*</a:t>
            </a:r>
            <a:r>
              <a:rPr lang="ja-JP" altLang="en-US" sz="2400" dirty="0" smtClean="0"/>
              <a:t>⊇</a:t>
            </a:r>
            <a:r>
              <a:rPr lang="en-US" altLang="ja-JP" sz="2400" dirty="0" smtClean="0"/>
              <a:t>IP</a:t>
            </a:r>
            <a:r>
              <a:rPr lang="ja-JP" altLang="en-US" sz="2400" dirty="0" smtClean="0"/>
              <a:t>＝</a:t>
            </a:r>
            <a:r>
              <a:rPr lang="en-US" altLang="ja-JP" sz="2400" dirty="0" smtClean="0"/>
              <a:t>PSPACE</a:t>
            </a:r>
          </a:p>
          <a:p>
            <a:r>
              <a:rPr lang="en-US" altLang="ja-JP" sz="2400" dirty="0" smtClean="0"/>
              <a:t>[Kempe, Kobayashi, Matsumoto, Toner, </a:t>
            </a:r>
            <a:r>
              <a:rPr lang="en-US" altLang="ja-JP" sz="2400" dirty="0" err="1" smtClean="0"/>
              <a:t>Vidick</a:t>
            </a:r>
            <a:r>
              <a:rPr lang="en-US" altLang="ja-JP" sz="2400" dirty="0" smtClean="0"/>
              <a:t> 2008]:</a:t>
            </a:r>
          </a:p>
          <a:p>
            <a:pPr lvl="1"/>
            <a:r>
              <a:rPr kumimoji="1" lang="en-US" altLang="ja-JP" dirty="0" smtClean="0"/>
              <a:t>PSPACE</a:t>
            </a:r>
            <a:r>
              <a:rPr lang="ja-JP" altLang="en-US" dirty="0" smtClean="0"/>
              <a:t>⊆</a:t>
            </a:r>
            <a:r>
              <a:rPr lang="en-US" altLang="ja-JP" dirty="0" smtClean="0"/>
              <a:t>MIP* with</a:t>
            </a:r>
            <a:br>
              <a:rPr lang="en-US" altLang="ja-JP" dirty="0" smtClean="0"/>
            </a:br>
            <a:r>
              <a:rPr lang="en-US" altLang="ja-JP" dirty="0" smtClean="0"/>
              <a:t>2 provers, 1 round, 1</a:t>
            </a:r>
            <a:r>
              <a:rPr lang="ja-JP" altLang="en-US" dirty="0" smtClean="0"/>
              <a:t>－</a:t>
            </a:r>
            <a:r>
              <a:rPr lang="en-US" altLang="ja-JP" dirty="0" smtClean="0"/>
              <a:t>1/poly soundness error</a:t>
            </a:r>
          </a:p>
          <a:p>
            <a:pPr lvl="1"/>
            <a:r>
              <a:rPr lang="en-US" altLang="ja-JP" dirty="0" smtClean="0"/>
              <a:t>NEXP</a:t>
            </a:r>
            <a:r>
              <a:rPr lang="ja-JP" altLang="en-US" dirty="0" smtClean="0"/>
              <a:t>⊆</a:t>
            </a:r>
            <a:r>
              <a:rPr lang="en-US" altLang="ja-JP" dirty="0" smtClean="0"/>
              <a:t>MIP* with</a:t>
            </a:r>
            <a:br>
              <a:rPr lang="en-US" altLang="ja-JP" dirty="0" smtClean="0"/>
            </a:br>
            <a:r>
              <a:rPr lang="en-US" altLang="ja-JP" dirty="0" smtClean="0"/>
              <a:t>3 provers, 1 round, 1</a:t>
            </a:r>
            <a:r>
              <a:rPr lang="ja-JP" altLang="en-US" dirty="0" smtClean="0"/>
              <a:t>－</a:t>
            </a:r>
            <a:r>
              <a:rPr lang="en-US" altLang="ja-JP" dirty="0" smtClean="0"/>
              <a:t>1/exp soundness error</a:t>
            </a:r>
          </a:p>
          <a:p>
            <a:pPr lvl="1"/>
            <a:r>
              <a:rPr kumimoji="1" lang="en-US" altLang="ja-JP" dirty="0" smtClean="0"/>
              <a:t>NEXP</a:t>
            </a:r>
            <a:r>
              <a:rPr lang="ja-JP" altLang="en-US" dirty="0" smtClean="0"/>
              <a:t>⊆</a:t>
            </a:r>
            <a:r>
              <a:rPr lang="en-US" altLang="ja-JP" dirty="0" smtClean="0"/>
              <a:t>QMIP (quantum messages) with</a:t>
            </a:r>
            <a:br>
              <a:rPr lang="en-US" altLang="ja-JP" dirty="0" smtClean="0"/>
            </a:br>
            <a:r>
              <a:rPr lang="en-US" altLang="ja-JP" dirty="0" smtClean="0"/>
              <a:t>2 provers, 1 round, 1</a:t>
            </a:r>
            <a:r>
              <a:rPr lang="ja-JP" altLang="en-US" dirty="0" smtClean="0"/>
              <a:t>－</a:t>
            </a:r>
            <a:r>
              <a:rPr lang="en-US" altLang="ja-JP" dirty="0" smtClean="0"/>
              <a:t>1/exp soundness error</a:t>
            </a:r>
          </a:p>
          <a:p>
            <a:r>
              <a:rPr kumimoji="1" lang="en-US" altLang="ja-JP" sz="2400" dirty="0" smtClean="0"/>
              <a:t>NEXP</a:t>
            </a:r>
            <a:r>
              <a:rPr lang="ja-JP" altLang="en-US" sz="2400" dirty="0" smtClean="0"/>
              <a:t>⊆</a:t>
            </a:r>
            <a:r>
              <a:rPr lang="en-US" altLang="ja-JP" sz="2400" dirty="0" smtClean="0"/>
              <a:t>MIP* with</a:t>
            </a:r>
            <a:br>
              <a:rPr lang="en-US" altLang="ja-JP" sz="2400" dirty="0" smtClean="0"/>
            </a:br>
            <a:r>
              <a:rPr lang="en-US" altLang="ja-JP" sz="2400" dirty="0" smtClean="0"/>
              <a:t>3 provers, 1 round, 1</a:t>
            </a:r>
            <a:r>
              <a:rPr lang="ja-JP" altLang="en-US" sz="2400" dirty="0" smtClean="0"/>
              <a:t>－</a:t>
            </a:r>
            <a:r>
              <a:rPr lang="en-US" altLang="ja-JP" sz="2400" dirty="0" smtClean="0"/>
              <a:t>1/exp soundness error, 1-bit answer</a:t>
            </a:r>
            <a:br>
              <a:rPr lang="en-US" altLang="ja-JP" sz="2400" dirty="0" smtClean="0"/>
            </a:br>
            <a:r>
              <a:rPr lang="en-US" altLang="ja-JP" sz="2400" dirty="0" smtClean="0"/>
              <a:t>[Ito, Kobayashi, Preda, Sun, Yao 2008]</a:t>
            </a:r>
            <a:endParaRPr kumimoji="1"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Related results about MIP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 quantum world (3)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65354"/>
          </a:xfrm>
        </p:spPr>
        <p:txBody>
          <a:bodyPr>
            <a:noAutofit/>
          </a:bodyPr>
          <a:lstStyle/>
          <a:p>
            <a:r>
              <a:rPr lang="en-US" altLang="ja-JP" dirty="0" smtClean="0"/>
              <a:t>[Ben-Or, Hassidim, </a:t>
            </a:r>
            <a:r>
              <a:rPr lang="en-US" altLang="ja-JP" dirty="0" err="1" smtClean="0"/>
              <a:t>Pilpel</a:t>
            </a:r>
            <a:r>
              <a:rPr lang="en-US" altLang="ja-JP" dirty="0" smtClean="0"/>
              <a:t> 2008]:</a:t>
            </a:r>
          </a:p>
          <a:p>
            <a:pPr>
              <a:buNone/>
            </a:pPr>
            <a:r>
              <a:rPr lang="en-US" altLang="ja-JP" dirty="0" smtClean="0"/>
              <a:t>	NEXP has 2-prover 2-round protocol</a:t>
            </a:r>
            <a:br>
              <a:rPr lang="en-US" altLang="ja-JP" dirty="0" smtClean="0"/>
            </a:br>
            <a:r>
              <a:rPr lang="en-US" altLang="ja-JP" dirty="0" smtClean="0"/>
              <a:t>with constant soundness</a:t>
            </a:r>
            <a:br>
              <a:rPr lang="en-US" altLang="ja-JP" dirty="0" smtClean="0"/>
            </a:br>
            <a:r>
              <a:rPr lang="en-US" altLang="ja-JP" dirty="0" smtClean="0"/>
              <a:t>in new model with</a:t>
            </a:r>
          </a:p>
          <a:p>
            <a:pPr lvl="1"/>
            <a:r>
              <a:rPr lang="en-US" altLang="ja-JP" dirty="0" smtClean="0"/>
              <a:t>Quantum interaction</a:t>
            </a:r>
          </a:p>
          <a:p>
            <a:pPr lvl="1"/>
            <a:r>
              <a:rPr lang="en-US" altLang="ja-JP" dirty="0" smtClean="0"/>
              <a:t>Classical communication between provers</a:t>
            </a:r>
          </a:p>
          <a:p>
            <a:pPr lvl="1"/>
            <a:r>
              <a:rPr lang="en-US" altLang="ja-JP" dirty="0" smtClean="0"/>
              <a:t>Without prior-entanglement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リゾート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Resort with Comic Sans and Times">
      <a:majorFont>
        <a:latin typeface="Comic Sans MS"/>
        <a:ea typeface="ＭＳ Ｐゴシック"/>
        <a:cs typeface=""/>
      </a:majorFont>
      <a:minorFont>
        <a:latin typeface="Times New Roman"/>
        <a:ea typeface="HGP明朝E"/>
        <a:cs typeface=""/>
      </a:minorFont>
    </a:fontScheme>
    <a:fmtScheme name="リゾート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5895</TotalTime>
  <Words>980</Words>
  <Application>Microsoft Office PowerPoint</Application>
  <PresentationFormat>画面に合わせる (4:3)</PresentationFormat>
  <Paragraphs>306</Paragraphs>
  <Slides>22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32" baseType="lpstr">
      <vt:lpstr>Arial</vt:lpstr>
      <vt:lpstr>ＭＳ Ｐゴシック</vt:lpstr>
      <vt:lpstr>Comic Sans MS</vt:lpstr>
      <vt:lpstr>Times New Roman</vt:lpstr>
      <vt:lpstr>HGP明朝E</vt:lpstr>
      <vt:lpstr>Wingdings 2</vt:lpstr>
      <vt:lpstr>Wingdings</vt:lpstr>
      <vt:lpstr>Arial Unicode MS</vt:lpstr>
      <vt:lpstr>Calibri</vt:lpstr>
      <vt:lpstr>リゾート</vt:lpstr>
      <vt:lpstr>Oracularization and 2-Prover 1-Round Interactive Proofs against Nonlocal Strategies</vt:lpstr>
      <vt:lpstr>Interactive proof</vt:lpstr>
      <vt:lpstr>Multi-prover interactive proof (MIP)</vt:lpstr>
      <vt:lpstr>Computational power of MIP</vt:lpstr>
      <vt:lpstr>Quantum nonlocality</vt:lpstr>
      <vt:lpstr>Effect of quantum nonlocality on MIP</vt:lpstr>
      <vt:lpstr>Related results about MIP in quantum world (1)</vt:lpstr>
      <vt:lpstr>Related results about MIP in quantum world (2)</vt:lpstr>
      <vt:lpstr>Related results about MIP in quantum world (3)</vt:lpstr>
      <vt:lpstr>Our results</vt:lpstr>
      <vt:lpstr>No-signaling provers</vt:lpstr>
      <vt:lpstr>Protocol for PSPACE by [KKMTV08]</vt:lpstr>
      <vt:lpstr>Analysis of soundness (1)</vt:lpstr>
      <vt:lpstr>Analysis of soundness (2)</vt:lpstr>
      <vt:lpstr>Analysis of soundness (2)</vt:lpstr>
      <vt:lpstr>Final step: Parallel repetition</vt:lpstr>
      <vt:lpstr>2-prover 1-round protocol for NEXP</vt:lpstr>
      <vt:lpstr>Dummy question prevents perfect cheating</vt:lpstr>
      <vt:lpstr>Limit of independent sampling</vt:lpstr>
      <vt:lpstr>Limit of independent sampling</vt:lpstr>
      <vt:lpstr>Summary</vt:lpstr>
      <vt:lpstr>Open problems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Oracularization and 2-Prover 1-Round Interactive Proofs against Nonlocal Strategies</dc:title>
  <dc:creator>tsuyoshi</dc:creator>
  <cp:lastModifiedBy>tsuyoshi</cp:lastModifiedBy>
  <cp:revision>482</cp:revision>
  <dcterms:created xsi:type="dcterms:W3CDTF">2009-01-07T21:41:40Z</dcterms:created>
  <dcterms:modified xsi:type="dcterms:W3CDTF">2009-01-14T19:09:25Z</dcterms:modified>
</cp:coreProperties>
</file>