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Default Extension="emf" ContentType="image/x-emf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tags/tag213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tags/tag243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notesSlides/notesSlide32.xml" ContentType="application/vnd.openxmlformats-officedocument.presentationml.notesSlide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notesSlides/notesSlide33.xml" ContentType="application/vnd.openxmlformats-officedocument.presentationml.notesSlide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slides/slide32.xml" ContentType="application/vnd.openxmlformats-officedocument.presentationml.slide+xml"/>
  <Default Extension="fntdata" ContentType="application/x-fontdata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157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notesSlides/notesSlide19.xml" ContentType="application/vnd.openxmlformats-officedocument.presentationml.notesSlide+xml"/>
  <Override PartName="/ppt/tags/tag121.xml" ContentType="application/vnd.openxmlformats-officedocument.presentationml.tags+xml"/>
  <Override PartName="/ppt/tags/tag208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39"/>
  </p:notesMasterIdLst>
  <p:sldIdLst>
    <p:sldId id="256" r:id="rId2"/>
    <p:sldId id="292" r:id="rId3"/>
    <p:sldId id="294" r:id="rId4"/>
    <p:sldId id="266" r:id="rId5"/>
    <p:sldId id="310" r:id="rId6"/>
    <p:sldId id="271" r:id="rId7"/>
    <p:sldId id="307" r:id="rId8"/>
    <p:sldId id="297" r:id="rId9"/>
    <p:sldId id="298" r:id="rId10"/>
    <p:sldId id="281" r:id="rId11"/>
    <p:sldId id="282" r:id="rId12"/>
    <p:sldId id="308" r:id="rId13"/>
    <p:sldId id="280" r:id="rId14"/>
    <p:sldId id="283" r:id="rId15"/>
    <p:sldId id="288" r:id="rId16"/>
    <p:sldId id="289" r:id="rId17"/>
    <p:sldId id="290" r:id="rId18"/>
    <p:sldId id="284" r:id="rId19"/>
    <p:sldId id="291" r:id="rId20"/>
    <p:sldId id="311" r:id="rId21"/>
    <p:sldId id="312" r:id="rId22"/>
    <p:sldId id="313" r:id="rId23"/>
    <p:sldId id="314" r:id="rId24"/>
    <p:sldId id="274" r:id="rId25"/>
    <p:sldId id="295" r:id="rId26"/>
    <p:sldId id="287" r:id="rId27"/>
    <p:sldId id="296" r:id="rId28"/>
    <p:sldId id="272" r:id="rId29"/>
    <p:sldId id="299" r:id="rId30"/>
    <p:sldId id="261" r:id="rId31"/>
    <p:sldId id="275" r:id="rId32"/>
    <p:sldId id="304" r:id="rId33"/>
    <p:sldId id="305" r:id="rId34"/>
    <p:sldId id="306" r:id="rId35"/>
    <p:sldId id="300" r:id="rId36"/>
    <p:sldId id="301" r:id="rId37"/>
    <p:sldId id="302" r:id="rId38"/>
  </p:sldIdLst>
  <p:sldSz cx="9144000" cy="6858000" type="screen4x3"/>
  <p:notesSz cx="6858000" cy="9144000"/>
  <p:embeddedFontLst>
    <p:embeddedFont>
      <p:font typeface="Trebuchet MS" pitchFamily="34" charset="0"/>
      <p:regular r:id="rId40"/>
      <p:bold r:id="rId41"/>
      <p:italic r:id="rId42"/>
      <p:boldItalic r:id="rId43"/>
    </p:embeddedFont>
    <p:embeddedFont>
      <p:font typeface="Georgia" pitchFamily="18" charset="0"/>
      <p:regular r:id="rId44"/>
      <p:bold r:id="rId45"/>
      <p:italic r:id="rId46"/>
      <p:boldItalic r:id="rId47"/>
    </p:embeddedFont>
    <p:embeddedFont>
      <p:font typeface="CMMI10" pitchFamily="34" charset="0"/>
      <p:regular r:id="rId48"/>
    </p:embeddedFont>
    <p:embeddedFont>
      <p:font typeface="CMMI7" pitchFamily="34" charset="0"/>
      <p:regular r:id="rId49"/>
    </p:embeddedFont>
    <p:embeddedFont>
      <p:font typeface="CMR7" pitchFamily="34" charset="0"/>
      <p:regular r:id="rId50"/>
    </p:embeddedFont>
    <p:embeddedFont>
      <p:font typeface="CMR10" pitchFamily="34" charset="0"/>
      <p:regular r:id="rId51"/>
    </p:embeddedFont>
    <p:embeddedFont>
      <p:font typeface="CMSY10ORIG" pitchFamily="34" charset="0"/>
      <p:regular r:id="rId52"/>
    </p:embeddedFont>
    <p:embeddedFont>
      <p:font typeface="CMMI8" pitchFamily="34" charset="0"/>
      <p:regular r:id="rId53"/>
    </p:embeddedFont>
    <p:embeddedFont>
      <p:font typeface="LCMSS8" pitchFamily="34" charset="0"/>
      <p:regular r:id="rId54"/>
    </p:embeddedFont>
    <p:embeddedFont>
      <p:font typeface="CMSY8" pitchFamily="34" charset="0"/>
      <p:regular r:id="rId55"/>
    </p:embeddedFont>
    <p:embeddedFont>
      <p:font typeface="CMSS8" pitchFamily="34" charset="0"/>
      <p:regular r:id="rId56"/>
    </p:embeddedFont>
    <p:embeddedFont>
      <p:font typeface="CMSY7" pitchFamily="34" charset="0"/>
      <p:regular r:id="rId57"/>
    </p:embeddedFont>
    <p:embeddedFont>
      <p:font typeface="CMMI5" pitchFamily="34" charset="0"/>
      <p:regular r:id="rId58"/>
    </p:embeddedFont>
    <p:embeddedFont>
      <p:font typeface="CMR5" pitchFamily="34" charset="0"/>
      <p:regular r:id="rId59"/>
    </p:embeddedFont>
    <p:embeddedFont>
      <p:font typeface="CMSS10" pitchFamily="34" charset="0"/>
      <p:regular r:id="rId60"/>
    </p:embeddedFont>
    <p:embeddedFont>
      <p:font typeface="CMEX10" pitchFamily="34" charset="0"/>
      <p:regular r:id="rId61"/>
    </p:embeddedFont>
    <p:embeddedFont>
      <p:font typeface="MSBM10" pitchFamily="34" charset="0"/>
      <p:regular r:id="rId62"/>
    </p:embeddedFont>
    <p:embeddedFont>
      <p:font typeface="CMSY5" pitchFamily="34" charset="0"/>
      <p:regular r:id="rId63"/>
    </p:embeddedFont>
    <p:embeddedFont>
      <p:font typeface="CMCSC10" pitchFamily="34" charset="0"/>
      <p:regular r:id="rId64"/>
    </p:embeddedFont>
    <p:embeddedFont>
      <p:font typeface="cmsy10" pitchFamily="34" charset="0"/>
      <p:regular r:id="rId65"/>
    </p:embeddedFont>
    <p:embeddedFont>
      <p:font typeface="Wingdings 2" pitchFamily="18" charset="2"/>
      <p:regular r:id="rId66"/>
    </p:embeddedFont>
    <p:embeddedFont>
      <p:font typeface="MT Extra" pitchFamily="18" charset="2"/>
      <p:regular r:id="rId67"/>
    </p:embeddedFont>
    <p:embeddedFont>
      <p:font typeface="Calibri" pitchFamily="34" charset="0"/>
      <p:regular r:id="rId68"/>
      <p:bold r:id="rId69"/>
      <p:italic r:id="rId70"/>
      <p:boldItalic r:id="rId71"/>
    </p:embeddedFont>
  </p:embeddedFontLst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C608CB"/>
    <a:srgbClr val="0000FF"/>
    <a:srgbClr val="0099FF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02" autoAdjust="0"/>
    <p:restoredTop sz="94610" autoAdjust="0"/>
  </p:normalViewPr>
  <p:slideViewPr>
    <p:cSldViewPr showGuides="1">
      <p:cViewPr varScale="1">
        <p:scale>
          <a:sx n="70" d="100"/>
          <a:sy n="70" d="100"/>
        </p:scale>
        <p:origin x="-516" y="-108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font" Target="fonts/font24.fntdata"/><Relationship Id="rId68" Type="http://schemas.openxmlformats.org/officeDocument/2006/relationships/font" Target="fonts/font29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3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66" Type="http://schemas.openxmlformats.org/officeDocument/2006/relationships/font" Target="fonts/font27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61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65" Type="http://schemas.openxmlformats.org/officeDocument/2006/relationships/font" Target="fonts/font26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font" Target="fonts/font25.fntdata"/><Relationship Id="rId69" Type="http://schemas.openxmlformats.org/officeDocument/2006/relationships/font" Target="fonts/font30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67" Type="http://schemas.openxmlformats.org/officeDocument/2006/relationships/font" Target="fonts/font28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font" Target="fonts/font23.fntdata"/><Relationship Id="rId70" Type="http://schemas.openxmlformats.org/officeDocument/2006/relationships/font" Target="fonts/font31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53809-43E2-4C4F-B818-63990CA07BEA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ED35D-CF29-46BA-AD02-869799478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ED35D-CF29-46BA-AD02-86979947898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3DFDD40-F4AD-44C0-B8ED-FDB4C4C642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D40-F4AD-44C0-B8ED-FDB4C4C64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D40-F4AD-44C0-B8ED-FDB4C4C64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D40-F4AD-44C0-B8ED-FDB4C4C64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D40-F4AD-44C0-B8ED-FDB4C4C64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3DFDD40-F4AD-44C0-B8ED-FDB4C4C642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464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3DFDD40-F4AD-44C0-B8ED-FDB4C4C64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D40-F4AD-44C0-B8ED-FDB4C4C64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D40-F4AD-44C0-B8ED-FDB4C4C64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DD40-F4AD-44C0-B8ED-FDB4C4C64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98203BC-55D5-483A-BD9F-B157D7375FCF}" type="datetimeFigureOut">
              <a:rPr lang="en-US" smtClean="0"/>
              <a:pPr/>
              <a:t>1/16/2009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3DFDD40-F4AD-44C0-B8ED-FDB4C4C642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lide Number Placeholder 28"/>
          <p:cNvSpPr txBox="1">
            <a:spLocks/>
          </p:cNvSpPr>
          <p:nvPr userDrawn="1"/>
        </p:nvSpPr>
        <p:spPr>
          <a:xfrm>
            <a:off x="7755941" y="6386945"/>
            <a:ext cx="1281090" cy="365760"/>
          </a:xfrm>
          <a:prstGeom prst="rect">
            <a:avLst/>
          </a:prstGeom>
        </p:spPr>
        <p:txBody>
          <a:bodyPr/>
          <a:lstStyle>
            <a:lvl1pPr algn="r">
              <a:defRPr sz="2400">
                <a:solidFill>
                  <a:schemeClr val="accent3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FDD40-F4AD-44C0-B8ED-FDB4C4C6420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/19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0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29.png"/><Relationship Id="rId17" Type="http://schemas.openxmlformats.org/officeDocument/2006/relationships/image" Target="../media/image33.png"/><Relationship Id="rId2" Type="http://schemas.openxmlformats.org/officeDocument/2006/relationships/tags" Target="../tags/tag47.xml"/><Relationship Id="rId16" Type="http://schemas.openxmlformats.org/officeDocument/2006/relationships/image" Target="../media/image5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28.png"/><Relationship Id="rId5" Type="http://schemas.openxmlformats.org/officeDocument/2006/relationships/tags" Target="../tags/tag50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tags" Target="../tags/tag49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35.png"/><Relationship Id="rId18" Type="http://schemas.openxmlformats.org/officeDocument/2006/relationships/image" Target="../media/image6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34.png"/><Relationship Id="rId17" Type="http://schemas.openxmlformats.org/officeDocument/2006/relationships/image" Target="../media/image38.png"/><Relationship Id="rId2" Type="http://schemas.openxmlformats.org/officeDocument/2006/relationships/tags" Target="../tags/tag54.xml"/><Relationship Id="rId16" Type="http://schemas.openxmlformats.org/officeDocument/2006/relationships/image" Target="../media/image37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28.png"/><Relationship Id="rId5" Type="http://schemas.openxmlformats.org/officeDocument/2006/relationships/tags" Target="../tags/tag57.xml"/><Relationship Id="rId15" Type="http://schemas.openxmlformats.org/officeDocument/2006/relationships/image" Target="../media/image36.png"/><Relationship Id="rId10" Type="http://schemas.openxmlformats.org/officeDocument/2006/relationships/notesSlide" Target="../notesSlides/notesSlide11.xml"/><Relationship Id="rId4" Type="http://schemas.openxmlformats.org/officeDocument/2006/relationships/tags" Target="../tags/tag5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6.png"/><Relationship Id="rId2" Type="http://schemas.openxmlformats.org/officeDocument/2006/relationships/tags" Target="../tags/tag62.xml"/><Relationship Id="rId16" Type="http://schemas.openxmlformats.org/officeDocument/2006/relationships/image" Target="../media/image38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30.png"/><Relationship Id="rId5" Type="http://schemas.openxmlformats.org/officeDocument/2006/relationships/tags" Target="../tags/tag65.xml"/><Relationship Id="rId15" Type="http://schemas.openxmlformats.org/officeDocument/2006/relationships/image" Target="../media/image36.png"/><Relationship Id="rId10" Type="http://schemas.openxmlformats.org/officeDocument/2006/relationships/image" Target="../media/image37.png"/><Relationship Id="rId4" Type="http://schemas.openxmlformats.org/officeDocument/2006/relationships/tags" Target="../tags/tag64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0.pn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23.png"/><Relationship Id="rId17" Type="http://schemas.openxmlformats.org/officeDocument/2006/relationships/image" Target="../media/image42.png"/><Relationship Id="rId2" Type="http://schemas.openxmlformats.org/officeDocument/2006/relationships/tags" Target="../tags/tag69.xml"/><Relationship Id="rId16" Type="http://schemas.openxmlformats.org/officeDocument/2006/relationships/image" Target="../media/image41.png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21.png"/><Relationship Id="rId5" Type="http://schemas.openxmlformats.org/officeDocument/2006/relationships/tags" Target="../tags/tag72.xml"/><Relationship Id="rId15" Type="http://schemas.openxmlformats.org/officeDocument/2006/relationships/image" Target="../media/image31.png"/><Relationship Id="rId10" Type="http://schemas.openxmlformats.org/officeDocument/2006/relationships/image" Target="../media/image39.png"/><Relationship Id="rId4" Type="http://schemas.openxmlformats.org/officeDocument/2006/relationships/tags" Target="../tags/tag71.xml"/><Relationship Id="rId9" Type="http://schemas.openxmlformats.org/officeDocument/2006/relationships/notesSlide" Target="../notesSlides/notesSlide13.xml"/><Relationship Id="rId1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44.png"/><Relationship Id="rId18" Type="http://schemas.openxmlformats.org/officeDocument/2006/relationships/image" Target="../media/image6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21.png"/><Relationship Id="rId17" Type="http://schemas.openxmlformats.org/officeDocument/2006/relationships/image" Target="../media/image45.png"/><Relationship Id="rId2" Type="http://schemas.openxmlformats.org/officeDocument/2006/relationships/tags" Target="../tags/tag76.xml"/><Relationship Id="rId16" Type="http://schemas.openxmlformats.org/officeDocument/2006/relationships/image" Target="../media/image30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43.png"/><Relationship Id="rId5" Type="http://schemas.openxmlformats.org/officeDocument/2006/relationships/tags" Target="../tags/tag79.xml"/><Relationship Id="rId15" Type="http://schemas.openxmlformats.org/officeDocument/2006/relationships/image" Target="../media/image36.png"/><Relationship Id="rId10" Type="http://schemas.openxmlformats.org/officeDocument/2006/relationships/notesSlide" Target="../notesSlides/notesSlide14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7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46.png"/><Relationship Id="rId17" Type="http://schemas.openxmlformats.org/officeDocument/2006/relationships/image" Target="../media/image45.png"/><Relationship Id="rId2" Type="http://schemas.openxmlformats.org/officeDocument/2006/relationships/tags" Target="../tags/tag84.xml"/><Relationship Id="rId16" Type="http://schemas.openxmlformats.org/officeDocument/2006/relationships/image" Target="../media/image30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23.png"/><Relationship Id="rId5" Type="http://schemas.openxmlformats.org/officeDocument/2006/relationships/tags" Target="../tags/tag87.xml"/><Relationship Id="rId15" Type="http://schemas.openxmlformats.org/officeDocument/2006/relationships/image" Target="../media/image36.png"/><Relationship Id="rId10" Type="http://schemas.openxmlformats.org/officeDocument/2006/relationships/image" Target="../media/image21.png"/><Relationship Id="rId4" Type="http://schemas.openxmlformats.org/officeDocument/2006/relationships/tags" Target="../tags/tag86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92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94.xml"/><Relationship Id="rId10" Type="http://schemas.openxmlformats.org/officeDocument/2006/relationships/image" Target="../media/image50.png"/><Relationship Id="rId4" Type="http://schemas.openxmlformats.org/officeDocument/2006/relationships/tags" Target="../tags/tag93.xml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97.xml"/><Relationship Id="rId7" Type="http://schemas.openxmlformats.org/officeDocument/2006/relationships/image" Target="../media/image51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98.xm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45.png"/><Relationship Id="rId18" Type="http://schemas.openxmlformats.org/officeDocument/2006/relationships/image" Target="../media/image55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30.png"/><Relationship Id="rId17" Type="http://schemas.openxmlformats.org/officeDocument/2006/relationships/image" Target="../media/image54.png"/><Relationship Id="rId2" Type="http://schemas.openxmlformats.org/officeDocument/2006/relationships/tags" Target="../tags/tag100.xml"/><Relationship Id="rId16" Type="http://schemas.openxmlformats.org/officeDocument/2006/relationships/image" Target="../media/image38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../media/image23.png"/><Relationship Id="rId5" Type="http://schemas.openxmlformats.org/officeDocument/2006/relationships/tags" Target="../tags/tag103.xml"/><Relationship Id="rId15" Type="http://schemas.openxmlformats.org/officeDocument/2006/relationships/image" Target="../media/image36.png"/><Relationship Id="rId10" Type="http://schemas.openxmlformats.org/officeDocument/2006/relationships/notesSlide" Target="../notesSlides/notesSlide18.xml"/><Relationship Id="rId19" Type="http://schemas.openxmlformats.org/officeDocument/2006/relationships/image" Target="../media/image6.png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40.emf"/><Relationship Id="rId18" Type="http://schemas.openxmlformats.org/officeDocument/2006/relationships/image" Target="../media/image56.png"/><Relationship Id="rId3" Type="http://schemas.openxmlformats.org/officeDocument/2006/relationships/tags" Target="../tags/tag109.xml"/><Relationship Id="rId21" Type="http://schemas.openxmlformats.org/officeDocument/2006/relationships/image" Target="../media/image28.png"/><Relationship Id="rId7" Type="http://schemas.openxmlformats.org/officeDocument/2006/relationships/tags" Target="../tags/tag113.xml"/><Relationship Id="rId12" Type="http://schemas.openxmlformats.org/officeDocument/2006/relationships/image" Target="../media/image30.png"/><Relationship Id="rId17" Type="http://schemas.openxmlformats.org/officeDocument/2006/relationships/image" Target="../media/image42.png"/><Relationship Id="rId2" Type="http://schemas.openxmlformats.org/officeDocument/2006/relationships/tags" Target="../tags/tag108.xml"/><Relationship Id="rId16" Type="http://schemas.openxmlformats.org/officeDocument/2006/relationships/image" Target="../media/image41.png"/><Relationship Id="rId20" Type="http://schemas.openxmlformats.org/officeDocument/2006/relationships/image" Target="../media/image23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notesSlide" Target="../notesSlides/notesSlide19.xml"/><Relationship Id="rId5" Type="http://schemas.openxmlformats.org/officeDocument/2006/relationships/tags" Target="../tags/tag111.xml"/><Relationship Id="rId15" Type="http://schemas.openxmlformats.org/officeDocument/2006/relationships/image" Target="../media/image31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7.png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notesSlide" Target="../notesSlides/notesSlide20.xml"/><Relationship Id="rId18" Type="http://schemas.openxmlformats.org/officeDocument/2006/relationships/image" Target="../media/image62.emf"/><Relationship Id="rId3" Type="http://schemas.openxmlformats.org/officeDocument/2006/relationships/tags" Target="../tags/tag118.xml"/><Relationship Id="rId21" Type="http://schemas.openxmlformats.org/officeDocument/2006/relationships/image" Target="../media/image65.png"/><Relationship Id="rId7" Type="http://schemas.openxmlformats.org/officeDocument/2006/relationships/tags" Target="../tags/tag12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1.emf"/><Relationship Id="rId2" Type="http://schemas.openxmlformats.org/officeDocument/2006/relationships/tags" Target="../tags/tag117.xml"/><Relationship Id="rId16" Type="http://schemas.openxmlformats.org/officeDocument/2006/relationships/image" Target="../media/image60.emf"/><Relationship Id="rId20" Type="http://schemas.openxmlformats.org/officeDocument/2006/relationships/image" Target="../media/image64.png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24" Type="http://schemas.openxmlformats.org/officeDocument/2006/relationships/image" Target="../media/image10.png"/><Relationship Id="rId5" Type="http://schemas.openxmlformats.org/officeDocument/2006/relationships/tags" Target="../tags/tag120.xml"/><Relationship Id="rId15" Type="http://schemas.openxmlformats.org/officeDocument/2006/relationships/image" Target="../media/image59.emf"/><Relationship Id="rId23" Type="http://schemas.openxmlformats.org/officeDocument/2006/relationships/image" Target="../media/image9.png"/><Relationship Id="rId10" Type="http://schemas.openxmlformats.org/officeDocument/2006/relationships/tags" Target="../tags/tag125.xml"/><Relationship Id="rId19" Type="http://schemas.openxmlformats.org/officeDocument/2006/relationships/image" Target="../media/image63.png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../media/image58.emf"/><Relationship Id="rId2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image" Target="../media/image68.emf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image" Target="../media/image67.png"/><Relationship Id="rId17" Type="http://schemas.openxmlformats.org/officeDocument/2006/relationships/image" Target="../media/image5.png"/><Relationship Id="rId2" Type="http://schemas.openxmlformats.org/officeDocument/2006/relationships/tags" Target="../tags/tag128.xml"/><Relationship Id="rId16" Type="http://schemas.openxmlformats.org/officeDocument/2006/relationships/image" Target="../media/image71.png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image" Target="../media/image66.emf"/><Relationship Id="rId5" Type="http://schemas.openxmlformats.org/officeDocument/2006/relationships/tags" Target="../tags/tag131.xml"/><Relationship Id="rId15" Type="http://schemas.openxmlformats.org/officeDocument/2006/relationships/image" Target="../media/image70.png"/><Relationship Id="rId10" Type="http://schemas.openxmlformats.org/officeDocument/2006/relationships/notesSlide" Target="../notesSlides/notesSlide21.xml"/><Relationship Id="rId4" Type="http://schemas.openxmlformats.org/officeDocument/2006/relationships/tags" Target="../tags/tag13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image" Target="../media/image73.png"/><Relationship Id="rId2" Type="http://schemas.openxmlformats.org/officeDocument/2006/relationships/tags" Target="../tags/tag136.xml"/><Relationship Id="rId16" Type="http://schemas.openxmlformats.org/officeDocument/2006/relationships/image" Target="../media/image75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../media/image36.png"/><Relationship Id="rId5" Type="http://schemas.openxmlformats.org/officeDocument/2006/relationships/tags" Target="../tags/tag139.xml"/><Relationship Id="rId15" Type="http://schemas.openxmlformats.org/officeDocument/2006/relationships/image" Target="../media/image74.png"/><Relationship Id="rId10" Type="http://schemas.openxmlformats.org/officeDocument/2006/relationships/image" Target="../media/image72.png"/><Relationship Id="rId4" Type="http://schemas.openxmlformats.org/officeDocument/2006/relationships/tags" Target="../tags/tag138.xml"/><Relationship Id="rId9" Type="http://schemas.openxmlformats.org/officeDocument/2006/relationships/notesSlide" Target="../notesSlides/notesSlide22.xml"/><Relationship Id="rId1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78.png"/><Relationship Id="rId2" Type="http://schemas.openxmlformats.org/officeDocument/2006/relationships/tags" Target="../tags/tag143.xml"/><Relationship Id="rId16" Type="http://schemas.openxmlformats.org/officeDocument/2006/relationships/image" Target="../media/image6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image" Target="../media/image77.png"/><Relationship Id="rId5" Type="http://schemas.openxmlformats.org/officeDocument/2006/relationships/tags" Target="../tags/tag146.xml"/><Relationship Id="rId15" Type="http://schemas.openxmlformats.org/officeDocument/2006/relationships/image" Target="../media/image13.png"/><Relationship Id="rId10" Type="http://schemas.openxmlformats.org/officeDocument/2006/relationships/image" Target="../media/image76.png"/><Relationship Id="rId4" Type="http://schemas.openxmlformats.org/officeDocument/2006/relationships/tags" Target="../tags/tag145.xml"/><Relationship Id="rId9" Type="http://schemas.openxmlformats.org/officeDocument/2006/relationships/notesSlide" Target="../notesSlides/notesSlide23.xml"/><Relationship Id="rId1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image" Target="../media/image80.emf"/><Relationship Id="rId18" Type="http://schemas.openxmlformats.org/officeDocument/2006/relationships/image" Target="../media/image70.png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image" Target="../media/image5.png"/><Relationship Id="rId17" Type="http://schemas.openxmlformats.org/officeDocument/2006/relationships/image" Target="../media/image69.png"/><Relationship Id="rId2" Type="http://schemas.openxmlformats.org/officeDocument/2006/relationships/tags" Target="../tags/tag150.xml"/><Relationship Id="rId16" Type="http://schemas.openxmlformats.org/officeDocument/2006/relationships/image" Target="../media/image68.emf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image" Target="../media/image79.png"/><Relationship Id="rId5" Type="http://schemas.openxmlformats.org/officeDocument/2006/relationships/tags" Target="../tags/tag153.xml"/><Relationship Id="rId15" Type="http://schemas.openxmlformats.org/officeDocument/2006/relationships/image" Target="../media/image67.png"/><Relationship Id="rId10" Type="http://schemas.openxmlformats.org/officeDocument/2006/relationships/notesSlide" Target="../notesSlides/notesSlide24.xml"/><Relationship Id="rId4" Type="http://schemas.openxmlformats.org/officeDocument/2006/relationships/tags" Target="../tags/tag15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159.xml"/><Relationship Id="rId7" Type="http://schemas.openxmlformats.org/officeDocument/2006/relationships/image" Target="../media/image81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160.xml"/><Relationship Id="rId9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notesSlide" Target="../notesSlides/notesSlide26.xml"/><Relationship Id="rId18" Type="http://schemas.openxmlformats.org/officeDocument/2006/relationships/image" Target="../media/image88.png"/><Relationship Id="rId3" Type="http://schemas.openxmlformats.org/officeDocument/2006/relationships/tags" Target="../tags/tag163.xml"/><Relationship Id="rId21" Type="http://schemas.openxmlformats.org/officeDocument/2006/relationships/image" Target="../media/image91.png"/><Relationship Id="rId7" Type="http://schemas.openxmlformats.org/officeDocument/2006/relationships/tags" Target="../tags/tag16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87.png"/><Relationship Id="rId2" Type="http://schemas.openxmlformats.org/officeDocument/2006/relationships/tags" Target="../tags/tag162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image" Target="../media/image6.png"/><Relationship Id="rId5" Type="http://schemas.openxmlformats.org/officeDocument/2006/relationships/tags" Target="../tags/tag165.xml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tags" Target="../tags/tag170.xml"/><Relationship Id="rId19" Type="http://schemas.openxmlformats.org/officeDocument/2006/relationships/image" Target="../media/image89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174.xml"/><Relationship Id="rId7" Type="http://schemas.openxmlformats.org/officeDocument/2006/relationships/notesSlide" Target="../notesSlides/notesSlide27.xml"/><Relationship Id="rId12" Type="http://schemas.openxmlformats.org/officeDocument/2006/relationships/image" Target="../media/image97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176.xml"/><Relationship Id="rId10" Type="http://schemas.openxmlformats.org/officeDocument/2006/relationships/image" Target="../media/image96.png"/><Relationship Id="rId4" Type="http://schemas.openxmlformats.org/officeDocument/2006/relationships/tags" Target="../tags/tag175.xml"/><Relationship Id="rId9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79.xml"/><Relationship Id="rId7" Type="http://schemas.openxmlformats.org/officeDocument/2006/relationships/notesSlide" Target="../notesSlides/notesSlide28.xml"/><Relationship Id="rId12" Type="http://schemas.openxmlformats.org/officeDocument/2006/relationships/image" Target="../media/image101.png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5" Type="http://schemas.openxmlformats.org/officeDocument/2006/relationships/tags" Target="../tags/tag181.xml"/><Relationship Id="rId10" Type="http://schemas.openxmlformats.org/officeDocument/2006/relationships/image" Target="../media/image99.png"/><Relationship Id="rId4" Type="http://schemas.openxmlformats.org/officeDocument/2006/relationships/tags" Target="../tags/tag180.xml"/><Relationship Id="rId9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13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6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0" Type="http://schemas.openxmlformats.org/officeDocument/2006/relationships/image" Target="../media/image4.png"/><Relationship Id="rId4" Type="http://schemas.openxmlformats.org/officeDocument/2006/relationships/tags" Target="../tags/tag7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5.png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image" Target="../media/image104.emf"/><Relationship Id="rId2" Type="http://schemas.openxmlformats.org/officeDocument/2006/relationships/tags" Target="../tags/tag183.xml"/><Relationship Id="rId16" Type="http://schemas.openxmlformats.org/officeDocument/2006/relationships/image" Target="../media/image5.png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image" Target="../media/image103.png"/><Relationship Id="rId5" Type="http://schemas.openxmlformats.org/officeDocument/2006/relationships/tags" Target="../tags/tag186.xml"/><Relationship Id="rId15" Type="http://schemas.openxmlformats.org/officeDocument/2006/relationships/image" Target="../media/image107.png"/><Relationship Id="rId10" Type="http://schemas.openxmlformats.org/officeDocument/2006/relationships/image" Target="../media/image102.emf"/><Relationship Id="rId4" Type="http://schemas.openxmlformats.org/officeDocument/2006/relationships/tags" Target="../tags/tag185.xml"/><Relationship Id="rId9" Type="http://schemas.openxmlformats.org/officeDocument/2006/relationships/notesSlide" Target="../notesSlides/notesSlide30.xml"/><Relationship Id="rId14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image" Target="../media/image109.png"/><Relationship Id="rId18" Type="http://schemas.openxmlformats.org/officeDocument/2006/relationships/image" Target="../media/image105.png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image" Target="../media/image108.png"/><Relationship Id="rId17" Type="http://schemas.openxmlformats.org/officeDocument/2006/relationships/image" Target="../media/image104.emf"/><Relationship Id="rId2" Type="http://schemas.openxmlformats.org/officeDocument/2006/relationships/tags" Target="../tags/tag190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notesSlide" Target="../notesSlides/notesSlide31.xml"/><Relationship Id="rId5" Type="http://schemas.openxmlformats.org/officeDocument/2006/relationships/tags" Target="../tags/tag193.xml"/><Relationship Id="rId15" Type="http://schemas.openxmlformats.org/officeDocument/2006/relationships/image" Target="../media/image102.e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6.png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18" Type="http://schemas.openxmlformats.org/officeDocument/2006/relationships/notesSlide" Target="../notesSlides/notesSlide32.xml"/><Relationship Id="rId26" Type="http://schemas.openxmlformats.org/officeDocument/2006/relationships/image" Target="../media/image114.emf"/><Relationship Id="rId3" Type="http://schemas.openxmlformats.org/officeDocument/2006/relationships/tags" Target="../tags/tag200.xml"/><Relationship Id="rId21" Type="http://schemas.openxmlformats.org/officeDocument/2006/relationships/image" Target="../media/image111.emf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113.emf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20" Type="http://schemas.openxmlformats.org/officeDocument/2006/relationships/image" Target="../media/image58.emf"/><Relationship Id="rId29" Type="http://schemas.openxmlformats.org/officeDocument/2006/relationships/image" Target="../media/image5.png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24" Type="http://schemas.openxmlformats.org/officeDocument/2006/relationships/image" Target="../media/image62.emf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23" Type="http://schemas.openxmlformats.org/officeDocument/2006/relationships/image" Target="../media/image61.emf"/><Relationship Id="rId28" Type="http://schemas.openxmlformats.org/officeDocument/2006/relationships/image" Target="../media/image116.png"/><Relationship Id="rId10" Type="http://schemas.openxmlformats.org/officeDocument/2006/relationships/tags" Target="../tags/tag207.xml"/><Relationship Id="rId19" Type="http://schemas.openxmlformats.org/officeDocument/2006/relationships/image" Target="../media/image110.png"/><Relationship Id="rId31" Type="http://schemas.openxmlformats.org/officeDocument/2006/relationships/image" Target="../media/image118.png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image" Target="../media/image112.emf"/><Relationship Id="rId27" Type="http://schemas.openxmlformats.org/officeDocument/2006/relationships/image" Target="../media/image115.png"/><Relationship Id="rId30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21.png"/><Relationship Id="rId3" Type="http://schemas.openxmlformats.org/officeDocument/2006/relationships/tags" Target="../tags/tag2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image" Target="../media/image120.png"/><Relationship Id="rId5" Type="http://schemas.openxmlformats.org/officeDocument/2006/relationships/tags" Target="../tags/tag218.xml"/><Relationship Id="rId10" Type="http://schemas.openxmlformats.org/officeDocument/2006/relationships/image" Target="../media/image28.png"/><Relationship Id="rId4" Type="http://schemas.openxmlformats.org/officeDocument/2006/relationships/tags" Target="../tags/tag217.xml"/><Relationship Id="rId9" Type="http://schemas.openxmlformats.org/officeDocument/2006/relationships/image" Target="../media/image119.png"/><Relationship Id="rId1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tags" Target="../tags/tag222.xml"/><Relationship Id="rId7" Type="http://schemas.openxmlformats.org/officeDocument/2006/relationships/notesSlide" Target="../notesSlides/notesSlide34.xml"/><Relationship Id="rId12" Type="http://schemas.openxmlformats.org/officeDocument/2006/relationships/image" Target="../media/image6.png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4.png"/><Relationship Id="rId5" Type="http://schemas.openxmlformats.org/officeDocument/2006/relationships/tags" Target="../tags/tag224.xml"/><Relationship Id="rId10" Type="http://schemas.openxmlformats.org/officeDocument/2006/relationships/image" Target="../media/image123.png"/><Relationship Id="rId4" Type="http://schemas.openxmlformats.org/officeDocument/2006/relationships/tags" Target="../tags/tag223.xml"/><Relationship Id="rId9" Type="http://schemas.openxmlformats.org/officeDocument/2006/relationships/image" Target="../media/image12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image" Target="../media/image125.png"/><Relationship Id="rId18" Type="http://schemas.openxmlformats.org/officeDocument/2006/relationships/image" Target="../media/image31.png"/><Relationship Id="rId3" Type="http://schemas.openxmlformats.org/officeDocument/2006/relationships/tags" Target="../tags/tag227.xml"/><Relationship Id="rId21" Type="http://schemas.openxmlformats.org/officeDocument/2006/relationships/image" Target="../media/image130.png"/><Relationship Id="rId7" Type="http://schemas.openxmlformats.org/officeDocument/2006/relationships/tags" Target="../tags/tag231.xml"/><Relationship Id="rId12" Type="http://schemas.openxmlformats.org/officeDocument/2006/relationships/image" Target="../media/image109.png"/><Relationship Id="rId17" Type="http://schemas.openxmlformats.org/officeDocument/2006/relationships/image" Target="../media/image30.png"/><Relationship Id="rId2" Type="http://schemas.openxmlformats.org/officeDocument/2006/relationships/tags" Target="../tags/tag226.xml"/><Relationship Id="rId16" Type="http://schemas.openxmlformats.org/officeDocument/2006/relationships/image" Target="../media/image127.wmf"/><Relationship Id="rId20" Type="http://schemas.openxmlformats.org/officeDocument/2006/relationships/image" Target="../media/image129.png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notesSlide" Target="../notesSlides/notesSlide35.xml"/><Relationship Id="rId5" Type="http://schemas.openxmlformats.org/officeDocument/2006/relationships/tags" Target="../tags/tag229.xml"/><Relationship Id="rId15" Type="http://schemas.openxmlformats.org/officeDocument/2006/relationships/image" Target="../media/image126.wmf"/><Relationship Id="rId23" Type="http://schemas.openxmlformats.org/officeDocument/2006/relationships/image" Target="../media/image11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8.png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image" Target="../media/image40.emf"/><Relationship Id="rId22" Type="http://schemas.openxmlformats.org/officeDocument/2006/relationships/image" Target="../media/image1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image" Target="../media/image133.png"/><Relationship Id="rId18" Type="http://schemas.openxmlformats.org/officeDocument/2006/relationships/image" Target="../media/image136.png"/><Relationship Id="rId3" Type="http://schemas.openxmlformats.org/officeDocument/2006/relationships/tags" Target="../tags/tag236.xml"/><Relationship Id="rId21" Type="http://schemas.openxmlformats.org/officeDocument/2006/relationships/image" Target="../media/image137.png"/><Relationship Id="rId7" Type="http://schemas.openxmlformats.org/officeDocument/2006/relationships/tags" Target="../tags/tag240.xml"/><Relationship Id="rId12" Type="http://schemas.openxmlformats.org/officeDocument/2006/relationships/image" Target="../media/image109.png"/><Relationship Id="rId17" Type="http://schemas.openxmlformats.org/officeDocument/2006/relationships/image" Target="../media/image135.png"/><Relationship Id="rId2" Type="http://schemas.openxmlformats.org/officeDocument/2006/relationships/tags" Target="../tags/tag235.xml"/><Relationship Id="rId16" Type="http://schemas.openxmlformats.org/officeDocument/2006/relationships/image" Target="../media/image134.png"/><Relationship Id="rId20" Type="http://schemas.openxmlformats.org/officeDocument/2006/relationships/image" Target="../media/image6.png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image" Target="../media/image132.emf"/><Relationship Id="rId5" Type="http://schemas.openxmlformats.org/officeDocument/2006/relationships/tags" Target="../tags/tag238.xml"/><Relationship Id="rId15" Type="http://schemas.openxmlformats.org/officeDocument/2006/relationships/image" Target="../media/image127.wmf"/><Relationship Id="rId10" Type="http://schemas.openxmlformats.org/officeDocument/2006/relationships/notesSlide" Target="../notesSlides/notesSlide36.xml"/><Relationship Id="rId19" Type="http://schemas.openxmlformats.org/officeDocument/2006/relationships/image" Target="../media/image30.png"/><Relationship Id="rId4" Type="http://schemas.openxmlformats.org/officeDocument/2006/relationships/tags" Target="../tags/tag23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7.wmf"/><Relationship Id="rId18" Type="http://schemas.openxmlformats.org/officeDocument/2006/relationships/image" Target="../media/image141.png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image" Target="../media/image126.wmf"/><Relationship Id="rId17" Type="http://schemas.openxmlformats.org/officeDocument/2006/relationships/image" Target="../media/image140.png"/><Relationship Id="rId2" Type="http://schemas.openxmlformats.org/officeDocument/2006/relationships/tags" Target="../tags/tag243.xml"/><Relationship Id="rId16" Type="http://schemas.openxmlformats.org/officeDocument/2006/relationships/image" Target="../media/image30.png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image" Target="../media/image109.png"/><Relationship Id="rId5" Type="http://schemas.openxmlformats.org/officeDocument/2006/relationships/tags" Target="../tags/tag246.xml"/><Relationship Id="rId15" Type="http://schemas.openxmlformats.org/officeDocument/2006/relationships/image" Target="../media/image21.png"/><Relationship Id="rId10" Type="http://schemas.openxmlformats.org/officeDocument/2006/relationships/image" Target="../media/image138.png"/><Relationship Id="rId19" Type="http://schemas.openxmlformats.org/officeDocument/2006/relationships/image" Target="../media/image6.png"/><Relationship Id="rId4" Type="http://schemas.openxmlformats.org/officeDocument/2006/relationships/tags" Target="../tags/tag245.xml"/><Relationship Id="rId9" Type="http://schemas.openxmlformats.org/officeDocument/2006/relationships/notesSlide" Target="../notesSlides/notesSlide37.xml"/><Relationship Id="rId14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5.png"/><Relationship Id="rId5" Type="http://schemas.openxmlformats.org/officeDocument/2006/relationships/tags" Target="../tags/tag21.xml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25.xml"/><Relationship Id="rId16" Type="http://schemas.openxmlformats.org/officeDocument/2006/relationships/image" Target="../media/image23.png"/><Relationship Id="rId20" Type="http://schemas.openxmlformats.org/officeDocument/2006/relationships/image" Target="../media/image5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28.xml"/><Relationship Id="rId15" Type="http://schemas.openxmlformats.org/officeDocument/2006/relationships/image" Target="../media/image22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6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6.png"/><Relationship Id="rId5" Type="http://schemas.openxmlformats.org/officeDocument/2006/relationships/tags" Target="../tags/tag37.xml"/><Relationship Id="rId10" Type="http://schemas.openxmlformats.org/officeDocument/2006/relationships/image" Target="../media/image5.png"/><Relationship Id="rId4" Type="http://schemas.openxmlformats.org/officeDocument/2006/relationships/tags" Target="../tags/tag36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6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6.png"/><Relationship Id="rId5" Type="http://schemas.openxmlformats.org/officeDocument/2006/relationships/tags" Target="../tags/tag44.xml"/><Relationship Id="rId10" Type="http://schemas.openxmlformats.org/officeDocument/2006/relationships/image" Target="../media/image15.png"/><Relationship Id="rId4" Type="http://schemas.openxmlformats.org/officeDocument/2006/relationships/tags" Target="../tags/tag43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428736"/>
            <a:ext cx="8458200" cy="2300301"/>
          </a:xfrm>
        </p:spPr>
        <p:txBody>
          <a:bodyPr>
            <a:normAutofit/>
          </a:bodyPr>
          <a:lstStyle/>
          <a:p>
            <a:r>
              <a:rPr lang="en-US" b="1" dirty="0" smtClean="0"/>
              <a:t>The Operational Meaning of </a:t>
            </a:r>
            <a:br>
              <a:rPr lang="en-US" b="1" dirty="0" smtClean="0"/>
            </a:br>
            <a:r>
              <a:rPr lang="en-US" b="1" dirty="0" smtClean="0"/>
              <a:t>Min- and Max-Entropy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43380"/>
            <a:ext cx="8686800" cy="242889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Christian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Schaffner</a:t>
            </a:r>
            <a:r>
              <a:rPr lang="en-US" sz="2800" dirty="0" smtClean="0">
                <a:solidFill>
                  <a:schemeClr val="tx1"/>
                </a:solidFill>
              </a:rPr>
              <a:t> – CWI Amsterdam, NL</a:t>
            </a:r>
          </a:p>
          <a:p>
            <a:endParaRPr lang="en-US" sz="2800" dirty="0" smtClean="0"/>
          </a:p>
          <a:p>
            <a:r>
              <a:rPr lang="en-US" sz="2800" dirty="0" smtClean="0"/>
              <a:t>joint work with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Robert </a:t>
            </a:r>
            <a:r>
              <a:rPr lang="en-US" sz="2800" dirty="0" err="1" smtClean="0">
                <a:solidFill>
                  <a:schemeClr val="tx1"/>
                </a:solidFill>
              </a:rPr>
              <a:t>König</a:t>
            </a:r>
            <a:r>
              <a:rPr lang="en-US" sz="2800" dirty="0" smtClean="0">
                <a:solidFill>
                  <a:schemeClr val="tx1"/>
                </a:solidFill>
              </a:rPr>
              <a:t> – Caltech, USA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Renato</a:t>
            </a:r>
            <a:r>
              <a:rPr lang="en-US" sz="2800" dirty="0" smtClean="0">
                <a:solidFill>
                  <a:schemeClr val="tx1"/>
                </a:solidFill>
              </a:rPr>
              <a:t> Renner – ETH Zürich, Switzerland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SY8"/>
              </a:rPr>
              <a:t>A</a:t>
            </a:r>
            <a:r>
              <a:rPr lang="en-US" smtClean="0">
                <a:latin typeface="CMSS8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R5"/>
              </a:rPr>
              <a:t>A</a:t>
            </a:r>
            <a:r>
              <a:rPr lang="en-US" smtClean="0">
                <a:latin typeface="CMSS1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MSBM10"/>
              </a:rPr>
              <a:t>A</a:t>
            </a:r>
            <a:r>
              <a:rPr lang="en-US" smtClean="0">
                <a:latin typeface="CMSY5"/>
              </a:rPr>
              <a:t>A</a:t>
            </a:r>
            <a:r>
              <a:rPr lang="en-US" smtClean="0">
                <a:latin typeface="CMCSC10"/>
              </a:rPr>
              <a:t>A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00562" y="3071810"/>
            <a:ext cx="5500726" cy="500066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http://arxiv.org/abs/0807.1338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WIvg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4714884"/>
            <a:ext cx="846138" cy="846137"/>
          </a:xfrm>
          <a:prstGeom prst="rect">
            <a:avLst/>
          </a:prstGeom>
          <a:noFill/>
        </p:spPr>
      </p:pic>
      <p:pic>
        <p:nvPicPr>
          <p:cNvPr id="1027" name="Picture 3" descr="qaplogo140x8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68" y="4699016"/>
            <a:ext cx="1778000" cy="10160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5720" y="1785926"/>
            <a:ext cx="8072494" cy="15001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5720" y="3357562"/>
            <a:ext cx="7643866" cy="1785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Operational Meaning of Min-Entropy</a:t>
            </a:r>
            <a:endParaRPr lang="en-US" sz="32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14282" y="1785926"/>
            <a:ext cx="7643866" cy="47149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classical states: </a:t>
            </a:r>
            <a:r>
              <a:rPr lang="en-US" sz="2400" dirty="0" smtClean="0">
                <a:solidFill>
                  <a:schemeClr val="accent5"/>
                </a:solidFill>
              </a:rPr>
              <a:t>guessing probability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 err="1" smtClean="0"/>
              <a:t>cq</a:t>
            </a:r>
            <a:r>
              <a:rPr lang="en-US" sz="2400" dirty="0" smtClean="0"/>
              <a:t>-states: </a:t>
            </a:r>
            <a:r>
              <a:rPr lang="en-US" sz="2400" dirty="0" smtClean="0">
                <a:solidFill>
                  <a:schemeClr val="accent5"/>
                </a:solidFill>
              </a:rPr>
              <a:t>guessing probability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2" name="Picture 5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4550" y="2214553"/>
            <a:ext cx="6924407" cy="1075655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48886" y="1214421"/>
            <a:ext cx="7387125" cy="538386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48565" y="3929064"/>
            <a:ext cx="6079463" cy="1196239"/>
          </a:xfrm>
          <a:prstGeom prst="rect">
            <a:avLst/>
          </a:prstGeom>
          <a:noFill/>
          <a:ln/>
          <a:effectLst/>
        </p:spPr>
      </p:pic>
      <p:grpSp>
        <p:nvGrpSpPr>
          <p:cNvPr id="40" name="Group 39"/>
          <p:cNvGrpSpPr/>
          <p:nvPr/>
        </p:nvGrpSpPr>
        <p:grpSpPr>
          <a:xfrm>
            <a:off x="928662" y="5500702"/>
            <a:ext cx="3214710" cy="1183237"/>
            <a:chOff x="928662" y="5500702"/>
            <a:chExt cx="3214710" cy="1183237"/>
          </a:xfrm>
        </p:grpSpPr>
        <p:sp>
          <p:nvSpPr>
            <p:cNvPr id="11" name="Cloud Callout 10"/>
            <p:cNvSpPr/>
            <p:nvPr/>
          </p:nvSpPr>
          <p:spPr>
            <a:xfrm>
              <a:off x="928662" y="5715016"/>
              <a:ext cx="857256" cy="642942"/>
            </a:xfrm>
            <a:prstGeom prst="cloudCallout">
              <a:avLst>
                <a:gd name="adj1" fmla="val 117206"/>
                <a:gd name="adj2" fmla="val 206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>
              <a:off x="1559359" y="5512947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57422" y="5572140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58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74388" y="5857892"/>
              <a:ext cx="316631" cy="25216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2261494" y="5500702"/>
              <a:ext cx="4531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8860" y="5429264"/>
            <a:ext cx="1577871" cy="1116669"/>
            <a:chOff x="2428860" y="5384165"/>
            <a:chExt cx="1577871" cy="1116669"/>
          </a:xfrm>
        </p:grpSpPr>
        <p:sp>
          <p:nvSpPr>
            <p:cNvPr id="17" name="Right Triangle 16"/>
            <p:cNvSpPr/>
            <p:nvPr/>
          </p:nvSpPr>
          <p:spPr>
            <a:xfrm>
              <a:off x="2428860" y="5786454"/>
              <a:ext cx="642942" cy="714380"/>
            </a:xfrm>
            <a:prstGeom prst="rtTriangle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 rot="9484015">
              <a:off x="3448607" y="5884433"/>
              <a:ext cx="558124" cy="457274"/>
            </a:xfrm>
            <a:prstGeom prst="rtTriangle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/>
            <p:cNvSpPr/>
            <p:nvPr/>
          </p:nvSpPr>
          <p:spPr>
            <a:xfrm rot="6713882">
              <a:off x="2684334" y="5795818"/>
              <a:ext cx="714380" cy="571504"/>
            </a:xfrm>
            <a:prstGeom prst="parallelogram">
              <a:avLst>
                <a:gd name="adj" fmla="val 44104"/>
              </a:avLst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gular Pentagon 19"/>
            <p:cNvSpPr/>
            <p:nvPr/>
          </p:nvSpPr>
          <p:spPr>
            <a:xfrm>
              <a:off x="3286116" y="6000768"/>
              <a:ext cx="714380" cy="500066"/>
            </a:xfrm>
            <a:prstGeom prst="pentagon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 rot="18023820">
              <a:off x="2448123" y="5538095"/>
              <a:ext cx="404939" cy="382519"/>
            </a:xfrm>
            <a:prstGeom prst="rtTriangle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Triangle 21"/>
            <p:cNvSpPr/>
            <p:nvPr/>
          </p:nvSpPr>
          <p:spPr>
            <a:xfrm rot="19477155">
              <a:off x="3097459" y="5384165"/>
              <a:ext cx="769787" cy="580908"/>
            </a:xfrm>
            <a:prstGeom prst="rtTriangle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4572000" y="5429264"/>
            <a:ext cx="392909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for a </a:t>
            </a:r>
            <a:r>
              <a:rPr lang="en-US" sz="2400" dirty="0" smtClean="0">
                <a:solidFill>
                  <a:schemeClr val="accent6"/>
                </a:solidFill>
              </a:rPr>
              <a:t>POVM {</a:t>
            </a:r>
            <a:r>
              <a:rPr lang="en-US" sz="2400" i="1" dirty="0" err="1" smtClean="0">
                <a:solidFill>
                  <a:schemeClr val="accent6"/>
                </a:solidFill>
              </a:rPr>
              <a:t>M</a:t>
            </a:r>
            <a:r>
              <a:rPr lang="en-US" sz="2400" i="1" baseline="-25000" dirty="0" err="1" smtClean="0">
                <a:solidFill>
                  <a:schemeClr val="accent6"/>
                </a:solidFill>
              </a:rPr>
              <a:t>x</a:t>
            </a:r>
            <a:r>
              <a:rPr lang="en-US" sz="2400" dirty="0" smtClean="0">
                <a:solidFill>
                  <a:schemeClr val="accent6"/>
                </a:solidFill>
              </a:rPr>
              <a:t>}</a:t>
            </a:r>
          </a:p>
        </p:txBody>
      </p:sp>
      <p:pic>
        <p:nvPicPr>
          <p:cNvPr id="60" name="Picture 59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30999" y="5929329"/>
            <a:ext cx="2993251" cy="693951"/>
          </a:xfrm>
          <a:prstGeom prst="rect">
            <a:avLst/>
          </a:prstGeom>
          <a:noFill/>
          <a:ln/>
          <a:effectLst/>
        </p:spPr>
      </p:pic>
      <p:grpSp>
        <p:nvGrpSpPr>
          <p:cNvPr id="30" name="Group 29"/>
          <p:cNvGrpSpPr/>
          <p:nvPr/>
        </p:nvGrpSpPr>
        <p:grpSpPr>
          <a:xfrm>
            <a:off x="7358081" y="142852"/>
            <a:ext cx="571504" cy="571504"/>
            <a:chOff x="4357686" y="2357430"/>
            <a:chExt cx="571504" cy="571504"/>
          </a:xfrm>
        </p:grpSpPr>
        <p:sp>
          <p:nvSpPr>
            <p:cNvPr id="31" name="Double Bracket 30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 bwMode="auto">
          <a:xfrm>
            <a:off x="7643833" y="1857362"/>
            <a:ext cx="571505" cy="571504"/>
            <a:chOff x="7500956" y="1857362"/>
            <a:chExt cx="571505" cy="571504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7500956" y="185736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600984" y="1936423"/>
              <a:ext cx="371447" cy="32935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1" name="Group 40"/>
          <p:cNvGrpSpPr/>
          <p:nvPr/>
        </p:nvGrpSpPr>
        <p:grpSpPr>
          <a:xfrm>
            <a:off x="7143768" y="3500438"/>
            <a:ext cx="571504" cy="571504"/>
            <a:chOff x="4357686" y="2357430"/>
            <a:chExt cx="571504" cy="571504"/>
          </a:xfrm>
        </p:grpSpPr>
        <p:sp>
          <p:nvSpPr>
            <p:cNvPr id="42" name="Double Bracket 41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714480" y="5214950"/>
            <a:ext cx="748817" cy="27637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7" grpId="0" animBg="1"/>
      <p:bldP spid="27" grpId="0" uiExpand="1" build="p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8215338" y="6429396"/>
            <a:ext cx="928662" cy="428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5719" y="2643182"/>
            <a:ext cx="8731671" cy="1577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Operational Meaning of Min-Entropy</a:t>
            </a:r>
            <a:endParaRPr lang="en-US" sz="32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14282" y="1714488"/>
            <a:ext cx="7643866" cy="47149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 err="1" smtClean="0"/>
              <a:t>cq</a:t>
            </a:r>
            <a:r>
              <a:rPr lang="en-US" sz="2400" dirty="0" smtClean="0"/>
              <a:t>-states: </a:t>
            </a:r>
            <a:r>
              <a:rPr lang="en-US" sz="2400" dirty="0" smtClean="0">
                <a:solidFill>
                  <a:schemeClr val="accent5"/>
                </a:solidFill>
              </a:rPr>
              <a:t>guessing probability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11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 err="1" smtClean="0"/>
              <a:t>qq</a:t>
            </a:r>
            <a:r>
              <a:rPr lang="en-US" sz="2400" dirty="0" smtClean="0"/>
              <a:t>-states: </a:t>
            </a:r>
            <a:r>
              <a:rPr lang="en-US" sz="2400" dirty="0" smtClean="0">
                <a:solidFill>
                  <a:schemeClr val="accent5"/>
                </a:solidFill>
              </a:rPr>
              <a:t>achievable quantum correlation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-142908" y="5715016"/>
            <a:ext cx="9644130" cy="192882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6000" dirty="0" smtClean="0"/>
              <a:t>F(                    ,                    )</a:t>
            </a:r>
            <a:r>
              <a:rPr lang="en-US" sz="6000" baseline="30000" dirty="0" smtClean="0">
                <a:latin typeface="Georgia"/>
              </a:rPr>
              <a:t>2</a:t>
            </a:r>
          </a:p>
        </p:txBody>
      </p:sp>
      <p:pic>
        <p:nvPicPr>
          <p:cNvPr id="72" name="Picture 7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48886" y="1214421"/>
            <a:ext cx="7387125" cy="538386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75576" y="2236983"/>
            <a:ext cx="4286606" cy="346029"/>
          </a:xfrm>
          <a:prstGeom prst="rect">
            <a:avLst/>
          </a:prstGeom>
          <a:noFill/>
          <a:ln/>
          <a:effectLst/>
        </p:spPr>
      </p:pic>
      <p:grpSp>
        <p:nvGrpSpPr>
          <p:cNvPr id="55" name="Group 54"/>
          <p:cNvGrpSpPr/>
          <p:nvPr/>
        </p:nvGrpSpPr>
        <p:grpSpPr bwMode="auto">
          <a:xfrm>
            <a:off x="727815" y="3179239"/>
            <a:ext cx="8235758" cy="964141"/>
            <a:chOff x="727815" y="3179239"/>
            <a:chExt cx="8235758" cy="964141"/>
          </a:xfrm>
        </p:grpSpPr>
        <p:sp>
          <p:nvSpPr>
            <p:cNvPr id="56" name="Oval 55"/>
            <p:cNvSpPr/>
            <p:nvPr/>
          </p:nvSpPr>
          <p:spPr bwMode="auto">
            <a:xfrm>
              <a:off x="6858016" y="3500438"/>
              <a:ext cx="1928826" cy="6429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27815" y="3179239"/>
              <a:ext cx="8235758" cy="94295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9" name="Group 48"/>
          <p:cNvGrpSpPr/>
          <p:nvPr/>
        </p:nvGrpSpPr>
        <p:grpSpPr>
          <a:xfrm>
            <a:off x="357158" y="4286255"/>
            <a:ext cx="4071966" cy="1111800"/>
            <a:chOff x="357158" y="4286255"/>
            <a:chExt cx="4071966" cy="1111800"/>
          </a:xfrm>
        </p:grpSpPr>
        <p:pic>
          <p:nvPicPr>
            <p:cNvPr id="30" name="Picture 14"/>
            <p:cNvPicPr>
              <a:picLocks noChangeAspect="1" noChangeArrowheads="1"/>
            </p:cNvPicPr>
            <p:nvPr/>
          </p:nvPicPr>
          <p:blipFill>
            <a:blip r:embed="rId14">
              <a:lum bright="5000" contrast="45000"/>
            </a:blip>
            <a:srcRect/>
            <a:stretch>
              <a:fillRect/>
            </a:stretch>
          </p:blipFill>
          <p:spPr bwMode="auto">
            <a:xfrm flipH="1">
              <a:off x="357158" y="4357694"/>
              <a:ext cx="1714512" cy="95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643174" y="4286256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75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032918" y="4286255"/>
              <a:ext cx="713238" cy="278163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1" name="Cloud Callout 40"/>
            <p:cNvSpPr/>
            <p:nvPr/>
          </p:nvSpPr>
          <p:spPr>
            <a:xfrm>
              <a:off x="1285852" y="4572008"/>
              <a:ext cx="857256" cy="500066"/>
            </a:xfrm>
            <a:prstGeom prst="cloudCallout">
              <a:avLst>
                <a:gd name="adj1" fmla="val 140768"/>
                <a:gd name="adj2" fmla="val 20670"/>
              </a:avLst>
            </a:prstGeom>
            <a:solidFill>
              <a:srgbClr val="00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42910" y="4929198"/>
            <a:ext cx="3786214" cy="1928802"/>
            <a:chOff x="642910" y="4929198"/>
            <a:chExt cx="3786214" cy="1928802"/>
          </a:xfrm>
        </p:grpSpPr>
        <p:grpSp>
          <p:nvGrpSpPr>
            <p:cNvPr id="50" name="Group 49"/>
            <p:cNvGrpSpPr/>
            <p:nvPr/>
          </p:nvGrpSpPr>
          <p:grpSpPr>
            <a:xfrm>
              <a:off x="1501020" y="4929198"/>
              <a:ext cx="1502900" cy="1071570"/>
              <a:chOff x="1501020" y="4929198"/>
              <a:chExt cx="1502900" cy="1071570"/>
            </a:xfrm>
          </p:grpSpPr>
          <p:sp>
            <p:nvSpPr>
              <p:cNvPr id="36" name="Right Arrow 35"/>
              <p:cNvSpPr/>
              <p:nvPr/>
            </p:nvSpPr>
            <p:spPr>
              <a:xfrm rot="5400000">
                <a:off x="1750199" y="5250669"/>
                <a:ext cx="1071570" cy="428628"/>
              </a:xfrm>
              <a:prstGeom prst="rightArrow">
                <a:avLst>
                  <a:gd name="adj1" fmla="val 42358"/>
                  <a:gd name="adj2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7" name="Picture 76" descr="TP_tmp.emf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501020" y="5239403"/>
                <a:ext cx="1502900" cy="396499"/>
              </a:xfrm>
              <a:prstGeom prst="rect">
                <a:avLst/>
              </a:prstGeom>
              <a:noFill/>
              <a:ln/>
              <a:effectLst/>
            </p:spPr>
          </p:pic>
        </p:grpSp>
        <p:pic>
          <p:nvPicPr>
            <p:cNvPr id="42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643174" y="5746201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14"/>
            <p:cNvPicPr>
              <a:picLocks noChangeAspect="1" noChangeArrowheads="1"/>
            </p:cNvPicPr>
            <p:nvPr/>
          </p:nvPicPr>
          <p:blipFill>
            <a:blip r:embed="rId14">
              <a:lum bright="5000" contrast="45000"/>
            </a:blip>
            <a:srcRect/>
            <a:stretch>
              <a:fillRect/>
            </a:stretch>
          </p:blipFill>
          <p:spPr bwMode="auto">
            <a:xfrm flipH="1">
              <a:off x="642910" y="5857892"/>
              <a:ext cx="1714512" cy="95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Cloud Callout 43"/>
            <p:cNvSpPr/>
            <p:nvPr/>
          </p:nvSpPr>
          <p:spPr>
            <a:xfrm>
              <a:off x="714348" y="6024605"/>
              <a:ext cx="1643074" cy="571504"/>
            </a:xfrm>
            <a:prstGeom prst="cloudCallout">
              <a:avLst>
                <a:gd name="adj1" fmla="val 88439"/>
                <a:gd name="adj2" fmla="val -822"/>
              </a:avLst>
            </a:prstGeom>
            <a:solidFill>
              <a:srgbClr val="00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000628" y="5214950"/>
            <a:ext cx="3357586" cy="1714512"/>
            <a:chOff x="5000628" y="5214950"/>
            <a:chExt cx="3357586" cy="1714512"/>
          </a:xfrm>
        </p:grpSpPr>
        <p:pic>
          <p:nvPicPr>
            <p:cNvPr id="46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6572264" y="5817663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0" name="Group 39"/>
            <p:cNvGrpSpPr/>
            <p:nvPr/>
          </p:nvGrpSpPr>
          <p:grpSpPr>
            <a:xfrm>
              <a:off x="5929322" y="5214950"/>
              <a:ext cx="1928826" cy="642942"/>
              <a:chOff x="5929322" y="5214950"/>
              <a:chExt cx="1928826" cy="642942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929322" y="5214950"/>
                <a:ext cx="1928826" cy="64294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6000"/>
                    </a:schemeClr>
                  </a:gs>
                  <a:gs pos="100000">
                    <a:schemeClr val="accent4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5" name="Picture 74" descr="TP_tmp.emf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6105339" y="5407595"/>
                <a:ext cx="1603982" cy="345327"/>
              </a:xfrm>
              <a:prstGeom prst="rect">
                <a:avLst/>
              </a:prstGeom>
              <a:noFill/>
              <a:ln/>
              <a:effectLst/>
            </p:spPr>
          </p:pic>
        </p:grpSp>
        <p:pic>
          <p:nvPicPr>
            <p:cNvPr id="45" name="Picture 1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000628" y="5777410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/>
            <p:nvPr/>
          </p:nvCxnSpPr>
          <p:spPr>
            <a:xfrm>
              <a:off x="5429256" y="6357958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929322" y="6143644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286512" y="6000768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5072066" y="6510358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5572132" y="1785926"/>
            <a:ext cx="571504" cy="571504"/>
            <a:chOff x="4357686" y="2357430"/>
            <a:chExt cx="571504" cy="571504"/>
          </a:xfrm>
        </p:grpSpPr>
        <p:sp>
          <p:nvSpPr>
            <p:cNvPr id="29" name="Double Bracket 28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ounded Rectangle 36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 bwMode="auto">
          <a:xfrm>
            <a:off x="7072330" y="2714618"/>
            <a:ext cx="572400" cy="572400"/>
            <a:chOff x="6193366" y="2714618"/>
            <a:chExt cx="572400" cy="572400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6193366" y="2714618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48427" y="2786055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7" grpId="0" uiExpand="1" build="p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340179" y="4000504"/>
            <a:ext cx="2874895" cy="1500198"/>
            <a:chOff x="642910" y="4929198"/>
            <a:chExt cx="3786214" cy="1928802"/>
          </a:xfrm>
        </p:grpSpPr>
        <p:grpSp>
          <p:nvGrpSpPr>
            <p:cNvPr id="40" name="Group 49"/>
            <p:cNvGrpSpPr/>
            <p:nvPr/>
          </p:nvGrpSpPr>
          <p:grpSpPr>
            <a:xfrm>
              <a:off x="1501020" y="4929198"/>
              <a:ext cx="1502900" cy="1071570"/>
              <a:chOff x="1501020" y="4929198"/>
              <a:chExt cx="1502900" cy="1071570"/>
            </a:xfrm>
          </p:grpSpPr>
          <p:sp>
            <p:nvSpPr>
              <p:cNvPr id="44" name="Right Arrow 43"/>
              <p:cNvSpPr/>
              <p:nvPr/>
            </p:nvSpPr>
            <p:spPr>
              <a:xfrm rot="5400000">
                <a:off x="1750199" y="5250669"/>
                <a:ext cx="1071570" cy="428628"/>
              </a:xfrm>
              <a:prstGeom prst="rightArrow">
                <a:avLst>
                  <a:gd name="adj1" fmla="val 42358"/>
                  <a:gd name="adj2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5" name="Picture 44" descr="TP_tmp.emf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501020" y="5239403"/>
                <a:ext cx="1502900" cy="396499"/>
              </a:xfrm>
              <a:prstGeom prst="rect">
                <a:avLst/>
              </a:prstGeom>
              <a:noFill/>
              <a:ln/>
              <a:effectLst/>
            </p:spPr>
          </p:pic>
        </p:grpSp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643174" y="5746201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14"/>
            <p:cNvPicPr>
              <a:picLocks noChangeAspect="1" noChangeArrowheads="1"/>
            </p:cNvPicPr>
            <p:nvPr/>
          </p:nvPicPr>
          <p:blipFill>
            <a:blip r:embed="rId11">
              <a:lum bright="5000" contrast="45000"/>
            </a:blip>
            <a:srcRect/>
            <a:stretch>
              <a:fillRect/>
            </a:stretch>
          </p:blipFill>
          <p:spPr bwMode="auto">
            <a:xfrm flipH="1">
              <a:off x="642910" y="5857892"/>
              <a:ext cx="1714512" cy="95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Cloud Callout 42"/>
            <p:cNvSpPr/>
            <p:nvPr/>
          </p:nvSpPr>
          <p:spPr>
            <a:xfrm>
              <a:off x="714348" y="6024605"/>
              <a:ext cx="1643074" cy="571504"/>
            </a:xfrm>
            <a:prstGeom prst="cloudCallout">
              <a:avLst>
                <a:gd name="adj1" fmla="val 88439"/>
                <a:gd name="adj2" fmla="val -822"/>
              </a:avLst>
            </a:prstGeom>
            <a:solidFill>
              <a:srgbClr val="00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Proof: Operational </a:t>
            </a:r>
            <a:r>
              <a:rPr lang="en-US" sz="3200" dirty="0" err="1" smtClean="0"/>
              <a:t>Interpr</a:t>
            </a:r>
            <a:r>
              <a:rPr lang="en-US" sz="3200" dirty="0" smtClean="0"/>
              <a:t> of Min-Entropy</a:t>
            </a:r>
            <a:endParaRPr lang="en-US" sz="32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5720" y="4857760"/>
            <a:ext cx="8072494" cy="24288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Proof uses:</a:t>
            </a:r>
          </a:p>
          <a:p>
            <a:pPr marL="365760" lvl="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duality</a:t>
            </a:r>
            <a:r>
              <a:rPr lang="en-US" sz="2400" dirty="0" smtClean="0"/>
              <a:t> of semi-definite programming</a:t>
            </a:r>
          </a:p>
          <a:p>
            <a:pPr marL="365760" lvl="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accent5"/>
                </a:solidFill>
              </a:rPr>
              <a:t>Choi-Jamiolkowski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/>
              <a:t>isomorphism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29322" y="6286520"/>
            <a:ext cx="285752" cy="2857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4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85786" y="1357298"/>
            <a:ext cx="7387125" cy="538386"/>
          </a:xfrm>
          <a:prstGeom prst="rect">
            <a:avLst/>
          </a:prstGeom>
          <a:noFill/>
          <a:ln/>
          <a:effectLst/>
        </p:spPr>
      </p:pic>
      <p:sp>
        <p:nvSpPr>
          <p:cNvPr id="18" name="Rectangle 17"/>
          <p:cNvSpPr/>
          <p:nvPr/>
        </p:nvSpPr>
        <p:spPr>
          <a:xfrm>
            <a:off x="285719" y="1923312"/>
            <a:ext cx="8731671" cy="15771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85720" y="1994750"/>
            <a:ext cx="7643866" cy="42862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 err="1" smtClean="0"/>
              <a:t>qq</a:t>
            </a:r>
            <a:r>
              <a:rPr lang="en-US" sz="2400" dirty="0" smtClean="0"/>
              <a:t>-states: </a:t>
            </a:r>
            <a:r>
              <a:rPr lang="en-US" sz="2400" dirty="0" smtClean="0">
                <a:solidFill>
                  <a:schemeClr val="accent5"/>
                </a:solidFill>
              </a:rPr>
              <a:t>achievable quantum correlation</a:t>
            </a:r>
          </a:p>
        </p:txBody>
      </p:sp>
      <p:grpSp>
        <p:nvGrpSpPr>
          <p:cNvPr id="20" name="Group 19"/>
          <p:cNvGrpSpPr/>
          <p:nvPr/>
        </p:nvGrpSpPr>
        <p:grpSpPr bwMode="auto">
          <a:xfrm>
            <a:off x="727815" y="2459369"/>
            <a:ext cx="8235758" cy="964141"/>
            <a:chOff x="727815" y="3179239"/>
            <a:chExt cx="8235758" cy="964141"/>
          </a:xfrm>
        </p:grpSpPr>
        <p:sp>
          <p:nvSpPr>
            <p:cNvPr id="21" name="Oval 20"/>
            <p:cNvSpPr/>
            <p:nvPr/>
          </p:nvSpPr>
          <p:spPr bwMode="auto">
            <a:xfrm>
              <a:off x="6858016" y="3500438"/>
              <a:ext cx="1928826" cy="6429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27815" y="3179239"/>
              <a:ext cx="8235758" cy="94295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4" name="Group 23"/>
          <p:cNvGrpSpPr/>
          <p:nvPr/>
        </p:nvGrpSpPr>
        <p:grpSpPr bwMode="auto">
          <a:xfrm>
            <a:off x="7215206" y="1994748"/>
            <a:ext cx="572400" cy="572400"/>
            <a:chOff x="6193366" y="2714618"/>
            <a:chExt cx="572400" cy="572400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6193366" y="2714618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48427" y="2786055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8" name="Content Placeholder 2"/>
          <p:cNvSpPr txBox="1">
            <a:spLocks/>
          </p:cNvSpPr>
          <p:nvPr/>
        </p:nvSpPr>
        <p:spPr>
          <a:xfrm>
            <a:off x="2643174" y="4714884"/>
            <a:ext cx="6929486" cy="8572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3200" dirty="0" smtClean="0"/>
              <a:t>F(                    ,        ,                         )</a:t>
            </a:r>
            <a:r>
              <a:rPr lang="en-US" sz="3200" baseline="30000" dirty="0" smtClean="0">
                <a:latin typeface="Georgia"/>
              </a:rPr>
              <a:t>2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928926" y="3571876"/>
            <a:ext cx="3286149" cy="897243"/>
            <a:chOff x="357158" y="4286255"/>
            <a:chExt cx="4071966" cy="1111800"/>
          </a:xfrm>
        </p:grpSpPr>
        <p:pic>
          <p:nvPicPr>
            <p:cNvPr id="35" name="Picture 14"/>
            <p:cNvPicPr>
              <a:picLocks noChangeAspect="1" noChangeArrowheads="1"/>
            </p:cNvPicPr>
            <p:nvPr/>
          </p:nvPicPr>
          <p:blipFill>
            <a:blip r:embed="rId11">
              <a:lum bright="5000" contrast="45000"/>
            </a:blip>
            <a:srcRect/>
            <a:stretch>
              <a:fillRect/>
            </a:stretch>
          </p:blipFill>
          <p:spPr bwMode="auto">
            <a:xfrm flipH="1">
              <a:off x="357158" y="4357694"/>
              <a:ext cx="1714512" cy="95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643174" y="4286256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032918" y="4286255"/>
              <a:ext cx="713238" cy="278163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8" name="Cloud Callout 37"/>
            <p:cNvSpPr/>
            <p:nvPr/>
          </p:nvSpPr>
          <p:spPr>
            <a:xfrm>
              <a:off x="1285852" y="4572008"/>
              <a:ext cx="857256" cy="500066"/>
            </a:xfrm>
            <a:prstGeom prst="cloudCallout">
              <a:avLst>
                <a:gd name="adj1" fmla="val 140768"/>
                <a:gd name="adj2" fmla="val 20670"/>
              </a:avLst>
            </a:prstGeom>
            <a:solidFill>
              <a:srgbClr val="00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84583" y="4224472"/>
            <a:ext cx="2359383" cy="1204792"/>
            <a:chOff x="5000628" y="5214950"/>
            <a:chExt cx="3357586" cy="1714512"/>
          </a:xfrm>
        </p:grpSpPr>
        <p:pic>
          <p:nvPicPr>
            <p:cNvPr id="47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572264" y="5817663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8" name="Group 39"/>
            <p:cNvGrpSpPr/>
            <p:nvPr/>
          </p:nvGrpSpPr>
          <p:grpSpPr>
            <a:xfrm>
              <a:off x="5929322" y="5214950"/>
              <a:ext cx="1928826" cy="642942"/>
              <a:chOff x="5929322" y="5214950"/>
              <a:chExt cx="1928826" cy="64294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5929322" y="5214950"/>
                <a:ext cx="1928826" cy="64294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6000"/>
                    </a:schemeClr>
                  </a:gs>
                  <a:gs pos="100000">
                    <a:schemeClr val="accent4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54" descr="TP_tmp.emf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6105339" y="5407595"/>
                <a:ext cx="1603982" cy="345327"/>
              </a:xfrm>
              <a:prstGeom prst="rect">
                <a:avLst/>
              </a:prstGeom>
              <a:noFill/>
              <a:ln/>
              <a:effectLst/>
            </p:spPr>
          </p:pic>
        </p:grpSp>
        <p:pic>
          <p:nvPicPr>
            <p:cNvPr id="49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000628" y="5777410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" name="Straight Arrow Connector 49"/>
            <p:cNvCxnSpPr/>
            <p:nvPr/>
          </p:nvCxnSpPr>
          <p:spPr>
            <a:xfrm>
              <a:off x="5429256" y="6357958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929322" y="6143644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286512" y="6000768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072066" y="6510358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14282" y="1785926"/>
            <a:ext cx="8215370" cy="1714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71406" y="4000504"/>
            <a:ext cx="9644130" cy="207170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8000" dirty="0" smtClean="0"/>
              <a:t>F(             ,              )</a:t>
            </a:r>
            <a:r>
              <a:rPr lang="en-US" sz="8000" baseline="30000" dirty="0" smtClean="0">
                <a:latin typeface="Georgia"/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Operational Meaning of Max-Entropy</a:t>
            </a:r>
            <a:endParaRPr lang="en-US" sz="32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14282" y="1857364"/>
            <a:ext cx="7643866" cy="47149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 err="1" smtClean="0"/>
              <a:t>cq</a:t>
            </a:r>
            <a:r>
              <a:rPr lang="en-US" sz="2400" dirty="0" smtClean="0"/>
              <a:t>-states: </a:t>
            </a:r>
            <a:r>
              <a:rPr lang="en-US" sz="2400" dirty="0" smtClean="0">
                <a:solidFill>
                  <a:schemeClr val="accent5"/>
                </a:solidFill>
              </a:rPr>
              <a:t>security of a key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 bwMode="auto">
          <a:xfrm>
            <a:off x="1385208" y="2428866"/>
            <a:ext cx="6078842" cy="976923"/>
            <a:chOff x="1385209" y="2428866"/>
            <a:chExt cx="6078842" cy="976923"/>
          </a:xfrm>
        </p:grpSpPr>
        <p:sp>
          <p:nvSpPr>
            <p:cNvPr id="38" name="Oval 37"/>
            <p:cNvSpPr/>
            <p:nvPr/>
          </p:nvSpPr>
          <p:spPr bwMode="auto">
            <a:xfrm>
              <a:off x="5959816" y="2928934"/>
              <a:ext cx="571504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85209" y="2428866"/>
              <a:ext cx="6078842" cy="97692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48" name="Picture 4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36354" y="1333119"/>
            <a:ext cx="3231936" cy="347908"/>
          </a:xfrm>
          <a:prstGeom prst="rect">
            <a:avLst/>
          </a:prstGeom>
          <a:noFill/>
          <a:ln/>
          <a:effectLst/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429124" y="1285860"/>
            <a:ext cx="785786" cy="5000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for</a:t>
            </a:r>
          </a:p>
        </p:txBody>
      </p:sp>
      <p:pic>
        <p:nvPicPr>
          <p:cNvPr id="51" name="Picture 5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3100" y="1373072"/>
            <a:ext cx="3804854" cy="348143"/>
          </a:xfrm>
          <a:prstGeom prst="rect">
            <a:avLst/>
          </a:prstGeom>
          <a:noFill/>
          <a:ln/>
          <a:effectLst/>
        </p:spPr>
      </p:pic>
      <p:grpSp>
        <p:nvGrpSpPr>
          <p:cNvPr id="43" name="Group 42"/>
          <p:cNvGrpSpPr/>
          <p:nvPr/>
        </p:nvGrpSpPr>
        <p:grpSpPr>
          <a:xfrm>
            <a:off x="1214414" y="3910339"/>
            <a:ext cx="3071834" cy="1518925"/>
            <a:chOff x="1214414" y="3696025"/>
            <a:chExt cx="3071834" cy="1518925"/>
          </a:xfrm>
        </p:grpSpPr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500298" y="4103151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Cloud Callout 21"/>
            <p:cNvSpPr/>
            <p:nvPr/>
          </p:nvSpPr>
          <p:spPr>
            <a:xfrm>
              <a:off x="1214414" y="4267528"/>
              <a:ext cx="857256" cy="642942"/>
            </a:xfrm>
            <a:prstGeom prst="cloudCallout">
              <a:avLst>
                <a:gd name="adj1" fmla="val 117206"/>
                <a:gd name="adj2" fmla="val 206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/>
            <a:stretch>
              <a:fillRect/>
            </a:stretch>
          </p:blipFill>
          <p:spPr bwMode="auto">
            <a:xfrm>
              <a:off x="1928794" y="3696025"/>
              <a:ext cx="826212" cy="35441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24" name="Straight Arrow Connector 23"/>
            <p:cNvCxnSpPr/>
            <p:nvPr/>
          </p:nvCxnSpPr>
          <p:spPr>
            <a:xfrm rot="5400000">
              <a:off x="1845111" y="4065459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60140" y="4410404"/>
              <a:ext cx="316631" cy="252167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26" name="Straight Arrow Connector 25"/>
            <p:cNvCxnSpPr/>
            <p:nvPr/>
          </p:nvCxnSpPr>
          <p:spPr>
            <a:xfrm>
              <a:off x="2547246" y="4053214"/>
              <a:ext cx="4531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714876" y="3857628"/>
            <a:ext cx="3286148" cy="1611865"/>
            <a:chOff x="4714876" y="3857628"/>
            <a:chExt cx="3286148" cy="1611865"/>
          </a:xfrm>
        </p:grpSpPr>
        <p:sp>
          <p:nvSpPr>
            <p:cNvPr id="37" name="Oval 36"/>
            <p:cNvSpPr/>
            <p:nvPr/>
          </p:nvSpPr>
          <p:spPr>
            <a:xfrm>
              <a:off x="4714876" y="4643446"/>
              <a:ext cx="1143008" cy="57150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572132" y="3857628"/>
              <a:ext cx="571504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1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6215074" y="4357694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" name="Straight Arrow Connector 46"/>
            <p:cNvCxnSpPr/>
            <p:nvPr/>
          </p:nvCxnSpPr>
          <p:spPr>
            <a:xfrm rot="5400000">
              <a:off x="5559887" y="4320002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894090" y="4684346"/>
              <a:ext cx="819962" cy="35752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49" name="Straight Arrow Connector 48"/>
            <p:cNvCxnSpPr/>
            <p:nvPr/>
          </p:nvCxnSpPr>
          <p:spPr>
            <a:xfrm rot="16200000" flipH="1">
              <a:off x="6454357" y="4332725"/>
              <a:ext cx="307253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" name="Picture 5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592363" y="3857628"/>
              <a:ext cx="1409074" cy="342562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58" name="Straight Arrow Connector 57"/>
            <p:cNvCxnSpPr/>
            <p:nvPr/>
          </p:nvCxnSpPr>
          <p:spPr>
            <a:xfrm flipV="1">
              <a:off x="5715008" y="4929198"/>
              <a:ext cx="1357322" cy="2810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Multiply 58"/>
            <p:cNvSpPr/>
            <p:nvPr/>
          </p:nvSpPr>
          <p:spPr>
            <a:xfrm rot="5633359">
              <a:off x="5841137" y="4762058"/>
              <a:ext cx="571504" cy="35719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358081" y="142852"/>
            <a:ext cx="571504" cy="571504"/>
            <a:chOff x="4357686" y="2357430"/>
            <a:chExt cx="571504" cy="571504"/>
          </a:xfrm>
        </p:grpSpPr>
        <p:sp>
          <p:nvSpPr>
            <p:cNvPr id="65" name="Double Bracket 64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ounded Rectangle 67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58082" y="1928802"/>
            <a:ext cx="571504" cy="571504"/>
            <a:chOff x="4357686" y="2357430"/>
            <a:chExt cx="571504" cy="571504"/>
          </a:xfrm>
        </p:grpSpPr>
        <p:sp>
          <p:nvSpPr>
            <p:cNvPr id="29" name="Double Bracket 28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3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85720" y="3460652"/>
            <a:ext cx="7500990" cy="15399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-71470" y="5572140"/>
            <a:ext cx="9215470" cy="114300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6000" dirty="0" smtClean="0"/>
              <a:t>F(                    ,                    )</a:t>
            </a:r>
            <a:r>
              <a:rPr lang="en-US" sz="6000" baseline="30000" dirty="0" smtClean="0">
                <a:latin typeface="Georgia"/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Operational Meaning of Max-Entropy</a:t>
            </a:r>
            <a:endParaRPr lang="en-US" sz="32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14282" y="1857364"/>
            <a:ext cx="7643866" cy="47149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 err="1" smtClean="0"/>
              <a:t>cq</a:t>
            </a:r>
            <a:r>
              <a:rPr lang="en-US" sz="2400" dirty="0" smtClean="0"/>
              <a:t>-states: </a:t>
            </a:r>
            <a:r>
              <a:rPr lang="en-US" sz="2400" dirty="0" smtClean="0">
                <a:solidFill>
                  <a:schemeClr val="accent5"/>
                </a:solidFill>
              </a:rPr>
              <a:t>security of a key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10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10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 err="1" smtClean="0"/>
              <a:t>qq</a:t>
            </a:r>
            <a:r>
              <a:rPr lang="en-US" sz="2400" dirty="0" smtClean="0"/>
              <a:t>-states: </a:t>
            </a:r>
            <a:r>
              <a:rPr lang="en-US" sz="2400" dirty="0" smtClean="0">
                <a:solidFill>
                  <a:schemeClr val="accent5"/>
                </a:solidFill>
              </a:rPr>
              <a:t>decoupling accuracy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429124" y="1285860"/>
            <a:ext cx="785786" cy="5000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for</a:t>
            </a:r>
          </a:p>
        </p:txBody>
      </p:sp>
      <p:pic>
        <p:nvPicPr>
          <p:cNvPr id="70" name="Picture 6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349883" y="2428866"/>
            <a:ext cx="6149495" cy="978243"/>
          </a:xfrm>
          <a:prstGeom prst="rect">
            <a:avLst/>
          </a:prstGeom>
          <a:noFill/>
          <a:ln/>
          <a:effectLst/>
        </p:spPr>
      </p:pic>
      <p:pic>
        <p:nvPicPr>
          <p:cNvPr id="71" name="Picture 7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36354" y="1333119"/>
            <a:ext cx="3231936" cy="347908"/>
          </a:xfrm>
          <a:prstGeom prst="rect">
            <a:avLst/>
          </a:prstGeom>
          <a:noFill/>
          <a:ln/>
          <a:effectLst/>
        </p:spPr>
      </p:pic>
      <p:grpSp>
        <p:nvGrpSpPr>
          <p:cNvPr id="59" name="Group 58"/>
          <p:cNvGrpSpPr/>
          <p:nvPr/>
        </p:nvGrpSpPr>
        <p:grpSpPr bwMode="auto">
          <a:xfrm>
            <a:off x="1442965" y="3929064"/>
            <a:ext cx="5948202" cy="1038575"/>
            <a:chOff x="1442965" y="3929064"/>
            <a:chExt cx="5948202" cy="1038575"/>
          </a:xfrm>
        </p:grpSpPr>
        <p:sp>
          <p:nvSpPr>
            <p:cNvPr id="56" name="Oval 55"/>
            <p:cNvSpPr/>
            <p:nvPr/>
          </p:nvSpPr>
          <p:spPr bwMode="auto">
            <a:xfrm>
              <a:off x="5857884" y="4500570"/>
              <a:ext cx="571504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42965" y="3929064"/>
              <a:ext cx="5948202" cy="1038575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73" name="Picture 7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3100" y="1373072"/>
            <a:ext cx="3804854" cy="348143"/>
          </a:xfrm>
          <a:prstGeom prst="rect">
            <a:avLst/>
          </a:prstGeom>
          <a:noFill/>
          <a:ln/>
          <a:effectLst/>
        </p:spPr>
      </p:pic>
      <p:grpSp>
        <p:nvGrpSpPr>
          <p:cNvPr id="50" name="Group 49"/>
          <p:cNvGrpSpPr/>
          <p:nvPr/>
        </p:nvGrpSpPr>
        <p:grpSpPr>
          <a:xfrm>
            <a:off x="714348" y="5060270"/>
            <a:ext cx="3786214" cy="1607871"/>
            <a:chOff x="714348" y="5060270"/>
            <a:chExt cx="3786214" cy="1607871"/>
          </a:xfrm>
        </p:grpSpPr>
        <p:pic>
          <p:nvPicPr>
            <p:cNvPr id="75" name="Picture 74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26969" y="5060270"/>
              <a:ext cx="691822" cy="2698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2714612" y="5556342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16">
              <a:lum bright="5000" contrast="45000"/>
            </a:blip>
            <a:srcRect/>
            <a:stretch>
              <a:fillRect/>
            </a:stretch>
          </p:blipFill>
          <p:spPr bwMode="auto">
            <a:xfrm flipH="1">
              <a:off x="714348" y="5668033"/>
              <a:ext cx="1714512" cy="95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Cloud Callout 37"/>
            <p:cNvSpPr/>
            <p:nvPr/>
          </p:nvSpPr>
          <p:spPr>
            <a:xfrm>
              <a:off x="785786" y="5834746"/>
              <a:ext cx="1643074" cy="571504"/>
            </a:xfrm>
            <a:prstGeom prst="cloudCallout">
              <a:avLst>
                <a:gd name="adj1" fmla="val 88439"/>
                <a:gd name="adj2" fmla="val -822"/>
              </a:avLst>
            </a:prstGeom>
            <a:solidFill>
              <a:srgbClr val="00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>
              <a:off x="2059425" y="5418981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761560" y="5406736"/>
              <a:ext cx="4531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572000" y="5058817"/>
            <a:ext cx="3929090" cy="1680786"/>
            <a:chOff x="4572000" y="5058817"/>
            <a:chExt cx="3929090" cy="1680786"/>
          </a:xfrm>
        </p:grpSpPr>
        <p:sp>
          <p:nvSpPr>
            <p:cNvPr id="57" name="Oval 56"/>
            <p:cNvSpPr/>
            <p:nvPr/>
          </p:nvSpPr>
          <p:spPr>
            <a:xfrm>
              <a:off x="5929322" y="5058818"/>
              <a:ext cx="571504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002139" y="5058817"/>
              <a:ext cx="1369319" cy="34232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1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6715140" y="5627804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4" name="Straight Arrow Connector 43"/>
            <p:cNvCxnSpPr/>
            <p:nvPr/>
          </p:nvCxnSpPr>
          <p:spPr>
            <a:xfrm rot="5400000">
              <a:off x="6059953" y="5489009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6954423" y="5501732"/>
              <a:ext cx="307253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6">
              <a:lum bright="5000" contrast="45000"/>
            </a:blip>
            <a:srcRect l="11111" r="3704" b="20000"/>
            <a:stretch>
              <a:fillRect/>
            </a:stretch>
          </p:blipFill>
          <p:spPr bwMode="auto">
            <a:xfrm flipH="1">
              <a:off x="4857752" y="5701760"/>
              <a:ext cx="1643074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4572000" y="5773198"/>
              <a:ext cx="2071702" cy="78581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6072198" y="6098205"/>
              <a:ext cx="1357322" cy="2810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ultiply 46"/>
            <p:cNvSpPr/>
            <p:nvPr/>
          </p:nvSpPr>
          <p:spPr>
            <a:xfrm rot="5633359">
              <a:off x="6446135" y="5931065"/>
              <a:ext cx="571504" cy="35719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54" name="Rounded Rectangle 53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9" name="Group 28"/>
          <p:cNvGrpSpPr/>
          <p:nvPr/>
        </p:nvGrpSpPr>
        <p:grpSpPr>
          <a:xfrm>
            <a:off x="5357818" y="1785926"/>
            <a:ext cx="571504" cy="571504"/>
            <a:chOff x="4357686" y="2357430"/>
            <a:chExt cx="571504" cy="571504"/>
          </a:xfrm>
        </p:grpSpPr>
        <p:sp>
          <p:nvSpPr>
            <p:cNvPr id="31" name="Double Bracket 30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 bwMode="auto">
          <a:xfrm>
            <a:off x="5642674" y="3499542"/>
            <a:ext cx="572400" cy="572400"/>
            <a:chOff x="5500792" y="3429000"/>
            <a:chExt cx="572400" cy="572400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5500792" y="342900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555853" y="3500437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3" grpId="0"/>
      <p:bldP spid="27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85852" y="1928802"/>
            <a:ext cx="6500858" cy="12858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Proof: Operational </a:t>
            </a:r>
            <a:r>
              <a:rPr lang="en-US" sz="3200" dirty="0" err="1" smtClean="0"/>
              <a:t>Interpr</a:t>
            </a:r>
            <a:r>
              <a:rPr lang="en-US" sz="3200" dirty="0" smtClean="0"/>
              <a:t> of Max-Entropy</a:t>
            </a:r>
            <a:endParaRPr lang="en-US" sz="3200" dirty="0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36377" y="1475995"/>
            <a:ext cx="3234124" cy="348143"/>
          </a:xfrm>
          <a:prstGeom prst="rect">
            <a:avLst/>
          </a:prstGeom>
          <a:noFill/>
          <a:ln/>
          <a:effectLst/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429124" y="1428736"/>
            <a:ext cx="785786" cy="50009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for</a:t>
            </a:r>
          </a:p>
        </p:txBody>
      </p:sp>
      <p:pic>
        <p:nvPicPr>
          <p:cNvPr id="30" name="Picture 2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93100" y="1500172"/>
            <a:ext cx="3804854" cy="348143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80370" y="2071677"/>
            <a:ext cx="5988590" cy="1045627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5757" y="5041578"/>
            <a:ext cx="8522812" cy="570341"/>
          </a:xfrm>
          <a:prstGeom prst="rect">
            <a:avLst/>
          </a:prstGeom>
          <a:noFill/>
          <a:ln/>
          <a:effectLst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42844" y="4572008"/>
            <a:ext cx="8072494" cy="24288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follows using</a:t>
            </a:r>
          </a:p>
          <a:p>
            <a:pPr marL="365760" lvl="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 </a:t>
            </a:r>
          </a:p>
          <a:p>
            <a:pPr marL="365760" lvl="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accent5"/>
                </a:solidFill>
              </a:rPr>
              <a:t>monotonicity</a:t>
            </a:r>
            <a:r>
              <a:rPr lang="en-US" sz="2400" dirty="0" smtClean="0"/>
              <a:t> of fidelity</a:t>
            </a:r>
          </a:p>
          <a:p>
            <a:pPr marL="365760" lvl="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unitary relation of purifications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0826" y="6500834"/>
            <a:ext cx="285752" cy="2857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71470" y="3655118"/>
            <a:ext cx="9144000" cy="102921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5400" dirty="0" smtClean="0"/>
              <a:t>F(                      ,                      )</a:t>
            </a:r>
            <a:r>
              <a:rPr lang="en-US" sz="5400" baseline="30000" dirty="0" smtClean="0">
                <a:latin typeface="Georgia"/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00100" y="3286124"/>
            <a:ext cx="3409277" cy="1447799"/>
            <a:chOff x="714348" y="5060270"/>
            <a:chExt cx="3786214" cy="1607871"/>
          </a:xfrm>
        </p:grpSpPr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26969" y="5060270"/>
              <a:ext cx="691822" cy="2698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0" name="Picture 1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2714612" y="5556342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4"/>
            <p:cNvPicPr>
              <a:picLocks noChangeAspect="1" noChangeArrowheads="1"/>
            </p:cNvPicPr>
            <p:nvPr/>
          </p:nvPicPr>
          <p:blipFill>
            <a:blip r:embed="rId16">
              <a:lum bright="5000" contrast="45000"/>
            </a:blip>
            <a:srcRect/>
            <a:stretch>
              <a:fillRect/>
            </a:stretch>
          </p:blipFill>
          <p:spPr bwMode="auto">
            <a:xfrm flipH="1">
              <a:off x="714348" y="5668033"/>
              <a:ext cx="1714512" cy="95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Cloud Callout 21"/>
            <p:cNvSpPr/>
            <p:nvPr/>
          </p:nvSpPr>
          <p:spPr>
            <a:xfrm>
              <a:off x="785786" y="5834746"/>
              <a:ext cx="1643074" cy="571504"/>
            </a:xfrm>
            <a:prstGeom prst="cloudCallout">
              <a:avLst>
                <a:gd name="adj1" fmla="val 88439"/>
                <a:gd name="adj2" fmla="val -822"/>
              </a:avLst>
            </a:prstGeom>
            <a:solidFill>
              <a:srgbClr val="00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>
              <a:off x="2059425" y="5418981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761560" y="5406736"/>
              <a:ext cx="4531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857752" y="3291906"/>
            <a:ext cx="3537929" cy="1513455"/>
            <a:chOff x="4572000" y="5058817"/>
            <a:chExt cx="3929090" cy="1680786"/>
          </a:xfrm>
        </p:grpSpPr>
        <p:sp>
          <p:nvSpPr>
            <p:cNvPr id="27" name="Oval 26"/>
            <p:cNvSpPr/>
            <p:nvPr/>
          </p:nvSpPr>
          <p:spPr>
            <a:xfrm>
              <a:off x="5929322" y="5058818"/>
              <a:ext cx="571504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002139" y="5058817"/>
              <a:ext cx="1369319" cy="34232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4" name="Picture 1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6715140" y="5627804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6" name="Straight Arrow Connector 35"/>
            <p:cNvCxnSpPr/>
            <p:nvPr/>
          </p:nvCxnSpPr>
          <p:spPr>
            <a:xfrm rot="5400000">
              <a:off x="6059953" y="5489009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6954423" y="5501732"/>
              <a:ext cx="307253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Picture 14"/>
            <p:cNvPicPr>
              <a:picLocks noChangeAspect="1" noChangeArrowheads="1"/>
            </p:cNvPicPr>
            <p:nvPr/>
          </p:nvPicPr>
          <p:blipFill>
            <a:blip r:embed="rId16">
              <a:lum bright="5000" contrast="45000"/>
            </a:blip>
            <a:srcRect l="11111" r="3704" b="20000"/>
            <a:stretch>
              <a:fillRect/>
            </a:stretch>
          </p:blipFill>
          <p:spPr bwMode="auto">
            <a:xfrm flipH="1">
              <a:off x="4857752" y="5701760"/>
              <a:ext cx="1643074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Oval 38"/>
            <p:cNvSpPr/>
            <p:nvPr/>
          </p:nvSpPr>
          <p:spPr>
            <a:xfrm>
              <a:off x="4572000" y="5773198"/>
              <a:ext cx="2071702" cy="78581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6072198" y="6098205"/>
              <a:ext cx="1357322" cy="2810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Multiply 40"/>
            <p:cNvSpPr/>
            <p:nvPr/>
          </p:nvSpPr>
          <p:spPr>
            <a:xfrm rot="5633359">
              <a:off x="6446135" y="5931065"/>
              <a:ext cx="571504" cy="35719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285720" y="1285860"/>
            <a:ext cx="8072494" cy="55721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connections</a:t>
            </a:r>
            <a:r>
              <a:rPr lang="en-US" sz="2400" dirty="0" smtClean="0"/>
              <a:t>  between operational quantities, </a:t>
            </a:r>
            <a:br>
              <a:rPr lang="en-US" sz="2400" dirty="0" smtClean="0"/>
            </a:br>
            <a:r>
              <a:rPr lang="en-US" sz="2400" dirty="0" smtClean="0"/>
              <a:t>e.g. randomness extraction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accent5"/>
                </a:solidFill>
              </a:rPr>
              <a:t>additivity</a:t>
            </a:r>
            <a:r>
              <a:rPr lang="en-US" sz="2400" dirty="0" smtClean="0"/>
              <a:t> of min-/max-entropies: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12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·</a:t>
            </a:r>
            <a:r>
              <a:rPr lang="en-US" sz="2400" dirty="0" smtClean="0"/>
              <a:t> follows from definition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Implications of our Results</a:t>
            </a:r>
            <a:endParaRPr lang="en-US" sz="3200" dirty="0"/>
          </a:p>
        </p:txBody>
      </p:sp>
      <p:pic>
        <p:nvPicPr>
          <p:cNvPr id="34" name="Picture 3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964603" y="2233946"/>
            <a:ext cx="6149280" cy="348072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0531" y="3463042"/>
            <a:ext cx="8588098" cy="1773896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33307" y="2928934"/>
            <a:ext cx="1679840" cy="285363"/>
          </a:xfrm>
          <a:prstGeom prst="rect">
            <a:avLst/>
          </a:prstGeom>
          <a:noFill/>
          <a:ln/>
          <a:effectLst/>
        </p:spPr>
      </p:pic>
      <p:grpSp>
        <p:nvGrpSpPr>
          <p:cNvPr id="28" name="Group 27"/>
          <p:cNvGrpSpPr/>
          <p:nvPr/>
        </p:nvGrpSpPr>
        <p:grpSpPr>
          <a:xfrm>
            <a:off x="7358081" y="142852"/>
            <a:ext cx="571504" cy="571504"/>
            <a:chOff x="4357686" y="2357430"/>
            <a:chExt cx="571504" cy="571504"/>
          </a:xfrm>
        </p:grpSpPr>
        <p:sp>
          <p:nvSpPr>
            <p:cNvPr id="29" name="Double Bracket 28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7" name="Group 16"/>
          <p:cNvGrpSpPr/>
          <p:nvPr/>
        </p:nvGrpSpPr>
        <p:grpSpPr>
          <a:xfrm>
            <a:off x="7143768" y="1357298"/>
            <a:ext cx="571504" cy="571504"/>
            <a:chOff x="4357686" y="2357430"/>
            <a:chExt cx="571504" cy="571504"/>
          </a:xfrm>
        </p:grpSpPr>
        <p:sp>
          <p:nvSpPr>
            <p:cNvPr id="18" name="Double Bracket 17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 bwMode="auto">
          <a:xfrm>
            <a:off x="7654287" y="2857493"/>
            <a:ext cx="572400" cy="572400"/>
            <a:chOff x="7643931" y="2857494"/>
            <a:chExt cx="572400" cy="572400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7643931" y="2857494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698992" y="2928932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285720" y="1285860"/>
            <a:ext cx="8072494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accent5"/>
                </a:solidFill>
              </a:rPr>
              <a:t>subadditivity</a:t>
            </a:r>
            <a:r>
              <a:rPr lang="en-US" sz="2400" dirty="0" smtClean="0"/>
              <a:t> of min-entropy: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Implications of our Results</a:t>
            </a:r>
            <a:endParaRPr lang="en-US" sz="3200" dirty="0"/>
          </a:p>
        </p:txBody>
      </p:sp>
      <p:pic>
        <p:nvPicPr>
          <p:cNvPr id="39" name="Picture 3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32353" y="1428736"/>
            <a:ext cx="754815" cy="220783"/>
          </a:xfrm>
          <a:prstGeom prst="rect">
            <a:avLst/>
          </a:prstGeom>
          <a:noFill/>
          <a:ln/>
          <a:effectLst/>
        </p:spPr>
      </p:pic>
      <p:grpSp>
        <p:nvGrpSpPr>
          <p:cNvPr id="24" name="Group 23"/>
          <p:cNvGrpSpPr/>
          <p:nvPr/>
        </p:nvGrpSpPr>
        <p:grpSpPr bwMode="auto">
          <a:xfrm>
            <a:off x="670997" y="1785926"/>
            <a:ext cx="7621211" cy="1725592"/>
            <a:chOff x="670997" y="1785926"/>
            <a:chExt cx="7621211" cy="1725592"/>
          </a:xfrm>
        </p:grpSpPr>
        <p:sp>
          <p:nvSpPr>
            <p:cNvPr id="19" name="Oval 18"/>
            <p:cNvSpPr/>
            <p:nvPr/>
          </p:nvSpPr>
          <p:spPr bwMode="auto">
            <a:xfrm>
              <a:off x="6000760" y="2500306"/>
              <a:ext cx="2071702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000760" y="1785926"/>
              <a:ext cx="2071702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0997" y="1785926"/>
              <a:ext cx="7621211" cy="1725592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41" name="Picture 4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1774" y="3857628"/>
            <a:ext cx="4046148" cy="344392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85720" y="4357694"/>
            <a:ext cx="8501122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implies </a:t>
            </a:r>
            <a:r>
              <a:rPr lang="en-US" sz="2400" dirty="0" err="1" smtClean="0">
                <a:solidFill>
                  <a:schemeClr val="accent5"/>
                </a:solidFill>
              </a:rPr>
              <a:t>subadditivity</a:t>
            </a:r>
            <a:r>
              <a:rPr lang="en-US" sz="2400" dirty="0" smtClean="0">
                <a:solidFill>
                  <a:schemeClr val="accent5"/>
                </a:solidFill>
              </a:rPr>
              <a:t> of von Neumann entropy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10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concrete applications </a:t>
            </a:r>
            <a:r>
              <a:rPr lang="en-US" sz="2400" dirty="0" smtClean="0"/>
              <a:t>in the </a:t>
            </a:r>
            <a:r>
              <a:rPr lang="en-US" sz="2400" dirty="0" smtClean="0">
                <a:solidFill>
                  <a:schemeClr val="accent3"/>
                </a:solidFill>
              </a:rPr>
              <a:t>noisy-quantum-storage model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71472" y="1087771"/>
            <a:ext cx="771530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90498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pic>
        <p:nvPicPr>
          <p:cNvPr id="72" name="Picture 7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2694" y="1785926"/>
            <a:ext cx="3804854" cy="348143"/>
          </a:xfrm>
          <a:prstGeom prst="rect">
            <a:avLst/>
          </a:prstGeom>
          <a:noFill/>
          <a:ln/>
          <a:effectLst/>
        </p:spPr>
      </p:pic>
      <p:grpSp>
        <p:nvGrpSpPr>
          <p:cNvPr id="56" name="Group 55"/>
          <p:cNvGrpSpPr/>
          <p:nvPr/>
        </p:nvGrpSpPr>
        <p:grpSpPr>
          <a:xfrm>
            <a:off x="5143504" y="4534296"/>
            <a:ext cx="3786214" cy="1680786"/>
            <a:chOff x="5143504" y="4534296"/>
            <a:chExt cx="3786214" cy="1680786"/>
          </a:xfrm>
        </p:grpSpPr>
        <p:sp>
          <p:nvSpPr>
            <p:cNvPr id="60" name="Oval 59"/>
            <p:cNvSpPr/>
            <p:nvPr/>
          </p:nvSpPr>
          <p:spPr>
            <a:xfrm>
              <a:off x="6286512" y="4572008"/>
              <a:ext cx="785818" cy="35719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>
              <a:off x="6488581" y="4964488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1" name="Picture 14"/>
            <p:cNvPicPr>
              <a:picLocks noChangeAspect="1" noChangeArrowheads="1"/>
            </p:cNvPicPr>
            <p:nvPr/>
          </p:nvPicPr>
          <p:blipFill>
            <a:blip r:embed="rId12">
              <a:lum bright="5000" contrast="45000"/>
            </a:blip>
            <a:srcRect l="11111" r="3704" b="20000"/>
            <a:stretch>
              <a:fillRect/>
            </a:stretch>
          </p:blipFill>
          <p:spPr bwMode="auto">
            <a:xfrm flipH="1">
              <a:off x="5286380" y="5177239"/>
              <a:ext cx="1643074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5143504" y="5248677"/>
              <a:ext cx="2071702" cy="78581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14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143768" y="5103283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" name="Straight Arrow Connector 44"/>
            <p:cNvCxnSpPr/>
            <p:nvPr/>
          </p:nvCxnSpPr>
          <p:spPr>
            <a:xfrm rot="16200000" flipH="1">
              <a:off x="7383051" y="4977211"/>
              <a:ext cx="307253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500826" y="5573684"/>
              <a:ext cx="1357322" cy="2810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ultiply 46"/>
            <p:cNvSpPr/>
            <p:nvPr/>
          </p:nvSpPr>
          <p:spPr>
            <a:xfrm rot="5633359">
              <a:off x="6874763" y="5406544"/>
              <a:ext cx="571504" cy="35719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50302" y="4534296"/>
              <a:ext cx="1369319" cy="34232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75" name="Picture 7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77448" y="1142984"/>
            <a:ext cx="7387125" cy="538386"/>
          </a:xfrm>
          <a:prstGeom prst="rect">
            <a:avLst/>
          </a:prstGeom>
          <a:noFill/>
          <a:ln/>
          <a:effectLst/>
        </p:spPr>
      </p:pic>
      <p:grpSp>
        <p:nvGrpSpPr>
          <p:cNvPr id="38" name="Group 37"/>
          <p:cNvGrpSpPr/>
          <p:nvPr/>
        </p:nvGrpSpPr>
        <p:grpSpPr>
          <a:xfrm>
            <a:off x="214282" y="3500437"/>
            <a:ext cx="3786214" cy="1571637"/>
            <a:chOff x="214282" y="3500437"/>
            <a:chExt cx="3786214" cy="1571637"/>
          </a:xfrm>
        </p:grpSpPr>
        <p:pic>
          <p:nvPicPr>
            <p:cNvPr id="36" name="Picture 14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214546" y="3960275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14"/>
            <p:cNvPicPr>
              <a:picLocks noChangeAspect="1" noChangeArrowheads="1"/>
            </p:cNvPicPr>
            <p:nvPr/>
          </p:nvPicPr>
          <p:blipFill>
            <a:blip r:embed="rId12">
              <a:lum bright="5000" contrast="45000"/>
            </a:blip>
            <a:srcRect/>
            <a:stretch>
              <a:fillRect/>
            </a:stretch>
          </p:blipFill>
          <p:spPr bwMode="auto">
            <a:xfrm flipH="1">
              <a:off x="214282" y="4071966"/>
              <a:ext cx="1714512" cy="95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8" name="Straight Arrow Connector 47"/>
            <p:cNvCxnSpPr/>
            <p:nvPr/>
          </p:nvCxnSpPr>
          <p:spPr>
            <a:xfrm rot="5400000">
              <a:off x="1471316" y="3859149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4" name="Picture 73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38860" y="3500437"/>
              <a:ext cx="691822" cy="269811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49" name="Straight Arrow Connector 48"/>
            <p:cNvCxnSpPr/>
            <p:nvPr/>
          </p:nvCxnSpPr>
          <p:spPr>
            <a:xfrm>
              <a:off x="2173451" y="3846904"/>
              <a:ext cx="4531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Cloud Callout 52"/>
            <p:cNvSpPr/>
            <p:nvPr/>
          </p:nvSpPr>
          <p:spPr>
            <a:xfrm>
              <a:off x="928662" y="4248569"/>
              <a:ext cx="857256" cy="500066"/>
            </a:xfrm>
            <a:prstGeom prst="cloudCallout">
              <a:avLst>
                <a:gd name="adj1" fmla="val 105743"/>
                <a:gd name="adj2" fmla="val 23399"/>
              </a:avLst>
            </a:prstGeom>
            <a:solidFill>
              <a:srgbClr val="00FF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072034" y="2550074"/>
            <a:ext cx="4071966" cy="1450430"/>
            <a:chOff x="5072034" y="2550074"/>
            <a:chExt cx="4071966" cy="1450430"/>
          </a:xfrm>
        </p:grpSpPr>
        <p:pic>
          <p:nvPicPr>
            <p:cNvPr id="25" name="Picture 14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072298" y="2888705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6" name="Picture 75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532850" y="2550074"/>
              <a:ext cx="1606154" cy="34579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9" name="Picture 14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5500662" y="2848452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5929290" y="3429000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357918" y="3286124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715108" y="3143248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572100" y="3581400"/>
              <a:ext cx="1857388" cy="31209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072034" y="3071810"/>
              <a:ext cx="4071966" cy="78581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34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748131" y="2643182"/>
            <a:ext cx="2478011" cy="1476139"/>
            <a:chOff x="2748131" y="2643182"/>
            <a:chExt cx="2478011" cy="1476139"/>
          </a:xfrm>
        </p:grpSpPr>
        <p:sp>
          <p:nvSpPr>
            <p:cNvPr id="55" name="Left-Right Arrow 54"/>
            <p:cNvSpPr/>
            <p:nvPr/>
          </p:nvSpPr>
          <p:spPr>
            <a:xfrm rot="20515983">
              <a:off x="4027100" y="3653002"/>
              <a:ext cx="1199042" cy="466319"/>
            </a:xfrm>
            <a:prstGeom prst="leftRightArrow">
              <a:avLst>
                <a:gd name="adj1" fmla="val 5563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7" name="Picture 7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748131" y="2643182"/>
              <a:ext cx="2119262" cy="82152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1" name="Group 60"/>
          <p:cNvGrpSpPr/>
          <p:nvPr/>
        </p:nvGrpSpPr>
        <p:grpSpPr>
          <a:xfrm>
            <a:off x="2333197" y="5017979"/>
            <a:ext cx="2659013" cy="1344969"/>
            <a:chOff x="2333197" y="5017979"/>
            <a:chExt cx="2659013" cy="1344969"/>
          </a:xfrm>
        </p:grpSpPr>
        <p:sp>
          <p:nvSpPr>
            <p:cNvPr id="59" name="Left-Right Arrow 58"/>
            <p:cNvSpPr/>
            <p:nvPr/>
          </p:nvSpPr>
          <p:spPr>
            <a:xfrm rot="1256273">
              <a:off x="3609538" y="5017979"/>
              <a:ext cx="1382672" cy="466319"/>
            </a:xfrm>
            <a:prstGeom prst="leftRightArrow">
              <a:avLst>
                <a:gd name="adj1" fmla="val 5563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78" name="Picture 7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333197" y="5541979"/>
              <a:ext cx="1990801" cy="82096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81" name="Group 80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7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90498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72298" y="2888705"/>
            <a:ext cx="1785950" cy="111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00662" y="2848452"/>
            <a:ext cx="1785950" cy="111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Straight Arrow Connector 39"/>
          <p:cNvCxnSpPr/>
          <p:nvPr/>
        </p:nvCxnSpPr>
        <p:spPr>
          <a:xfrm>
            <a:off x="5929290" y="3429000"/>
            <a:ext cx="1857388" cy="31209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57918" y="3286124"/>
            <a:ext cx="1857388" cy="31209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715108" y="3143248"/>
            <a:ext cx="1857388" cy="31209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572100" y="3581400"/>
            <a:ext cx="1857388" cy="31209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072034" y="3071810"/>
            <a:ext cx="4071966" cy="78581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34000"/>
                </a:schemeClr>
              </a:gs>
              <a:gs pos="100000">
                <a:schemeClr val="accent4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857356" y="3960275"/>
            <a:ext cx="1785950" cy="111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Cloud Callout 33"/>
          <p:cNvSpPr/>
          <p:nvPr/>
        </p:nvSpPr>
        <p:spPr>
          <a:xfrm>
            <a:off x="571472" y="4124652"/>
            <a:ext cx="857256" cy="642942"/>
          </a:xfrm>
          <a:prstGeom prst="cloudCallout">
            <a:avLst>
              <a:gd name="adj1" fmla="val 117206"/>
              <a:gd name="adj2" fmla="val 2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 bwMode="auto">
          <a:xfrm>
            <a:off x="1285852" y="3553149"/>
            <a:ext cx="826212" cy="354417"/>
          </a:xfrm>
          <a:prstGeom prst="rect">
            <a:avLst/>
          </a:prstGeom>
          <a:noFill/>
          <a:ln/>
          <a:effectLst/>
        </p:spPr>
      </p:pic>
      <p:cxnSp>
        <p:nvCxnSpPr>
          <p:cNvPr id="38" name="Straight Arrow Connector 37"/>
          <p:cNvCxnSpPr/>
          <p:nvPr/>
        </p:nvCxnSpPr>
        <p:spPr>
          <a:xfrm rot="5400000">
            <a:off x="1202169" y="3922583"/>
            <a:ext cx="357190" cy="33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04304" y="3910338"/>
            <a:ext cx="4531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Picture 8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532850" y="2550074"/>
            <a:ext cx="1606154" cy="345795"/>
          </a:xfrm>
          <a:prstGeom prst="rect">
            <a:avLst/>
          </a:prstGeom>
          <a:noFill/>
          <a:ln/>
          <a:effectLst/>
        </p:spPr>
      </p:pic>
      <p:pic>
        <p:nvPicPr>
          <p:cNvPr id="87" name="Picture 8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7197" y="4267527"/>
            <a:ext cx="316631" cy="252167"/>
          </a:xfrm>
          <a:prstGeom prst="rect">
            <a:avLst/>
          </a:prstGeom>
          <a:noFill/>
          <a:ln/>
          <a:effectLst/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15140" y="5143511"/>
            <a:ext cx="1785950" cy="1111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Straight Arrow Connector 61"/>
          <p:cNvCxnSpPr/>
          <p:nvPr/>
        </p:nvCxnSpPr>
        <p:spPr>
          <a:xfrm rot="5400000">
            <a:off x="6059953" y="5105819"/>
            <a:ext cx="357190" cy="33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Picture 8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94156" y="5470163"/>
            <a:ext cx="819962" cy="357528"/>
          </a:xfrm>
          <a:prstGeom prst="rect">
            <a:avLst/>
          </a:prstGeom>
          <a:noFill/>
          <a:ln/>
          <a:effectLst/>
        </p:spPr>
      </p:pic>
      <p:cxnSp>
        <p:nvCxnSpPr>
          <p:cNvPr id="64" name="Straight Arrow Connector 63"/>
          <p:cNvCxnSpPr/>
          <p:nvPr/>
        </p:nvCxnSpPr>
        <p:spPr>
          <a:xfrm rot="16200000" flipH="1">
            <a:off x="6954423" y="5118542"/>
            <a:ext cx="307253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092429" y="4643446"/>
            <a:ext cx="1409074" cy="342562"/>
          </a:xfrm>
          <a:prstGeom prst="rect">
            <a:avLst/>
          </a:prstGeom>
          <a:noFill/>
          <a:ln/>
          <a:effectLst/>
        </p:spPr>
      </p:pic>
      <p:cxnSp>
        <p:nvCxnSpPr>
          <p:cNvPr id="66" name="Straight Arrow Connector 65"/>
          <p:cNvCxnSpPr/>
          <p:nvPr/>
        </p:nvCxnSpPr>
        <p:spPr>
          <a:xfrm flipV="1">
            <a:off x="6215074" y="5715015"/>
            <a:ext cx="1357322" cy="2810"/>
          </a:xfrm>
          <a:prstGeom prst="straightConnector1">
            <a:avLst/>
          </a:prstGeom>
          <a:ln w="47625"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Multiply 66"/>
          <p:cNvSpPr/>
          <p:nvPr/>
        </p:nvSpPr>
        <p:spPr>
          <a:xfrm rot="5633359">
            <a:off x="6341203" y="5547875"/>
            <a:ext cx="571504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1928794" y="3812529"/>
            <a:ext cx="1577871" cy="1116669"/>
            <a:chOff x="1928794" y="3812529"/>
            <a:chExt cx="1577871" cy="1116669"/>
          </a:xfrm>
        </p:grpSpPr>
        <p:sp>
          <p:nvSpPr>
            <p:cNvPr id="76" name="Right Triangle 75"/>
            <p:cNvSpPr/>
            <p:nvPr/>
          </p:nvSpPr>
          <p:spPr>
            <a:xfrm>
              <a:off x="1928794" y="4214818"/>
              <a:ext cx="642942" cy="714380"/>
            </a:xfrm>
            <a:prstGeom prst="rtTriangle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ight Triangle 76"/>
            <p:cNvSpPr/>
            <p:nvPr/>
          </p:nvSpPr>
          <p:spPr>
            <a:xfrm rot="9484015">
              <a:off x="2948541" y="4312797"/>
              <a:ext cx="558124" cy="457274"/>
            </a:xfrm>
            <a:prstGeom prst="rtTriangle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Parallelogram 77"/>
            <p:cNvSpPr/>
            <p:nvPr/>
          </p:nvSpPr>
          <p:spPr>
            <a:xfrm rot="6713882">
              <a:off x="2184268" y="4224182"/>
              <a:ext cx="714380" cy="571504"/>
            </a:xfrm>
            <a:prstGeom prst="parallelogram">
              <a:avLst>
                <a:gd name="adj" fmla="val 44104"/>
              </a:avLst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gular Pentagon 78"/>
            <p:cNvSpPr/>
            <p:nvPr/>
          </p:nvSpPr>
          <p:spPr>
            <a:xfrm>
              <a:off x="2786050" y="4429132"/>
              <a:ext cx="714380" cy="500066"/>
            </a:xfrm>
            <a:prstGeom prst="pentagon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Triangle 79"/>
            <p:cNvSpPr/>
            <p:nvPr/>
          </p:nvSpPr>
          <p:spPr>
            <a:xfrm rot="18023820">
              <a:off x="1948057" y="3966459"/>
              <a:ext cx="404939" cy="382519"/>
            </a:xfrm>
            <a:prstGeom prst="rtTriangle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ight Triangle 80"/>
            <p:cNvSpPr/>
            <p:nvPr/>
          </p:nvSpPr>
          <p:spPr>
            <a:xfrm rot="19477155">
              <a:off x="2597393" y="3812529"/>
              <a:ext cx="769787" cy="580908"/>
            </a:xfrm>
            <a:prstGeom prst="rtTriangle">
              <a:avLst/>
            </a:prstGeom>
            <a:solidFill>
              <a:srgbClr val="C608CB">
                <a:alpha val="56078"/>
              </a:srgb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5970266" y="4657094"/>
            <a:ext cx="785818" cy="35719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55000"/>
                </a:schemeClr>
              </a:gs>
              <a:gs pos="100000">
                <a:schemeClr val="accent4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14942" y="5429264"/>
            <a:ext cx="1122964" cy="50006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55000"/>
                </a:schemeClr>
              </a:gs>
              <a:gs pos="100000">
                <a:schemeClr val="accent4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613533" y="2714618"/>
            <a:ext cx="2612609" cy="1404703"/>
            <a:chOff x="2613533" y="2714618"/>
            <a:chExt cx="2612609" cy="1404703"/>
          </a:xfrm>
        </p:grpSpPr>
        <p:pic>
          <p:nvPicPr>
            <p:cNvPr id="85" name="Picture 84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613533" y="2714618"/>
              <a:ext cx="2307433" cy="820969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6" name="Left-Right Arrow 45"/>
            <p:cNvSpPr/>
            <p:nvPr/>
          </p:nvSpPr>
          <p:spPr>
            <a:xfrm rot="20515983">
              <a:off x="4027100" y="3653002"/>
              <a:ext cx="1199042" cy="466319"/>
            </a:xfrm>
            <a:prstGeom prst="leftRightArrow">
              <a:avLst>
                <a:gd name="adj1" fmla="val 5563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18590" y="5017979"/>
            <a:ext cx="2673620" cy="1303135"/>
            <a:chOff x="2318590" y="5017979"/>
            <a:chExt cx="2673620" cy="1303135"/>
          </a:xfrm>
        </p:grpSpPr>
        <p:pic>
          <p:nvPicPr>
            <p:cNvPr id="86" name="Picture 85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318590" y="5500701"/>
              <a:ext cx="1926927" cy="820413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7" name="Left-Right Arrow 46"/>
            <p:cNvSpPr/>
            <p:nvPr/>
          </p:nvSpPr>
          <p:spPr>
            <a:xfrm rot="1256273">
              <a:off x="3609538" y="5017979"/>
              <a:ext cx="1382672" cy="466319"/>
            </a:xfrm>
            <a:prstGeom prst="leftRightArrow">
              <a:avLst>
                <a:gd name="adj1" fmla="val 5563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571472" y="1101626"/>
            <a:ext cx="7715304" cy="11430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62694" y="1785926"/>
            <a:ext cx="3804854" cy="348143"/>
          </a:xfrm>
          <a:prstGeom prst="rect">
            <a:avLst/>
          </a:prstGeom>
          <a:noFill/>
          <a:ln/>
          <a:effectLst/>
        </p:spPr>
      </p:pic>
      <p:pic>
        <p:nvPicPr>
          <p:cNvPr id="91" name="Picture 90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77448" y="1142984"/>
            <a:ext cx="7387125" cy="538386"/>
          </a:xfrm>
          <a:prstGeom prst="rect">
            <a:avLst/>
          </a:prstGeom>
          <a:noFill/>
          <a:ln/>
          <a:effectLst/>
        </p:spPr>
      </p:pic>
      <p:grpSp>
        <p:nvGrpSpPr>
          <p:cNvPr id="58" name="Group 57"/>
          <p:cNvGrpSpPr/>
          <p:nvPr/>
        </p:nvGrpSpPr>
        <p:grpSpPr>
          <a:xfrm>
            <a:off x="7358081" y="142852"/>
            <a:ext cx="571504" cy="571504"/>
            <a:chOff x="4357686" y="2357430"/>
            <a:chExt cx="571504" cy="571504"/>
          </a:xfrm>
        </p:grpSpPr>
        <p:sp>
          <p:nvSpPr>
            <p:cNvPr id="61" name="Double Bracket 60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04218"/>
            <a:ext cx="8401080" cy="43251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von Neumann Entropy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Min- and Max-Entropies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Operational Meaning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1785926"/>
            <a:ext cx="6072230" cy="71438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von Neumann Entropy</a:t>
            </a: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714480" y="3714752"/>
            <a:ext cx="4214842" cy="18573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data compression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randomness extraction: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Shannon entropy: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396530" y="3851438"/>
            <a:ext cx="4389784" cy="2720834"/>
            <a:chOff x="396530" y="3851438"/>
            <a:chExt cx="4389784" cy="2720834"/>
          </a:xfrm>
        </p:grpSpPr>
        <p:sp>
          <p:nvSpPr>
            <p:cNvPr id="26" name="Rectangle 747"/>
            <p:cNvSpPr>
              <a:spLocks noChangeArrowheads="1"/>
            </p:cNvSpPr>
            <p:nvPr/>
          </p:nvSpPr>
          <p:spPr bwMode="auto">
            <a:xfrm>
              <a:off x="1409818" y="4513384"/>
              <a:ext cx="142875" cy="1444622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748"/>
            <p:cNvSpPr>
              <a:spLocks noChangeArrowheads="1"/>
            </p:cNvSpPr>
            <p:nvPr/>
          </p:nvSpPr>
          <p:spPr bwMode="auto">
            <a:xfrm>
              <a:off x="1624131" y="5727830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749"/>
            <p:cNvSpPr>
              <a:spLocks noChangeArrowheads="1"/>
            </p:cNvSpPr>
            <p:nvPr/>
          </p:nvSpPr>
          <p:spPr bwMode="auto">
            <a:xfrm>
              <a:off x="1892023" y="5727830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750"/>
            <p:cNvSpPr>
              <a:spLocks noChangeArrowheads="1"/>
            </p:cNvSpPr>
            <p:nvPr/>
          </p:nvSpPr>
          <p:spPr bwMode="auto">
            <a:xfrm>
              <a:off x="2159915" y="5727830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751"/>
            <p:cNvSpPr>
              <a:spLocks noChangeArrowheads="1"/>
            </p:cNvSpPr>
            <p:nvPr/>
          </p:nvSpPr>
          <p:spPr bwMode="auto">
            <a:xfrm>
              <a:off x="3416421" y="5727830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754"/>
            <p:cNvSpPr txBox="1">
              <a:spLocks noChangeArrowheads="1"/>
            </p:cNvSpPr>
            <p:nvPr/>
          </p:nvSpPr>
          <p:spPr bwMode="auto">
            <a:xfrm>
              <a:off x="2906834" y="5619866"/>
              <a:ext cx="3698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0"/>
                <a:t>…</a:t>
              </a:r>
              <a:endParaRPr lang="de-CH" sz="1600" b="0"/>
            </a:p>
          </p:txBody>
        </p:sp>
        <p:sp>
          <p:nvSpPr>
            <p:cNvPr id="43" name="Line 834"/>
            <p:cNvSpPr>
              <a:spLocks noChangeShapeType="1"/>
            </p:cNvSpPr>
            <p:nvPr/>
          </p:nvSpPr>
          <p:spPr bwMode="auto">
            <a:xfrm rot="5400000" flipH="1" flipV="1">
              <a:off x="1231222" y="5620673"/>
              <a:ext cx="0" cy="214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454953" y="5084094"/>
              <a:ext cx="171451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311415" y="5942144"/>
              <a:ext cx="295592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Line 834"/>
            <p:cNvSpPr>
              <a:spLocks noChangeShapeType="1"/>
            </p:cNvSpPr>
            <p:nvPr/>
          </p:nvSpPr>
          <p:spPr bwMode="auto">
            <a:xfrm rot="5400000" flipH="1" flipV="1">
              <a:off x="1231222" y="4406227"/>
              <a:ext cx="0" cy="214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427808" y="5727830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751"/>
            <p:cNvSpPr>
              <a:spLocks noChangeArrowheads="1"/>
            </p:cNvSpPr>
            <p:nvPr/>
          </p:nvSpPr>
          <p:spPr bwMode="auto">
            <a:xfrm>
              <a:off x="3650847" y="5727830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51"/>
            <p:cNvSpPr>
              <a:spLocks noChangeArrowheads="1"/>
            </p:cNvSpPr>
            <p:nvPr/>
          </p:nvSpPr>
          <p:spPr bwMode="auto">
            <a:xfrm>
              <a:off x="2695701" y="5727830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6" name="Picture 85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/>
            <a:stretch>
              <a:fillRect/>
            </a:stretch>
          </p:blipFill>
          <p:spPr bwMode="auto">
            <a:xfrm>
              <a:off x="4410213" y="5799268"/>
              <a:ext cx="376101" cy="31370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09" name="Picture 108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/>
            <a:stretch>
              <a:fillRect/>
            </a:stretch>
          </p:blipFill>
          <p:spPr bwMode="auto">
            <a:xfrm>
              <a:off x="396530" y="5513514"/>
              <a:ext cx="844509" cy="34437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1" name="Picture 90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/>
            <a:stretch>
              <a:fillRect/>
            </a:stretch>
          </p:blipFill>
          <p:spPr bwMode="auto">
            <a:xfrm>
              <a:off x="695437" y="4299070"/>
              <a:ext cx="218947" cy="4696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3" name="Picture 92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/>
            <a:stretch>
              <a:fillRect/>
            </a:stretch>
          </p:blipFill>
          <p:spPr bwMode="auto">
            <a:xfrm>
              <a:off x="909751" y="3851438"/>
              <a:ext cx="469807" cy="37619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4" name="Right Brace 93"/>
            <p:cNvSpPr/>
            <p:nvPr/>
          </p:nvSpPr>
          <p:spPr>
            <a:xfrm rot="5400000">
              <a:off x="2552825" y="4870574"/>
              <a:ext cx="214314" cy="2500330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/>
            <a:stretch>
              <a:fillRect/>
            </a:stretch>
          </p:blipFill>
          <p:spPr bwMode="auto">
            <a:xfrm>
              <a:off x="2571736" y="6227896"/>
              <a:ext cx="344058" cy="344376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47" name="Picture 4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17620" y="3755428"/>
            <a:ext cx="1903715" cy="348379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517304" y="4184057"/>
            <a:ext cx="1650519" cy="348379"/>
          </a:xfrm>
          <a:prstGeom prst="rect">
            <a:avLst/>
          </a:prstGeom>
          <a:noFill/>
          <a:ln/>
          <a:effectLst/>
        </p:spPr>
      </p:pic>
      <p:pic>
        <p:nvPicPr>
          <p:cNvPr id="57" name="Picture 5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072063" y="4643446"/>
            <a:ext cx="4024074" cy="823064"/>
          </a:xfrm>
          <a:prstGeom prst="rect">
            <a:avLst/>
          </a:prstGeom>
          <a:noFill/>
          <a:ln/>
          <a:effectLst/>
        </p:spPr>
      </p:pic>
      <p:grpSp>
        <p:nvGrpSpPr>
          <p:cNvPr id="4" name="Group 51"/>
          <p:cNvGrpSpPr/>
          <p:nvPr/>
        </p:nvGrpSpPr>
        <p:grpSpPr bwMode="auto">
          <a:xfrm>
            <a:off x="8215337" y="142850"/>
            <a:ext cx="571505" cy="571504"/>
            <a:chOff x="8215337" y="142852"/>
            <a:chExt cx="571505" cy="571504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8215337" y="14285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15239" y="221913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428596" y="1285860"/>
            <a:ext cx="7715304" cy="22145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definition</a:t>
            </a:r>
            <a:endParaRPr lang="en-US" sz="2400" noProof="0" dirty="0" smtClean="0">
              <a:solidFill>
                <a:schemeClr val="accent5"/>
              </a:solidFill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“handy” calculus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noProof="0" dirty="0" smtClean="0">
                <a:solidFill>
                  <a:schemeClr val="accent5"/>
                </a:solidFill>
              </a:rPr>
              <a:t>operational: 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noProof="0" dirty="0" smtClean="0"/>
              <a:t>useful in many asymptotic </a:t>
            </a:r>
            <a:r>
              <a:rPr lang="en-US" sz="2400" noProof="0" dirty="0" err="1" smtClean="0">
                <a:solidFill>
                  <a:srgbClr val="FF0000"/>
                </a:solidFill>
              </a:rPr>
              <a:t>iid</a:t>
            </a:r>
            <a:r>
              <a:rPr lang="en-US" sz="2400" noProof="0" dirty="0" smtClean="0"/>
              <a:t> settings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one-shot setting? </a:t>
            </a:r>
            <a:endParaRPr lang="en-US" sz="2400" noProof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286248" y="1285860"/>
            <a:ext cx="1571636" cy="11430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14678" y="1142984"/>
            <a:ext cx="682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</a:t>
            </a:r>
            <a:endParaRPr lang="en-US" sz="4400" dirty="0"/>
          </a:p>
        </p:txBody>
      </p:sp>
      <p:sp>
        <p:nvSpPr>
          <p:cNvPr id="44" name="Rectangle 43"/>
          <p:cNvSpPr/>
          <p:nvPr/>
        </p:nvSpPr>
        <p:spPr>
          <a:xfrm>
            <a:off x="3214678" y="1500174"/>
            <a:ext cx="682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</a:t>
            </a:r>
            <a:endParaRPr lang="en-US" sz="4400" dirty="0"/>
          </a:p>
        </p:txBody>
      </p:sp>
      <p:sp>
        <p:nvSpPr>
          <p:cNvPr id="45" name="Rectangle 44"/>
          <p:cNvSpPr/>
          <p:nvPr/>
        </p:nvSpPr>
        <p:spPr>
          <a:xfrm>
            <a:off x="6389361" y="2302369"/>
            <a:ext cx="682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</a:t>
            </a:r>
            <a:endParaRPr lang="en-US" sz="4400" dirty="0"/>
          </a:p>
        </p:txBody>
      </p:sp>
      <p:sp>
        <p:nvSpPr>
          <p:cNvPr id="46" name="Rectangle 45"/>
          <p:cNvSpPr/>
          <p:nvPr/>
        </p:nvSpPr>
        <p:spPr>
          <a:xfrm>
            <a:off x="3643306" y="2786058"/>
            <a:ext cx="682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54" name="Picture 5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13644" y="1285859"/>
            <a:ext cx="3203079" cy="348284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94736" y="1714487"/>
            <a:ext cx="3391908" cy="34813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9" grpId="0" build="p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/>
          <a:lstStyle/>
          <a:p>
            <a:r>
              <a:rPr lang="en-US" dirty="0" smtClean="0"/>
              <a:t>Information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358246" cy="15716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quantify the acquisition, transmission, storage of data</a:t>
            </a:r>
          </a:p>
          <a:p>
            <a:pPr>
              <a:defRPr/>
            </a:pPr>
            <a:r>
              <a:rPr lang="en-US" sz="2400" dirty="0" smtClean="0"/>
              <a:t>often analyzed in the asymptotic setting</a:t>
            </a:r>
          </a:p>
          <a:p>
            <a:pPr>
              <a:defRPr/>
            </a:pPr>
            <a:r>
              <a:rPr lang="en-US" sz="2400" dirty="0" smtClean="0"/>
              <a:t>common measure: </a:t>
            </a:r>
            <a:r>
              <a:rPr lang="en-US" sz="2400" dirty="0" smtClean="0">
                <a:solidFill>
                  <a:srgbClr val="FF0000"/>
                </a:solidFill>
              </a:rPr>
              <a:t>Shannon / van Neumann entropy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28596" y="2714620"/>
            <a:ext cx="8229600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0000FF"/>
                </a:solidFill>
              </a:rPr>
              <a:t>data compression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 bwMode="auto">
          <a:xfrm>
            <a:off x="995640" y="3460133"/>
            <a:ext cx="1205683" cy="381095"/>
          </a:xfrm>
          <a:prstGeom prst="rect">
            <a:avLst/>
          </a:prstGeom>
          <a:noFill/>
          <a:ln/>
          <a:effectLst/>
        </p:spPr>
      </p:pic>
      <p:sp>
        <p:nvSpPr>
          <p:cNvPr id="41" name="Rounded Rectangle 40"/>
          <p:cNvSpPr/>
          <p:nvPr/>
        </p:nvSpPr>
        <p:spPr>
          <a:xfrm>
            <a:off x="3071802" y="3286124"/>
            <a:ext cx="1214446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143240" y="3481314"/>
            <a:ext cx="984857" cy="348604"/>
          </a:xfrm>
          <a:prstGeom prst="rect">
            <a:avLst/>
          </a:prstGeom>
          <a:noFill/>
          <a:ln/>
          <a:effectLst/>
        </p:spPr>
      </p:pic>
      <p:pic>
        <p:nvPicPr>
          <p:cNvPr id="68" name="Picture 6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 bwMode="auto">
          <a:xfrm>
            <a:off x="5214942" y="3454758"/>
            <a:ext cx="1300870" cy="381095"/>
          </a:xfrm>
          <a:prstGeom prst="rect">
            <a:avLst/>
          </a:prstGeom>
          <a:noFill/>
          <a:ln/>
          <a:effectLst/>
        </p:spPr>
      </p:pic>
      <p:cxnSp>
        <p:nvCxnSpPr>
          <p:cNvPr id="59" name="Straight Arrow Connector 58"/>
          <p:cNvCxnSpPr/>
          <p:nvPr/>
        </p:nvCxnSpPr>
        <p:spPr>
          <a:xfrm rot="10800000">
            <a:off x="4429124" y="3643314"/>
            <a:ext cx="64294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 bwMode="auto">
          <a:xfrm>
            <a:off x="4383040" y="4198835"/>
            <a:ext cx="1299606" cy="380557"/>
          </a:xfrm>
          <a:prstGeom prst="rect">
            <a:avLst/>
          </a:prstGeom>
          <a:noFill/>
          <a:ln/>
          <a:effectLst/>
        </p:spPr>
      </p:pic>
      <p:sp>
        <p:nvSpPr>
          <p:cNvPr id="71" name="Content Placeholder 2"/>
          <p:cNvSpPr txBox="1">
            <a:spLocks/>
          </p:cNvSpPr>
          <p:nvPr/>
        </p:nvSpPr>
        <p:spPr>
          <a:xfrm>
            <a:off x="428596" y="4143380"/>
            <a:ext cx="4857752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minimal encoding length: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2357422" y="3643314"/>
            <a:ext cx="64294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25"/>
          <p:cNvGrpSpPr/>
          <p:nvPr/>
        </p:nvGrpSpPr>
        <p:grpSpPr>
          <a:xfrm>
            <a:off x="428596" y="4929198"/>
            <a:ext cx="7500990" cy="1214446"/>
            <a:chOff x="428596" y="4929198"/>
            <a:chExt cx="7500990" cy="1214446"/>
          </a:xfrm>
        </p:grpSpPr>
        <p:sp>
          <p:nvSpPr>
            <p:cNvPr id="30" name="Rectangle 29"/>
            <p:cNvSpPr/>
            <p:nvPr/>
          </p:nvSpPr>
          <p:spPr>
            <a:xfrm>
              <a:off x="500034" y="4929198"/>
              <a:ext cx="7429552" cy="121444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ontent Placeholder 2"/>
            <p:cNvSpPr txBox="1">
              <a:spLocks/>
            </p:cNvSpPr>
            <p:nvPr/>
          </p:nvSpPr>
          <p:spPr>
            <a:xfrm>
              <a:off x="428596" y="4929198"/>
              <a:ext cx="4857752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[Shannon]: for 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iid</a:t>
              </a:r>
              <a:endParaRPr lang="en-US" sz="2400" dirty="0" smtClean="0">
                <a:solidFill>
                  <a:srgbClr val="FF0000"/>
                </a:solidFill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4269" y="5357824"/>
              <a:ext cx="6945820" cy="66603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143240" y="5000636"/>
              <a:ext cx="2854445" cy="31779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" name="Group 19"/>
          <p:cNvGrpSpPr/>
          <p:nvPr/>
        </p:nvGrpSpPr>
        <p:grpSpPr bwMode="auto">
          <a:xfrm>
            <a:off x="8215337" y="142850"/>
            <a:ext cx="571505" cy="571504"/>
            <a:chOff x="8215337" y="142852"/>
            <a:chExt cx="571505" cy="571504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8215337" y="14285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15239" y="221913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1" grpId="0" animBg="1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857752" y="1285860"/>
            <a:ext cx="4286248" cy="18573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500042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von Neumann Entropy</a:t>
            </a:r>
            <a:endParaRPr lang="en-US" sz="32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5720" y="1500174"/>
            <a:ext cx="8229600" cy="51435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27" name="Picture 2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00378" y="4143378"/>
            <a:ext cx="4661629" cy="34819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48" y="1714487"/>
            <a:ext cx="571113" cy="222734"/>
          </a:xfrm>
          <a:prstGeom prst="rect">
            <a:avLst/>
          </a:prstGeom>
          <a:noFill/>
          <a:ln/>
          <a:effectLst/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142844" y="1571612"/>
            <a:ext cx="4929222" cy="7143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definition</a:t>
            </a:r>
            <a:r>
              <a:rPr lang="en-US" sz="2400" dirty="0" smtClean="0">
                <a:solidFill>
                  <a:schemeClr val="accent5"/>
                </a:solidFill>
              </a:rPr>
              <a:t>: </a:t>
            </a:r>
            <a:r>
              <a:rPr lang="en-US" sz="2400" dirty="0" smtClean="0"/>
              <a:t>for state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1406" y="3214686"/>
            <a:ext cx="5429288" cy="3357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“handy” calculus: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/>
              <a:t>c</a:t>
            </a:r>
            <a:r>
              <a:rPr lang="en-US" sz="2400" noProof="0" dirty="0" err="1" smtClean="0"/>
              <a:t>hain</a:t>
            </a:r>
            <a:r>
              <a:rPr lang="en-US" sz="2400" noProof="0" dirty="0" smtClean="0"/>
              <a:t> rule: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</a:pPr>
            <a:endParaRPr kumimoji="0" lang="en-US" sz="24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/>
              <a:t>s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subadditivity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</a:pPr>
            <a:endParaRPr lang="en-US" sz="2400" noProof="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</a:pPr>
            <a:r>
              <a:rPr lang="en-US" sz="2400" dirty="0" smtClean="0"/>
              <a:t>…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" name="Picture 2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00166" y="5445319"/>
            <a:ext cx="2885312" cy="348063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34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" name="Group 40"/>
          <p:cNvGrpSpPr/>
          <p:nvPr/>
        </p:nvGrpSpPr>
        <p:grpSpPr bwMode="auto">
          <a:xfrm>
            <a:off x="6858016" y="1428736"/>
            <a:ext cx="571505" cy="571504"/>
            <a:chOff x="6858016" y="1428736"/>
            <a:chExt cx="571505" cy="571504"/>
          </a:xfrm>
        </p:grpSpPr>
        <p:sp>
          <p:nvSpPr>
            <p:cNvPr id="25" name="Rounded Rectangle 24"/>
            <p:cNvSpPr/>
            <p:nvPr/>
          </p:nvSpPr>
          <p:spPr bwMode="auto">
            <a:xfrm>
              <a:off x="6858016" y="1428736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957918" y="1507797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4" name="Picture 2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3274" y="2143116"/>
            <a:ext cx="3773873" cy="824049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57752" y="2143116"/>
            <a:ext cx="4243966" cy="69750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1" y="500042"/>
            <a:ext cx="8609009" cy="11430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Operational Interpretation of van Neumann Entropy</a:t>
            </a:r>
            <a:endParaRPr lang="en-US" sz="28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229600" cy="51435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data compression </a:t>
            </a:r>
            <a:r>
              <a:rPr lang="en-US" sz="2400" dirty="0" smtClean="0"/>
              <a:t>of a source: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randomness-extraction rate </a:t>
            </a:r>
            <a:r>
              <a:rPr lang="en-US" sz="2400" dirty="0" smtClean="0"/>
              <a:t>of a </a:t>
            </a:r>
            <a:r>
              <a:rPr lang="en-US" sz="2400" dirty="0" err="1" smtClean="0"/>
              <a:t>cq</a:t>
            </a:r>
            <a:r>
              <a:rPr lang="en-US" sz="2400" dirty="0" smtClean="0"/>
              <a:t>-state: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5"/>
                </a:solidFill>
              </a:rPr>
              <a:t>secret-key rate </a:t>
            </a:r>
            <a:r>
              <a:rPr lang="en-US" sz="2400" dirty="0" smtClean="0"/>
              <a:t>of a </a:t>
            </a:r>
            <a:r>
              <a:rPr lang="en-US" sz="2400" dirty="0" err="1" smtClean="0"/>
              <a:t>cqq</a:t>
            </a:r>
            <a:r>
              <a:rPr lang="en-US" sz="2400" dirty="0" smtClean="0"/>
              <a:t>-state:</a:t>
            </a:r>
          </a:p>
          <a:p>
            <a:endParaRPr lang="en-US" sz="2400" dirty="0" smtClean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9" name="Picture 1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68853" y="3014227"/>
            <a:ext cx="603477" cy="222734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957329" y="1799713"/>
            <a:ext cx="380742" cy="222734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866439" y="4214750"/>
            <a:ext cx="824308" cy="222734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28397" y="2143116"/>
            <a:ext cx="2570670" cy="348468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28399" y="3429000"/>
            <a:ext cx="2951411" cy="348456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325255" y="4659500"/>
            <a:ext cx="4883540" cy="348144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22"/>
          <p:cNvGrpSpPr/>
          <p:nvPr/>
        </p:nvGrpSpPr>
        <p:grpSpPr>
          <a:xfrm>
            <a:off x="7358081" y="142852"/>
            <a:ext cx="571504" cy="571504"/>
            <a:chOff x="4357686" y="2357430"/>
            <a:chExt cx="571504" cy="571504"/>
          </a:xfrm>
        </p:grpSpPr>
        <p:sp>
          <p:nvSpPr>
            <p:cNvPr id="24" name="Double Bracket 23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7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Single-Shot Data Compression</a:t>
            </a:r>
            <a:endParaRPr lang="en-US" sz="32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14414" y="4643446"/>
            <a:ext cx="6215106" cy="857256"/>
            <a:chOff x="1214414" y="4643446"/>
            <a:chExt cx="6215106" cy="857256"/>
          </a:xfrm>
        </p:grpSpPr>
        <p:sp>
          <p:nvSpPr>
            <p:cNvPr id="58" name="Rectangle 57"/>
            <p:cNvSpPr/>
            <p:nvPr/>
          </p:nvSpPr>
          <p:spPr>
            <a:xfrm>
              <a:off x="1214414" y="4643446"/>
              <a:ext cx="6215106" cy="8572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1214414" y="4827887"/>
              <a:ext cx="4857752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[</a:t>
              </a:r>
              <a:r>
                <a:rPr lang="en-US" sz="2400" dirty="0" err="1" smtClean="0"/>
                <a:t>Renner,Wolf</a:t>
              </a:r>
              <a:r>
                <a:rPr lang="en-US" sz="2400" dirty="0" smtClean="0"/>
                <a:t> 04]: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071934" y="4843663"/>
              <a:ext cx="2977470" cy="44272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8" name="Group 47"/>
          <p:cNvGrpSpPr/>
          <p:nvPr/>
        </p:nvGrpSpPr>
        <p:grpSpPr bwMode="auto">
          <a:xfrm>
            <a:off x="8215337" y="142850"/>
            <a:ext cx="571505" cy="571504"/>
            <a:chOff x="8215337" y="142852"/>
            <a:chExt cx="571505" cy="571504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8215337" y="14285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15239" y="221913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7" name="Rectangle 26"/>
          <p:cNvSpPr/>
          <p:nvPr/>
        </p:nvSpPr>
        <p:spPr>
          <a:xfrm>
            <a:off x="500034" y="3000372"/>
            <a:ext cx="7429552" cy="12144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 bwMode="auto">
          <a:xfrm>
            <a:off x="3143240" y="3071810"/>
            <a:ext cx="2919025" cy="381095"/>
          </a:xfrm>
          <a:prstGeom prst="rect">
            <a:avLst/>
          </a:prstGeom>
          <a:noFill/>
          <a:ln/>
          <a:effectLst/>
        </p:spPr>
      </p:pic>
      <p:pic>
        <p:nvPicPr>
          <p:cNvPr id="29" name="Picture 2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 bwMode="auto">
          <a:xfrm>
            <a:off x="995640" y="1531307"/>
            <a:ext cx="1205683" cy="381095"/>
          </a:xfrm>
          <a:prstGeom prst="rect">
            <a:avLst/>
          </a:prstGeom>
          <a:noFill/>
          <a:ln/>
          <a:effectLst/>
        </p:spPr>
      </p:pic>
      <p:sp>
        <p:nvSpPr>
          <p:cNvPr id="30" name="Rounded Rectangle 29"/>
          <p:cNvSpPr/>
          <p:nvPr/>
        </p:nvSpPr>
        <p:spPr>
          <a:xfrm>
            <a:off x="3071802" y="1357298"/>
            <a:ext cx="1214446" cy="714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199179" y="1515948"/>
            <a:ext cx="984220" cy="348379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 bwMode="auto">
          <a:xfrm>
            <a:off x="5214942" y="1525932"/>
            <a:ext cx="1300870" cy="381095"/>
          </a:xfrm>
          <a:prstGeom prst="rect">
            <a:avLst/>
          </a:prstGeom>
          <a:noFill/>
          <a:ln/>
          <a:effectLst/>
        </p:spPr>
      </p:pic>
      <p:cxnSp>
        <p:nvCxnSpPr>
          <p:cNvPr id="36" name="Straight Arrow Connector 35"/>
          <p:cNvCxnSpPr/>
          <p:nvPr/>
        </p:nvCxnSpPr>
        <p:spPr>
          <a:xfrm rot="10800000">
            <a:off x="4429124" y="1714488"/>
            <a:ext cx="64294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382725" y="2270010"/>
            <a:ext cx="1300238" cy="380742"/>
          </a:xfrm>
          <a:prstGeom prst="rect">
            <a:avLst/>
          </a:prstGeom>
          <a:noFill/>
          <a:ln/>
          <a:effectLst/>
        </p:spPr>
      </p:pic>
      <p:sp>
        <p:nvSpPr>
          <p:cNvPr id="54" name="Content Placeholder 2"/>
          <p:cNvSpPr txBox="1">
            <a:spLocks/>
          </p:cNvSpPr>
          <p:nvPr/>
        </p:nvSpPr>
        <p:spPr>
          <a:xfrm>
            <a:off x="428596" y="2214554"/>
            <a:ext cx="4857752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minimal encoding length: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428596" y="3000372"/>
            <a:ext cx="4857752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[Shannon]: for </a:t>
            </a:r>
            <a:r>
              <a:rPr lang="en-US" sz="2400" dirty="0" err="1" smtClean="0"/>
              <a:t>iid</a:t>
            </a:r>
            <a:endParaRPr lang="en-US" sz="24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10800000">
            <a:off x="2357422" y="1714488"/>
            <a:ext cx="642942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4925" y="3428998"/>
            <a:ext cx="6944510" cy="665913"/>
          </a:xfrm>
          <a:prstGeom prst="rect">
            <a:avLst/>
          </a:prstGeom>
          <a:noFill/>
          <a:ln/>
          <a:effectLst/>
        </p:spPr>
      </p:pic>
      <p:sp>
        <p:nvSpPr>
          <p:cNvPr id="38" name="Content Placeholder 2"/>
          <p:cNvSpPr txBox="1">
            <a:spLocks/>
          </p:cNvSpPr>
          <p:nvPr/>
        </p:nvSpPr>
        <p:spPr>
          <a:xfrm>
            <a:off x="4000496" y="3929066"/>
            <a:ext cx="1357322" cy="9286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5400" b="1" dirty="0" smtClean="0">
                <a:solidFill>
                  <a:schemeClr val="accent3"/>
                </a:solidFill>
              </a:rPr>
              <a:t> </a:t>
            </a:r>
            <a:r>
              <a:rPr lang="en-US" sz="5400" b="1" dirty="0" smtClean="0">
                <a:solidFill>
                  <a:schemeClr val="accent3"/>
                </a:solidFill>
                <a:latin typeface="cmsy10"/>
              </a:rPr>
              <a:t>*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79346" y="1214421"/>
            <a:ext cx="7326185" cy="3239522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Proof: using Duality of SDPs</a:t>
            </a:r>
            <a:endParaRPr lang="en-US" sz="3200" dirty="0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1406" y="4572008"/>
            <a:ext cx="8786874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</a:t>
            </a:r>
            <a:r>
              <a:rPr lang="en-US" sz="2400" dirty="0" err="1" smtClean="0"/>
              <a:t>cq</a:t>
            </a:r>
            <a:r>
              <a:rPr lang="en-US" sz="2400" dirty="0" smtClean="0"/>
              <a:t>-states: </a:t>
            </a:r>
            <a:r>
              <a:rPr lang="en-US" sz="2400" dirty="0" smtClean="0">
                <a:solidFill>
                  <a:schemeClr val="accent5"/>
                </a:solidFill>
              </a:rPr>
              <a:t>guessing probability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" name="Picture 3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54460" y="5523989"/>
            <a:ext cx="6100789" cy="1100143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6092" y="5072074"/>
            <a:ext cx="7358806" cy="345297"/>
          </a:xfrm>
          <a:prstGeom prst="rect">
            <a:avLst/>
          </a:prstGeom>
          <a:noFill/>
          <a:ln/>
          <a:effectLst/>
        </p:spPr>
      </p:pic>
      <p:grpSp>
        <p:nvGrpSpPr>
          <p:cNvPr id="39" name="Group 38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0" name="Group 9"/>
          <p:cNvGrpSpPr/>
          <p:nvPr/>
        </p:nvGrpSpPr>
        <p:grpSpPr>
          <a:xfrm>
            <a:off x="7358081" y="142852"/>
            <a:ext cx="571504" cy="571504"/>
            <a:chOff x="4357686" y="2357430"/>
            <a:chExt cx="571504" cy="571504"/>
          </a:xfrm>
        </p:grpSpPr>
        <p:sp>
          <p:nvSpPr>
            <p:cNvPr id="11" name="Double Bracket 10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072462" y="4500570"/>
            <a:ext cx="571504" cy="571504"/>
            <a:chOff x="4357686" y="2357430"/>
            <a:chExt cx="571504" cy="571504"/>
          </a:xfrm>
        </p:grpSpPr>
        <p:sp>
          <p:nvSpPr>
            <p:cNvPr id="17" name="Double Bracket 16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ular Callout 23"/>
          <p:cNvSpPr/>
          <p:nvPr/>
        </p:nvSpPr>
        <p:spPr>
          <a:xfrm>
            <a:off x="6572264" y="1785926"/>
            <a:ext cx="2428892" cy="1428760"/>
          </a:xfrm>
          <a:prstGeom prst="wedgeRoundRectCallout">
            <a:avLst>
              <a:gd name="adj1" fmla="val -74306"/>
              <a:gd name="adj2" fmla="val 323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primal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semi-definite program (SDP)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43108" y="3571876"/>
            <a:ext cx="4857784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71538" y="2714620"/>
            <a:ext cx="4857784" cy="928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3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Proof II: </a:t>
            </a:r>
            <a:r>
              <a:rPr lang="en-US" sz="3200" dirty="0" err="1" smtClean="0"/>
              <a:t>Choi-Jamiolkowski</a:t>
            </a:r>
            <a:r>
              <a:rPr lang="en-US" sz="3200" dirty="0" smtClean="0"/>
              <a:t> isomorphism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15360" y="2071678"/>
            <a:ext cx="5572274" cy="642942"/>
            <a:chOff x="1315360" y="2071678"/>
            <a:chExt cx="5572274" cy="642942"/>
          </a:xfrm>
        </p:grpSpPr>
        <p:sp>
          <p:nvSpPr>
            <p:cNvPr id="19" name="Oval 18"/>
            <p:cNvSpPr/>
            <p:nvPr/>
          </p:nvSpPr>
          <p:spPr>
            <a:xfrm>
              <a:off x="3714744" y="2071678"/>
              <a:ext cx="2500330" cy="6429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15360" y="2214553"/>
              <a:ext cx="5572274" cy="34767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4" name="Group 23"/>
          <p:cNvGrpSpPr/>
          <p:nvPr/>
        </p:nvGrpSpPr>
        <p:grpSpPr>
          <a:xfrm>
            <a:off x="4000496" y="1071546"/>
            <a:ext cx="4929222" cy="990311"/>
            <a:chOff x="4000496" y="1071546"/>
            <a:chExt cx="4929222" cy="990311"/>
          </a:xfrm>
        </p:grpSpPr>
        <p:sp>
          <p:nvSpPr>
            <p:cNvPr id="18" name="Oval 17"/>
            <p:cNvSpPr/>
            <p:nvPr/>
          </p:nvSpPr>
          <p:spPr>
            <a:xfrm>
              <a:off x="4000496" y="1071546"/>
              <a:ext cx="4929222" cy="92869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319082" y="1142984"/>
              <a:ext cx="4217679" cy="91887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5143504" y="2857496"/>
            <a:ext cx="3143272" cy="1571636"/>
            <a:chOff x="5143504" y="2857496"/>
            <a:chExt cx="3143272" cy="1571636"/>
          </a:xfrm>
        </p:grpSpPr>
        <p:sp>
          <p:nvSpPr>
            <p:cNvPr id="32" name="Rectangle 31"/>
            <p:cNvSpPr/>
            <p:nvPr/>
          </p:nvSpPr>
          <p:spPr>
            <a:xfrm>
              <a:off x="5143504" y="2857496"/>
              <a:ext cx="3143272" cy="15716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250226" y="3020316"/>
              <a:ext cx="2819387" cy="34790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8" name="Picture 57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353615" y="3500437"/>
              <a:ext cx="2184831" cy="82263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8" name="Group 37"/>
          <p:cNvGrpSpPr/>
          <p:nvPr/>
        </p:nvGrpSpPr>
        <p:grpSpPr bwMode="auto">
          <a:xfrm>
            <a:off x="428595" y="2857494"/>
            <a:ext cx="3286148" cy="1571636"/>
            <a:chOff x="428596" y="2857496"/>
            <a:chExt cx="3286148" cy="1571636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28596" y="2857496"/>
              <a:ext cx="3286148" cy="15716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49998" y="3000372"/>
              <a:ext cx="2914443" cy="34790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6" name="Picture 35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50695" y="3500437"/>
              <a:ext cx="2944778" cy="82263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3500430" y="5143512"/>
            <a:ext cx="3286148" cy="1571636"/>
            <a:chOff x="3500430" y="5143512"/>
            <a:chExt cx="3286148" cy="1571636"/>
          </a:xfrm>
        </p:grpSpPr>
        <p:sp>
          <p:nvSpPr>
            <p:cNvPr id="33" name="Rectangle 32"/>
            <p:cNvSpPr/>
            <p:nvPr/>
          </p:nvSpPr>
          <p:spPr>
            <a:xfrm>
              <a:off x="3500430" y="5143512"/>
              <a:ext cx="3286148" cy="157163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616304" y="5247109"/>
              <a:ext cx="3039763" cy="37997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61" name="Picture 60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618424" y="5747175"/>
              <a:ext cx="3074140" cy="91825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3643306" y="3000372"/>
            <a:ext cx="1587584" cy="1016789"/>
            <a:chOff x="3643306" y="3000372"/>
            <a:chExt cx="1587584" cy="1016789"/>
          </a:xfrm>
        </p:grpSpPr>
        <p:sp>
          <p:nvSpPr>
            <p:cNvPr id="29" name="Left-Right Arrow 28"/>
            <p:cNvSpPr/>
            <p:nvPr/>
          </p:nvSpPr>
          <p:spPr>
            <a:xfrm>
              <a:off x="3643306" y="3354826"/>
              <a:ext cx="1587584" cy="662335"/>
            </a:xfrm>
            <a:prstGeom prst="leftRightArrow">
              <a:avLst>
                <a:gd name="adj1" fmla="val 5563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</a:rPr>
                <a:t>bijective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61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326644" y="3000372"/>
              <a:ext cx="284908" cy="32387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5" name="Group 34"/>
          <p:cNvGrpSpPr/>
          <p:nvPr/>
        </p:nvGrpSpPr>
        <p:grpSpPr>
          <a:xfrm>
            <a:off x="2386379" y="4162857"/>
            <a:ext cx="1563641" cy="914524"/>
            <a:chOff x="2386379" y="4162857"/>
            <a:chExt cx="1563641" cy="914524"/>
          </a:xfrm>
        </p:grpSpPr>
        <p:sp>
          <p:nvSpPr>
            <p:cNvPr id="30" name="Left-Right Arrow 29"/>
            <p:cNvSpPr/>
            <p:nvPr/>
          </p:nvSpPr>
          <p:spPr>
            <a:xfrm rot="2168400">
              <a:off x="2386379" y="4396039"/>
              <a:ext cx="1563641" cy="681342"/>
            </a:xfrm>
            <a:prstGeom prst="leftRightArrow">
              <a:avLst>
                <a:gd name="adj1" fmla="val 5563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bg1"/>
                  </a:solidFill>
                </a:rPr>
                <a:t>bijective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63" name="Picture 6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 rot="2460000">
              <a:off x="3320188" y="4162857"/>
              <a:ext cx="158050" cy="39394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6" name="Group 65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45" name="Rounded Rectangle 44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63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54" name="Rounded Rectangular Callout 53"/>
          <p:cNvSpPr/>
          <p:nvPr/>
        </p:nvSpPr>
        <p:spPr>
          <a:xfrm>
            <a:off x="7180626" y="4714884"/>
            <a:ext cx="1785950" cy="1285884"/>
          </a:xfrm>
          <a:prstGeom prst="wedgeRoundRectCallout">
            <a:avLst>
              <a:gd name="adj1" fmla="val -78891"/>
              <a:gd name="adj2" fmla="val 387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quantum operations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89983" y="1214421"/>
            <a:ext cx="5897526" cy="760972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Proof III: Putting It Together</a:t>
            </a:r>
            <a:endParaRPr lang="en-US" sz="3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841477" y="3143248"/>
            <a:ext cx="7038978" cy="1500198"/>
            <a:chOff x="841477" y="3143248"/>
            <a:chExt cx="7038978" cy="1500198"/>
          </a:xfrm>
        </p:grpSpPr>
        <p:sp>
          <p:nvSpPr>
            <p:cNvPr id="31" name="Oval 30"/>
            <p:cNvSpPr/>
            <p:nvPr/>
          </p:nvSpPr>
          <p:spPr>
            <a:xfrm>
              <a:off x="5572132" y="3143248"/>
              <a:ext cx="1785950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857884" y="3643314"/>
              <a:ext cx="1785950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857884" y="4143380"/>
              <a:ext cx="1785950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41477" y="3214684"/>
              <a:ext cx="7038978" cy="133169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461292" y="4968928"/>
            <a:ext cx="8403020" cy="1046335"/>
            <a:chOff x="461292" y="4968928"/>
            <a:chExt cx="8403020" cy="1046335"/>
          </a:xfrm>
        </p:grpSpPr>
        <p:sp>
          <p:nvSpPr>
            <p:cNvPr id="37" name="Oval 36"/>
            <p:cNvSpPr/>
            <p:nvPr/>
          </p:nvSpPr>
          <p:spPr>
            <a:xfrm>
              <a:off x="6858016" y="5000636"/>
              <a:ext cx="1785950" cy="50006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6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1292" y="4968928"/>
              <a:ext cx="8403020" cy="1046335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0" name="Rectangle 19"/>
          <p:cNvSpPr/>
          <p:nvPr/>
        </p:nvSpPr>
        <p:spPr>
          <a:xfrm>
            <a:off x="7572396" y="6215082"/>
            <a:ext cx="285752" cy="2857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 bwMode="auto">
          <a:xfrm>
            <a:off x="6582716" y="142850"/>
            <a:ext cx="572400" cy="572400"/>
            <a:chOff x="6572361" y="142850"/>
            <a:chExt cx="572400" cy="572400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572361" y="14285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421" y="214286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7" name="Group 16"/>
          <p:cNvGrpSpPr/>
          <p:nvPr/>
        </p:nvGrpSpPr>
        <p:grpSpPr>
          <a:xfrm>
            <a:off x="4770516" y="1772854"/>
            <a:ext cx="4303457" cy="1227518"/>
            <a:chOff x="4770516" y="1772854"/>
            <a:chExt cx="4303457" cy="1227518"/>
          </a:xfrm>
        </p:grpSpPr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5929322" y="2428844"/>
              <a:ext cx="2000264" cy="571528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lvl="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>
                  <a:solidFill>
                    <a:srgbClr val="FF0000"/>
                  </a:solidFill>
                </a:rPr>
                <a:t>CPTP maps</a:t>
              </a:r>
            </a:p>
            <a:p>
              <a:pPr marL="365760" lvl="0" indent="-256032">
                <a:spcBef>
                  <a:spcPts val="300"/>
                </a:spcBef>
                <a:buClr>
                  <a:schemeClr val="accent3"/>
                </a:buClr>
                <a:buFont typeface="Arial" pitchFamily="34" charset="0"/>
                <a:buChar char="•"/>
                <a:defRPr/>
              </a:pPr>
              <a:endParaRPr lang="en-US" sz="2400" dirty="0" smtClean="0"/>
            </a:p>
            <a:p>
              <a:pPr marL="365760" lvl="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endParaRPr lang="en-US" sz="2400" dirty="0" smtClean="0"/>
            </a:p>
            <a:p>
              <a:pPr marL="365760" lvl="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endParaRPr lang="en-US" sz="2400" dirty="0" smtClean="0"/>
            </a:p>
            <a:p>
              <a:pPr marL="822960" lvl="1" indent="-256032">
                <a:spcBef>
                  <a:spcPts val="300"/>
                </a:spcBef>
                <a:buClr>
                  <a:schemeClr val="accent3"/>
                </a:buClr>
                <a:buFont typeface="Arial" pitchFamily="34" charset="0"/>
                <a:buChar char="•"/>
                <a:defRPr/>
              </a:pPr>
              <a:endPara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4" name="Picture 3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092873" y="2143116"/>
              <a:ext cx="2981100" cy="348143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4" name="Left-Right Arrow 13"/>
            <p:cNvSpPr/>
            <p:nvPr/>
          </p:nvSpPr>
          <p:spPr>
            <a:xfrm rot="1544574">
              <a:off x="4770516" y="1772854"/>
              <a:ext cx="1386573" cy="573050"/>
            </a:xfrm>
            <a:prstGeom prst="leftRightArrow">
              <a:avLst>
                <a:gd name="adj1" fmla="val 55632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bg1"/>
                  </a:solidFill>
                </a:rPr>
                <a:t>bijective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Warm-Up Calculations</a:t>
            </a: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14282" y="1285860"/>
            <a:ext cx="7929618" cy="53578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a </a:t>
            </a:r>
            <a:r>
              <a:rPr lang="en-US" sz="2400" dirty="0" smtClean="0">
                <a:solidFill>
                  <a:srgbClr val="FF0000"/>
                </a:solidFill>
              </a:rPr>
              <a:t>pure </a:t>
            </a:r>
            <a:r>
              <a:rPr lang="en-US" sz="2400" dirty="0" smtClean="0"/>
              <a:t>state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endParaRPr lang="en-US" sz="2400" dirty="0" smtClean="0">
              <a:solidFill>
                <a:srgbClr val="FF0000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fine, but are these quantities useful ???</a:t>
            </a:r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809240" y="1339106"/>
            <a:ext cx="2659791" cy="347672"/>
          </a:xfrm>
          <a:prstGeom prst="rect">
            <a:avLst/>
          </a:prstGeom>
          <a:noFill/>
          <a:ln/>
          <a:effectLst/>
        </p:spPr>
      </p:pic>
      <p:grpSp>
        <p:nvGrpSpPr>
          <p:cNvPr id="14" name="Group 13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1762" y="4176321"/>
            <a:ext cx="3997837" cy="824317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35149" y="1928802"/>
            <a:ext cx="4376225" cy="348194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3207" y="2643895"/>
            <a:ext cx="4535256" cy="85642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285720" y="1285860"/>
            <a:ext cx="8072494" cy="38576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operational meaning of smooth-min entropy</a:t>
            </a:r>
          </a:p>
          <a:p>
            <a:pPr marL="36576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calculus for fidelity-based smooth min-entropy</a:t>
            </a:r>
          </a:p>
          <a:p>
            <a:pPr marL="36576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Open questions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2"/>
          <p:cNvSpPr txBox="1">
            <a:spLocks/>
          </p:cNvSpPr>
          <p:nvPr/>
        </p:nvSpPr>
        <p:spPr>
          <a:xfrm>
            <a:off x="285720" y="1500174"/>
            <a:ext cx="8229600" cy="34290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400" dirty="0" smtClean="0">
                <a:solidFill>
                  <a:schemeClr val="accent5"/>
                </a:solidFill>
              </a:rPr>
              <a:t>quantum </a:t>
            </a:r>
            <a:r>
              <a:rPr lang="en-US" sz="2400" dirty="0" smtClean="0"/>
              <a:t>setting: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</a:pPr>
            <a:r>
              <a:rPr lang="en-US" sz="2400" dirty="0" smtClean="0"/>
              <a:t>finite-dimensional Hilbert spaces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endParaRPr lang="en-US" sz="2400" dirty="0" smtClean="0">
              <a:solidFill>
                <a:schemeClr val="accent5"/>
              </a:solidFill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classical-quantum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setting: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classical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setting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286809" y="3214685"/>
            <a:ext cx="2483484" cy="500066"/>
            <a:chOff x="2286809" y="3214685"/>
            <a:chExt cx="2483484" cy="500066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4270227" y="3235803"/>
              <a:ext cx="500066" cy="47894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2286809" y="3214685"/>
              <a:ext cx="911848" cy="5000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30369" y="3214684"/>
            <a:ext cx="3965438" cy="698665"/>
          </a:xfrm>
          <a:prstGeom prst="rect">
            <a:avLst/>
          </a:prstGeom>
          <a:noFill/>
          <a:ln/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069848"/>
          </a:xfrm>
        </p:spPr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072198" y="2786058"/>
            <a:ext cx="1714512" cy="1500198"/>
            <a:chOff x="6072198" y="2786058"/>
            <a:chExt cx="1714512" cy="1500198"/>
          </a:xfrm>
        </p:grpSpPr>
        <p:sp>
          <p:nvSpPr>
            <p:cNvPr id="3" name="Double Bracket 2"/>
            <p:cNvSpPr/>
            <p:nvPr/>
          </p:nvSpPr>
          <p:spPr>
            <a:xfrm>
              <a:off x="6072198" y="2786058"/>
              <a:ext cx="1714512" cy="1500198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183655" y="2907696"/>
              <a:ext cx="381003" cy="36491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64658" y="3272609"/>
              <a:ext cx="381003" cy="36491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250463" y="3840251"/>
              <a:ext cx="381003" cy="364913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983761" y="3637522"/>
              <a:ext cx="228602" cy="202729"/>
            </a:xfrm>
            <a:prstGeom prst="line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 bwMode="auto">
          <a:xfrm>
            <a:off x="6286511" y="4643446"/>
            <a:ext cx="1357322" cy="1357322"/>
            <a:chOff x="6286512" y="4643446"/>
            <a:chExt cx="1357322" cy="1357322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6286512" y="4643446"/>
              <a:ext cx="1357322" cy="135732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43636" y="4929197"/>
              <a:ext cx="642348" cy="56954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9" name="Group 48"/>
          <p:cNvGrpSpPr/>
          <p:nvPr/>
        </p:nvGrpSpPr>
        <p:grpSpPr bwMode="auto">
          <a:xfrm>
            <a:off x="6215073" y="1142984"/>
            <a:ext cx="1357322" cy="1357322"/>
            <a:chOff x="6215074" y="1142984"/>
            <a:chExt cx="1357322" cy="1357322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6215074" y="1142984"/>
              <a:ext cx="1357322" cy="1357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23959" y="1428736"/>
              <a:ext cx="868114" cy="73209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7" name="Group 39"/>
          <p:cNvGrpSpPr/>
          <p:nvPr/>
        </p:nvGrpSpPr>
        <p:grpSpPr>
          <a:xfrm>
            <a:off x="7358081" y="142852"/>
            <a:ext cx="571504" cy="571504"/>
            <a:chOff x="4357686" y="2357430"/>
            <a:chExt cx="571504" cy="571504"/>
          </a:xfrm>
        </p:grpSpPr>
        <p:sp>
          <p:nvSpPr>
            <p:cNvPr id="18" name="Double Bracket 17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 bwMode="auto">
          <a:xfrm>
            <a:off x="8215337" y="142850"/>
            <a:ext cx="571505" cy="571504"/>
            <a:chOff x="8215337" y="142852"/>
            <a:chExt cx="571505" cy="571504"/>
          </a:xfrm>
        </p:grpSpPr>
        <p:sp>
          <p:nvSpPr>
            <p:cNvPr id="41" name="Rounded Rectangle 40"/>
            <p:cNvSpPr/>
            <p:nvPr/>
          </p:nvSpPr>
          <p:spPr bwMode="auto">
            <a:xfrm>
              <a:off x="8215337" y="14285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15239" y="221913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7" name="Group 56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8" name="Picture 5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246403" y="1571612"/>
            <a:ext cx="2284458" cy="317920"/>
          </a:xfrm>
          <a:prstGeom prst="rect">
            <a:avLst/>
          </a:prstGeom>
          <a:noFill/>
          <a:ln/>
          <a:effectLst/>
        </p:spPr>
      </p:pic>
      <p:grpSp>
        <p:nvGrpSpPr>
          <p:cNvPr id="37" name="Group 36"/>
          <p:cNvGrpSpPr/>
          <p:nvPr/>
        </p:nvGrpSpPr>
        <p:grpSpPr>
          <a:xfrm>
            <a:off x="692133" y="4972926"/>
            <a:ext cx="4759287" cy="752460"/>
            <a:chOff x="692133" y="4972926"/>
            <a:chExt cx="4759287" cy="752460"/>
          </a:xfrm>
        </p:grpSpPr>
        <p:sp>
          <p:nvSpPr>
            <p:cNvPr id="64" name="Rounded Rectangle 63"/>
            <p:cNvSpPr/>
            <p:nvPr/>
          </p:nvSpPr>
          <p:spPr bwMode="auto">
            <a:xfrm>
              <a:off x="2272145" y="4972926"/>
              <a:ext cx="1385016" cy="5000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92133" y="4996262"/>
              <a:ext cx="4759287" cy="729124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0668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/>
                </a:solidFill>
              </a:rPr>
              <a:t>Channel Capacity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7" name="Picture 1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 bwMode="auto">
          <a:xfrm>
            <a:off x="1471903" y="1857500"/>
            <a:ext cx="456891" cy="381093"/>
          </a:xfrm>
          <a:prstGeom prst="rect">
            <a:avLst/>
          </a:prstGeom>
          <a:noFill/>
          <a:ln/>
          <a:effectLst/>
        </p:spPr>
      </p:pic>
      <p:cxnSp>
        <p:nvCxnSpPr>
          <p:cNvPr id="39" name="Straight Arrow Connector 38"/>
          <p:cNvCxnSpPr/>
          <p:nvPr/>
        </p:nvCxnSpPr>
        <p:spPr>
          <a:xfrm>
            <a:off x="2071670" y="2071321"/>
            <a:ext cx="959667" cy="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214678" y="1643186"/>
            <a:ext cx="1357322" cy="7986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91016" y="1841516"/>
            <a:ext cx="838397" cy="45689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 bwMode="auto">
          <a:xfrm>
            <a:off x="5724821" y="1857500"/>
            <a:ext cx="418815" cy="381093"/>
          </a:xfrm>
          <a:prstGeom prst="rect">
            <a:avLst/>
          </a:prstGeom>
          <a:noFill/>
          <a:ln/>
          <a:effectLst/>
        </p:spPr>
      </p:pic>
      <p:cxnSp>
        <p:nvCxnSpPr>
          <p:cNvPr id="59" name="Straight Arrow Connector 58"/>
          <p:cNvCxnSpPr/>
          <p:nvPr/>
        </p:nvCxnSpPr>
        <p:spPr>
          <a:xfrm rot="10800000" flipV="1">
            <a:off x="4714876" y="2065056"/>
            <a:ext cx="785818" cy="675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32399" y="2714755"/>
            <a:ext cx="2094088" cy="348379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74949" y="3286259"/>
            <a:ext cx="6249896" cy="666301"/>
          </a:xfrm>
          <a:prstGeom prst="rect">
            <a:avLst/>
          </a:prstGeom>
          <a:noFill/>
          <a:ln/>
          <a:effectLst/>
        </p:spPr>
      </p:pic>
      <p:sp>
        <p:nvSpPr>
          <p:cNvPr id="71" name="Content Placeholder 2"/>
          <p:cNvSpPr txBox="1">
            <a:spLocks/>
          </p:cNvSpPr>
          <p:nvPr/>
        </p:nvSpPr>
        <p:spPr bwMode="auto">
          <a:xfrm>
            <a:off x="357158" y="2643182"/>
            <a:ext cx="5857916" cy="428628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800" dirty="0" smtClean="0"/>
              <a:t>maximum number of transmittable bits: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0034" y="4357694"/>
            <a:ext cx="8215370" cy="1357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428596" y="4500570"/>
            <a:ext cx="6500858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[Shannon] (noisy-channel coding):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" name="Picture 26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51114" y="5072074"/>
            <a:ext cx="7921414" cy="507563"/>
          </a:xfrm>
          <a:prstGeom prst="rect">
            <a:avLst/>
          </a:prstGeom>
          <a:noFill/>
          <a:ln/>
          <a:effectLst/>
        </p:spPr>
      </p:pic>
      <p:grpSp>
        <p:nvGrpSpPr>
          <p:cNvPr id="34" name="Group 33"/>
          <p:cNvGrpSpPr/>
          <p:nvPr/>
        </p:nvGrpSpPr>
        <p:grpSpPr bwMode="auto">
          <a:xfrm>
            <a:off x="8215337" y="142850"/>
            <a:ext cx="571505" cy="571504"/>
            <a:chOff x="8215337" y="142852"/>
            <a:chExt cx="571505" cy="571504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8215337" y="14285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15239" y="221913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Single-Shot Channel Capacity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285720" y="5000636"/>
            <a:ext cx="8643998" cy="1659471"/>
            <a:chOff x="285720" y="5000636"/>
            <a:chExt cx="8643998" cy="1659471"/>
          </a:xfrm>
        </p:grpSpPr>
        <p:sp>
          <p:nvSpPr>
            <p:cNvPr id="51" name="Rectangle 50"/>
            <p:cNvSpPr/>
            <p:nvPr/>
          </p:nvSpPr>
          <p:spPr>
            <a:xfrm>
              <a:off x="285720" y="5000636"/>
              <a:ext cx="8643998" cy="16594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57158" y="5000636"/>
              <a:ext cx="6286544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[</a:t>
              </a:r>
              <a:r>
                <a:rPr lang="en-US" sz="2400" dirty="0" err="1" smtClean="0"/>
                <a:t>Renner,Wolf,Wullschleger</a:t>
              </a:r>
              <a:r>
                <a:rPr lang="en-US" sz="2400" dirty="0" smtClean="0"/>
                <a:t> 06]: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8590" y="5485903"/>
              <a:ext cx="8342403" cy="60103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571472" y="6143644"/>
              <a:ext cx="1071570" cy="50006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with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4" name="Picture 23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48991" y="6198236"/>
              <a:ext cx="1582576" cy="41226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9" name="Group 28"/>
          <p:cNvGrpSpPr/>
          <p:nvPr/>
        </p:nvGrpSpPr>
        <p:grpSpPr bwMode="auto">
          <a:xfrm>
            <a:off x="8215337" y="142850"/>
            <a:ext cx="571505" cy="571504"/>
            <a:chOff x="8215337" y="142852"/>
            <a:chExt cx="571505" cy="571504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8215337" y="14285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15239" y="221913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1" name="Rectangle 20"/>
          <p:cNvSpPr/>
          <p:nvPr/>
        </p:nvSpPr>
        <p:spPr>
          <a:xfrm>
            <a:off x="285720" y="3429000"/>
            <a:ext cx="8215370" cy="1357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 bwMode="auto">
          <a:xfrm>
            <a:off x="1471903" y="1428736"/>
            <a:ext cx="456891" cy="381093"/>
          </a:xfrm>
          <a:prstGeom prst="rect">
            <a:avLst/>
          </a:prstGeom>
          <a:noFill/>
          <a:ln/>
          <a:effectLst/>
        </p:spPr>
      </p:pic>
      <p:cxnSp>
        <p:nvCxnSpPr>
          <p:cNvPr id="33" name="Straight Arrow Connector 32"/>
          <p:cNvCxnSpPr/>
          <p:nvPr/>
        </p:nvCxnSpPr>
        <p:spPr>
          <a:xfrm>
            <a:off x="2071670" y="1642557"/>
            <a:ext cx="959667" cy="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214678" y="1214422"/>
            <a:ext cx="1357322" cy="7986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491016" y="1412752"/>
            <a:ext cx="838397" cy="456890"/>
          </a:xfrm>
          <a:prstGeom prst="rect">
            <a:avLst/>
          </a:prstGeom>
          <a:noFill/>
          <a:ln/>
          <a:effectLst/>
        </p:spPr>
      </p:pic>
      <p:pic>
        <p:nvPicPr>
          <p:cNvPr id="40" name="Picture 3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 bwMode="auto">
          <a:xfrm>
            <a:off x="5724821" y="1428736"/>
            <a:ext cx="418815" cy="381093"/>
          </a:xfrm>
          <a:prstGeom prst="rect">
            <a:avLst/>
          </a:prstGeom>
          <a:noFill/>
          <a:ln/>
          <a:effectLst/>
        </p:spPr>
      </p:pic>
      <p:cxnSp>
        <p:nvCxnSpPr>
          <p:cNvPr id="45" name="Straight Arrow Connector 44"/>
          <p:cNvCxnSpPr/>
          <p:nvPr/>
        </p:nvCxnSpPr>
        <p:spPr>
          <a:xfrm rot="10800000" flipV="1">
            <a:off x="4714876" y="1636292"/>
            <a:ext cx="785818" cy="675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232399" y="2285992"/>
            <a:ext cx="2094088" cy="348379"/>
          </a:xfrm>
          <a:prstGeom prst="rect">
            <a:avLst/>
          </a:prstGeom>
          <a:noFill/>
          <a:ln/>
          <a:effectLst/>
        </p:spPr>
      </p:pic>
      <p:sp>
        <p:nvSpPr>
          <p:cNvPr id="47" name="Content Placeholder 2"/>
          <p:cNvSpPr txBox="1">
            <a:spLocks/>
          </p:cNvSpPr>
          <p:nvPr/>
        </p:nvSpPr>
        <p:spPr>
          <a:xfrm>
            <a:off x="428596" y="2285992"/>
            <a:ext cx="5857916" cy="428628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800" dirty="0" smtClean="0"/>
              <a:t>maximum number of transmittable bits: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85720" y="3500438"/>
            <a:ext cx="6500858" cy="64294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[Shannon] (noisy-channel coding):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" name="Picture 33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74949" y="2627132"/>
            <a:ext cx="6249896" cy="666301"/>
          </a:xfrm>
          <a:prstGeom prst="rect">
            <a:avLst/>
          </a:prstGeom>
          <a:noFill/>
          <a:ln/>
          <a:effectLst/>
        </p:spPr>
      </p:pic>
      <p:pic>
        <p:nvPicPr>
          <p:cNvPr id="32" name="Picture 31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52496" y="4143516"/>
            <a:ext cx="7921414" cy="50756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Classical Min-Entropy without Conditioning</a:t>
            </a: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14282" y="5000636"/>
            <a:ext cx="7929618" cy="15001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suggests “</a:t>
            </a:r>
            <a:r>
              <a:rPr lang="en-US" sz="2400" dirty="0" smtClean="0">
                <a:solidFill>
                  <a:srgbClr val="FF0000"/>
                </a:solidFill>
              </a:rPr>
              <a:t>smoothing</a:t>
            </a:r>
            <a:r>
              <a:rPr lang="en-US" sz="2400" dirty="0" smtClean="0"/>
              <a:t>”:</a:t>
            </a:r>
            <a:endParaRPr lang="en-US" sz="2400" dirty="0" smtClean="0">
              <a:latin typeface="cmmi10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5" name="Picture 7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57150" y="4000503"/>
            <a:ext cx="3902629" cy="761490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68"/>
          <p:cNvGrpSpPr/>
          <p:nvPr/>
        </p:nvGrpSpPr>
        <p:grpSpPr>
          <a:xfrm>
            <a:off x="71438" y="1214422"/>
            <a:ext cx="4305159" cy="2643206"/>
            <a:chOff x="71438" y="1214422"/>
            <a:chExt cx="4305159" cy="2643206"/>
          </a:xfrm>
        </p:grpSpPr>
        <p:sp>
          <p:nvSpPr>
            <p:cNvPr id="26" name="Rectangle 747"/>
            <p:cNvSpPr>
              <a:spLocks noChangeArrowheads="1"/>
            </p:cNvSpPr>
            <p:nvPr/>
          </p:nvSpPr>
          <p:spPr bwMode="auto">
            <a:xfrm>
              <a:off x="1195504" y="1785926"/>
              <a:ext cx="142875" cy="1444622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6" name="Picture 85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/>
            <a:stretch>
              <a:fillRect/>
            </a:stretch>
          </p:blipFill>
          <p:spPr bwMode="auto">
            <a:xfrm>
              <a:off x="4000496" y="3071810"/>
              <a:ext cx="376101" cy="31370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31" name="Rectangle 748"/>
            <p:cNvSpPr>
              <a:spLocks noChangeArrowheads="1"/>
            </p:cNvSpPr>
            <p:nvPr/>
          </p:nvSpPr>
          <p:spPr bwMode="auto">
            <a:xfrm>
              <a:off x="1409817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749"/>
            <p:cNvSpPr>
              <a:spLocks noChangeArrowheads="1"/>
            </p:cNvSpPr>
            <p:nvPr/>
          </p:nvSpPr>
          <p:spPr bwMode="auto">
            <a:xfrm>
              <a:off x="1677709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750"/>
            <p:cNvSpPr>
              <a:spLocks noChangeArrowheads="1"/>
            </p:cNvSpPr>
            <p:nvPr/>
          </p:nvSpPr>
          <p:spPr bwMode="auto">
            <a:xfrm>
              <a:off x="1945601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751"/>
            <p:cNvSpPr>
              <a:spLocks noChangeArrowheads="1"/>
            </p:cNvSpPr>
            <p:nvPr/>
          </p:nvSpPr>
          <p:spPr bwMode="auto">
            <a:xfrm>
              <a:off x="3202107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754"/>
            <p:cNvSpPr txBox="1">
              <a:spLocks noChangeArrowheads="1"/>
            </p:cNvSpPr>
            <p:nvPr/>
          </p:nvSpPr>
          <p:spPr bwMode="auto">
            <a:xfrm>
              <a:off x="2692520" y="2892408"/>
              <a:ext cx="3698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0"/>
                <a:t>…</a:t>
              </a:r>
              <a:endParaRPr lang="de-CH" sz="1600" b="0"/>
            </a:p>
          </p:txBody>
        </p:sp>
        <p:sp>
          <p:nvSpPr>
            <p:cNvPr id="43" name="Line 834"/>
            <p:cNvSpPr>
              <a:spLocks noChangeShapeType="1"/>
            </p:cNvSpPr>
            <p:nvPr/>
          </p:nvSpPr>
          <p:spPr bwMode="auto">
            <a:xfrm rot="5400000" flipH="1" flipV="1">
              <a:off x="1016908" y="2893215"/>
              <a:ext cx="0" cy="214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240639" y="2356636"/>
              <a:ext cx="171451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097101" y="3214686"/>
              <a:ext cx="295592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Line 834"/>
            <p:cNvSpPr>
              <a:spLocks noChangeShapeType="1"/>
            </p:cNvSpPr>
            <p:nvPr/>
          </p:nvSpPr>
          <p:spPr bwMode="auto">
            <a:xfrm rot="5400000" flipH="1" flipV="1">
              <a:off x="1016908" y="1678769"/>
              <a:ext cx="0" cy="214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213494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751"/>
            <p:cNvSpPr>
              <a:spLocks noChangeArrowheads="1"/>
            </p:cNvSpPr>
            <p:nvPr/>
          </p:nvSpPr>
          <p:spPr bwMode="auto">
            <a:xfrm>
              <a:off x="3436533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51"/>
            <p:cNvSpPr>
              <a:spLocks noChangeArrowheads="1"/>
            </p:cNvSpPr>
            <p:nvPr/>
          </p:nvSpPr>
          <p:spPr bwMode="auto">
            <a:xfrm>
              <a:off x="2481387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/>
            <a:stretch>
              <a:fillRect/>
            </a:stretch>
          </p:blipFill>
          <p:spPr bwMode="auto">
            <a:xfrm>
              <a:off x="166874" y="2786056"/>
              <a:ext cx="875193" cy="3441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/>
            <a:stretch>
              <a:fillRect/>
            </a:stretch>
          </p:blipFill>
          <p:spPr bwMode="auto">
            <a:xfrm>
              <a:off x="142844" y="1571612"/>
              <a:ext cx="781424" cy="37543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93" name="Picture 92" descr="TP_tmp.emf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/>
            <a:stretch>
              <a:fillRect/>
            </a:stretch>
          </p:blipFill>
          <p:spPr bwMode="auto">
            <a:xfrm>
              <a:off x="695437" y="1214422"/>
              <a:ext cx="469807" cy="37619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4" name="Right Brace 93"/>
            <p:cNvSpPr/>
            <p:nvPr/>
          </p:nvSpPr>
          <p:spPr>
            <a:xfrm rot="5400000">
              <a:off x="2338511" y="2143116"/>
              <a:ext cx="214314" cy="2500330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6" name="Picture 95" descr="TP_tmp.emf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/>
            <a:stretch>
              <a:fillRect/>
            </a:stretch>
          </p:blipFill>
          <p:spPr bwMode="auto">
            <a:xfrm>
              <a:off x="2289650" y="3500438"/>
              <a:ext cx="344058" cy="34437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0" name="Rectangle 59"/>
            <p:cNvSpPr/>
            <p:nvPr/>
          </p:nvSpPr>
          <p:spPr>
            <a:xfrm>
              <a:off x="71438" y="1214422"/>
              <a:ext cx="4286248" cy="264320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69"/>
          <p:cNvGrpSpPr/>
          <p:nvPr/>
        </p:nvGrpSpPr>
        <p:grpSpPr>
          <a:xfrm>
            <a:off x="4572000" y="1214422"/>
            <a:ext cx="4429156" cy="2656020"/>
            <a:chOff x="4572000" y="1214422"/>
            <a:chExt cx="4429156" cy="2656020"/>
          </a:xfrm>
        </p:grpSpPr>
        <p:sp>
          <p:nvSpPr>
            <p:cNvPr id="36" name="Rectangle 748"/>
            <p:cNvSpPr>
              <a:spLocks noChangeArrowheads="1"/>
            </p:cNvSpPr>
            <p:nvPr/>
          </p:nvSpPr>
          <p:spPr bwMode="auto">
            <a:xfrm>
              <a:off x="6019228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749"/>
            <p:cNvSpPr>
              <a:spLocks noChangeArrowheads="1"/>
            </p:cNvSpPr>
            <p:nvPr/>
          </p:nvSpPr>
          <p:spPr bwMode="auto">
            <a:xfrm>
              <a:off x="6277768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751"/>
            <p:cNvSpPr>
              <a:spLocks noChangeArrowheads="1"/>
            </p:cNvSpPr>
            <p:nvPr/>
          </p:nvSpPr>
          <p:spPr bwMode="auto">
            <a:xfrm>
              <a:off x="7774107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754"/>
            <p:cNvSpPr txBox="1">
              <a:spLocks noChangeArrowheads="1"/>
            </p:cNvSpPr>
            <p:nvPr/>
          </p:nvSpPr>
          <p:spPr bwMode="auto">
            <a:xfrm>
              <a:off x="7264520" y="2892408"/>
              <a:ext cx="3698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600" b="0"/>
                <a:t>…</a:t>
              </a:r>
              <a:endParaRPr lang="de-CH" sz="1600" b="0"/>
            </a:p>
          </p:txBody>
        </p:sp>
        <p:sp>
          <p:nvSpPr>
            <p:cNvPr id="44" name="Line 834"/>
            <p:cNvSpPr>
              <a:spLocks noChangeShapeType="1"/>
            </p:cNvSpPr>
            <p:nvPr/>
          </p:nvSpPr>
          <p:spPr bwMode="auto">
            <a:xfrm rot="5400000" flipH="1" flipV="1">
              <a:off x="5588908" y="2893215"/>
              <a:ext cx="0" cy="214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 flipH="1" flipV="1">
              <a:off x="4812639" y="2356636"/>
              <a:ext cx="171451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71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5"/>
            <a:stretch>
              <a:fillRect/>
            </a:stretch>
          </p:blipFill>
          <p:spPr bwMode="auto">
            <a:xfrm>
              <a:off x="8541334" y="3071810"/>
              <a:ext cx="438488" cy="313494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46" name="Straight Arrow Connector 45"/>
            <p:cNvCxnSpPr/>
            <p:nvPr/>
          </p:nvCxnSpPr>
          <p:spPr>
            <a:xfrm>
              <a:off x="5669101" y="3214686"/>
              <a:ext cx="295592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Line 834"/>
            <p:cNvSpPr>
              <a:spLocks noChangeShapeType="1"/>
            </p:cNvSpPr>
            <p:nvPr/>
          </p:nvSpPr>
          <p:spPr bwMode="auto">
            <a:xfrm rot="5400000" flipH="1" flipV="1">
              <a:off x="5588908" y="1678769"/>
              <a:ext cx="0" cy="214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9" name="Rectangle 751"/>
            <p:cNvSpPr>
              <a:spLocks noChangeArrowheads="1"/>
            </p:cNvSpPr>
            <p:nvPr/>
          </p:nvSpPr>
          <p:spPr bwMode="auto">
            <a:xfrm>
              <a:off x="8008533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751"/>
            <p:cNvSpPr>
              <a:spLocks noChangeArrowheads="1"/>
            </p:cNvSpPr>
            <p:nvPr/>
          </p:nvSpPr>
          <p:spPr bwMode="auto">
            <a:xfrm>
              <a:off x="7053387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" name="Picture 5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/>
            <a:stretch>
              <a:fillRect/>
            </a:stretch>
          </p:blipFill>
          <p:spPr bwMode="auto">
            <a:xfrm>
              <a:off x="4738874" y="2786056"/>
              <a:ext cx="875193" cy="34414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3" name="Picture 52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/>
            <a:stretch>
              <a:fillRect/>
            </a:stretch>
          </p:blipFill>
          <p:spPr bwMode="auto">
            <a:xfrm>
              <a:off x="4714844" y="1571612"/>
              <a:ext cx="781424" cy="37543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73" name="Picture 72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6"/>
            <a:stretch>
              <a:fillRect/>
            </a:stretch>
          </p:blipFill>
          <p:spPr bwMode="auto">
            <a:xfrm>
              <a:off x="5220647" y="1214422"/>
              <a:ext cx="563386" cy="375939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55" name="Right Brace 54"/>
            <p:cNvSpPr/>
            <p:nvPr/>
          </p:nvSpPr>
          <p:spPr>
            <a:xfrm rot="5400000">
              <a:off x="6910511" y="2143116"/>
              <a:ext cx="214314" cy="2500330"/>
            </a:xfrm>
            <a:prstGeom prst="rightBr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/>
            <a:stretch>
              <a:fillRect/>
            </a:stretch>
          </p:blipFill>
          <p:spPr bwMode="auto">
            <a:xfrm>
              <a:off x="6861650" y="3500438"/>
              <a:ext cx="344058" cy="34437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1" name="Rectangle 60"/>
            <p:cNvSpPr/>
            <p:nvPr/>
          </p:nvSpPr>
          <p:spPr>
            <a:xfrm>
              <a:off x="4572000" y="1227236"/>
              <a:ext cx="4429156" cy="264320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748"/>
            <p:cNvSpPr>
              <a:spLocks noChangeArrowheads="1"/>
            </p:cNvSpPr>
            <p:nvPr/>
          </p:nvSpPr>
          <p:spPr bwMode="auto">
            <a:xfrm>
              <a:off x="5760688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49"/>
            <p:cNvSpPr>
              <a:spLocks noChangeArrowheads="1"/>
            </p:cNvSpPr>
            <p:nvPr/>
          </p:nvSpPr>
          <p:spPr bwMode="auto">
            <a:xfrm>
              <a:off x="6536308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749"/>
            <p:cNvSpPr>
              <a:spLocks noChangeArrowheads="1"/>
            </p:cNvSpPr>
            <p:nvPr/>
          </p:nvSpPr>
          <p:spPr bwMode="auto">
            <a:xfrm>
              <a:off x="6794848" y="3000372"/>
              <a:ext cx="149225" cy="217487"/>
            </a:xfrm>
            <a:prstGeom prst="rect">
              <a:avLst/>
            </a:prstGeom>
            <a:solidFill>
              <a:srgbClr val="6600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5" name="Picture 84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603220" y="4000503"/>
            <a:ext cx="1936719" cy="380868"/>
          </a:xfrm>
          <a:prstGeom prst="rect">
            <a:avLst/>
          </a:prstGeom>
          <a:noFill/>
          <a:ln/>
          <a:effectLst/>
        </p:spPr>
      </p:pic>
      <p:pic>
        <p:nvPicPr>
          <p:cNvPr id="87" name="Picture 8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42783" y="5572138"/>
            <a:ext cx="4187553" cy="571029"/>
          </a:xfrm>
          <a:prstGeom prst="rect">
            <a:avLst/>
          </a:prstGeom>
          <a:noFill/>
          <a:ln/>
          <a:effectLst/>
        </p:spPr>
      </p:pic>
      <p:grpSp>
        <p:nvGrpSpPr>
          <p:cNvPr id="5" name="Group 73"/>
          <p:cNvGrpSpPr/>
          <p:nvPr/>
        </p:nvGrpSpPr>
        <p:grpSpPr bwMode="auto">
          <a:xfrm>
            <a:off x="8215337" y="142850"/>
            <a:ext cx="571505" cy="571504"/>
            <a:chOff x="8215337" y="142852"/>
            <a:chExt cx="571505" cy="571504"/>
          </a:xfrm>
        </p:grpSpPr>
        <p:sp>
          <p:nvSpPr>
            <p:cNvPr id="98" name="Rounded Rectangle 97"/>
            <p:cNvSpPr/>
            <p:nvPr/>
          </p:nvSpPr>
          <p:spPr bwMode="auto">
            <a:xfrm>
              <a:off x="8215337" y="14285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15239" y="221913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8" name="Picture 5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52288" y="2066063"/>
            <a:ext cx="711458" cy="5170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  <a:effectLst/>
        </p:spPr>
      </p:pic>
      <p:grpSp>
        <p:nvGrpSpPr>
          <p:cNvPr id="6" name="Group 87"/>
          <p:cNvGrpSpPr/>
          <p:nvPr/>
        </p:nvGrpSpPr>
        <p:grpSpPr>
          <a:xfrm>
            <a:off x="891127" y="1500174"/>
            <a:ext cx="1966361" cy="1962979"/>
            <a:chOff x="891127" y="1500174"/>
            <a:chExt cx="1966361" cy="1962979"/>
          </a:xfrm>
        </p:grpSpPr>
        <p:sp>
          <p:nvSpPr>
            <p:cNvPr id="76" name="Text Box 2619"/>
            <p:cNvSpPr txBox="1">
              <a:spLocks noChangeArrowheads="1"/>
            </p:cNvSpPr>
            <p:nvPr/>
          </p:nvSpPr>
          <p:spPr bwMode="auto">
            <a:xfrm rot="11732086">
              <a:off x="891127" y="2548753"/>
              <a:ext cx="936625" cy="9144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6000" dirty="0">
                  <a:sym typeface="Wingdings 2" pitchFamily="18" charset="2"/>
                </a:rPr>
                <a:t></a:t>
              </a:r>
            </a:p>
          </p:txBody>
        </p:sp>
        <p:sp>
          <p:nvSpPr>
            <p:cNvPr id="79" name="Rectangle 2620"/>
            <p:cNvSpPr>
              <a:spLocks noChangeArrowheads="1"/>
            </p:cNvSpPr>
            <p:nvPr/>
          </p:nvSpPr>
          <p:spPr bwMode="auto">
            <a:xfrm>
              <a:off x="1035590" y="1756591"/>
              <a:ext cx="431800" cy="1223962"/>
            </a:xfrm>
            <a:prstGeom prst="rect">
              <a:avLst/>
            </a:prstGeom>
            <a:solidFill>
              <a:srgbClr val="FF0000">
                <a:alpha val="81000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0" name="AutoShape 2699"/>
            <p:cNvSpPr>
              <a:spLocks noChangeArrowheads="1"/>
            </p:cNvSpPr>
            <p:nvPr/>
          </p:nvSpPr>
          <p:spPr bwMode="auto">
            <a:xfrm>
              <a:off x="2071670" y="1500174"/>
              <a:ext cx="785818" cy="649288"/>
            </a:xfrm>
            <a:prstGeom prst="wedgeRoundRectCallout">
              <a:avLst>
                <a:gd name="adj1" fmla="val -156606"/>
                <a:gd name="adj2" fmla="val 46815"/>
                <a:gd name="adj3" fmla="val 16667"/>
              </a:avLst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endParaRPr lang="en-US"/>
            </a:p>
          </p:txBody>
        </p:sp>
        <p:pic>
          <p:nvPicPr>
            <p:cNvPr id="66" name="Picture 65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80913" y="1655429"/>
              <a:ext cx="567089" cy="340253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Smooth Min- and Max-Entropy</a:t>
            </a: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14282" y="1468689"/>
            <a:ext cx="7929618" cy="207170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 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where </a:t>
            </a:r>
            <a:r>
              <a:rPr lang="en-US" sz="2400" dirty="0" smtClean="0">
                <a:latin typeface="cmmi10"/>
              </a:rPr>
              <a:t>±</a:t>
            </a:r>
            <a:r>
              <a:rPr lang="en-US" sz="2400" dirty="0" smtClean="0"/>
              <a:t>( , ) is the trace distance or (squared) fidelity</a:t>
            </a: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58785" y="2308167"/>
            <a:ext cx="5576045" cy="538022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48297" y="1468689"/>
            <a:ext cx="7392126" cy="538750"/>
          </a:xfrm>
          <a:prstGeom prst="rect">
            <a:avLst/>
          </a:prstGeom>
          <a:noFill/>
          <a:ln/>
          <a:effectLst/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14282" y="3929066"/>
            <a:ext cx="8572560" cy="22860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i="1" dirty="0" smtClean="0"/>
              <a:t> 	</a:t>
            </a:r>
            <a:r>
              <a:rPr lang="en-US" sz="2400" dirty="0" smtClean="0"/>
              <a:t>				 </a:t>
            </a:r>
            <a:br>
              <a:rPr lang="en-US" sz="2400" dirty="0" smtClean="0"/>
            </a:br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2400" dirty="0" smtClean="0"/>
              <a:t>for a purification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 </a:t>
            </a:r>
          </a:p>
        </p:txBody>
      </p:sp>
      <p:pic>
        <p:nvPicPr>
          <p:cNvPr id="18" name="Picture 1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3705" y="5326341"/>
            <a:ext cx="5640681" cy="538021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74634" y="4040456"/>
            <a:ext cx="3807430" cy="348379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103505" y="4516625"/>
            <a:ext cx="3234125" cy="348143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30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6143636" y="670628"/>
            <a:ext cx="2071702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[Renner 05]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1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Smooth-Min-Entropy Calculus</a:t>
            </a: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14282" y="1214422"/>
            <a:ext cx="7929618" cy="564357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von Neumann entropy as special case</a:t>
            </a:r>
            <a:r>
              <a:rPr lang="en-US" sz="2400" dirty="0" smtClean="0"/>
              <a:t>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strong </a:t>
            </a:r>
            <a:r>
              <a:rPr lang="en-US" sz="2400" dirty="0" err="1" smtClean="0">
                <a:solidFill>
                  <a:schemeClr val="accent5"/>
                </a:solidFill>
              </a:rPr>
              <a:t>subadditivity</a:t>
            </a:r>
            <a:r>
              <a:rPr lang="en-US" sz="2400" dirty="0" smtClean="0"/>
              <a:t>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err="1" smtClean="0">
                <a:solidFill>
                  <a:schemeClr val="accent5"/>
                </a:solidFill>
              </a:rPr>
              <a:t>additivity</a:t>
            </a:r>
            <a:r>
              <a:rPr lang="en-US" sz="2400" dirty="0" smtClean="0"/>
              <a:t>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chain rules</a:t>
            </a:r>
            <a:r>
              <a:rPr lang="en-US" sz="2400" dirty="0" smtClean="0"/>
              <a:t>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 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10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 			 </a:t>
            </a:r>
            <a:r>
              <a:rPr lang="en-US" sz="2400" dirty="0" smtClean="0">
                <a:latin typeface="MT Extra"/>
                <a:sym typeface="MT Extra"/>
              </a:rPr>
              <a:t></a:t>
            </a:r>
            <a:r>
              <a:rPr lang="en-US" sz="2400" dirty="0" smtClean="0"/>
              <a:t> </a:t>
            </a:r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95342" y="3500438"/>
            <a:ext cx="3714758" cy="34861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213969" y="1571612"/>
            <a:ext cx="5468613" cy="145488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82424" y="5643578"/>
            <a:ext cx="5587378" cy="348615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74255" y="4607740"/>
            <a:ext cx="5461645" cy="348615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22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ud Callout 82"/>
          <p:cNvSpPr/>
          <p:nvPr/>
        </p:nvSpPr>
        <p:spPr>
          <a:xfrm>
            <a:off x="857224" y="1928802"/>
            <a:ext cx="857256" cy="642942"/>
          </a:xfrm>
          <a:prstGeom prst="cloudCallout">
            <a:avLst>
              <a:gd name="adj1" fmla="val 117206"/>
              <a:gd name="adj2" fmla="val 20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Privacy Amplification</a:t>
            </a:r>
            <a:endParaRPr lang="en-US" sz="3200" dirty="0"/>
          </a:p>
        </p:txBody>
      </p:sp>
      <p:grpSp>
        <p:nvGrpSpPr>
          <p:cNvPr id="3" name="Group 45"/>
          <p:cNvGrpSpPr/>
          <p:nvPr/>
        </p:nvGrpSpPr>
        <p:grpSpPr>
          <a:xfrm>
            <a:off x="285720" y="4286256"/>
            <a:ext cx="6357982" cy="1659471"/>
            <a:chOff x="285720" y="4286256"/>
            <a:chExt cx="6357982" cy="1659471"/>
          </a:xfrm>
        </p:grpSpPr>
        <p:sp>
          <p:nvSpPr>
            <p:cNvPr id="33" name="Rectangle 32"/>
            <p:cNvSpPr/>
            <p:nvPr/>
          </p:nvSpPr>
          <p:spPr>
            <a:xfrm>
              <a:off x="285720" y="4286256"/>
              <a:ext cx="5929354" cy="16594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57158" y="4286256"/>
              <a:ext cx="6286544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[Renner, K</a:t>
              </a:r>
              <a:r>
                <a:rPr lang="de-CH" sz="2400" dirty="0" smtClean="0"/>
                <a:t>önig</a:t>
              </a:r>
              <a:r>
                <a:rPr lang="en-US" sz="2400" dirty="0" smtClean="0"/>
                <a:t> 07]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642910" y="5374223"/>
              <a:ext cx="1071570" cy="50006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with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4" name="Picture 33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03583" y="5429263"/>
              <a:ext cx="1582576" cy="41226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5" name="Picture 34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2426" y="4771523"/>
              <a:ext cx="5181770" cy="441767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 bwMode="auto">
          <a:xfrm>
            <a:off x="1596926" y="1357298"/>
            <a:ext cx="831934" cy="356872"/>
          </a:xfrm>
          <a:prstGeom prst="rect">
            <a:avLst/>
          </a:prstGeom>
          <a:noFill/>
          <a:ln/>
          <a:effectLst/>
        </p:spPr>
      </p:pic>
      <p:pic>
        <p:nvPicPr>
          <p:cNvPr id="40" name="Picture 4" descr="j009160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57158" y="1257011"/>
            <a:ext cx="655050" cy="743230"/>
          </a:xfrm>
          <a:prstGeom prst="rect">
            <a:avLst/>
          </a:prstGeom>
          <a:noFill/>
        </p:spPr>
      </p:pic>
      <p:pic>
        <p:nvPicPr>
          <p:cNvPr id="73" name="Picture 467" descr="j009157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936258" y="1214422"/>
            <a:ext cx="564304" cy="857256"/>
          </a:xfrm>
          <a:prstGeom prst="rect">
            <a:avLst/>
          </a:prstGeom>
          <a:noFill/>
        </p:spPr>
      </p:pic>
      <p:grpSp>
        <p:nvGrpSpPr>
          <p:cNvPr id="4" name="Group 31"/>
          <p:cNvGrpSpPr/>
          <p:nvPr/>
        </p:nvGrpSpPr>
        <p:grpSpPr>
          <a:xfrm>
            <a:off x="1102843" y="1714488"/>
            <a:ext cx="2969091" cy="1183237"/>
            <a:chOff x="1102843" y="1714488"/>
            <a:chExt cx="2969091" cy="1183237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>
              <a:off x="1487921" y="1726733"/>
              <a:ext cx="357190" cy="33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1" name="Picture 14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2285984" y="1785926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02843" y="2071678"/>
              <a:ext cx="316845" cy="252338"/>
            </a:xfrm>
            <a:prstGeom prst="rect">
              <a:avLst/>
            </a:prstGeom>
            <a:noFill/>
            <a:ln/>
            <a:effectLst/>
          </p:spPr>
        </p:pic>
        <p:cxnSp>
          <p:nvCxnSpPr>
            <p:cNvPr id="86" name="Straight Arrow Connector 85"/>
            <p:cNvCxnSpPr/>
            <p:nvPr/>
          </p:nvCxnSpPr>
          <p:spPr>
            <a:xfrm>
              <a:off x="2190056" y="1714488"/>
              <a:ext cx="4531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37"/>
          <p:cNvGrpSpPr/>
          <p:nvPr/>
        </p:nvGrpSpPr>
        <p:grpSpPr>
          <a:xfrm>
            <a:off x="571472" y="2500306"/>
            <a:ext cx="1428760" cy="864013"/>
            <a:chOff x="571472" y="2500306"/>
            <a:chExt cx="1428760" cy="864013"/>
          </a:xfrm>
        </p:grpSpPr>
        <p:sp>
          <p:nvSpPr>
            <p:cNvPr id="89" name="AutoShape 58"/>
            <p:cNvSpPr>
              <a:spLocks noChangeArrowheads="1"/>
            </p:cNvSpPr>
            <p:nvPr/>
          </p:nvSpPr>
          <p:spPr bwMode="auto">
            <a:xfrm>
              <a:off x="571472" y="2500306"/>
              <a:ext cx="1428760" cy="428628"/>
            </a:xfrm>
            <a:custGeom>
              <a:avLst/>
              <a:gdLst>
                <a:gd name="G0" fmla="+- 5930 0 0"/>
                <a:gd name="G1" fmla="+- 21600 0 5930"/>
                <a:gd name="G2" fmla="*/ 5930 1 2"/>
                <a:gd name="G3" fmla="+- 21600 0 G2"/>
                <a:gd name="G4" fmla="+/ 5930 21600 2"/>
                <a:gd name="G5" fmla="+/ G1 0 2"/>
                <a:gd name="G6" fmla="*/ 21600 21600 5930"/>
                <a:gd name="G7" fmla="*/ G6 1 2"/>
                <a:gd name="G8" fmla="+- 21600 0 G7"/>
                <a:gd name="G9" fmla="*/ 21600 1 2"/>
                <a:gd name="G10" fmla="+- 5930 0 G9"/>
                <a:gd name="G11" fmla="?: G10 G8 0"/>
                <a:gd name="G12" fmla="?: G10 G7 21600"/>
                <a:gd name="T0" fmla="*/ 18635 w 21600"/>
                <a:gd name="T1" fmla="*/ 10800 h 21600"/>
                <a:gd name="T2" fmla="*/ 10800 w 21600"/>
                <a:gd name="T3" fmla="*/ 21600 h 21600"/>
                <a:gd name="T4" fmla="*/ 2965 w 21600"/>
                <a:gd name="T5" fmla="*/ 10800 h 21600"/>
                <a:gd name="T6" fmla="*/ 10800 w 21600"/>
                <a:gd name="T7" fmla="*/ 0 h 21600"/>
                <a:gd name="T8" fmla="*/ 4765 w 21600"/>
                <a:gd name="T9" fmla="*/ 4765 h 21600"/>
                <a:gd name="T10" fmla="*/ 16835 w 21600"/>
                <a:gd name="T11" fmla="*/ 168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930" y="21600"/>
                  </a:lnTo>
                  <a:lnTo>
                    <a:pt x="1567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pic>
          <p:nvPicPr>
            <p:cNvPr id="41" name="Picture 40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16395" y="3017821"/>
              <a:ext cx="694892" cy="34649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" name="Group 38"/>
          <p:cNvGrpSpPr/>
          <p:nvPr/>
        </p:nvGrpSpPr>
        <p:grpSpPr>
          <a:xfrm>
            <a:off x="1714480" y="2714620"/>
            <a:ext cx="785818" cy="502876"/>
            <a:chOff x="1714480" y="2714620"/>
            <a:chExt cx="785818" cy="502876"/>
          </a:xfrm>
        </p:grpSpPr>
        <p:cxnSp>
          <p:nvCxnSpPr>
            <p:cNvPr id="95" name="Straight Arrow Connector 94"/>
            <p:cNvCxnSpPr/>
            <p:nvPr/>
          </p:nvCxnSpPr>
          <p:spPr>
            <a:xfrm flipV="1">
              <a:off x="1714480" y="2714620"/>
              <a:ext cx="785818" cy="502876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Multiply 92"/>
            <p:cNvSpPr/>
            <p:nvPr/>
          </p:nvSpPr>
          <p:spPr>
            <a:xfrm rot="1528778">
              <a:off x="1857356" y="2786058"/>
              <a:ext cx="571504" cy="35719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51"/>
          <p:cNvGrpSpPr/>
          <p:nvPr/>
        </p:nvGrpSpPr>
        <p:grpSpPr>
          <a:xfrm>
            <a:off x="4572000" y="1571612"/>
            <a:ext cx="4214842" cy="1857388"/>
            <a:chOff x="4572000" y="1571612"/>
            <a:chExt cx="4214842" cy="1857388"/>
          </a:xfrm>
        </p:grpSpPr>
        <p:sp>
          <p:nvSpPr>
            <p:cNvPr id="49" name="Rectangle 48"/>
            <p:cNvSpPr/>
            <p:nvPr/>
          </p:nvSpPr>
          <p:spPr>
            <a:xfrm>
              <a:off x="4786314" y="1571612"/>
              <a:ext cx="3929090" cy="1857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4572000" y="2071678"/>
              <a:ext cx="4214842" cy="928694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	maximum number of extractable bits such that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2" name="Picture 4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042465" y="1714487"/>
              <a:ext cx="2711456" cy="34626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8" name="Picture 4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000628" y="2908029"/>
              <a:ext cx="3370726" cy="37809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8" name="Group 102"/>
          <p:cNvGrpSpPr/>
          <p:nvPr/>
        </p:nvGrpSpPr>
        <p:grpSpPr>
          <a:xfrm>
            <a:off x="7358081" y="142852"/>
            <a:ext cx="571504" cy="571504"/>
            <a:chOff x="4357686" y="2357430"/>
            <a:chExt cx="571504" cy="571504"/>
          </a:xfrm>
        </p:grpSpPr>
        <p:sp>
          <p:nvSpPr>
            <p:cNvPr id="104" name="Double Bracket 103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ounded Rectangle 106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93499" y="3571876"/>
            <a:ext cx="1212246" cy="427599"/>
          </a:xfrm>
          <a:prstGeom prst="rect">
            <a:avLst/>
          </a:prstGeom>
          <a:noFill/>
          <a:ln/>
          <a:effectLst/>
        </p:spPr>
      </p:pic>
      <p:pic>
        <p:nvPicPr>
          <p:cNvPr id="50" name="Picture 4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 rot="2434802">
            <a:off x="1525083" y="3465414"/>
            <a:ext cx="391516" cy="2845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Decoupling</a:t>
            </a:r>
            <a:endParaRPr lang="en-US" sz="3200" dirty="0"/>
          </a:p>
        </p:txBody>
      </p:sp>
      <p:pic>
        <p:nvPicPr>
          <p:cNvPr id="27" name="Picture 2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 bwMode="auto">
          <a:xfrm>
            <a:off x="1617002" y="1357297"/>
            <a:ext cx="791781" cy="356630"/>
          </a:xfrm>
          <a:prstGeom prst="rect">
            <a:avLst/>
          </a:prstGeom>
          <a:noFill/>
          <a:ln/>
          <a:effectLst/>
        </p:spPr>
      </p:pic>
      <p:grpSp>
        <p:nvGrpSpPr>
          <p:cNvPr id="3" name="Group 31"/>
          <p:cNvGrpSpPr/>
          <p:nvPr/>
        </p:nvGrpSpPr>
        <p:grpSpPr>
          <a:xfrm>
            <a:off x="357158" y="4484173"/>
            <a:ext cx="6286544" cy="1659471"/>
            <a:chOff x="357158" y="4484173"/>
            <a:chExt cx="6286544" cy="1659471"/>
          </a:xfrm>
        </p:grpSpPr>
        <p:sp>
          <p:nvSpPr>
            <p:cNvPr id="48" name="Rectangle 47"/>
            <p:cNvSpPr/>
            <p:nvPr/>
          </p:nvSpPr>
          <p:spPr>
            <a:xfrm>
              <a:off x="357158" y="4484173"/>
              <a:ext cx="5929354" cy="16594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357158" y="4500570"/>
              <a:ext cx="6286544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[Renner, Winter, Berta 07]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585120" y="5616282"/>
              <a:ext cx="1071570" cy="50006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with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32146" y="5668243"/>
              <a:ext cx="1582576" cy="41226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5" name="Picture 34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8074" y="4985837"/>
              <a:ext cx="5210474" cy="473679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40" name="Picture 4" descr="j009160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7158" y="1185572"/>
            <a:ext cx="655050" cy="743230"/>
          </a:xfrm>
          <a:prstGeom prst="rect">
            <a:avLst/>
          </a:prstGeom>
          <a:noFill/>
        </p:spPr>
      </p:pic>
      <p:pic>
        <p:nvPicPr>
          <p:cNvPr id="73" name="Picture 467" descr="j009157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936258" y="1214422"/>
            <a:ext cx="564304" cy="857256"/>
          </a:xfrm>
          <a:prstGeom prst="rect">
            <a:avLst/>
          </a:prstGeom>
          <a:noFill/>
        </p:spPr>
      </p:pic>
      <p:grpSp>
        <p:nvGrpSpPr>
          <p:cNvPr id="4" name="Group 33"/>
          <p:cNvGrpSpPr/>
          <p:nvPr/>
        </p:nvGrpSpPr>
        <p:grpSpPr>
          <a:xfrm>
            <a:off x="4786314" y="1357298"/>
            <a:ext cx="3500462" cy="2071702"/>
            <a:chOff x="4786314" y="1357298"/>
            <a:chExt cx="3500462" cy="2071702"/>
          </a:xfrm>
        </p:grpSpPr>
        <p:sp>
          <p:nvSpPr>
            <p:cNvPr id="52" name="Rectangle 51"/>
            <p:cNvSpPr/>
            <p:nvPr/>
          </p:nvSpPr>
          <p:spPr>
            <a:xfrm>
              <a:off x="5000628" y="1357298"/>
              <a:ext cx="3214710" cy="18573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541770" y="2656830"/>
              <a:ext cx="642942" cy="42862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alpha val="55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4786314" y="1857364"/>
              <a:ext cx="3500462" cy="157163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	maximum size of </a:t>
              </a:r>
              <a:r>
                <a:rPr lang="en-US" sz="2400" dirty="0" smtClean="0">
                  <a:solidFill>
                    <a:schemeClr val="accent6"/>
                  </a:solidFill>
                </a:rPr>
                <a:t>A’</a:t>
              </a:r>
              <a:r>
                <a:rPr lang="en-US" sz="2400" dirty="0" smtClean="0"/>
                <a:t> such that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8" name="Picture 3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215758" y="1478678"/>
              <a:ext cx="1482559" cy="37868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9" name="Picture 3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430380" y="2714618"/>
              <a:ext cx="2395738" cy="28363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53" name="Picture 5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033643" y="3841646"/>
            <a:ext cx="4438362" cy="380485"/>
          </a:xfrm>
          <a:prstGeom prst="rect">
            <a:avLst/>
          </a:prstGeom>
          <a:noFill/>
          <a:ln/>
          <a:effectLst/>
        </p:spPr>
      </p:pic>
      <p:grpSp>
        <p:nvGrpSpPr>
          <p:cNvPr id="5" name="Group 36"/>
          <p:cNvGrpSpPr/>
          <p:nvPr/>
        </p:nvGrpSpPr>
        <p:grpSpPr>
          <a:xfrm>
            <a:off x="285720" y="1713927"/>
            <a:ext cx="3786214" cy="1215007"/>
            <a:chOff x="285720" y="1713927"/>
            <a:chExt cx="3786214" cy="1215007"/>
          </a:xfrm>
        </p:grpSpPr>
        <p:pic>
          <p:nvPicPr>
            <p:cNvPr id="28" name="Picture 14"/>
            <p:cNvPicPr>
              <a:picLocks noChangeAspect="1" noChangeArrowheads="1"/>
            </p:cNvPicPr>
            <p:nvPr/>
          </p:nvPicPr>
          <p:blipFill>
            <a:blip r:embed="rId19">
              <a:lum bright="5000" contrast="45000"/>
            </a:blip>
            <a:srcRect/>
            <a:stretch>
              <a:fillRect/>
            </a:stretch>
          </p:blipFill>
          <p:spPr bwMode="auto">
            <a:xfrm flipH="1">
              <a:off x="285720" y="1857364"/>
              <a:ext cx="1928826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" name="Picture 14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2285984" y="1785926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Straight Arrow Connector 23"/>
            <p:cNvCxnSpPr>
              <a:stCxn id="27" idx="2"/>
            </p:cNvCxnSpPr>
            <p:nvPr/>
          </p:nvCxnSpPr>
          <p:spPr>
            <a:xfrm rot="5400000">
              <a:off x="1684812" y="1672158"/>
              <a:ext cx="286313" cy="369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2190056" y="1714488"/>
              <a:ext cx="45311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Cloud Callout 82"/>
          <p:cNvSpPr/>
          <p:nvPr/>
        </p:nvSpPr>
        <p:spPr>
          <a:xfrm>
            <a:off x="357158" y="1785926"/>
            <a:ext cx="1428760" cy="714380"/>
          </a:xfrm>
          <a:prstGeom prst="cloudCallout">
            <a:avLst>
              <a:gd name="adj1" fmla="val 90460"/>
              <a:gd name="adj2" fmla="val 30223"/>
            </a:avLst>
          </a:prstGeom>
          <a:solidFill>
            <a:srgbClr val="00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5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7" name="Group 42"/>
          <p:cNvGrpSpPr/>
          <p:nvPr/>
        </p:nvGrpSpPr>
        <p:grpSpPr>
          <a:xfrm>
            <a:off x="857224" y="2214554"/>
            <a:ext cx="1500198" cy="1571636"/>
            <a:chOff x="857224" y="2214554"/>
            <a:chExt cx="1500198" cy="1571636"/>
          </a:xfrm>
        </p:grpSpPr>
        <p:pic>
          <p:nvPicPr>
            <p:cNvPr id="41" name="Picture 14"/>
            <p:cNvPicPr>
              <a:picLocks noChangeAspect="1" noChangeArrowheads="1"/>
            </p:cNvPicPr>
            <p:nvPr/>
          </p:nvPicPr>
          <p:blipFill>
            <a:blip r:embed="rId19">
              <a:lum bright="5000" contrast="45000"/>
            </a:blip>
            <a:srcRect l="11111" r="32594" b="20000"/>
            <a:stretch>
              <a:fillRect/>
            </a:stretch>
          </p:blipFill>
          <p:spPr bwMode="auto">
            <a:xfrm flipH="1">
              <a:off x="1057275" y="2928934"/>
              <a:ext cx="1085833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AutoShape 58"/>
            <p:cNvSpPr>
              <a:spLocks noChangeArrowheads="1"/>
            </p:cNvSpPr>
            <p:nvPr/>
          </p:nvSpPr>
          <p:spPr bwMode="auto">
            <a:xfrm>
              <a:off x="857224" y="2214554"/>
              <a:ext cx="1500198" cy="785818"/>
            </a:xfrm>
            <a:custGeom>
              <a:avLst/>
              <a:gdLst>
                <a:gd name="G0" fmla="+- 5930 0 0"/>
                <a:gd name="G1" fmla="+- 21600 0 5930"/>
                <a:gd name="G2" fmla="*/ 5930 1 2"/>
                <a:gd name="G3" fmla="+- 21600 0 G2"/>
                <a:gd name="G4" fmla="+/ 5930 21600 2"/>
                <a:gd name="G5" fmla="+/ G1 0 2"/>
                <a:gd name="G6" fmla="*/ 21600 21600 5930"/>
                <a:gd name="G7" fmla="*/ G6 1 2"/>
                <a:gd name="G8" fmla="+- 21600 0 G7"/>
                <a:gd name="G9" fmla="*/ 21600 1 2"/>
                <a:gd name="G10" fmla="+- 5930 0 G9"/>
                <a:gd name="G11" fmla="?: G10 G8 0"/>
                <a:gd name="G12" fmla="?: G10 G7 21600"/>
                <a:gd name="T0" fmla="*/ 18635 w 21600"/>
                <a:gd name="T1" fmla="*/ 10800 h 21600"/>
                <a:gd name="T2" fmla="*/ 10800 w 21600"/>
                <a:gd name="T3" fmla="*/ 21600 h 21600"/>
                <a:gd name="T4" fmla="*/ 2965 w 21600"/>
                <a:gd name="T5" fmla="*/ 10800 h 21600"/>
                <a:gd name="T6" fmla="*/ 10800 w 21600"/>
                <a:gd name="T7" fmla="*/ 0 h 21600"/>
                <a:gd name="T8" fmla="*/ 4765 w 21600"/>
                <a:gd name="T9" fmla="*/ 4765 h 21600"/>
                <a:gd name="T10" fmla="*/ 16835 w 21600"/>
                <a:gd name="T11" fmla="*/ 168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930" y="21600"/>
                  </a:lnTo>
                  <a:lnTo>
                    <a:pt x="1567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8000">
                  <a:schemeClr val="accent6"/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18948" y="2786058"/>
              <a:ext cx="251655" cy="251655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51" name="Rounded Rectangular Callout 50"/>
          <p:cNvSpPr/>
          <p:nvPr/>
        </p:nvSpPr>
        <p:spPr>
          <a:xfrm>
            <a:off x="6357950" y="3500438"/>
            <a:ext cx="2286016" cy="857256"/>
          </a:xfrm>
          <a:prstGeom prst="wedgeRoundRectCallout">
            <a:avLst>
              <a:gd name="adj1" fmla="val -26725"/>
              <a:gd name="adj2" fmla="val -954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completely mixed state on </a:t>
            </a:r>
            <a:r>
              <a:rPr lang="en-US" sz="2000" dirty="0" smtClean="0">
                <a:solidFill>
                  <a:schemeClr val="accent6"/>
                </a:solidFill>
              </a:rPr>
              <a:t>A’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857224" y="3071810"/>
            <a:ext cx="1643074" cy="785818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55000"/>
                </a:schemeClr>
              </a:gs>
              <a:gs pos="100000">
                <a:schemeClr val="accent4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4"/>
          <p:cNvGrpSpPr/>
          <p:nvPr/>
        </p:nvGrpSpPr>
        <p:grpSpPr>
          <a:xfrm>
            <a:off x="1928794" y="2643182"/>
            <a:ext cx="928694" cy="788628"/>
            <a:chOff x="1928794" y="2643182"/>
            <a:chExt cx="928694" cy="788628"/>
          </a:xfrm>
        </p:grpSpPr>
        <p:cxnSp>
          <p:nvCxnSpPr>
            <p:cNvPr id="95" name="Straight Arrow Connector 94"/>
            <p:cNvCxnSpPr/>
            <p:nvPr/>
          </p:nvCxnSpPr>
          <p:spPr>
            <a:xfrm flipV="1">
              <a:off x="1928794" y="2643182"/>
              <a:ext cx="928694" cy="788628"/>
            </a:xfrm>
            <a:prstGeom prst="straightConnector1">
              <a:avLst/>
            </a:prstGeom>
            <a:ln w="47625"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Multiply 92"/>
            <p:cNvSpPr/>
            <p:nvPr/>
          </p:nvSpPr>
          <p:spPr>
            <a:xfrm rot="1528778">
              <a:off x="2165508" y="2820178"/>
              <a:ext cx="571504" cy="35719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1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State Merging</a:t>
            </a:r>
            <a:endParaRPr lang="en-US" sz="3200" dirty="0"/>
          </a:p>
        </p:txBody>
      </p:sp>
      <p:grpSp>
        <p:nvGrpSpPr>
          <p:cNvPr id="3" name="Group 57"/>
          <p:cNvGrpSpPr/>
          <p:nvPr/>
        </p:nvGrpSpPr>
        <p:grpSpPr>
          <a:xfrm>
            <a:off x="214282" y="3714752"/>
            <a:ext cx="6286544" cy="1659471"/>
            <a:chOff x="214282" y="3714752"/>
            <a:chExt cx="6286544" cy="1659471"/>
          </a:xfrm>
        </p:grpSpPr>
        <p:sp>
          <p:nvSpPr>
            <p:cNvPr id="31" name="Rectangle 30"/>
            <p:cNvSpPr/>
            <p:nvPr/>
          </p:nvSpPr>
          <p:spPr>
            <a:xfrm>
              <a:off x="285720" y="3714752"/>
              <a:ext cx="5519335" cy="165947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445442" y="4816816"/>
              <a:ext cx="1071570" cy="50006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with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52" name="Picture 51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8771" y="4200018"/>
              <a:ext cx="5243326" cy="473737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5" name="Picture 34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89270" y="4882424"/>
              <a:ext cx="1582576" cy="41226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214282" y="3714752"/>
              <a:ext cx="6286544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[Renner, Winter, Berta 07]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0" name="Picture 4" descr="j0091601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85720" y="1828514"/>
            <a:ext cx="655050" cy="743230"/>
          </a:xfrm>
          <a:prstGeom prst="rect">
            <a:avLst/>
          </a:prstGeom>
          <a:noFill/>
        </p:spPr>
      </p:pic>
      <p:pic>
        <p:nvPicPr>
          <p:cNvPr id="73" name="Picture 467" descr="j009157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786314" y="1714488"/>
            <a:ext cx="564304" cy="857256"/>
          </a:xfrm>
          <a:prstGeom prst="rect">
            <a:avLst/>
          </a:prstGeom>
          <a:noFill/>
        </p:spPr>
      </p:pic>
      <p:grpSp>
        <p:nvGrpSpPr>
          <p:cNvPr id="4" name="Group 44"/>
          <p:cNvGrpSpPr/>
          <p:nvPr/>
        </p:nvGrpSpPr>
        <p:grpSpPr>
          <a:xfrm>
            <a:off x="5715008" y="928670"/>
            <a:ext cx="3500462" cy="2214578"/>
            <a:chOff x="5715008" y="928670"/>
            <a:chExt cx="3500462" cy="2214578"/>
          </a:xfrm>
        </p:grpSpPr>
        <p:sp>
          <p:nvSpPr>
            <p:cNvPr id="27" name="Rectangle 26"/>
            <p:cNvSpPr/>
            <p:nvPr/>
          </p:nvSpPr>
          <p:spPr>
            <a:xfrm>
              <a:off x="5929322" y="928670"/>
              <a:ext cx="3071834" cy="221457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5715008" y="1513456"/>
              <a:ext cx="3500462" cy="157163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	minimal number of </a:t>
              </a:r>
              <a:r>
                <a:rPr lang="en-US" sz="2400" dirty="0" err="1" smtClean="0"/>
                <a:t>ebits</a:t>
              </a:r>
              <a:r>
                <a:rPr lang="en-US" sz="2400" dirty="0" smtClean="0"/>
                <a:t> required to transmit </a:t>
              </a:r>
              <a:r>
                <a:rPr lang="en-US" sz="2400" dirty="0" smtClean="0">
                  <a:latin typeface="cmmi10"/>
                </a:rPr>
                <a:t>½</a:t>
              </a:r>
              <a:r>
                <a:rPr lang="en-US" sz="2400" baseline="-25000" dirty="0" smtClean="0">
                  <a:latin typeface="Georgia"/>
                </a:rPr>
                <a:t>A</a:t>
              </a:r>
              <a:r>
                <a:rPr lang="en-US" sz="2400" dirty="0" smtClean="0"/>
                <a:t> to B with LOCC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32770" y="1142984"/>
              <a:ext cx="1451282" cy="378430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38" name="Picture 3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460345" y="2000239"/>
            <a:ext cx="3225377" cy="347202"/>
          </a:xfrm>
          <a:prstGeom prst="rect">
            <a:avLst/>
          </a:prstGeom>
          <a:noFill/>
          <a:ln/>
          <a:effectLst/>
        </p:spPr>
      </p:pic>
      <p:grpSp>
        <p:nvGrpSpPr>
          <p:cNvPr id="5" name="Group 42"/>
          <p:cNvGrpSpPr/>
          <p:nvPr/>
        </p:nvGrpSpPr>
        <p:grpSpPr>
          <a:xfrm>
            <a:off x="2071670" y="1071546"/>
            <a:ext cx="1500198" cy="1000132"/>
            <a:chOff x="2071670" y="1071546"/>
            <a:chExt cx="1500198" cy="1000132"/>
          </a:xfrm>
        </p:grpSpPr>
        <p:pic>
          <p:nvPicPr>
            <p:cNvPr id="28" name="Picture 14"/>
            <p:cNvPicPr>
              <a:picLocks noChangeAspect="1" noChangeArrowheads="1"/>
            </p:cNvPicPr>
            <p:nvPr/>
          </p:nvPicPr>
          <p:blipFill>
            <a:blip r:embed="rId16">
              <a:lum bright="5000" contrast="45000"/>
            </a:blip>
            <a:srcRect/>
            <a:stretch>
              <a:fillRect/>
            </a:stretch>
          </p:blipFill>
          <p:spPr bwMode="auto">
            <a:xfrm flipH="1">
              <a:off x="2071670" y="1071546"/>
              <a:ext cx="1500198" cy="833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2143108" y="1785926"/>
              <a:ext cx="285752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31"/>
          <p:cNvGrpSpPr/>
          <p:nvPr/>
        </p:nvGrpSpPr>
        <p:grpSpPr>
          <a:xfrm>
            <a:off x="142844" y="2357430"/>
            <a:ext cx="5143536" cy="1326113"/>
            <a:chOff x="142844" y="2357430"/>
            <a:chExt cx="5143536" cy="1326113"/>
          </a:xfrm>
        </p:grpSpPr>
        <p:pic>
          <p:nvPicPr>
            <p:cNvPr id="81" name="Picture 1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3500430" y="2571744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6" name="Straight Arrow Connector 85"/>
            <p:cNvCxnSpPr/>
            <p:nvPr/>
          </p:nvCxnSpPr>
          <p:spPr>
            <a:xfrm>
              <a:off x="1928794" y="2357430"/>
              <a:ext cx="1428760" cy="4286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14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2844" y="2571744"/>
              <a:ext cx="1785950" cy="1111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Straight Arrow Connector 23"/>
            <p:cNvCxnSpPr/>
            <p:nvPr/>
          </p:nvCxnSpPr>
          <p:spPr>
            <a:xfrm rot="5400000">
              <a:off x="1500166" y="2428868"/>
              <a:ext cx="285752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Right Arrow 55"/>
          <p:cNvSpPr/>
          <p:nvPr/>
        </p:nvSpPr>
        <p:spPr>
          <a:xfrm>
            <a:off x="2000232" y="2786058"/>
            <a:ext cx="1357322" cy="642942"/>
          </a:xfrm>
          <a:prstGeom prst="rightArrow">
            <a:avLst>
              <a:gd name="adj1" fmla="val 4235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46"/>
          <p:cNvGrpSpPr/>
          <p:nvPr/>
        </p:nvGrpSpPr>
        <p:grpSpPr>
          <a:xfrm>
            <a:off x="5715008" y="3286124"/>
            <a:ext cx="3500462" cy="2084985"/>
            <a:chOff x="5715008" y="3286124"/>
            <a:chExt cx="3500462" cy="2084985"/>
          </a:xfrm>
        </p:grpSpPr>
        <p:sp>
          <p:nvSpPr>
            <p:cNvPr id="30" name="Rectangle 29"/>
            <p:cNvSpPr/>
            <p:nvPr/>
          </p:nvSpPr>
          <p:spPr>
            <a:xfrm>
              <a:off x="5929322" y="3286124"/>
              <a:ext cx="3071834" cy="20717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715008" y="3799473"/>
              <a:ext cx="3500462" cy="1571636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	maximal number of </a:t>
              </a:r>
              <a:r>
                <a:rPr lang="en-US" sz="2400" dirty="0" err="1" smtClean="0"/>
                <a:t>ebits</a:t>
              </a:r>
              <a:r>
                <a:rPr lang="en-US" sz="2400" dirty="0" smtClean="0"/>
                <a:t> generated by transmitting </a:t>
              </a:r>
              <a:r>
                <a:rPr lang="en-US" sz="2400" dirty="0" smtClean="0">
                  <a:latin typeface="cmmi10"/>
                </a:rPr>
                <a:t>½</a:t>
              </a:r>
              <a:r>
                <a:rPr lang="en-US" sz="2400" baseline="-25000" dirty="0" smtClean="0">
                  <a:latin typeface="Georgia"/>
                </a:rPr>
                <a:t>A</a:t>
              </a:r>
              <a:r>
                <a:rPr lang="en-US" sz="2400" dirty="0" smtClean="0"/>
                <a:t> to B with LOCC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9" name="Picture 3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123590" y="3429000"/>
              <a:ext cx="1669640" cy="37817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3" name="Group 42"/>
          <p:cNvGrpSpPr/>
          <p:nvPr/>
        </p:nvGrpSpPr>
        <p:grpSpPr>
          <a:xfrm>
            <a:off x="214282" y="5518707"/>
            <a:ext cx="6286544" cy="1100456"/>
            <a:chOff x="214282" y="5518707"/>
            <a:chExt cx="6286544" cy="1100456"/>
          </a:xfrm>
        </p:grpSpPr>
        <p:sp>
          <p:nvSpPr>
            <p:cNvPr id="33" name="Rectangle 32"/>
            <p:cNvSpPr/>
            <p:nvPr/>
          </p:nvSpPr>
          <p:spPr>
            <a:xfrm>
              <a:off x="285720" y="5531196"/>
              <a:ext cx="5214974" cy="108796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ontent Placeholder 2"/>
            <p:cNvSpPr txBox="1">
              <a:spLocks/>
            </p:cNvSpPr>
            <p:nvPr/>
          </p:nvSpPr>
          <p:spPr>
            <a:xfrm>
              <a:off x="214282" y="5518707"/>
              <a:ext cx="6286544" cy="64294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>
                <a:spcBef>
                  <a:spcPts val="300"/>
                </a:spcBef>
                <a:buClr>
                  <a:schemeClr val="accent3"/>
                </a:buClr>
                <a:defRPr/>
              </a:pPr>
              <a:r>
                <a:rPr lang="en-US" sz="2400" dirty="0" smtClean="0"/>
                <a:t>[</a:t>
              </a:r>
              <a:r>
                <a:rPr lang="en-US" sz="2400" dirty="0" err="1" smtClean="0"/>
                <a:t>Horodecki</a:t>
              </a:r>
              <a:r>
                <a:rPr lang="en-US" sz="2400" dirty="0" smtClean="0"/>
                <a:t>, Oppenheim, Winter 05]</a:t>
              </a: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lang="en-US" sz="2800" dirty="0" smtClean="0"/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65760" marR="0" lvl="0" indent="-256032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3"/>
                </a:buClr>
                <a:buSzTx/>
                <a:buFont typeface="Georgia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41" name="Picture 4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90671" y="6090210"/>
              <a:ext cx="2996013" cy="34634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9" name="Group 43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von Neumann Entropy</a:t>
            </a:r>
            <a:endParaRPr lang="en-US" sz="3200" dirty="0"/>
          </a:p>
        </p:txBody>
      </p:sp>
      <p:grpSp>
        <p:nvGrpSpPr>
          <p:cNvPr id="52" name="Group 51"/>
          <p:cNvGrpSpPr/>
          <p:nvPr/>
        </p:nvGrpSpPr>
        <p:grpSpPr bwMode="auto">
          <a:xfrm>
            <a:off x="8215337" y="142850"/>
            <a:ext cx="571505" cy="571504"/>
            <a:chOff x="8215337" y="142852"/>
            <a:chExt cx="571505" cy="571504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8215337" y="14285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15239" y="221913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428596" y="1285860"/>
            <a:ext cx="6929486" cy="5286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definition</a:t>
            </a:r>
            <a:endParaRPr lang="en-US" sz="2400" noProof="0" dirty="0" smtClean="0">
              <a:solidFill>
                <a:schemeClr val="accent5"/>
              </a:solidFill>
            </a:endParaRP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“handy” calculus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noProof="0" dirty="0" smtClean="0">
                <a:solidFill>
                  <a:schemeClr val="accent5"/>
                </a:solidFill>
              </a:rPr>
              <a:t>operational: 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noProof="0" dirty="0" smtClean="0"/>
              <a:t>useful in many </a:t>
            </a:r>
            <a:r>
              <a:rPr lang="en-US" sz="2400" noProof="0" dirty="0" smtClean="0">
                <a:solidFill>
                  <a:schemeClr val="accent3"/>
                </a:solidFill>
              </a:rPr>
              <a:t>asymptotic</a:t>
            </a:r>
            <a:r>
              <a:rPr lang="en-US" sz="2400" noProof="0" dirty="0" smtClean="0"/>
              <a:t> </a:t>
            </a:r>
            <a:r>
              <a:rPr lang="en-US" sz="2400" noProof="0" dirty="0" err="1" smtClean="0">
                <a:solidFill>
                  <a:srgbClr val="FF0000"/>
                </a:solidFill>
              </a:rPr>
              <a:t>iid</a:t>
            </a:r>
            <a:r>
              <a:rPr lang="en-US" sz="2400" noProof="0" dirty="0" smtClean="0"/>
              <a:t> settings:</a:t>
            </a:r>
          </a:p>
          <a:p>
            <a:pPr marL="1280160" lvl="2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data compression rate</a:t>
            </a:r>
          </a:p>
          <a:p>
            <a:pPr marL="1280160" lvl="2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channel capacities</a:t>
            </a:r>
          </a:p>
          <a:p>
            <a:pPr marL="1280160" lvl="2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randomness extraction rate</a:t>
            </a:r>
          </a:p>
          <a:p>
            <a:pPr marL="1280160" lvl="2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secret-key rate</a:t>
            </a:r>
          </a:p>
          <a:p>
            <a:pPr marL="1280160" lvl="2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….</a:t>
            </a:r>
          </a:p>
          <a:p>
            <a:pPr marL="1280160" lvl="2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one-shot </a:t>
            </a:r>
            <a:r>
              <a:rPr lang="en-US" sz="2400" dirty="0" smtClean="0"/>
              <a:t>setting? </a:t>
            </a:r>
            <a:endParaRPr lang="en-US" sz="2400" noProof="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286248" y="1285860"/>
            <a:ext cx="1571636" cy="11430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14678" y="1142984"/>
            <a:ext cx="682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</a:t>
            </a:r>
            <a:endParaRPr lang="en-US" sz="4400" dirty="0"/>
          </a:p>
        </p:txBody>
      </p:sp>
      <p:sp>
        <p:nvSpPr>
          <p:cNvPr id="44" name="Rectangle 43"/>
          <p:cNvSpPr/>
          <p:nvPr/>
        </p:nvSpPr>
        <p:spPr>
          <a:xfrm>
            <a:off x="3214678" y="1500174"/>
            <a:ext cx="682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</a:t>
            </a:r>
            <a:endParaRPr lang="en-US" sz="4400" dirty="0"/>
          </a:p>
        </p:txBody>
      </p:sp>
      <p:sp>
        <p:nvSpPr>
          <p:cNvPr id="45" name="Rectangle 44"/>
          <p:cNvSpPr/>
          <p:nvPr/>
        </p:nvSpPr>
        <p:spPr>
          <a:xfrm>
            <a:off x="6643702" y="2285992"/>
            <a:ext cx="682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  <a:sym typeface="Wingdings"/>
              </a:rPr>
              <a:t></a:t>
            </a:r>
            <a:endParaRPr lang="en-US" sz="4400" dirty="0"/>
          </a:p>
        </p:txBody>
      </p:sp>
      <p:sp>
        <p:nvSpPr>
          <p:cNvPr id="46" name="Rectangle 45"/>
          <p:cNvSpPr/>
          <p:nvPr/>
        </p:nvSpPr>
        <p:spPr>
          <a:xfrm>
            <a:off x="4000496" y="5643578"/>
            <a:ext cx="10715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8800" dirty="0">
              <a:solidFill>
                <a:srgbClr val="FF0000"/>
              </a:solidFill>
            </a:endParaRPr>
          </a:p>
        </p:txBody>
      </p:sp>
      <p:pic>
        <p:nvPicPr>
          <p:cNvPr id="54" name="Picture 5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913644" y="1285859"/>
            <a:ext cx="3203079" cy="348284"/>
          </a:xfrm>
          <a:prstGeom prst="rect">
            <a:avLst/>
          </a:prstGeom>
          <a:noFill/>
          <a:ln/>
          <a:effectLst/>
        </p:spPr>
      </p:pic>
      <p:pic>
        <p:nvPicPr>
          <p:cNvPr id="56" name="Picture 5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94736" y="1714487"/>
            <a:ext cx="3391908" cy="348131"/>
          </a:xfrm>
          <a:prstGeom prst="rect">
            <a:avLst/>
          </a:prstGeom>
          <a:noFill/>
          <a:ln/>
          <a:effectLst/>
        </p:spPr>
      </p:pic>
      <p:pic>
        <p:nvPicPr>
          <p:cNvPr id="49" name="Picture 4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16040" y="3071810"/>
            <a:ext cx="2570670" cy="348468"/>
          </a:xfrm>
          <a:prstGeom prst="rect">
            <a:avLst/>
          </a:prstGeom>
          <a:noFill/>
          <a:ln/>
          <a:effectLst/>
        </p:spPr>
      </p:pic>
      <p:pic>
        <p:nvPicPr>
          <p:cNvPr id="51" name="Picture 5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857884" y="4286256"/>
            <a:ext cx="2951411" cy="348456"/>
          </a:xfrm>
          <a:prstGeom prst="rect">
            <a:avLst/>
          </a:prstGeom>
          <a:noFill/>
          <a:ln/>
          <a:effectLst/>
        </p:spPr>
      </p:pic>
      <p:pic>
        <p:nvPicPr>
          <p:cNvPr id="53" name="Picture 5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071934" y="4857760"/>
            <a:ext cx="4883540" cy="3481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  <p:bldP spid="42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Min- and Max-Entropy</a:t>
            </a: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57158" y="1357298"/>
            <a:ext cx="7929618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conditional von Neumann entropy: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conditional min-entropy: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conditional max-entropy: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82649" y="1857362"/>
            <a:ext cx="4867678" cy="980363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7807" y="3579524"/>
            <a:ext cx="7441730" cy="1139913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8798" y="5572140"/>
            <a:ext cx="3804854" cy="3481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90615" y="2473010"/>
            <a:ext cx="3231936" cy="347908"/>
          </a:xfrm>
          <a:prstGeom prst="rect">
            <a:avLst/>
          </a:prstGeom>
          <a:noFill/>
          <a:ln/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857620" y="2428868"/>
            <a:ext cx="142876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for pure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429388" y="670628"/>
            <a:ext cx="2071702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[Renner 05]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7" name="Picture 2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89235" y="6143643"/>
            <a:ext cx="3231936" cy="347908"/>
          </a:xfrm>
          <a:prstGeom prst="rect">
            <a:avLst/>
          </a:prstGeom>
          <a:noFill/>
          <a:ln/>
          <a:effectLst/>
        </p:spPr>
      </p:pic>
      <p:sp>
        <p:nvSpPr>
          <p:cNvPr id="39" name="Content Placeholder 2"/>
          <p:cNvSpPr txBox="1">
            <a:spLocks/>
          </p:cNvSpPr>
          <p:nvPr/>
        </p:nvSpPr>
        <p:spPr>
          <a:xfrm>
            <a:off x="1856240" y="6099502"/>
            <a:ext cx="142876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for pure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57356" y="2428868"/>
            <a:ext cx="1928826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357298"/>
            <a:ext cx="8286808" cy="15001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none" anchor="ctr">
            <a:normAutofit/>
          </a:bodyPr>
          <a:lstStyle/>
          <a:p>
            <a:pPr marL="365760" indent="-256032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Goal of this talk:</a:t>
            </a:r>
          </a:p>
          <a:p>
            <a:pPr marL="365760" indent="-256032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3200" b="1" dirty="0" smtClean="0"/>
              <a:t>Understanding these quantities!</a:t>
            </a:r>
          </a:p>
        </p:txBody>
      </p:sp>
      <p:grpSp>
        <p:nvGrpSpPr>
          <p:cNvPr id="25" name="Group 24"/>
          <p:cNvGrpSpPr/>
          <p:nvPr/>
        </p:nvGrpSpPr>
        <p:grpSpPr bwMode="auto">
          <a:xfrm>
            <a:off x="4500561" y="1500174"/>
            <a:ext cx="3500462" cy="1285884"/>
            <a:chOff x="4500562" y="1500174"/>
            <a:chExt cx="3500462" cy="1285884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4500562" y="1500174"/>
              <a:ext cx="3500462" cy="1285884"/>
            </a:xfrm>
            <a:prstGeom prst="wedgeRoundRectCallout">
              <a:avLst>
                <a:gd name="adj1" fmla="val 5824"/>
                <a:gd name="adj2" fmla="val 15781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operator inequality:</a:t>
              </a:r>
            </a:p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  <a:p>
              <a:pPr algn="ctr"/>
              <a:endParaRPr lang="en-US" sz="2400" dirty="0">
                <a:solidFill>
                  <a:schemeClr val="accent6"/>
                </a:solidFill>
              </a:endParaRPr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43434" y="2143116"/>
              <a:ext cx="3141839" cy="31799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4" grpId="0" uiExpand="1"/>
      <p:bldP spid="39" grpId="0"/>
      <p:bldP spid="22" grpId="0" uiExpand="1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85720" y="2357430"/>
            <a:ext cx="7358114" cy="7858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14282" y="3500438"/>
            <a:ext cx="8572560" cy="22860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i="1" dirty="0" smtClean="0"/>
              <a:t> 	</a:t>
            </a:r>
            <a:r>
              <a:rPr lang="en-US" sz="2400" dirty="0" smtClean="0"/>
              <a:t>			          for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product </a:t>
            </a:r>
            <a:r>
              <a:rPr lang="en-US" sz="2400" dirty="0" smtClean="0"/>
              <a:t>state: 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 			        measure for the rank of </a:t>
            </a:r>
            <a:r>
              <a:rPr lang="en-US" sz="2400" dirty="0" smtClean="0">
                <a:latin typeface="cmmi10"/>
              </a:rPr>
              <a:t>½</a:t>
            </a:r>
            <a:r>
              <a:rPr lang="en-US" sz="2400" baseline="-25000" dirty="0" smtClean="0">
                <a:latin typeface="Georgia"/>
              </a:rPr>
              <a:t>A</a:t>
            </a:r>
            <a:r>
              <a:rPr lang="en-US" sz="2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Warm-Up Calculations</a:t>
            </a: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14282" y="1285860"/>
            <a:ext cx="7929618" cy="3071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for a </a:t>
            </a:r>
            <a:r>
              <a:rPr lang="en-US" sz="2400" dirty="0" smtClean="0">
                <a:solidFill>
                  <a:srgbClr val="FF0000"/>
                </a:solidFill>
              </a:rPr>
              <a:t>product </a:t>
            </a:r>
            <a:r>
              <a:rPr lang="en-US" sz="2400" dirty="0" smtClean="0"/>
              <a:t>state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classically: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  </a:t>
            </a:r>
          </a:p>
        </p:txBody>
      </p:sp>
      <p:pic>
        <p:nvPicPr>
          <p:cNvPr id="21" name="Picture 2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85786" y="1928802"/>
            <a:ext cx="4896280" cy="346890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763022" y="4256382"/>
            <a:ext cx="5023688" cy="41137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18083" y="3571876"/>
            <a:ext cx="3234125" cy="348143"/>
          </a:xfrm>
          <a:prstGeom prst="rect">
            <a:avLst/>
          </a:prstGeom>
          <a:noFill/>
          <a:ln/>
          <a:effectLst/>
        </p:spPr>
      </p:pic>
      <p:pic>
        <p:nvPicPr>
          <p:cNvPr id="26" name="Picture 2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60570" y="1388781"/>
            <a:ext cx="2124849" cy="285342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74634" y="3580687"/>
            <a:ext cx="3807430" cy="348379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571736" y="2571744"/>
            <a:ext cx="3889426" cy="442066"/>
          </a:xfrm>
          <a:prstGeom prst="rect">
            <a:avLst/>
          </a:prstGeom>
          <a:noFill/>
          <a:ln/>
          <a:effectLst/>
        </p:spPr>
      </p:pic>
      <p:pic>
        <p:nvPicPr>
          <p:cNvPr id="27" name="Picture 26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76094" y="5099784"/>
            <a:ext cx="2779549" cy="378943"/>
          </a:xfrm>
          <a:prstGeom prst="rect">
            <a:avLst/>
          </a:prstGeom>
          <a:noFill/>
          <a:ln/>
          <a:effectLst/>
        </p:spPr>
      </p:pic>
      <p:grpSp>
        <p:nvGrpSpPr>
          <p:cNvPr id="32" name="Group 31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6" name="Group 35"/>
          <p:cNvGrpSpPr/>
          <p:nvPr/>
        </p:nvGrpSpPr>
        <p:grpSpPr bwMode="auto">
          <a:xfrm>
            <a:off x="6715140" y="2428868"/>
            <a:ext cx="571505" cy="571504"/>
            <a:chOff x="6572264" y="3643314"/>
            <a:chExt cx="571505" cy="571504"/>
          </a:xfrm>
        </p:grpSpPr>
        <p:sp>
          <p:nvSpPr>
            <p:cNvPr id="43" name="Rounded Rectangle 42"/>
            <p:cNvSpPr/>
            <p:nvPr/>
          </p:nvSpPr>
          <p:spPr bwMode="auto">
            <a:xfrm>
              <a:off x="6572264" y="3643314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72166" y="3722375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uiExpand="1" build="p"/>
      <p:bldP spid="3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2"/>
          <p:cNvSpPr txBox="1">
            <a:spLocks/>
          </p:cNvSpPr>
          <p:nvPr/>
        </p:nvSpPr>
        <p:spPr>
          <a:xfrm>
            <a:off x="214282" y="1285860"/>
            <a:ext cx="8715436" cy="53578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3"/>
                </a:solidFill>
              </a:rPr>
              <a:t>“smooth” variants </a:t>
            </a:r>
            <a:r>
              <a:rPr lang="en-US" sz="2400" dirty="0" smtClean="0"/>
              <a:t>can be defined</a:t>
            </a:r>
          </a:p>
          <a:p>
            <a:pPr marL="365760" lvl="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handy calculus (as for von Neumann entropy)</a:t>
            </a:r>
          </a:p>
          <a:p>
            <a:pPr marL="365760" lvl="0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accent5"/>
                </a:solidFill>
              </a:rPr>
              <a:t>operational interpretation </a:t>
            </a:r>
            <a:r>
              <a:rPr lang="en-US" sz="2400" dirty="0" smtClean="0"/>
              <a:t>in many </a:t>
            </a:r>
            <a:r>
              <a:rPr lang="en-US" sz="2400" dirty="0" smtClean="0">
                <a:solidFill>
                  <a:schemeClr val="accent3"/>
                </a:solidFill>
              </a:rPr>
              <a:t>one-shot </a:t>
            </a:r>
            <a:r>
              <a:rPr lang="en-US" sz="2400" dirty="0" smtClean="0"/>
              <a:t>scenarios:</a:t>
            </a:r>
          </a:p>
          <a:p>
            <a:pPr marL="822960" lvl="1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Data Compression</a:t>
            </a:r>
          </a:p>
          <a:p>
            <a:pPr marL="822960" lvl="1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Privacy Amplification </a:t>
            </a:r>
            <a:br>
              <a:rPr lang="en-US" sz="2400" dirty="0" smtClean="0"/>
            </a:br>
            <a:r>
              <a:rPr lang="en-US" sz="2400" dirty="0" smtClean="0"/>
              <a:t>(with applications in cryptography)</a:t>
            </a:r>
          </a:p>
          <a:p>
            <a:pPr marL="822960" lvl="1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Decoupling</a:t>
            </a:r>
          </a:p>
          <a:p>
            <a:pPr marL="822960" lvl="1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State Merging</a:t>
            </a:r>
          </a:p>
          <a:p>
            <a:pPr marL="822960" lvl="1" indent="-256032">
              <a:lnSpc>
                <a:spcPct val="150000"/>
              </a:lnSpc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433374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Smooth Min-/Max-Entropies</a:t>
            </a:r>
            <a:endParaRPr lang="en-US" sz="3200" dirty="0"/>
          </a:p>
        </p:txBody>
      </p:sp>
      <p:grpSp>
        <p:nvGrpSpPr>
          <p:cNvPr id="3" name="Group 47"/>
          <p:cNvGrpSpPr/>
          <p:nvPr/>
        </p:nvGrpSpPr>
        <p:grpSpPr bwMode="auto">
          <a:xfrm>
            <a:off x="8215337" y="142850"/>
            <a:ext cx="571505" cy="571504"/>
            <a:chOff x="8215337" y="142852"/>
            <a:chExt cx="571505" cy="571504"/>
          </a:xfrm>
        </p:grpSpPr>
        <p:sp>
          <p:nvSpPr>
            <p:cNvPr id="39" name="Rounded Rectangle 38"/>
            <p:cNvSpPr/>
            <p:nvPr/>
          </p:nvSpPr>
          <p:spPr bwMode="auto">
            <a:xfrm>
              <a:off x="8215337" y="14285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15239" y="221913"/>
              <a:ext cx="371699" cy="32957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" name="Group 102"/>
          <p:cNvGrpSpPr/>
          <p:nvPr/>
        </p:nvGrpSpPr>
        <p:grpSpPr>
          <a:xfrm>
            <a:off x="7358081" y="142852"/>
            <a:ext cx="571504" cy="571504"/>
            <a:chOff x="4357686" y="2357430"/>
            <a:chExt cx="571504" cy="571504"/>
          </a:xfrm>
        </p:grpSpPr>
        <p:sp>
          <p:nvSpPr>
            <p:cNvPr id="35" name="Double Bracket 34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51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53" name="Rounded Rectangle 52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" name="Group 59"/>
          <p:cNvGrpSpPr/>
          <p:nvPr/>
        </p:nvGrpSpPr>
        <p:grpSpPr>
          <a:xfrm>
            <a:off x="6072198" y="3500438"/>
            <a:ext cx="571504" cy="571504"/>
            <a:chOff x="4357686" y="2357430"/>
            <a:chExt cx="571504" cy="571504"/>
          </a:xfrm>
        </p:grpSpPr>
        <p:sp>
          <p:nvSpPr>
            <p:cNvPr id="61" name="Double Bracket 60"/>
            <p:cNvSpPr/>
            <p:nvPr/>
          </p:nvSpPr>
          <p:spPr>
            <a:xfrm>
              <a:off x="4357686" y="2357430"/>
              <a:ext cx="571504" cy="571504"/>
            </a:xfrm>
            <a:prstGeom prst="bracketPair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403246" y="239436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16200000" flipV="1">
              <a:off x="4660888" y="2663803"/>
              <a:ext cx="104776" cy="85730"/>
            </a:xfrm>
            <a:prstGeom prst="line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4546122" y="2526184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746078" y="2750472"/>
              <a:ext cx="142876" cy="1390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5"/>
          <p:cNvGrpSpPr/>
          <p:nvPr/>
        </p:nvGrpSpPr>
        <p:grpSpPr bwMode="auto">
          <a:xfrm>
            <a:off x="5286380" y="3500438"/>
            <a:ext cx="571505" cy="571504"/>
            <a:chOff x="7500956" y="1857362"/>
            <a:chExt cx="571505" cy="571504"/>
          </a:xfrm>
        </p:grpSpPr>
        <p:sp>
          <p:nvSpPr>
            <p:cNvPr id="67" name="Rounded Rectangle 66"/>
            <p:cNvSpPr/>
            <p:nvPr/>
          </p:nvSpPr>
          <p:spPr bwMode="auto">
            <a:xfrm>
              <a:off x="7500956" y="185736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6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600984" y="1936423"/>
              <a:ext cx="371447" cy="32935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8" name="Group 68"/>
          <p:cNvGrpSpPr/>
          <p:nvPr/>
        </p:nvGrpSpPr>
        <p:grpSpPr bwMode="auto">
          <a:xfrm>
            <a:off x="3357554" y="4572008"/>
            <a:ext cx="572400" cy="572400"/>
            <a:chOff x="5500792" y="3429000"/>
            <a:chExt cx="572400" cy="572400"/>
          </a:xfrm>
        </p:grpSpPr>
        <p:sp>
          <p:nvSpPr>
            <p:cNvPr id="70" name="Rounded Rectangle 69"/>
            <p:cNvSpPr/>
            <p:nvPr/>
          </p:nvSpPr>
          <p:spPr bwMode="auto">
            <a:xfrm>
              <a:off x="5500792" y="342900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555853" y="3500437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9" name="Group 71"/>
          <p:cNvGrpSpPr/>
          <p:nvPr/>
        </p:nvGrpSpPr>
        <p:grpSpPr bwMode="auto">
          <a:xfrm>
            <a:off x="3357554" y="5214950"/>
            <a:ext cx="572400" cy="572400"/>
            <a:chOff x="5500792" y="3429000"/>
            <a:chExt cx="572400" cy="572400"/>
          </a:xfrm>
        </p:grpSpPr>
        <p:sp>
          <p:nvSpPr>
            <p:cNvPr id="73" name="Rounded Rectangle 72"/>
            <p:cNvSpPr/>
            <p:nvPr/>
          </p:nvSpPr>
          <p:spPr bwMode="auto">
            <a:xfrm>
              <a:off x="5500792" y="3429000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555853" y="3500437"/>
              <a:ext cx="500031" cy="42168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2" name="Group 65"/>
          <p:cNvGrpSpPr/>
          <p:nvPr/>
        </p:nvGrpSpPr>
        <p:grpSpPr bwMode="auto">
          <a:xfrm>
            <a:off x="3786182" y="3000372"/>
            <a:ext cx="571505" cy="571504"/>
            <a:chOff x="7500956" y="1857362"/>
            <a:chExt cx="571505" cy="571504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7500956" y="1857362"/>
              <a:ext cx="571505" cy="5715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600984" y="1936423"/>
              <a:ext cx="371447" cy="32935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6" name="Group 51"/>
          <p:cNvGrpSpPr/>
          <p:nvPr/>
        </p:nvGrpSpPr>
        <p:grpSpPr bwMode="auto">
          <a:xfrm>
            <a:off x="4429124" y="3000372"/>
            <a:ext cx="572400" cy="572400"/>
            <a:chOff x="6572263" y="142852"/>
            <a:chExt cx="572400" cy="572400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04218"/>
            <a:ext cx="8401080" cy="432511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von Neumann Entropy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/>
              <a:t>Min- and Max-Entropies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Operational Meaning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34" y="3571876"/>
            <a:ext cx="6072230" cy="71438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74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Conditional Min- and Max-Entropy</a:t>
            </a:r>
            <a:endParaRPr lang="en-US" sz="32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57158" y="1357298"/>
            <a:ext cx="7929618" cy="52149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conditional van Neumann entropy: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conditional min-entropy: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400" dirty="0" smtClean="0"/>
              <a:t>conditional max-entropy: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endParaRPr lang="en-US" sz="2400" dirty="0" smtClean="0"/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0377" y="1857362"/>
            <a:ext cx="4772224" cy="980231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37807" y="3579524"/>
            <a:ext cx="7441730" cy="1139913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18798" y="5572140"/>
            <a:ext cx="3804854" cy="348143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390615" y="2473010"/>
            <a:ext cx="3231936" cy="347908"/>
          </a:xfrm>
          <a:prstGeom prst="rect">
            <a:avLst/>
          </a:prstGeom>
          <a:noFill/>
          <a:ln/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857620" y="2428868"/>
            <a:ext cx="142876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for pure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429388" y="670628"/>
            <a:ext cx="2071702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[Renner 05]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5"/>
          <p:cNvGrpSpPr/>
          <p:nvPr/>
        </p:nvGrpSpPr>
        <p:grpSpPr bwMode="auto">
          <a:xfrm>
            <a:off x="6582718" y="142850"/>
            <a:ext cx="572400" cy="572400"/>
            <a:chOff x="6572263" y="142852"/>
            <a:chExt cx="572400" cy="572400"/>
          </a:xfrm>
        </p:grpSpPr>
        <p:sp>
          <p:nvSpPr>
            <p:cNvPr id="23" name="Rounded Rectangle 22"/>
            <p:cNvSpPr/>
            <p:nvPr/>
          </p:nvSpPr>
          <p:spPr bwMode="auto">
            <a:xfrm>
              <a:off x="6572263" y="142852"/>
              <a:ext cx="572400" cy="572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27155" y="214289"/>
              <a:ext cx="500370" cy="42197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7" name="Picture 2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389235" y="6143643"/>
            <a:ext cx="3231936" cy="347908"/>
          </a:xfrm>
          <a:prstGeom prst="rect">
            <a:avLst/>
          </a:prstGeom>
          <a:noFill/>
          <a:ln/>
          <a:effectLst/>
        </p:spPr>
      </p:pic>
      <p:sp>
        <p:nvSpPr>
          <p:cNvPr id="39" name="Content Placeholder 2"/>
          <p:cNvSpPr txBox="1">
            <a:spLocks/>
          </p:cNvSpPr>
          <p:nvPr/>
        </p:nvSpPr>
        <p:spPr>
          <a:xfrm>
            <a:off x="1856240" y="6099502"/>
            <a:ext cx="1428760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for pure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57356" y="2428868"/>
            <a:ext cx="1928826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7158" y="1357298"/>
            <a:ext cx="8286808" cy="15001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none" anchor="ctr">
            <a:normAutofit/>
          </a:bodyPr>
          <a:lstStyle/>
          <a:p>
            <a:pPr marL="365760" indent="-256032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2400" dirty="0" smtClean="0"/>
              <a:t>Goal of this talk:</a:t>
            </a:r>
          </a:p>
          <a:p>
            <a:pPr marL="365760" indent="-256032" algn="ctr">
              <a:spcBef>
                <a:spcPts val="300"/>
              </a:spcBef>
              <a:buClr>
                <a:schemeClr val="accent3"/>
              </a:buClr>
              <a:defRPr/>
            </a:pPr>
            <a:r>
              <a:rPr lang="en-US" sz="3200" b="1" dirty="0" smtClean="0"/>
              <a:t>Understanding these quantities!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&#10;\usepackage{minentrop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\assign -\min_{\sigma_B} &amp;\min \{ \lambda \in \bbR \; ; \; \rho_{AB} \leq 2^{\lambda} \id_A \otimes \sigma_B \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33"/>
  <p:tag name="PICTUREFILESIZE" val="1605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 &#10;&amp;\vio \hmax(A|B) =\\ &#10;&amp;\vio \log \pdecpl(A|B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63"/>
  <p:tag name="PICTUREFILESIZE" val="145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 \vio&#10;\hmin(A|B) =\\ \vio&#10;-\log \pcorr(A|B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67"/>
  <p:tag name="PICTUREFILESIZE" val="1404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begin{align*}&#10;\proj{\Phi_{AB}}&#10;\end{align*}&#10;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1"/>
  <p:tag name="PICTUREFILESIZE" val="379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rho_{AB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8"/>
  <p:tag name="PICTUREFILESIZE" val="198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tau_A \otimes \sigma_B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6"/>
  <p:tag name="PICTUREFILESIZE" val="311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rho_{XB}  template TPT1  env TPENV1  fore 0  back 16777215  eqnno 2"/>
  <p:tag name="FILENAME" val="TP_tmp"/>
  <p:tag name="ORIGWIDTH" val="21"/>
  <p:tag name="PICTUREFILESIZE" val="156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begin{align*}&#10;\proj{\Phi_{AB}}&#10;\end{align*}&#10;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1"/>
  <p:tag name="PICTUREFILESIZE" val="379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X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"/>
  <p:tag name="PICTUREFILESIZE" val="15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red H(A)} &amp;\assign -\tr(\rho_A \log \rho_A)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1"/>
  <p:tag name="PICTUREFILESIZE" val="681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unif_X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3"/>
  <p:tag name="PICTUREFILESIZE" val="206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tau_X \otimes \sigma_B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7"/>
  <p:tag name="PICTUREFILESIZE" val="325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|B) \assign -\hmin(A|C) 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0"/>
  <p:tag name="PICTUREFILESIZE" val="788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\assign -\min_{\sigma_B} &amp;\min \{ \lambda \in \bbR \; ; \; \rho_{AB} \leq 2^{\lambda} \id_A \otimes \sigma_B \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33"/>
  <p:tag name="PICTUREFILESIZE" val="1605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&amp;\vio \hmax(X|B) =\\&#10;&amp;\vio \log \psecr(X|B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61"/>
  <p:tag name="PICTUREFILESIZE" val="139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 \vio&#10;\hmin(X|B) =\\ \vio&#10;-\log \pguess(X|B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73"/>
  <p:tag name="PICTUREFILESIZE" val="1467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newcommand*{\ellcomp}{\ell_{\mathsf{compr}}}&#10;\newcommand*{\ellext}{\ell_{\mathsf{extr}}}&#10;\newcommand*{\elltransm}{\ell_{\mathsf{transm}}}&#10;\newcommand*{\elldec}{\ell_{\mathsf{decpl}}}&#10;\newcommand*{\ellmerg}{\ell_{\mathsf{merg}}}&#10;&#10;\newcommand*{\pguess}{p_{\mathsf{guess}}}&#10;\newcommand*{\psecr}{p_{\mathsf{secr}}}&#10;\newcommand*{\pcorr}{q_\mathsf{corr}}&#10;\newcommand*{\pdecpl}{q_{\mathsf{decpl}}}&#10;\newcommand*{\compressionrate}{r_{\mathsf{compr}}}&#10;\newcommand*{\transmissionrate}{r_{\mathsf{transm}}}&#10;&#10;\newcommand*{\eps}{\varepsilon}&#10;&#10;\pagestyle{empty}&#10;\begin{document}&#10;&#10;\setcounter{equation}{2}&#10;\addtocounter{equation}{-1}&#10;&#10;$\ellcomp(X) = k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0"/>
  <p:tag name="PICTUREFILESIZE" val="47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pagestyle{empty}&#10;\begin{document}&#10;&#10;\setcounter{equation}{2}&#10;\addtocounter{equation}{-1}&#10;&#10;\[&#10;\ell_{\mathsf{extr}}(X) = 1 \]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52"/>
  <p:tag name="PICTUREFILESIZE" val="412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pagestyle{empty}&#10;\begin{document}&#10;&#10;\setcounter{equation}{2}&#10;\addtocounter{equation}{-1}&#10;&#10;\begin{align*}&#10;{\red H(X)} &amp;= 1+k/2 \\&#10;&amp;= \compressionrate(X) = \extractionrate(X)&#10;\end{align*}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7"/>
  <p:tag name="PICTUREFILESIZE" val="116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red H(A)} &amp;\assign -\tr(\rho_A \log \rho_A)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1"/>
  <p:tag name="PICTUREFILESIZE" val="68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\[&#10;{\red H(A|B)} \geq {\red H(A|BC) } , \ldots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7"/>
  <p:tag name="PICTUREFILESIZE" val="659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\[&#10;{\red H(A|B)} \geq {\red H(A|BC) } , \ldots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7"/>
  <p:tag name="PICTUREFILESIZE" val="659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2"/>
  <p:tag name="FILENAME" val="TP_tmp"/>
  <p:tag name="ORIGWIDTH" val="12"/>
  <p:tag name="PICTUREFILESIZE" val="96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^{-k-1}  template TPT1  env TPENV1  fore 0  back 16777215  eqnno 2"/>
  <p:tag name="FILENAME" val="TP_tmp"/>
  <p:tag name="ORIGWIDTH" val="27"/>
  <p:tag name="PICTUREFILESIZE" val="296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12  template TPT1  env TPENV1  fore 0  back 16777215  eqnno 2"/>
  <p:tag name="FILENAME" val="TP_tmp"/>
  <p:tag name="ORIGWIDTH" val="7"/>
  <p:tag name="PICTUREFILESIZE" val="125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X  template TPT1  env TPENV1  fore 0  back 16777215  eqnno 2"/>
  <p:tag name="FILENAME" val="TP_tmp"/>
  <p:tag name="ORIGWIDTH" val="15"/>
  <p:tag name="PICTUREFILESIZE" val="146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^{k}  template TPT1  env TPENV1  fore 0  back 16777215  eqnno 2"/>
  <p:tag name="FILENAME" val="TP_tmp"/>
  <p:tag name="ORIGWIDTH" val="11"/>
  <p:tag name="PICTUREFILESIZE" val="146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0.6|0.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X \sim X  template TPT1  env TPENV1  fore 0  back 16777215  eqnno 2"/>
  <p:tag name="FILENAME" val="TP_tmp"/>
  <p:tag name="ORIGWIDTH" val="38"/>
  <p:tag name="PICTUREFILESIZE" val="246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&#10;\pagestyle{empty}&#10;\begin{document}&#10;&#10;\setcounter{equation}{2}&#10;\addtocounter{equation}{-1}&#10;&#10;$\mathrm{enc}(X)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1"/>
  <p:tag name="PICTUREFILESIZE" val="313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\compressionrate(\rho_A)  = {\red H(A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81"/>
  <p:tag name="PICTUREFILESIZE" val="579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' \approx_{\varepsilon} X  template TPT1  env TPENV1  fore 0  back 16777215  eqnno 2"/>
  <p:tag name="FILENAME" val="TP_tmp"/>
  <p:tag name="ORIGWIDTH" val="41"/>
  <p:tag name="PICTUREFILESIZE" val="296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newcommand*{\ellcomp}{\ell_{\mathsf{compr}}}&#10;\newcommand*{\ellext}{\ell_{\mathsf{extr}}}&#10;\newcommand*{\elltransm}{\ell_{\mathsf{transm}}}&#10;\newcommand*{\elldec}{\ell_{\mathsf{decpl}}}&#10;\newcommand*{\ellmerg}{\ell_{\mathsf{merg}}}&#10;&#10;\newcommand*{\pguess}{p_{\mathsf{guess}}}&#10;\newcommand*{\psecr}{p_{\mathsf{secr}}}&#10;\newcommand*{\pcorr}{q_\mathsf{corr}}&#10;\newcommand*{\pdecpl}{q_{\mathsf{decpl}}}&#10;\newcommand*{\compressionrate}{r_{\mathsf{compr}}}&#10;\newcommand*{\transmissionrate}{r_{\mathsf{transm}}}&#10;&#10;\newcommand*{\eps}{\varepsilon}&#10;&#10;\pagestyle{empty}&#10;\begin{document}&#10;&#10;\setcounter{equation}{2}&#10;\addtocounter{equation}{-1}&#10;&#10;$\ellcomp^\eps(X)$&#10;&#10;\end{document}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41"/>
  <p:tag name="PICTUREFILESIZE" val="394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\compressionrate(P_X) = \lim_{\eps \to 0}  \lim_{n \rightarrow \infty} \frac{1}{n} \ellcomp^\eps(X_1 \cdots X_n)  = {\red H(X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19"/>
  <p:tag name="PICTUREFILESIZE" val="1628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X_1, X_2, X_3, \ldots \sim P_X 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0"/>
  <p:tag name="PICTUREFILESIZE" val="496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\[&#10;{\red H(AB|C)} = {\red H(B|C)} + {\red H(A|BC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47"/>
  <p:tag name="PICTUREFILESIZE" val="917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&#10;\pagestyle{empty}&#10;\begin{document}&#10;&#10;\setcounter{equation}{2}&#10;\addtocounter{equation}{-1}&#10;&#10;$\rho_{AB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8"/>
  <p:tag name="PICTUREFILESIZE" val="198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\[&#10;{\red H(A|B)} \geq {\red H(A|BC) 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1"/>
  <p:tag name="PICTUREFILESIZE" val="630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red H(A)} &amp;\assign - \tr(\rho_A \log \rho_A)\\&#10;{\red H(A|B)} &amp;\assign {\red H(AB)} - {\red H(B)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19"/>
  <p:tag name="PICTUREFILESIZE" val="1374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red H(X)} &amp;\assign -\!\sum_x \! P_X(x) \log P_X(x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34"/>
  <p:tag name="PICTUREFILESIZE" val="103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r_{\mathsf{extr}}(\rho_{XE}) = {\red H(X|E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3"/>
  <p:tag name="PICTUREFILESIZE" val="700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&#10;\pagestyle{empty}&#10;\begin{document}&#10;&#10;\setcounter{equation}{2}&#10;\addtocounter{equation}{-1}&#10;&#10;$\rho_{XE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9"/>
  <p:tag name="PICTUREFILESIZE" val="207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&#10;\pagestyle{empty}&#10;\begin{document}&#10;&#10;\setcounter{equation}{2}&#10;\addtocounter{equation}{-1}&#10;&#10;$\rho_{A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"/>
  <p:tag name="PICTUREFILESIZE" val="159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&#10;\pagestyle{empty}&#10;\begin{document}&#10;&#10;\setcounter{equation}{2}&#10;\addtocounter{equation}{-1}&#10;&#10;$\rho_{XBE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6"/>
  <p:tag name="PICTUREFILESIZE" val="232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\compressionrate(\rho_A)  = {\red H(A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81"/>
  <p:tag name="PICTUREFILESIZE" val="579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r_{\mathsf{extr}}(\rho_{XE}) = {\red H(X|E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3"/>
  <p:tag name="PICTUREFILESIZE" val="700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{r_{\mathsf{secret}}}(\rho_{XBE})  \geq  {\red H(X|E)} - {\red H(X|B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4"/>
  <p:tag name="PICTUREFILESIZE" val="1057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_1, X_2, X_3, \ldots \sim P_X  template TPT1  env TPENV1  fore 0  back 16777215  eqnno 2"/>
  <p:tag name="FILENAME" val="TP_tmp"/>
  <p:tag name="ORIGWIDTH" val="92"/>
  <p:tag name="PICTUREFILESIZE" val="575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{r_{\mathsf{secret}}}(\rho_{XBE})  \geq  {\red H(X|E)} - {\red H(X|B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4"/>
  <p:tag name="PICTUREFILESIZE" val="1057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X \sim X  template TPT1  env TPENV1  fore 0  back 16777215  eqnno 2"/>
  <p:tag name="FILENAME" val="TP_tmp"/>
  <p:tag name="ORIGWIDTH" val="38"/>
  <p:tag name="PICTUREFILESIZE" val="246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&#10;\pagestyle{empty}&#10;\begin{document}&#10;&#10;\setcounter{equation}{2}&#10;\addtocounter{equation}{-1}&#10;&#10;$\mathrm{enc}(X)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1"/>
  <p:tag name="PICTUREFILESIZE" val="313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' \approx_{\varepsilon} X  template TPT1  env TPENV1  fore 0  back 16777215  eqnno 2"/>
  <p:tag name="FILENAME" val="TP_tmp"/>
  <p:tag name="ORIGWIDTH" val="41"/>
  <p:tag name="PICTUREFILESIZE" val="296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newcommand*{\ellcomp}{\ell_{\mathsf{compr}}}&#10;\newcommand*{\ellext}{\ell_{\mathsf{extr}}}&#10;\newcommand*{\elltransm}{\ell_{\mathsf{transm}}}&#10;\newcommand*{\elldec}{\ell_{\mathsf{decpl}}}&#10;\newcommand*{\ellmerg}{\ell_{\mathsf{merg}}}&#10;&#10;\newcommand*{\pguess}{p_{\mathsf{guess}}}&#10;\newcommand*{\psecr}{p_{\mathsf{secr}}}&#10;\newcommand*{\pcorr}{q_\mathsf{corr}}&#10;\newcommand*{\pdecpl}{q_{\mathsf{decpl}}}&#10;\newcommand*{\compressionrate}{r_{\mathsf{compr}}}&#10;\newcommand*{\transmissionrate}{r_{\mathsf{transm}}}&#10;&#10;\newcommand*{\eps}{\varepsilon}&#10;&#10;\pagestyle{empty}&#10;\begin{document}&#10;&#10;\setcounter{equation}{2}&#10;\addtocounter{equation}{-1}&#10;&#10;$\ellcomp^\eps(X)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41"/>
  <p:tag name="PICTUREFILESIZE" val="394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\compressionrate(P_X) = \lim_{\eps \to 0}  \lim_{n \rightarrow \infty} \frac{1}{n} \ellcomp^\eps(X_1 \cdots X_n)  = {\red H(X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19"/>
  <p:tag name="PICTUREFILESIZE" val="16286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$\ellcomp^\eps(X) \approx {\red \hmax^{\eps'}(X)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4"/>
  <p:tag name="PICTUREFILESIZE" val="769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&amp;\assign -\min_{\sigma_B} \min \{ \lambda \in \bbR \; ; \; \rho_{AB} \leq {\red 2^{\lambda}} \id_A \otimes \sigma_B \} \\&#10;&amp;= - {\, \red \log} \min_{\substack{\sigma_B, {\red \mu \geq 0}\\ \rho_{AB} \leq \id_A \otimes {\red \mu} \sigma_B}} \!\!\!\!\! {\red \mu} \\&#10;&amp;= -\log {\blue \min_{\substack{\sigma_B \geq 0 \\ \rho_{AB} \leq \id_A \otimes \sigma_B}} \tr(\sigma_B)} \\&#10;&amp;{\blue =} -\log {\blue \max_{\substack{E_{AB} \geq 0\\ \tr_A(E_{AB})=\id_B}} \tr(\rho_{AB} E_{AB})} \\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33"/>
  <p:tag name="PICTUREFILESIZE" val="4986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red \hmin(X|B) =}-\log \, &amp;\max_{{\vio \{E_B^x\}}} \sum_x P_X(x) \tr(\rho_B^x {\vio E_B^x} ) \\[-1mm]&#10; =\red -\log \, &amp;\red \pguess(X|B)\\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94"/>
  <p:tag name="PICTUREFILESIZE" val="26506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$&#10;E_{XB} \geq 0, \tr_X(E_{XB})=\id_B \Longleftrightarrow {\vio E_B^x \geq 0, \sum_x E_B^x = \id_B}&#10;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34"/>
  <p:tag name="PICTUREFILESIZE" val="168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$\dag$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4"/>
  <p:tag name="PICTUREFILESIZE" val="110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\vio&#10;$J$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7"/>
  <p:tag name="PICTUREFILESIZE" val="158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${\red \cE}^{\dag}:\cL(\cH_{B})\rightarrow\cL(\cH_{A'})$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6"/>
  <p:tag name="PICTUREFILESIZE" val="640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&amp;{\red \cE^\dag} \mbox{ completely positive}\\&#10;&amp;\tr({\red \cE^\dag(}E_B{\red )})=\tr(E_B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7"/>
  <p:tag name="PICTUREFILESIZE" val="1327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${\red \cE}:\cL(\cH_{A'})\rightarrow\cL(\cH_B)$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2"/>
  <p:tag name="PICTUREFILESIZE" val="5977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&amp;{\red \cE} \mbox{ completely positive}\\&#10;&amp;{\red \cE(}\id_{A'}{\red )}=\id_B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3"/>
  <p:tag name="PICTUREFILESIZE" val="1121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${\blue E_{AB}} \in \cL(\cH_{A}\otimes\cH_B)$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89"/>
  <p:tag name="PICTUREFILESIZE" val="646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blue E_{AB}} &amp;\geq 0\\&#10;\tr_A({\blue E_{AB}})&amp;=\id_B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69"/>
  <p:tag name="PICTUREFILESIZE" val="768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 H(A|B) &amp;= {\blue -\min_{\sigma_B}} \, D( {\blue \rho_{AB}} \| {\blue \id_A \otimes \sigma_B} ) \\&#10;&amp;= {\red - H(A|C)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4"/>
  <p:tag name="PICTUREFILESIZE" val="1626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$$ \ket{\Phi_{AA'}} \assign \frac{1}{\sqrt{d_A}} \sum_{x \in [d_A]} \ket{x}_A \ket{x}_{A'}$$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3"/>
  <p:tag name="PICTUREFILESIZE" val="1208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$&#10;{\vio J(}{\red \cE} {\vio )} \assign d_A (\id_A \otimes {\red \cE}) \proj{\Phi_{AA'}} = {\blue E_{AB}}&#10;$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76"/>
  <p:tag name="PICTUREFILESIZE" val="1316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= -\log \!\! {\blue \max_{\substack{ E_{AB} \geq 0\\ \tr_A(E_{AB})=\id_B}}} \tr(\rho_{AB} {\blue E_{AB}}) \\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86"/>
  <p:tag name="PICTUREFILESIZE" val="16773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${\red \cF}:\cL(\cH_{B})\rightarrow\cL(\cH_{A'})$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4"/>
  <p:tag name="PICTUREFILESIZE" val="594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&amp;= -\log d_A {\red \max_{\cF}} F\bigl((\id_A \otimes {\red \cF})(\rho_{A&#10;   B}), \proj{\Phi_{AA'}}\bigr)^2\\&#10;&amp;\assign -\log \pcorr(A|B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65"/>
  <p:tag name="PICTUREFILESIZE" val="2776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tr(\rho_{AB} {\blue E_{AB}})&amp;=d_A\tr\left(\rho_{AB} {\red (\id_A\otimes \cE)( } \proj{\Phi_{AA'}} {\red )} \right)\\&#10;&amp;=d_A\tr\left( {\red (\id_A\otimes\cE)^\dagger (} \rho_{AB} {\red )} \proj{\Phi_{AA'}}\right)\\&#10;&amp;=d_A\tr\left((\id_A\otimes {\red \cF})(\rho_{AB})\proj{\Phi_{AA'}}\right)&#10;\end{align*} 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22"/>
  <p:tag name="PICTUREFILESIZE" val="3860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} = \proj{\Psi_{AB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84"/>
  <p:tag name="PICTUREFILESIZE" val="496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hmax(A|B)} &amp;\assign -\hmin(A|C) \\&#10;&amp;= \log \|\rho_A\|_\infty \leq 0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6"/>
  <p:tag name="PICTUREFILESIZE" val="1374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 {\red C}} = \proj{\Psi_{AB}} {\red \otimes \proj{\Psi_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38"/>
  <p:tag name="PICTUREFILESIZE" val="898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\assign {\blue -\min_{\sigma_B}} \, &amp;D_\infty( {\blue \rho_{AB}} \| {\blue \id_A \otimes \sigma_B} )  \\&#10;= {\blue -\min_{\sigma_B}} &amp;\min \{ \lambda \in \bbR \; ; \; {\blue \rho_{AB}} \leq 2^{\lambda} {\blue \id_A \otimes \sigma_B} \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35"/>
  <p:tag name="PICTUREFILESIZE" val="2605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hmin(A|B)} &amp;= -\hmax(A|C) \\&#10;&amp;= -\log \tr(\sqrt{\rho_A})^2 \leq 0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43"/>
  <p:tag name="PICTUREFILESIZE" val="1497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2"/>
  <p:tag name="FILENAME" val="TP_tmp"/>
  <p:tag name="ORIGWIDTH" val="12"/>
  <p:tag name="PICTUREFILESIZE" val="96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&#10;\pagestyle{empty}&#10;\begin{document}&#10;&#10;\setcounter{equation}{2}&#10;\addtocounter{equation}{-1}&#10;&#10;$P_{Y | X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2"/>
  <p:tag name="PICTUREFILESIZE" val="239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  template TPT1  env TPENV1  fore 0  back 16777215  eqnno 2"/>
  <p:tag name="FILENAME" val="TP_tmp"/>
  <p:tag name="ORIGWIDTH" val="11"/>
  <p:tag name="PICTUREFILESIZE" val="96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newcommand*{\ellcomp}{\ell_{\mathsf{compr}}}&#10;\newcommand*{\ellext}{\ell_{\mathsf{extr}}}&#10;\newcommand*{\elltransm}{\ell_{\mathsf{transm}}}&#10;\newcommand*{\elldec}{\ell_{\mathsf{decpl}}}&#10;\newcommand*{\ellmerg}{\ell_{\mathsf{merg}}}&#10;&#10;\newcommand*{\pguess}{p_{\mathsf{guess}}}&#10;\newcommand*{\psecr}{p_{\mathsf{secr}}}&#10;\newcommand*{\pcorr}{q_\mathsf{corr}}&#10;\newcommand*{\pdecpl}{q_{\mathsf{decpl}}}&#10;\newcommand*{\compressionrate}{r_{\mathsf{compr}}}&#10;\newcommand*{\transmissionrate}{r_{\mathsf{transm}}}&#10;&#10;\newcommand*{\eps}{\varepsilon}&#10;&#10;\pagestyle{empty}&#10;\begin{document}&#10;&#10;\setcounter{equation}{2}&#10;\addtocounter{equation}{-1}&#10;&#10;$\elltransm^\eps(X \to Y)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6"/>
  <p:tag name="PICTUREFILESIZE" val="476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newcommand*{\ellcomp}{\ell_{\mathsf{compr}}}&#10;\newcommand*{\ellext}{\ell_{\mathsf{extr}}}&#10;\newcommand*{\elltransm}{\ell_{\mathsf{transm}}}&#10;\newcommand*{\elldec}{\ell_{\mathsf{decpl}}}&#10;\newcommand*{\ellmerg}{\ell_{\mathsf{merg}}}&#10;&#10;\newcommand*{\pguess}{p_{\mathsf{guess}}}&#10;\newcommand*{\psecr}{p_{\mathsf{secr}}}&#10;\newcommand*{\pcorr}{q_\mathsf{corr}}&#10;\newcommand*{\pdecpl}{q_{\mathsf{decpl}}}&#10;\newcommand*{\compressionrate}{r_{\mathsf{compr}}}&#10;\newcommand*{\transmissionrate}{r_{\mathsf{transm}}}&#10;&#10;\newcommand*{\eps}{\varepsilon}&#10;\newcommand*{\assign}{\ensuremath{\kern.5ex\raisebox{.05ex}{\mbox{\rm:}}\kern -.3em =}}&#10;&#10;\pagestyle{empty}&#10;\begin{document}&#10;&#10;\setcounter{equation}{2}&#10;\addtocounter{equation}{-1}&#10;&#10;\[&#10;\transmissionrate(P_{Y|X}) \assign \lim_{\eps \to 0}  \lim_{n \rightarrow \infty} \frac{1}{n} \elltransm^\eps(X^n \to Y^n)&#10;\]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97"/>
  <p:tag name="PICTUREFILESIZE" val="1526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\transmissionrate(P_{Y|X}) = \max_{P_X} \left( {\red H(X)} - {\red H(X|Y)} \right) = \max_{P_X} {\red I(X \; : \; Y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50"/>
  <p:tag name="PICTUREFILESIZE" val="1597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2"/>
  <p:tag name="FILENAME" val="TP_tmp"/>
  <p:tag name="ORIGWIDTH" val="12"/>
  <p:tag name="PICTUREFILESIZE" val="96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|B) \assign {\red -\hmin(A|C) 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0"/>
  <p:tag name="PICTUREFILESIZE" val="772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&#10;\pagestyle{empty}&#10;\begin{document}&#10;&#10;\setcounter{equation}{2}&#10;\addtocounter{equation}{-1}&#10;&#10;$P_{Y | X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2"/>
  <p:tag name="PICTUREFILESIZE" val="239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  template TPT1  env TPENV1  fore 0  back 16777215  eqnno 2"/>
  <p:tag name="FILENAME" val="TP_tmp"/>
  <p:tag name="ORIGWIDTH" val="11"/>
  <p:tag name="PICTUREFILESIZE" val="96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newcommand*{\ellcomp}{\ell_{\mathsf{compr}}}&#10;\newcommand*{\ellext}{\ell_{\mathsf{extr}}}&#10;\newcommand*{\elltransm}{\ell_{\mathsf{transm}}}&#10;\newcommand*{\elldec}{\ell_{\mathsf{decpl}}}&#10;\newcommand*{\ellmerg}{\ell_{\mathsf{merg}}}&#10;&#10;\newcommand*{\pguess}{p_{\mathsf{guess}}}&#10;\newcommand*{\psecr}{p_{\mathsf{secr}}}&#10;\newcommand*{\pcorr}{q_\mathsf{corr}}&#10;\newcommand*{\pdecpl}{q_{\mathsf{decpl}}}&#10;\newcommand*{\compressionrate}{r_{\mathsf{compr}}}&#10;\newcommand*{\transmissionrate}{r_{\mathsf{transm}}}&#10;&#10;\newcommand*{\eps}{\varepsilon}&#10;&#10;\pagestyle{empty}&#10;\begin{document}&#10;&#10;\setcounter{equation}{2}&#10;\addtocounter{equation}{-1}&#10;&#10;$\elltransm^\eps(X \to Y)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6"/>
  <p:tag name="PICTUREFILESIZE" val="476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newcommand*{\ellcomp}{\ell_{\mathsf{compr}}}&#10;\newcommand*{\ellext}{\ell_{\mathsf{extr}}}&#10;\newcommand*{\elltransm}{\ell_{\mathsf{transm}}}&#10;\newcommand*{\elldec}{\ell_{\mathsf{decpl}}}&#10;\newcommand*{\ellmerg}{\ell_{\mathsf{merg}}}&#10;&#10;\newcommand*{\pguess}{p_{\mathsf{guess}}}&#10;\newcommand*{\psecr}{p_{\mathsf{secr}}}&#10;\newcommand*{\pcorr}{q_\mathsf{corr}}&#10;\newcommand*{\pdecpl}{q_{\mathsf{decpl}}}&#10;\newcommand*{\compressionrate}{r_{\mathsf{compr}}}&#10;\newcommand*{\transmissionrate}{r_{\mathsf{transm}}}&#10;&#10;\newcommand*{\eps}{\varepsilon}&#10;\newcommand*{\assign}{\ensuremath{\kern.5ex\raisebox{.05ex}{\mbox{\rm:}}\kern -.3em =}}&#10;&#10;\pagestyle{empty}&#10;\begin{document}&#10;&#10;\setcounter{equation}{2}&#10;\addtocounter{equation}{-1}&#10;&#10;\[&#10;\transmissionrate(P_{Y|X}) \assign \lim_{\eps \to 0}  \lim_{n \rightarrow \infty} \frac{1}{n} \elltransm^\eps(X^n \to Y^n)&#10;\]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97"/>
  <p:tag name="PICTUREFILESIZE" val="1526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\transmissionrate(P_{Y|X}) = \max_{P_X} \left( {\red H(X)} - {\red H(X|Y)} \right) = \max_{P_X} {\red I(X \; : \; Y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50"/>
  <p:tag name="PICTUREFILESIZE" val="1597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[ \elltransm^\eps(X \to Y) = \max_{P_X} ({\red \hmin^{\eps'}(X)} - {\red \hmax^{\eps'}(X|Y) } ) + O(\log 1/\eps)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64"/>
  <p:tag name="PICTUREFILESIZE" val="2022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$\eps' \in [\frac12\eps,2\eps]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0"/>
  <p:tag name="PICTUREFILESIZE" val="4007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 \blue&#10;\hmin(X) &amp;\blue= -\log \max_x P_X(x) \\[-2mm]&#10;&amp;\blue = k/2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23"/>
  <p:tag name="PICTUREFILESIZE" val="11515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 \blue&#10;\hmin(X') &amp;\blue = k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1"/>
  <p:tag name="PICTUREFILESIZE" val="43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 \red&#10;\rho_{ABC} = 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7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^{{\red \eps}}(X) &amp;= {\red \max_{ \delta(X,X') \leq \eps}} \hmin(X{\red '}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32"/>
  <p:tag name="PICTUREFILESIZE" val="1014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$\approx_{\varepsilon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1"/>
  <p:tag name="PICTUREFILESIZE" val="164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\red&#10;$\leq{\varepsilon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"/>
  <p:tag name="PICTUREFILESIZE" val="168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'  template TPT1  env TPENV1  fore 0  back 16777215  eqnno 2"/>
  <p:tag name="FILENAME" val="TP_tmp"/>
  <p:tag name="ORIGWIDTH" val="14"/>
  <p:tag name="PICTUREFILESIZE" val="146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pprox 2^{-k}  template TPT1  env TPENV1  fore 0  back 16777215  eqnno 2"/>
  <p:tag name="FILENAME" val="TP_tmp"/>
  <p:tag name="ORIGWIDTH" val="28"/>
  <p:tag name="PICTUREFILESIZE" val="246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^{-k/2}  template TPT1  env TPENV1  fore 0  back 16777215  eqnno 2"/>
  <p:tag name="FILENAME" val="TP_tmp"/>
  <p:tag name="ORIGWIDTH" val="25"/>
  <p:tag name="PICTUREFILESIZE" val="2564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{X'}  template TPT1  env TPENV1  fore 0  back 16777215  eqnno 2"/>
  <p:tag name="FILENAME" val="TP_tmp"/>
  <p:tag name="ORIGWIDTH" val="18"/>
  <p:tag name="PICTUREFILESIZE" val="196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^{k}  template TPT1  env TPENV1  fore 0  back 16777215  eqnno 2"/>
  <p:tag name="FILENAME" val="TP_tmp"/>
  <p:tag name="ORIGWIDTH" val="11"/>
  <p:tag name="PICTUREFILESIZE" val="146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X  template TPT1  env TPENV1  fore 0  back 16777215  eqnno 2"/>
  <p:tag name="FILENAME" val="TP_tmp"/>
  <p:tag name="ORIGWIDTH" val="12"/>
  <p:tag name="PICTUREFILESIZE" val="96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 \red&#10;\rho_{ABC} = 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7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approx 2^{-k}  template TPT1  env TPENV1  fore 0  back 16777215  eqnno 2"/>
  <p:tag name="FILENAME" val="TP_tmp"/>
  <p:tag name="ORIGWIDTH" val="28"/>
  <p:tag name="PICTUREFILESIZE" val="246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^{-k/2}  template TPT1  env TPENV1  fore 0  back 16777215  eqnno 2"/>
  <p:tag name="FILENAME" val="TP_tmp"/>
  <p:tag name="ORIGWIDTH" val="25"/>
  <p:tag name="PICTUREFILESIZE" val="2564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_X  template TPT1  env TPENV1  fore 0  back 16777215  eqnno 2"/>
  <p:tag name="FILENAME" val="TP_tmp"/>
  <p:tag name="ORIGWIDTH" val="15"/>
  <p:tag name="PICTUREFILESIZE" val="1468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2^{k}  template TPT1  env TPENV1  fore 0  back 16777215  eqnno 2"/>
  <p:tag name="FILENAME" val="TP_tmp"/>
  <p:tag name="ORIGWIDTH" val="11"/>
  <p:tag name="PICTUREFILESIZE" val="1468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^{{\red \eps}}(A|B) _\rho \assign {\red \max_{\delta(\rho_{AB},\rho'_{AB})\leq \eps}} \hmin(A|B)_{{\red \rho'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76"/>
  <p:tag name="PICTUREFILESIZE" val="1285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\assign -\min_{\sigma_B} &amp;\min \{ \lambda \in \bbR \; ; \; \rho_{AB} \leq 2^{\lambda} \id_A \otimes \sigma_B \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33"/>
  <p:tag name="PICTUREFILESIZE" val="16053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^{{\red \eps}}(A|B) _\rho \assign \red{\min_{\delta(\rho_{AB},\rho'_{AB})\leq \eps}} \hmax(A|B)_{{\red \rho'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78"/>
  <p:tag name="PICTUREFILESIZE" val="1406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|B) \assign -\hmin(A|C) 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0"/>
  <p:tag name="PICTUREFILESIZE" val="788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C} = 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6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newcommand*{\ellcomp}{\ell_{\mathsf{compr}}}&#10;\newcommand*{\ellext}{\ell_{\mathsf{extr}}}&#10;\newcommand*{\elltransm}{\ell_{\mathsf{transm}}}&#10;\newcommand*{\elldec}{\ell_{\mathsf{decpl}}}&#10;\newcommand*{\ellmerg}{\ell_{\mathsf{merg}}}&#10;&#10;\newcommand*{\pguess}{p_{\mathsf{guess}}}&#10;\newcommand*{\psecr}{p_{\mathsf{secr}}}&#10;\newcommand*{\pcorr}{q_\mathsf{corr}}&#10;\newcommand*{\pdecpl}{q_{\mathsf{decpl}}}&#10;\newcommand*{\compressionrate}{r_{\mathsf{compr}}}&#10;\newcommand*{\transmissionrate}{r_{\mathsf{transm}}}&#10;&#10;\newcommand*{\eps}{\varepsilon}&#10;&#10;\pagestyle{empty}&#10;\begin{document}&#10;&#10;\setcounter{equation}{2}&#10;\addtocounter{equation}{-1}&#10;&#10;$A\leq B \Longleftrightarrow 0 \leq B-A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9"/>
  <p:tag name="PICTUREFILESIZE" val="484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^\eps(A|B) \geq \hmin^\eps(A|BC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17"/>
  <p:tag name="PICTUREFILESIZE" val="757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S(A|B)_\rho &amp;= \lim_{\eps \to 0} \lim_{{\red n} \to \infty} \frac{1}{{\red n}} \hmin^\eps(A^{\red n}|B^{\red n})_{\rho^{\red \otimes n}} \\&#10;&amp;=\lim_{\eps \to 0} \lim_{{\red n} \to \infty} \frac{1}{{\red n}} \hmax^\eps(A^{\red n}|B^{\red n})_{\rho^{\red \otimes n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73"/>
  <p:tag name="PICTUREFILESIZE" val="2638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^\eps(AB|C) &amp;\leq \hmin^\eps(A|BC) + \hmax(B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76"/>
  <p:tag name="PICTUREFILESIZE" val="11937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B)_{\rho_A \otimes \rho_B} = \hmin(A) + \hmin(B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72"/>
  <p:tag name="PICTUREFILESIZE" val="1004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rho_{XB}  template TPT1  env TPENV1  fore 0  back 16777215  eqnno 2"/>
  <p:tag name="FILENAME" val="TP_tmp"/>
  <p:tag name="ORIGWIDTH" val="21"/>
  <p:tag name="PICTUREFILESIZE" val="1564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unif_{{\vio f(}X{\vio)}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4"/>
  <p:tag name="PICTUREFILESIZE" val="361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approx_\eps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1"/>
  <p:tag name="PICTUREFILESIZE" val="164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ellextr^\eps(X|B) = | {\vio f(}X{\vio)} |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86"/>
  <p:tag name="PICTUREFILESIZE" val="811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rho_{{\vio f(}X{\vio)} B} \approx_\eps \unif_{ {\vio f(}X{\vio)} } \otimes \rho_B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7"/>
  <p:tag name="PICTUREFILESIZE" val="91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{\vio f(}X{\vio)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2"/>
  <p:tag name="PICTUREFILESIZE" val="3656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X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"/>
  <p:tag name="PICTUREFILESIZE" val="1568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$\eps' \in [\frac12\eps,2\eps]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0"/>
  <p:tag name="PICTUREFILESIZE" val="400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[ \ellextr^\eps(X |B ) = {\red \hmin^{\eps'}(X|B)}  + O(\log 1/\eps)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64"/>
  <p:tag name="PICTUREFILESIZE" val="1315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rho_{AB}  template TPT1  env TPENV1  fore 0  back 16777215  eqnno 2"/>
  <p:tag name="FILENAME" val="TP_tmp"/>
  <p:tag name="ORIGWIDTH" val="20"/>
  <p:tag name="PICTUREFILESIZE" val="156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rho_{{\vio A'} B}= {\vio (P \otimes \id_B)} \rho_{AB} {\vio (P \otimes \id_B)^\dag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40"/>
  <p:tag name="PICTUREFILESIZE" val="1298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vio P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8"/>
  <p:tag name="PICTUREFILESIZE" val="170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elldec^\eps(A|B)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47"/>
  <p:tag name="PICTUREFILESIZE" val="455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rho_{{\vio A'} B} \approx_\eps \tau_{{\vio A'}} \otimes \rho_B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76"/>
  <p:tag name="PICTUREFILESIZE" val="547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red \hmin(A|B)} &amp;= ... =  {\red -\log \|\rho_A\|_\infty} \geq 0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5"/>
  <p:tag name="PICTUREFILESIZE" val="940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$\eps' \in [\frac12\eps,2\eps]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0"/>
  <p:tag name="PICTUREFILESIZE" val="4007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[ \elldec^\eps(A |B ) = {\red \hmin^{\eps'}(A|B)}  + O(\log 1/\eps)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65"/>
  <p:tag name="PICTUREFILESIZE" val="1339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C} =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6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[ \mergingrate(A |B ) = {\red H(A|B)}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5"/>
  <p:tag name="PICTUREFILESIZE" val="695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-\ellmerg^\eps(A|B)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3"/>
  <p:tag name="PICTUREFILESIZE" val="476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ellmerg^\eps(A|B)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46"/>
  <p:tag name="PICTUREFILESIZE" val="441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[ \ellmerg^\eps(A |B ) = {\red \hmax^{\eps'}(A|B)}  + O(\log 1/\eps)&#10;\]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66"/>
  <p:tag name="PICTUREFILESIZE" val="1347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{minentropy}&#10;&#10;\begin{document}&#10;&#10;$\eps' \in [\frac12\eps,2\eps]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0"/>
  <p:tag name="PICTUREFILESIZE" val="400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red \hmax(A|B) =} \ldots =  {\red \log \tr(\sqrt{\rho_A})^2} \geq 0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59"/>
  <p:tag name="PICTUREFILESIZE" val="107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C} = 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6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\rho_{AB} = \rho_A \otimes \rho_B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67"/>
  <p:tag name="PICTUREFILESIZE" val="424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|B) \assign -\hmin(A|C) 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0"/>
  <p:tag name="PICTUREFILESIZE" val="788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X) = -\log \max_x P_X(x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3"/>
  <p:tag name="PICTUREFILESIZE" val="91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0.5|0.4|1.5|0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) = H_{1/2}(A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88"/>
  <p:tag name="PICTUREFILESIZE" val="584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\rho_{XB} \assign \sum_x P_X(x) \proj{x} \otimes \rho_B^x&#10;\]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5"/>
  <p:tag name="PICTUREFILESIZE" val="1120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 S(A|B) &amp;= {\blue -\min_{\sigma_B}} \, D( {\blue \rho_{AB}} \| {\blue \id_A \otimes \sigma_B} ) \\&#10;&amp;= {\red - S(A|C)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51"/>
  <p:tag name="PICTUREFILESIZE" val="1599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\assign {\blue -\min_{\sigma_B}} \, &amp;D_\infty( {\blue \rho_{AB}} \| {\blue \id_A \otimes \sigma_B} )  \\&#10;= {\blue -\min_{\sigma_B}} &amp;\min \{ \lambda \in \bbR \; ; \; {\blue \rho_{AB}} \leq 2^{\lambda} {\blue \id_A \otimes \sigma_B} \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35"/>
  <p:tag name="PICTUREFILESIZE" val="2605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|B) \assign {\red -\hmin(A|C) 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0"/>
  <p:tag name="PICTUREFILESIZE" val="772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 \red&#10;\rho_{ABC} = 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7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 \red&#10;\rho_{ABC} = 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7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X|Y) =...&amp;= -\log \sum_y P_Y(y) \max_x P_{X|Y=y}(x)\\[-2mm]&#10;&amp;= -\log \pguess(X|Y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19"/>
  <p:tag name="PICTUREFILESIZE" val="2316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\assign -\min_{\sigma_B} &amp;\min \{ \lambda \in \bbR \; ; \; \rho_{AB} \leq 2^{\lambda} \id_A \otimes \sigma_B \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33"/>
  <p:tag name="PICTUREFILESIZE" val="1605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hmin(X|B) =} -\log \, &amp;\pguess(X|B)\\&#10;\assign {-\log} \, &amp;{\max_{{\vio \{M_x\}}} \sum_x P_X(x) \tr({\vio M_x} \rho_B^x)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93"/>
  <p:tag name="PICTUREFILESIZE" val="2674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begin{align*} \vio&#10;M_x \geq 0, &#10;\sum_x M_x = \id_B&#10;\end{align*}&#10;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95"/>
  <p:tag name="PICTUREFILESIZE" val="112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\rho_{AB} \in \cH_A \otimes \cH_B&#10;\]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72"/>
  <p:tag name="PICTUREFILESIZE" val="52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begin{align*} \rho_{XB}&#10;\end{align*}&#10;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9"/>
  <p:tag name="PICTUREFILESIZE" val="207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X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"/>
  <p:tag name="PICTUREFILESIZE" val="15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\assign -\min_{\sigma_B} &amp;\min \{ \lambda \in \bbR \; ; \; \rho_{AB} \leq 2^{\lambda} \id_A \otimes \sigma_B \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33"/>
  <p:tag name="PICTUREFILESIZE" val="1605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X|B) = -\log \, &amp;\pguess(X|B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6"/>
  <p:tag name="PICTUREFILESIZE" val="933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begin{align*} &#10;\proj{\Phi_{AB}}&#10;\end{align*}&#10;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1"/>
  <p:tag name="PICTUREFILESIZE" val="379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id_{A} \otimes \cE_B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8"/>
  <p:tag name="PICTUREFILESIZE" val="354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rho_{AB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8"/>
  <p:tag name="PICTUREFILESIZE" val="198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[&#10;\rho_{XY} \assign \sum_{x,y} P_{XY}(x,y) \proj{x} \otimes \proj{y}&#10;\]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50"/>
  <p:tag name="PICTUREFILESIZE" val="1335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 \hmin(A|B) =} &amp;-\log \pcorr(A|B) \\[-1mm]&#10;\assign &amp;-\log d_A \max_{\cE} F\bigl((\id_A \otimes \cE)(\rho_{A&#10;   B}), \proj{\Phi_{AB}} \bigr)^2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62"/>
  <p:tag name="PICTUREFILESIZE" val="2626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\assign -\min_{\sigma_B} &amp;\min \{ \lambda \in \bbR \; ; \; \rho_{AB} \leq 2^{\lambda} \id_A \otimes \sigma_B \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33"/>
  <p:tag name="PICTUREFILESIZE" val="1605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\begin{align*} &#10;\proj{\Phi_{AB}}&#10;\end{align*}&#10;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51"/>
  <p:tag name="PICTUREFILESIZE" val="379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rho_{AB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8"/>
  <p:tag name="PICTUREFILESIZE" val="198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 \hmin(A|B) =} &amp;-\log \pcorr(A|B) \\[-1mm]&#10;\assign &amp;-\log d_A \max_{\cE} F\bigl((\id_A \otimes \cE)(\rho_{A&#10;   B}), \proj{\Phi_{AB}} \bigr)^2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62"/>
  <p:tag name="PICTUREFILESIZE" val="2626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id_{A} \otimes \cE_B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8"/>
  <p:tag name="PICTUREFILESIZE" val="354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C} = 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6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|B) \assign -\hmin(A|C) 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0"/>
  <p:tag name="PICTUREFILESIZE" val="78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unif_X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3"/>
  <p:tag name="PICTUREFILESIZE" val="206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tau_X \otimes \sigma_B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7"/>
  <p:tag name="PICTUREFILESIZE" val="325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rho_{XB}  template TPT1  env TPENV1  fore 0  back 16777215  eqnno 2"/>
  <p:tag name="FILENAME" val="TP_tmp"/>
  <p:tag name="ORIGWIDTH" val="21"/>
  <p:tag name="PICTUREFILESIZE" val="156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X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0"/>
  <p:tag name="PICTUREFILESIZE" val="156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hmax(X|B) =} \log \, &amp;\psecr(X|B)\\&#10;\assign \log \, &amp;|\cX| \max_{\sigma_B} F(\rho_{XB},\tau_X \otimes \sigma_B)^2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93"/>
  <p:tag name="PICTUREFILESIZE" val="2160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X|B) = \log \, &amp;\psecr(X|B)\\&#10;\assign \log \, &amp;|\cX| \max_{\sigma_B} F(\rho_{XB},\tau_X \otimes \sigma_B)^2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95"/>
  <p:tag name="PICTUREFILESIZE" val="2162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C} = 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6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|B) \assign -\hmin(A|C) 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0"/>
  <p:tag name="PICTUREFILESIZE" val="788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X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9"/>
  <p:tag name="PICTUREFILESIZE" val="154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tau_A \otimes \sigma_B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6"/>
  <p:tag name="PICTUREFILESIZE" val="311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rho_{AB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8"/>
  <p:tag name="PICTUREFILESIZE" val="198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hmax(A|B) =} \log \, &amp;\pdecpl(A|B) \\&#10;\assign \log \, &amp;d_A \max_{\sigma_B} F\bigl(\rho_{AB},\tau_A \otimes \sigma_B \bigr)^2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89"/>
  <p:tag name="PICTUREFILESIZE" val="2133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C} = \proj{\Psi_{ABC}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02"/>
  <p:tag name="PICTUREFILESIZE" val="596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|B) \assign -\hmin(A|C) 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0"/>
  <p:tag name="PICTUREFILESIZE" val="788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{\red \hmax(A|B) =} \log \, &amp;\pdecpl(A|B) \\&#10;\assign {\red \log} \, &amp;\red d_A \max_{\sigma_B} F\bigl(\rho_{AB},\tau_A \otimes \sigma_B \bigr)^2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89"/>
  <p:tag name="PICTUREFILESIZE" val="2178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in(A|B) &amp;= -\log d_A \max_{\cF} F\bigl((\id_A \otimes \cF)(\rho_{A&#10;   B}), \proj{\Phi_{AA'}}\bigr)^2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69"/>
  <p:tag name="PICTUREFILESIZE" val="2077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tau_A \otimes \sigma_B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36"/>
  <p:tag name="PICTUREFILESIZE" val="311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&#10;\begin{document}&#10;&#10;$\rho_{AB}$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8"/>
  <p:tag name="PICTUREFILESIZE" val="198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 \ellextr^\eps(X|B) \geq \hmin(X|B)= - \log \pguess(X|B) 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194"/>
  <p:tag name="PICTUREFILESIZE" val="1293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&amp;{\red \hmax(AA'|BB') =} \log \, d_{AA'}  {\blue \max_{\sigma_{BB'}}} F\bigl(\rho_{AB} \otimes \rho_{A'B'},&#10;\tau_{A A'} \otimes \sigma_{B B'} \bigr)^2\\&#10;&amp;{\blue \geq} \log d_A d_{A'} {\blue \max_{\sigma_B \otimes \sigma_{B'}}} F(\rho_{AB},\tau_A \otimes \sigma_B)^2&#10;F(\rho_{A'B'}, \tau_{A'} \otimes \sigma_{B'})^2 \\&#10;&amp;={\red \hmax(A|B) + \hmax(A'|B')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71"/>
  <p:tag name="PICTUREFILESIZE" val="4612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} \otimes \rho_{A'B'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53"/>
  <p:tag name="PICTUREFILESIZE" val="379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ho_{ABC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24"/>
  <p:tag name="PICTUREFILESIZE" val="231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Rightarrow {\red \hmin(A|B) \geq \hmin(A|BC)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9"/>
  <p:tag name="PICTUREFILESIZE" val="827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ket{\Psi}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3"/>
  <p:tag name="PICTUREFILESIZE" val="188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pcorr(A|B) &amp;\assign d_A {\blue \max_{\cF}} F\bigl((\id_A \otimes {\blue \cF})(\rho_{A&#10;  {\blue B}}), \proj{\Phi_{AA'}}\bigr)^2\\&#10;&amp;{\blue \leq} \; d_A {\blue \max_{\cF'}} F\bigl((\id_A \otimes {\blue \cF'})(\rho_{A{\blue BC}}), \proj{\Phi_{AA'}}\bigr)^2\\&#10;&amp;= \pcorr(A|BC)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0"/>
  <p:tag name="ORIGWIDTH" val="243"/>
  <p:tag name="PICTUREFILESIZE" val="4153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minentropy}&#10;\begin{document}&#10;&#10;\begin{align*}&#10;\hmax(A|B) \assign -\hmin(A|C) &#10;\end{align*}&#10;&#10;\end{document}"/>
  <p:tag name="FILENAME" val="TP_tmp"/>
  <p:tag name="FORMAT" val="png256"/>
  <p:tag name="RES" val="1200"/>
  <p:tag name="BLEND" val="0"/>
  <p:tag name="TRANSPARENT" val="1"/>
  <p:tag name="TBUG" val="0"/>
  <p:tag name="ALLOWFS" val="1"/>
  <p:tag name="ORIGWIDTH" val="120"/>
  <p:tag name="PICTUREFILESIZE" val="788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Knalliger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FF00"/>
      </a:accent1>
      <a:accent2>
        <a:srgbClr val="0099FF"/>
      </a:accent2>
      <a:accent3>
        <a:srgbClr val="FF0101"/>
      </a:accent3>
      <a:accent4>
        <a:srgbClr val="FDE00B"/>
      </a:accent4>
      <a:accent5>
        <a:srgbClr val="0000FF"/>
      </a:accent5>
      <a:accent6>
        <a:srgbClr val="C608CB"/>
      </a:accent6>
      <a:hlink>
        <a:srgbClr val="EB8803"/>
      </a:hlink>
      <a:folHlink>
        <a:srgbClr val="5F7791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11829</TotalTime>
  <Words>733</Words>
  <Application>Microsoft Office PowerPoint</Application>
  <PresentationFormat>On-screen Show (4:3)</PresentationFormat>
  <Paragraphs>418</Paragraphs>
  <Slides>37</Slides>
  <Notes>37</Notes>
  <HiddenSlides>18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63" baseType="lpstr">
      <vt:lpstr>Arial</vt:lpstr>
      <vt:lpstr>Trebuchet MS</vt:lpstr>
      <vt:lpstr>Georgia</vt:lpstr>
      <vt:lpstr>CMMI10</vt:lpstr>
      <vt:lpstr>CMMI7</vt:lpstr>
      <vt:lpstr>CMR7</vt:lpstr>
      <vt:lpstr>CMR10</vt:lpstr>
      <vt:lpstr>CMSY10ORIG</vt:lpstr>
      <vt:lpstr>CMMI8</vt:lpstr>
      <vt:lpstr>LCMSS8</vt:lpstr>
      <vt:lpstr>CMSY8</vt:lpstr>
      <vt:lpstr>CMSS8</vt:lpstr>
      <vt:lpstr>CMSY7</vt:lpstr>
      <vt:lpstr>CMMI5</vt:lpstr>
      <vt:lpstr>CMR5</vt:lpstr>
      <vt:lpstr>CMSS10</vt:lpstr>
      <vt:lpstr>CMEX10</vt:lpstr>
      <vt:lpstr>MSBM10</vt:lpstr>
      <vt:lpstr>CMSY5</vt:lpstr>
      <vt:lpstr>CMCSC10</vt:lpstr>
      <vt:lpstr>Wingdings</vt:lpstr>
      <vt:lpstr>cmsy10</vt:lpstr>
      <vt:lpstr>Wingdings 2</vt:lpstr>
      <vt:lpstr>MT Extra</vt:lpstr>
      <vt:lpstr>Calibri</vt:lpstr>
      <vt:lpstr>Urban</vt:lpstr>
      <vt:lpstr>The Operational Meaning of  Min- and Max-Entropy </vt:lpstr>
      <vt:lpstr>Agenda</vt:lpstr>
      <vt:lpstr>Notation</vt:lpstr>
      <vt:lpstr>von Neumann Entropy</vt:lpstr>
      <vt:lpstr>Conditional Min- and Max-Entropy</vt:lpstr>
      <vt:lpstr>Warm-Up Calculations</vt:lpstr>
      <vt:lpstr>Smooth Min-/Max-Entropies</vt:lpstr>
      <vt:lpstr>Agenda</vt:lpstr>
      <vt:lpstr>Conditional Min- and Max-Entropy</vt:lpstr>
      <vt:lpstr>The Operational Meaning of Min-Entropy</vt:lpstr>
      <vt:lpstr>The Operational Meaning of Min-Entropy</vt:lpstr>
      <vt:lpstr>Proof: Operational Interpr of Min-Entropy</vt:lpstr>
      <vt:lpstr>The Operational Meaning of Max-Entropy</vt:lpstr>
      <vt:lpstr>The Operational Meaning of Max-Entropy</vt:lpstr>
      <vt:lpstr>Proof: Operational Interpr of Max-Entropy</vt:lpstr>
      <vt:lpstr>Implications of our Results</vt:lpstr>
      <vt:lpstr>Implications of our Results</vt:lpstr>
      <vt:lpstr>Summary</vt:lpstr>
      <vt:lpstr>Summary</vt:lpstr>
      <vt:lpstr>von Neumann Entropy</vt:lpstr>
      <vt:lpstr>Information Theory</vt:lpstr>
      <vt:lpstr>von Neumann Entropy</vt:lpstr>
      <vt:lpstr>Operational Interpretation of van Neumann Entropy</vt:lpstr>
      <vt:lpstr>Single-Shot Data Compression</vt:lpstr>
      <vt:lpstr>Proof: using Duality of SDPs</vt:lpstr>
      <vt:lpstr>Proof II: Choi-Jamiolkowski isomorphism</vt:lpstr>
      <vt:lpstr>Proof III: Putting It Together</vt:lpstr>
      <vt:lpstr>Warm-Up Calculations</vt:lpstr>
      <vt:lpstr>Open questions</vt:lpstr>
      <vt:lpstr>Example: Channel Capacity</vt:lpstr>
      <vt:lpstr>Single-Shot Channel Capacity</vt:lpstr>
      <vt:lpstr>Classical Min-Entropy without Conditioning</vt:lpstr>
      <vt:lpstr>Smooth Min- and Max-Entropy</vt:lpstr>
      <vt:lpstr>Smooth-Min-Entropy Calculus</vt:lpstr>
      <vt:lpstr>Privacy Amplification</vt:lpstr>
      <vt:lpstr>Decoupling</vt:lpstr>
      <vt:lpstr>State Merging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operational meaning of min- and max-entropy</dc:title>
  <dc:creator>Christian</dc:creator>
  <cp:lastModifiedBy>Christian</cp:lastModifiedBy>
  <cp:revision>644</cp:revision>
  <dcterms:created xsi:type="dcterms:W3CDTF">2008-07-18T11:54:20Z</dcterms:created>
  <dcterms:modified xsi:type="dcterms:W3CDTF">2009-01-16T18:16:19Z</dcterms:modified>
</cp:coreProperties>
</file>