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3" r:id="rId2"/>
    <p:sldId id="304" r:id="rId3"/>
    <p:sldId id="306" r:id="rId4"/>
    <p:sldId id="308" r:id="rId5"/>
    <p:sldId id="309" r:id="rId6"/>
    <p:sldId id="310" r:id="rId7"/>
    <p:sldId id="311" r:id="rId8"/>
    <p:sldId id="318" r:id="rId9"/>
    <p:sldId id="319" r:id="rId10"/>
    <p:sldId id="320" r:id="rId11"/>
    <p:sldId id="321" r:id="rId12"/>
    <p:sldId id="333" r:id="rId13"/>
    <p:sldId id="322" r:id="rId14"/>
    <p:sldId id="323" r:id="rId15"/>
    <p:sldId id="325" r:id="rId16"/>
    <p:sldId id="326" r:id="rId17"/>
    <p:sldId id="334" r:id="rId18"/>
    <p:sldId id="335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B1B"/>
    <a:srgbClr val="FFCE00"/>
    <a:srgbClr val="58BB59"/>
    <a:srgbClr val="C5BB59"/>
    <a:srgbClr val="EFEFEF"/>
    <a:srgbClr val="C87CC8"/>
    <a:srgbClr val="C800C8"/>
    <a:srgbClr val="980098"/>
    <a:srgbClr val="3B7C1E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8208" autoAdjust="0"/>
    <p:restoredTop sz="96410" autoAdjust="0"/>
  </p:normalViewPr>
  <p:slideViewPr>
    <p:cSldViewPr snapToGrid="0" snapToObjects="1">
      <p:cViewPr>
        <p:scale>
          <a:sx n="100" d="100"/>
          <a:sy n="100" d="100"/>
        </p:scale>
        <p:origin x="-1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ndar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ndara"/>
              </a:defRPr>
            </a:lvl1pPr>
          </a:lstStyle>
          <a:p>
            <a:fld id="{4CAE6102-2E9A-E84D-A3BF-59C749596287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ndar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ndara"/>
              </a:defRPr>
            </a:lvl1pPr>
          </a:lstStyle>
          <a:p>
            <a:fld id="{87C89B4E-3526-F74F-B535-A4FAE0E7B5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ndara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ndara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ndara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ndara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ndar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3786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283700" cy="254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FAD6D"/>
              </a:gs>
            </a:gsLst>
            <a:lin ang="105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1287438"/>
            <a:ext cx="8229600" cy="130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FAD6D"/>
              </a:gs>
            </a:gsLst>
            <a:lin ang="105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74"/>
            <a:ext cx="8229600" cy="11430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1304371"/>
            <a:ext cx="8229600" cy="130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FAD6D"/>
              </a:gs>
            </a:gsLst>
            <a:lin ang="105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438"/>
            <a:ext cx="8229600" cy="11430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57200" y="1287438"/>
            <a:ext cx="8229600" cy="1302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FAD6D"/>
              </a:gs>
            </a:gsLst>
            <a:lin ang="105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ndar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B8FD1-FA2E-B243-98EF-C0CBB6BC4C8B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/>
              </a:defRPr>
            </a:lvl1pPr>
          </a:lstStyle>
          <a:p>
            <a:fld id="{7D59950D-C61A-EC4A-B3BF-BE6A5D8E013D}" type="datetimeFigureOut">
              <a:rPr lang="en-US"/>
              <a:pPr/>
              <a:t>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/>
              </a:defRPr>
            </a:lvl1pPr>
          </a:lstStyle>
          <a:p>
            <a:fld id="{06EB8FD1-FA2E-B243-98EF-C0CBB6BC4C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ndar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ndara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ndara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ndara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ndara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ndar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78511"/>
            <a:ext cx="6616700" cy="2579719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 smtClean="0">
                <a:latin typeface="+mj-lt"/>
              </a:rPr>
              <a:t>The computational complexity of entanglement detection</a:t>
            </a:r>
            <a:endParaRPr lang="en-US" sz="5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9029" y="6202739"/>
            <a:ext cx="504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Based on 1211.6120</a:t>
            </a:r>
            <a:r>
              <a:rPr lang="en-US" dirty="0"/>
              <a:t> </a:t>
            </a:r>
            <a:r>
              <a:rPr lang="en-US" dirty="0" smtClean="0"/>
              <a:t>and 1308.5788</a:t>
            </a:r>
          </a:p>
          <a:p>
            <a:pPr algn="r"/>
            <a:r>
              <a:rPr lang="en-US" dirty="0" smtClean="0"/>
              <a:t>With Gus </a:t>
            </a:r>
            <a:r>
              <a:rPr lang="en-US" dirty="0" err="1" smtClean="0"/>
              <a:t>Gutoski</a:t>
            </a:r>
            <a:r>
              <a:rPr lang="en-US" dirty="0" smtClean="0"/>
              <a:t>, Patrick Hayden, and Kevin Milner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42859" y="4487391"/>
            <a:ext cx="361662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cs typeface="Candara"/>
              </a:rPr>
              <a:t>Mark M. Wilde</a:t>
            </a:r>
          </a:p>
          <a:p>
            <a:pPr algn="ctr"/>
            <a:r>
              <a:rPr lang="en-US" sz="2500" i="1" dirty="0" smtClean="0">
                <a:latin typeface="+mj-lt"/>
                <a:cs typeface="Candara"/>
              </a:rPr>
              <a:t>Louisiana State University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3289300"/>
            <a:ext cx="8166100" cy="12700"/>
          </a:xfrm>
          <a:prstGeom prst="line">
            <a:avLst/>
          </a:prstGeom>
          <a:ln>
            <a:solidFill>
              <a:schemeClr val="tx1">
                <a:alpha val="8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16796" y="3593696"/>
            <a:ext cx="3987800" cy="2838918"/>
            <a:chOff x="963626" y="578511"/>
            <a:chExt cx="6872274" cy="541863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6113" y="578511"/>
              <a:ext cx="6729787" cy="5403189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>
            <a:xfrm>
              <a:off x="963626" y="578511"/>
              <a:ext cx="1359110" cy="38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193798" y="4143244"/>
              <a:ext cx="1359110" cy="38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6290460" y="5090517"/>
              <a:ext cx="0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6290460" y="5090517"/>
              <a:ext cx="745318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01421" y="4530344"/>
              <a:ext cx="0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301421" y="4511248"/>
              <a:ext cx="745318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5545142" y="4536710"/>
              <a:ext cx="745318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6290460" y="4511248"/>
              <a:ext cx="865885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46497" y="3709183"/>
              <a:ext cx="964530" cy="528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6421987" y="3709183"/>
              <a:ext cx="745318" cy="4340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5446497" y="3709183"/>
              <a:ext cx="854924" cy="528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369773" y="3709183"/>
              <a:ext cx="76724" cy="528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301421" y="3709183"/>
              <a:ext cx="1167300" cy="5283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7156345" y="3709183"/>
              <a:ext cx="312376" cy="416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411027" y="2900752"/>
              <a:ext cx="0" cy="471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6487751" y="2900752"/>
              <a:ext cx="1074135" cy="471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5369773" y="2900752"/>
              <a:ext cx="1041254" cy="381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6400066" y="2264193"/>
              <a:ext cx="0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6400066" y="1716752"/>
              <a:ext cx="0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6389105" y="1131117"/>
              <a:ext cx="0" cy="343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4328519" y="1131117"/>
              <a:ext cx="1972902" cy="7638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328519" y="2264193"/>
              <a:ext cx="1074135" cy="1018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193798" y="5610048"/>
              <a:ext cx="4208856" cy="387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036" y="580733"/>
            <a:ext cx="3399273" cy="16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</a:t>
            </a:r>
            <a:r>
              <a:rPr lang="en-US" dirty="0" smtClean="0"/>
              <a:t>mixed product states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755088"/>
            <a:ext cx="7226300" cy="32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1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</a:t>
            </a:r>
            <a:r>
              <a:rPr lang="en-US" dirty="0" smtClean="0"/>
              <a:t>mixed product states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900"/>
            <a:ext cx="9144000" cy="41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Completeness: YES instances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2540"/>
            <a:ext cx="7416800" cy="426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88464"/>
            <a:ext cx="8686800" cy="50094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18000" y="3048000"/>
            <a:ext cx="330200" cy="4699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02100" y="4572000"/>
            <a:ext cx="406400" cy="635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324100" y="4152900"/>
            <a:ext cx="266700" cy="584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54400" y="2657340"/>
            <a:ext cx="1054100" cy="2232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08500" y="2657340"/>
            <a:ext cx="1079500" cy="2422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9700" y="2673080"/>
            <a:ext cx="1054100" cy="55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56000" y="4330700"/>
            <a:ext cx="13970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Soundness: NO instances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52540"/>
            <a:ext cx="7416800" cy="426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88464"/>
            <a:ext cx="8686800" cy="50094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18000" y="3048000"/>
            <a:ext cx="330200" cy="4699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102100" y="4572000"/>
            <a:ext cx="406400" cy="635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324100" y="4152900"/>
            <a:ext cx="266700" cy="5842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0" y="1708150"/>
            <a:ext cx="647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8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Zero-knowledge (YES instances):</a:t>
            </a:r>
            <a:br>
              <a:rPr lang="en-US" dirty="0" smtClean="0"/>
            </a:br>
            <a:r>
              <a:rPr lang="en-US" dirty="0" smtClean="0"/>
              <a:t>Verifier can simulate </a:t>
            </a:r>
            <a:r>
              <a:rPr lang="en-US" dirty="0" err="1" smtClean="0"/>
              <a:t>prover</a:t>
            </a:r>
            <a:r>
              <a:rPr lang="en-US" dirty="0" smtClean="0"/>
              <a:t>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562100"/>
            <a:ext cx="7391400" cy="50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89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QPROD-STATE is QSZK-hard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535407"/>
            <a:ext cx="7823200" cy="48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4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44438"/>
            <a:ext cx="8966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Reduction from co-QSD to QPROD-STATE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252"/>
            <a:ext cx="7518400" cy="51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5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"/>
            <a:ext cx="6400800" cy="673100"/>
          </a:xfrm>
        </p:spPr>
        <p:txBody>
          <a:bodyPr/>
          <a:lstStyle/>
          <a:p>
            <a:r>
              <a:rPr lang="en-US" b="1" dirty="0" smtClean="0"/>
              <a:t>Results: States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193800"/>
            <a:ext cx="35179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3035300"/>
            <a:ext cx="3162300" cy="165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0" y="4805017"/>
            <a:ext cx="2857500" cy="1722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600" y="1485900"/>
            <a:ext cx="177547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Pure state circuit</a:t>
            </a:r>
          </a:p>
          <a:p>
            <a:r>
              <a:rPr lang="en-US" dirty="0" smtClean="0"/>
              <a:t>Product output?</a:t>
            </a:r>
          </a:p>
          <a:p>
            <a:r>
              <a:rPr lang="en-US" dirty="0" smtClean="0"/>
              <a:t>Trace distance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600" y="3289300"/>
            <a:ext cx="19287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Mixed state circuit</a:t>
            </a:r>
          </a:p>
          <a:p>
            <a:r>
              <a:rPr lang="en-US" dirty="0" smtClean="0"/>
              <a:t>Product output?</a:t>
            </a:r>
          </a:p>
          <a:p>
            <a:r>
              <a:rPr lang="en-US" dirty="0" smtClean="0"/>
              <a:t>Trace distance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600" y="5092700"/>
            <a:ext cx="19287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Mixed state circuit</a:t>
            </a:r>
          </a:p>
          <a:p>
            <a:r>
              <a:rPr lang="en-US" dirty="0" smtClean="0"/>
              <a:t>Separable output?</a:t>
            </a:r>
          </a:p>
          <a:p>
            <a:r>
              <a:rPr lang="en-US" dirty="0" smtClean="0"/>
              <a:t>1-LOCC 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0" y="1816100"/>
            <a:ext cx="1540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BQP-complete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7500" y="3594100"/>
            <a:ext cx="16297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QSZK-complete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8906" y="5149334"/>
            <a:ext cx="9571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NP-hard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233" y="5149334"/>
            <a:ext cx="117832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QSZK-hard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1808" y="5687536"/>
            <a:ext cx="10059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 QIP(2)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4200" y="2908300"/>
            <a:ext cx="796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200" y="4754217"/>
            <a:ext cx="796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65100" y="4711700"/>
            <a:ext cx="8750300" cy="200660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rgbClr val="FFFF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</a:t>
            </a:r>
            <a:r>
              <a:rPr lang="en-US" dirty="0" smtClean="0"/>
              <a:t>mixed separable states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930400"/>
            <a:ext cx="6629400" cy="29972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098800" y="1803400"/>
            <a:ext cx="2870200" cy="2349500"/>
            <a:chOff x="3098800" y="1498600"/>
            <a:chExt cx="2870200" cy="2349500"/>
          </a:xfrm>
        </p:grpSpPr>
        <p:sp>
          <p:nvSpPr>
            <p:cNvPr id="4" name="Rectangle 3"/>
            <p:cNvSpPr/>
            <p:nvPr/>
          </p:nvSpPr>
          <p:spPr>
            <a:xfrm>
              <a:off x="3886200" y="1498600"/>
              <a:ext cx="1485900" cy="2349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98800" y="1816100"/>
              <a:ext cx="93980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168900" y="1816100"/>
              <a:ext cx="80010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06900" y="2514600"/>
            <a:ext cx="3733800" cy="2413000"/>
            <a:chOff x="4406900" y="2209800"/>
            <a:chExt cx="3733800" cy="2413000"/>
          </a:xfrm>
        </p:grpSpPr>
        <p:sp>
          <p:nvSpPr>
            <p:cNvPr id="7" name="Rectangle 6"/>
            <p:cNvSpPr/>
            <p:nvPr/>
          </p:nvSpPr>
          <p:spPr>
            <a:xfrm>
              <a:off x="4406900" y="3975100"/>
              <a:ext cx="3733800" cy="647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72100" y="2209800"/>
              <a:ext cx="1612900" cy="1917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7200" y="5047734"/>
            <a:ext cx="815071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ρ</a:t>
            </a:r>
            <a:r>
              <a:rPr lang="en-US" baseline="-25000" dirty="0" err="1" smtClean="0"/>
              <a:t>AB</a:t>
            </a:r>
            <a:r>
              <a:rPr lang="en-US" dirty="0" smtClean="0"/>
              <a:t> close to separable </a:t>
            </a:r>
            <a:r>
              <a:rPr lang="en-US" dirty="0" err="1" smtClean="0"/>
              <a:t>iff</a:t>
            </a:r>
            <a:r>
              <a:rPr lang="en-US" dirty="0" smtClean="0"/>
              <a:t> it has a suitable </a:t>
            </a:r>
            <a:r>
              <a:rPr lang="en-US" i="1" dirty="0" smtClean="0"/>
              <a:t>k</a:t>
            </a:r>
            <a:r>
              <a:rPr lang="en-US" dirty="0" smtClean="0"/>
              <a:t>-extension for sufficiently large </a:t>
            </a:r>
            <a:r>
              <a:rPr lang="en-US" i="1" dirty="0" smtClean="0"/>
              <a:t>k</a:t>
            </a:r>
            <a:r>
              <a:rPr lang="en-US" dirty="0" smtClean="0"/>
              <a:t>. [BCY ‘10]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10434" y="5695434"/>
            <a:ext cx="597429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Send R to the </a:t>
            </a:r>
            <a:r>
              <a:rPr lang="en-US" dirty="0" err="1" smtClean="0"/>
              <a:t>prover</a:t>
            </a:r>
            <a:r>
              <a:rPr lang="en-US" dirty="0" smtClean="0"/>
              <a:t>, who will try to produce the </a:t>
            </a:r>
            <a:r>
              <a:rPr lang="en-US" i="1" dirty="0" smtClean="0"/>
              <a:t>k</a:t>
            </a:r>
            <a:r>
              <a:rPr lang="en-US" dirty="0" smtClean="0"/>
              <a:t>-extension.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32964" y="6343134"/>
            <a:ext cx="672923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Use phase estimation to verify that the resulting state </a:t>
            </a:r>
            <a:r>
              <a:rPr lang="en-US" i="1" dirty="0" smtClean="0"/>
              <a:t>is</a:t>
            </a:r>
            <a:r>
              <a:rPr lang="en-US" dirty="0" smtClean="0"/>
              <a:t> a </a:t>
            </a:r>
            <a:r>
              <a:rPr lang="en-US" i="1" dirty="0" smtClean="0"/>
              <a:t>k</a:t>
            </a:r>
            <a:r>
              <a:rPr lang="en-US" dirty="0" smtClean="0"/>
              <a:t>-extension.</a:t>
            </a:r>
            <a:endParaRPr lang="en-US" dirty="0"/>
          </a:p>
        </p:txBody>
      </p:sp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416050"/>
            <a:ext cx="5207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6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Entanglement detection provides a unifying paradigm for </a:t>
            </a:r>
            <a:r>
              <a:rPr lang="en-US" dirty="0" err="1" smtClean="0"/>
              <a:t>parametrizing</a:t>
            </a:r>
            <a:r>
              <a:rPr lang="en-US" dirty="0" smtClean="0"/>
              <a:t> quantum complexity classes</a:t>
            </a:r>
          </a:p>
          <a:p>
            <a:r>
              <a:rPr lang="en-US" dirty="0" smtClean="0"/>
              <a:t>Tunable knobs:</a:t>
            </a:r>
          </a:p>
          <a:p>
            <a:pPr lvl="1"/>
            <a:r>
              <a:rPr lang="en-US" dirty="0" smtClean="0"/>
              <a:t>State versus channel</a:t>
            </a:r>
          </a:p>
          <a:p>
            <a:pPr lvl="1"/>
            <a:r>
              <a:rPr lang="en-US" dirty="0" smtClean="0"/>
              <a:t>Pure versus mixed</a:t>
            </a:r>
          </a:p>
          <a:p>
            <a:pPr lvl="1"/>
            <a:r>
              <a:rPr lang="en-US" dirty="0" smtClean="0"/>
              <a:t>Trace norm versus 1-LOCC norm</a:t>
            </a:r>
          </a:p>
          <a:p>
            <a:pPr lvl="1"/>
            <a:r>
              <a:rPr lang="en-US" dirty="0" smtClean="0"/>
              <a:t>Product versus separable</a:t>
            </a:r>
          </a:p>
        </p:txBody>
      </p:sp>
    </p:spTree>
    <p:extLst>
      <p:ext uri="{BB962C8B-B14F-4D97-AF65-F5344CB8AC3E}">
        <p14:creationId xmlns:p14="http://schemas.microsoft.com/office/powerpoint/2010/main" val="54682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hard is entanglement detection?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Given a matrix describing a bipartite state, is the state separable or entangled? </a:t>
            </a:r>
          </a:p>
          <a:p>
            <a:pPr lvl="1"/>
            <a:r>
              <a:rPr lang="en-US" dirty="0" smtClean="0"/>
              <a:t>NP-hard for </a:t>
            </a:r>
            <a:r>
              <a:rPr lang="en-US" i="1" dirty="0" smtClean="0"/>
              <a:t>d</a:t>
            </a:r>
            <a:r>
              <a:rPr lang="en-US" dirty="0" smtClean="0"/>
              <a:t> x </a:t>
            </a:r>
            <a:r>
              <a:rPr lang="en-US" i="1" dirty="0" smtClean="0"/>
              <a:t>d</a:t>
            </a:r>
            <a:r>
              <a:rPr lang="en-US" dirty="0" smtClean="0"/>
              <a:t>, promise gap 1/poly(</a:t>
            </a:r>
            <a:r>
              <a:rPr lang="en-US" i="1" dirty="0" smtClean="0"/>
              <a:t>d</a:t>
            </a:r>
            <a:r>
              <a:rPr lang="en-US" dirty="0" smtClean="0"/>
              <a:t>) [</a:t>
            </a:r>
            <a:r>
              <a:rPr lang="en-US" dirty="0" err="1" smtClean="0"/>
              <a:t>Gurvits</a:t>
            </a:r>
            <a:r>
              <a:rPr lang="en-US" dirty="0" smtClean="0"/>
              <a:t> </a:t>
            </a:r>
            <a:r>
              <a:rPr lang="fr-FR" dirty="0" smtClean="0"/>
              <a:t>’</a:t>
            </a:r>
            <a:r>
              <a:rPr lang="en-US" dirty="0" smtClean="0"/>
              <a:t>04 + </a:t>
            </a:r>
            <a:r>
              <a:rPr lang="en-US" dirty="0" err="1" smtClean="0"/>
              <a:t>Gharibian</a:t>
            </a:r>
            <a:r>
              <a:rPr lang="en-US" dirty="0" smtClean="0"/>
              <a:t> ‘10]</a:t>
            </a:r>
          </a:p>
          <a:p>
            <a:pPr lvl="1"/>
            <a:r>
              <a:rPr lang="en-US" dirty="0" err="1" smtClean="0"/>
              <a:t>Quasipolynomial</a:t>
            </a:r>
            <a:r>
              <a:rPr lang="en-US" dirty="0" smtClean="0"/>
              <a:t> time for constant gap [</a:t>
            </a:r>
            <a:r>
              <a:rPr lang="en-US" dirty="0" err="1" smtClean="0"/>
              <a:t>Brandao</a:t>
            </a:r>
            <a:r>
              <a:rPr lang="en-US" dirty="0" smtClean="0"/>
              <a:t> et al. </a:t>
            </a:r>
            <a:r>
              <a:rPr lang="fr-FR" dirty="0" smtClean="0"/>
              <a:t>’</a:t>
            </a:r>
            <a:r>
              <a:rPr lang="en-US" dirty="0" smtClean="0"/>
              <a:t>10]</a:t>
            </a:r>
          </a:p>
          <a:p>
            <a:r>
              <a:rPr lang="en-US" dirty="0" smtClean="0"/>
              <a:t>Probably not the right question for large systems.</a:t>
            </a:r>
          </a:p>
          <a:p>
            <a:r>
              <a:rPr lang="en-US" dirty="0" smtClean="0"/>
              <a:t>Given a description of a physical process for preparing a quantum state (i.e. quantum circuit), is the state separable or entangled?</a:t>
            </a:r>
          </a:p>
          <a:p>
            <a:r>
              <a:rPr lang="en-US" dirty="0" smtClean="0"/>
              <a:t>Variants:</a:t>
            </a:r>
          </a:p>
          <a:p>
            <a:pPr lvl="1"/>
            <a:r>
              <a:rPr lang="en-US" dirty="0" smtClean="0"/>
              <a:t>Pure versus mixed</a:t>
            </a:r>
          </a:p>
          <a:p>
            <a:pPr lvl="1"/>
            <a:r>
              <a:rPr lang="en-US" dirty="0" smtClean="0"/>
              <a:t>State versus channel</a:t>
            </a:r>
          </a:p>
          <a:p>
            <a:pPr lvl="1"/>
            <a:r>
              <a:rPr lang="en-US" dirty="0" smtClean="0"/>
              <a:t>Product versus separable</a:t>
            </a:r>
          </a:p>
          <a:p>
            <a:pPr lvl="1"/>
            <a:r>
              <a:rPr lang="en-US" dirty="0" smtClean="0"/>
              <a:t>Choice of distance measure (equivalently, nature of promise)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46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Entanglement detection: </a:t>
            </a:r>
            <a:br>
              <a:rPr lang="en-US" dirty="0" smtClean="0"/>
            </a:br>
            <a:r>
              <a:rPr lang="en-US" dirty="0" smtClean="0"/>
              <a:t>The platonic ideal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435100"/>
            <a:ext cx="8342785" cy="52197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676429" y="1612900"/>
            <a:ext cx="1756506" cy="1384300"/>
            <a:chOff x="6676429" y="1612900"/>
            <a:chExt cx="1756506" cy="1384300"/>
          </a:xfrm>
        </p:grpSpPr>
        <p:sp>
          <p:nvSpPr>
            <p:cNvPr id="5" name="Rectangle 4"/>
            <p:cNvSpPr/>
            <p:nvPr/>
          </p:nvSpPr>
          <p:spPr>
            <a:xfrm>
              <a:off x="6676429" y="1651000"/>
              <a:ext cx="1744035" cy="1346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α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915037" y="1752600"/>
              <a:ext cx="1234592" cy="11811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038266" y="1866900"/>
              <a:ext cx="1005992" cy="9398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46429" y="1612900"/>
              <a:ext cx="486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7150100" y="1969532"/>
              <a:ext cx="783629" cy="72286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7"/>
              <a:endCxn id="7" idx="7"/>
            </p:cNvCxnSpPr>
            <p:nvPr/>
          </p:nvCxnSpPr>
          <p:spPr>
            <a:xfrm flipV="1">
              <a:off x="7818969" y="2004531"/>
              <a:ext cx="77965" cy="708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6"/>
            </p:cNvCxnSpPr>
            <p:nvPr/>
          </p:nvCxnSpPr>
          <p:spPr>
            <a:xfrm>
              <a:off x="7933729" y="2330966"/>
              <a:ext cx="2159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661151" y="1708666"/>
              <a:ext cx="315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α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82358" y="2157968"/>
              <a:ext cx="307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β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997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complexity classes…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032000"/>
            <a:ext cx="95693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1852370"/>
            <a:ext cx="1230621" cy="14496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01" y="1838479"/>
            <a:ext cx="1742118" cy="1463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21" y="4479636"/>
            <a:ext cx="4229100" cy="1537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4884" y="3518931"/>
            <a:ext cx="145514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 / BPP / BQP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36427" y="3518931"/>
            <a:ext cx="165712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NP / MA / QMA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8101" y="3518931"/>
            <a:ext cx="129881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AM / QIP(2)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100" y="6224031"/>
            <a:ext cx="13264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QIP = QIP(3)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36427" y="3518931"/>
            <a:ext cx="246616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NP / MA / QMA = QIP(1)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4884" y="3518931"/>
            <a:ext cx="22641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 / BPP / BQP = QIP(0)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3100" y="6224031"/>
            <a:ext cx="367397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QIP = QIP(3) = PSPACE [Jain et al. ‘09]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00346" y="4550664"/>
            <a:ext cx="464205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Cryptographic variant: Zero-knowledge</a:t>
            </a:r>
          </a:p>
          <a:p>
            <a:r>
              <a:rPr lang="en-US" dirty="0" smtClean="0"/>
              <a:t>Verifier, in YES instances, can “simulate” </a:t>
            </a:r>
            <a:r>
              <a:rPr lang="en-US" dirty="0" err="1" smtClean="0"/>
              <a:t>prover</a:t>
            </a:r>
            <a:endParaRPr lang="en-US" dirty="0" smtClean="0"/>
          </a:p>
          <a:p>
            <a:r>
              <a:rPr lang="en-US" dirty="0" smtClean="0"/>
              <a:t>ZK / SZK / QSZK = QSZK(2)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363" y="4223044"/>
            <a:ext cx="1343476" cy="25019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89909" y="5675622"/>
            <a:ext cx="92788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QMA(2)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3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"/>
            <a:ext cx="6400800" cy="673100"/>
          </a:xfrm>
        </p:spPr>
        <p:txBody>
          <a:bodyPr/>
          <a:lstStyle/>
          <a:p>
            <a:r>
              <a:rPr lang="en-US" b="1" dirty="0" smtClean="0"/>
              <a:t>Results: States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193800"/>
            <a:ext cx="35179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3035300"/>
            <a:ext cx="3162300" cy="165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0" y="4805017"/>
            <a:ext cx="2857500" cy="1722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600" y="1485900"/>
            <a:ext cx="177547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Pure state circuit</a:t>
            </a:r>
          </a:p>
          <a:p>
            <a:r>
              <a:rPr lang="en-US" dirty="0" smtClean="0"/>
              <a:t>Product output?</a:t>
            </a:r>
          </a:p>
          <a:p>
            <a:r>
              <a:rPr lang="en-US" dirty="0" smtClean="0"/>
              <a:t>Trace distance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600" y="3289300"/>
            <a:ext cx="19287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Mixed state circuit</a:t>
            </a:r>
          </a:p>
          <a:p>
            <a:r>
              <a:rPr lang="en-US" dirty="0" smtClean="0"/>
              <a:t>Product output?</a:t>
            </a:r>
          </a:p>
          <a:p>
            <a:r>
              <a:rPr lang="en-US" dirty="0" smtClean="0"/>
              <a:t>Trace distance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600" y="5092700"/>
            <a:ext cx="250550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Mixed state circuit</a:t>
            </a:r>
          </a:p>
          <a:p>
            <a:r>
              <a:rPr lang="en-US" dirty="0" smtClean="0"/>
              <a:t>Separable output?</a:t>
            </a:r>
          </a:p>
          <a:p>
            <a:r>
              <a:rPr lang="en-US" dirty="0" smtClean="0"/>
              <a:t>1-LOCC distance (1/poly)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0" y="1816100"/>
            <a:ext cx="1540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BQP-complete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7500" y="3594100"/>
            <a:ext cx="16297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QSZK-complete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8906" y="5149334"/>
            <a:ext cx="9571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NP-hard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233" y="5149334"/>
            <a:ext cx="117832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QSZK-hard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1808" y="5687536"/>
            <a:ext cx="10059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 QIP(2)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4200" y="2908300"/>
            <a:ext cx="796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200" y="4754217"/>
            <a:ext cx="796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7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"/>
            <a:ext cx="6400800" cy="673100"/>
          </a:xfrm>
        </p:spPr>
        <p:txBody>
          <a:bodyPr/>
          <a:lstStyle/>
          <a:p>
            <a:r>
              <a:rPr lang="en-US" b="1" dirty="0" smtClean="0"/>
              <a:t>Results: Channels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5600" y="1485900"/>
            <a:ext cx="191692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Isometric channel</a:t>
            </a:r>
          </a:p>
          <a:p>
            <a:r>
              <a:rPr lang="en-US" dirty="0" smtClean="0"/>
              <a:t>Separable output?</a:t>
            </a:r>
          </a:p>
          <a:p>
            <a:r>
              <a:rPr lang="en-US" dirty="0" smtClean="0"/>
              <a:t>1-LOCC distance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600" y="3289300"/>
            <a:ext cx="191692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Isometric channel</a:t>
            </a:r>
          </a:p>
          <a:p>
            <a:r>
              <a:rPr lang="en-US" dirty="0" smtClean="0"/>
              <a:t>Separable output?</a:t>
            </a:r>
          </a:p>
          <a:p>
            <a:r>
              <a:rPr lang="en-US" dirty="0" smtClean="0"/>
              <a:t>Trace distance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600" y="5092700"/>
            <a:ext cx="19287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Noisy channel</a:t>
            </a:r>
          </a:p>
          <a:p>
            <a:r>
              <a:rPr lang="en-US" dirty="0" smtClean="0"/>
              <a:t>Separable output?</a:t>
            </a:r>
          </a:p>
          <a:p>
            <a:r>
              <a:rPr lang="en-US" dirty="0" smtClean="0"/>
              <a:t>1-LOCC 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0" y="1816100"/>
            <a:ext cx="162658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QMA-complete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7500" y="3594100"/>
            <a:ext cx="18835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QMA(2)-complete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67500" y="5502870"/>
            <a:ext cx="147306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QIP-complete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4200" y="2908300"/>
            <a:ext cx="796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200" y="4754217"/>
            <a:ext cx="796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927100"/>
            <a:ext cx="3187700" cy="177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938117"/>
            <a:ext cx="3187700" cy="177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00" y="4805017"/>
            <a:ext cx="3009900" cy="1874738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50" y="1336080"/>
            <a:ext cx="190500" cy="266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050" y="3352800"/>
            <a:ext cx="190500" cy="266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5239266"/>
            <a:ext cx="1905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7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computational universe through the entanglement lens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468048"/>
            <a:ext cx="7797800" cy="5389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468048"/>
            <a:ext cx="1574800" cy="386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23900" y="5024048"/>
            <a:ext cx="1574800" cy="386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2300" y="6497248"/>
            <a:ext cx="5029200" cy="4750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629400" y="59690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629400" y="5969000"/>
            <a:ext cx="86360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42100" y="54102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642100" y="5391150"/>
            <a:ext cx="86360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65800" y="5416550"/>
            <a:ext cx="86360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29400" y="5391150"/>
            <a:ext cx="100330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651500" y="4591050"/>
            <a:ext cx="1117600" cy="527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781800" y="4591050"/>
            <a:ext cx="863600" cy="432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5651500" y="4591050"/>
            <a:ext cx="990600" cy="527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5562600" y="4591050"/>
            <a:ext cx="88900" cy="527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42100" y="4591050"/>
            <a:ext cx="1352550" cy="527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632700" y="4591050"/>
            <a:ext cx="361950" cy="41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769100" y="3784600"/>
            <a:ext cx="0" cy="46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858000" y="3784600"/>
            <a:ext cx="1244600" cy="46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562600" y="3784600"/>
            <a:ext cx="120650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756400" y="31496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756400" y="26035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743700" y="2019300"/>
            <a:ext cx="0" cy="342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4356100" y="2019300"/>
            <a:ext cx="2286000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356100" y="3149600"/>
            <a:ext cx="1244600" cy="1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2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"/>
            <a:ext cx="6400800" cy="673100"/>
          </a:xfrm>
        </p:spPr>
        <p:txBody>
          <a:bodyPr/>
          <a:lstStyle/>
          <a:p>
            <a:r>
              <a:rPr lang="en-US" b="1" dirty="0" smtClean="0"/>
              <a:t>Results: States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193800"/>
            <a:ext cx="351790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0" y="3035300"/>
            <a:ext cx="3162300" cy="165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0" y="4805017"/>
            <a:ext cx="2857500" cy="1722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600" y="1485900"/>
            <a:ext cx="177547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Pure state circuit</a:t>
            </a:r>
          </a:p>
          <a:p>
            <a:r>
              <a:rPr lang="en-US" dirty="0" smtClean="0"/>
              <a:t>Product output?</a:t>
            </a:r>
          </a:p>
          <a:p>
            <a:r>
              <a:rPr lang="en-US" dirty="0" smtClean="0"/>
              <a:t>Trace distance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5600" y="3289300"/>
            <a:ext cx="19287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Mixed state circuit</a:t>
            </a:r>
          </a:p>
          <a:p>
            <a:r>
              <a:rPr lang="en-US" dirty="0" smtClean="0"/>
              <a:t>Product output?</a:t>
            </a:r>
          </a:p>
          <a:p>
            <a:r>
              <a:rPr lang="en-US" dirty="0" smtClean="0"/>
              <a:t>Trace distance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600" y="5092700"/>
            <a:ext cx="19287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Mixed state circuit</a:t>
            </a:r>
          </a:p>
          <a:p>
            <a:r>
              <a:rPr lang="en-US" dirty="0" smtClean="0"/>
              <a:t>Separable output?</a:t>
            </a:r>
          </a:p>
          <a:p>
            <a:r>
              <a:rPr lang="en-US" dirty="0" smtClean="0"/>
              <a:t>1-LOCC distance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67500" y="1816100"/>
            <a:ext cx="1540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BQP-complete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67500" y="3594100"/>
            <a:ext cx="162973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QSZK-complete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88906" y="5149334"/>
            <a:ext cx="9571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NP-hard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7233" y="5149334"/>
            <a:ext cx="117832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QSZK-hard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91808" y="5687536"/>
            <a:ext cx="10059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 QIP(2)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4200" y="2908300"/>
            <a:ext cx="796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200" y="4754217"/>
            <a:ext cx="7961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65100" y="2819400"/>
            <a:ext cx="8750300" cy="2006600"/>
          </a:xfrm>
          <a:prstGeom prst="rect">
            <a:avLst/>
          </a:prstGeom>
          <a:solidFill>
            <a:srgbClr val="FFFF00">
              <a:alpha val="9000"/>
            </a:srgbClr>
          </a:solidFill>
          <a:ln>
            <a:solidFill>
              <a:srgbClr val="FFFF00">
                <a:alpha val="11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</a:t>
            </a:r>
            <a:r>
              <a:rPr lang="en-US" dirty="0" smtClean="0"/>
              <a:t>mixed product states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592981"/>
            <a:ext cx="7442200" cy="47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2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22741</TotalTime>
  <Words>567</Words>
  <Application>Microsoft Macintosh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The computational complexity of entanglement detection</vt:lpstr>
      <vt:lpstr>How hard is entanglement detection?</vt:lpstr>
      <vt:lpstr>Entanglement detection:  The platonic ideal</vt:lpstr>
      <vt:lpstr>Some complexity classes…</vt:lpstr>
      <vt:lpstr>PowerPoint Presentation</vt:lpstr>
      <vt:lpstr>PowerPoint Presentation</vt:lpstr>
      <vt:lpstr>The computational universe through the entanglement lens</vt:lpstr>
      <vt:lpstr>PowerPoint Presentation</vt:lpstr>
      <vt:lpstr>Detecting mixed product states</vt:lpstr>
      <vt:lpstr>Detecting mixed product states</vt:lpstr>
      <vt:lpstr>Detecting mixed product states</vt:lpstr>
      <vt:lpstr>Completeness: YES instances</vt:lpstr>
      <vt:lpstr>Soundness: NO instances</vt:lpstr>
      <vt:lpstr>Zero-knowledge (YES instances): Verifier can simulate prover output</vt:lpstr>
      <vt:lpstr>QPROD-STATE is QSZK-hard</vt:lpstr>
      <vt:lpstr>Reduction from co-QSD to QPROD-STATE</vt:lpstr>
      <vt:lpstr>PowerPoint Presentation</vt:lpstr>
      <vt:lpstr>Detecting mixed separable states</vt:lpstr>
      <vt:lpstr>Summary</vt:lpstr>
    </vt:vector>
  </TitlesOfParts>
  <Company>McGill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Hayden</dc:creator>
  <cp:lastModifiedBy>Mark Wilde</cp:lastModifiedBy>
  <cp:revision>254</cp:revision>
  <dcterms:created xsi:type="dcterms:W3CDTF">2012-07-04T23:31:01Z</dcterms:created>
  <dcterms:modified xsi:type="dcterms:W3CDTF">2014-02-03T22:02:58Z</dcterms:modified>
</cp:coreProperties>
</file>