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7" r:id="rId2"/>
    <p:sldId id="276" r:id="rId3"/>
    <p:sldId id="260" r:id="rId4"/>
    <p:sldId id="320" r:id="rId5"/>
    <p:sldId id="321" r:id="rId6"/>
    <p:sldId id="319" r:id="rId7"/>
    <p:sldId id="264" r:id="rId8"/>
    <p:sldId id="349" r:id="rId9"/>
    <p:sldId id="350" r:id="rId10"/>
    <p:sldId id="352" r:id="rId11"/>
    <p:sldId id="351" r:id="rId12"/>
    <p:sldId id="269" r:id="rId13"/>
    <p:sldId id="262" r:id="rId14"/>
    <p:sldId id="307" r:id="rId15"/>
    <p:sldId id="308" r:id="rId16"/>
    <p:sldId id="270" r:id="rId17"/>
    <p:sldId id="265" r:id="rId18"/>
    <p:sldId id="336" r:id="rId19"/>
    <p:sldId id="337" r:id="rId20"/>
    <p:sldId id="344" r:id="rId21"/>
    <p:sldId id="345" r:id="rId22"/>
    <p:sldId id="338" r:id="rId23"/>
    <p:sldId id="280" r:id="rId24"/>
    <p:sldId id="333" r:id="rId25"/>
    <p:sldId id="335" r:id="rId26"/>
    <p:sldId id="334" r:id="rId27"/>
    <p:sldId id="279" r:id="rId28"/>
    <p:sldId id="339" r:id="rId29"/>
    <p:sldId id="329" r:id="rId30"/>
    <p:sldId id="330" r:id="rId31"/>
    <p:sldId id="288" r:id="rId32"/>
    <p:sldId id="286" r:id="rId33"/>
    <p:sldId id="311" r:id="rId34"/>
    <p:sldId id="310" r:id="rId35"/>
    <p:sldId id="291" r:id="rId36"/>
    <p:sldId id="322" r:id="rId37"/>
    <p:sldId id="323" r:id="rId38"/>
    <p:sldId id="326" r:id="rId39"/>
    <p:sldId id="327" r:id="rId40"/>
    <p:sldId id="328" r:id="rId41"/>
    <p:sldId id="293" r:id="rId42"/>
    <p:sldId id="314" r:id="rId43"/>
    <p:sldId id="315" r:id="rId44"/>
    <p:sldId id="316" r:id="rId45"/>
    <p:sldId id="346" r:id="rId46"/>
    <p:sldId id="313" r:id="rId47"/>
    <p:sldId id="298" r:id="rId48"/>
    <p:sldId id="300" r:id="rId49"/>
    <p:sldId id="303" r:id="rId50"/>
    <p:sldId id="304" r:id="rId51"/>
    <p:sldId id="302" r:id="rId52"/>
    <p:sldId id="305" r:id="rId53"/>
    <p:sldId id="306" r:id="rId54"/>
    <p:sldId id="33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5" autoAdjust="0"/>
    <p:restoredTop sz="88489" autoAdjust="0"/>
  </p:normalViewPr>
  <p:slideViewPr>
    <p:cSldViewPr>
      <p:cViewPr>
        <p:scale>
          <a:sx n="100" d="100"/>
          <a:sy n="100" d="100"/>
        </p:scale>
        <p:origin x="-720" y="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7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8CD8-4473-4ED7-BBF2-7BA8DFBC82AC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F856F-2F2B-4ABA-BC79-77C0364DE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5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5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5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5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4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1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2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8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BB5F-11D1-4342-A4E6-604D0B196D5B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A7303-03E0-43BA-8935-8C84CC341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6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1.png"/><Relationship Id="rId7" Type="http://schemas.openxmlformats.org/officeDocument/2006/relationships/image" Target="../media/image6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6.png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7.png"/><Relationship Id="rId7" Type="http://schemas.openxmlformats.org/officeDocument/2006/relationships/image" Target="../media/image99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85.png"/><Relationship Id="rId5" Type="http://schemas.openxmlformats.org/officeDocument/2006/relationships/image" Target="../media/image97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103.png"/><Relationship Id="rId12" Type="http://schemas.openxmlformats.org/officeDocument/2006/relationships/image" Target="../media/image10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99.png"/><Relationship Id="rId5" Type="http://schemas.openxmlformats.org/officeDocument/2006/relationships/image" Target="../media/image87.png"/><Relationship Id="rId10" Type="http://schemas.openxmlformats.org/officeDocument/2006/relationships/image" Target="../media/image98.png"/><Relationship Id="rId4" Type="http://schemas.openxmlformats.org/officeDocument/2006/relationships/image" Target="../media/image102.png"/><Relationship Id="rId9" Type="http://schemas.openxmlformats.org/officeDocument/2006/relationships/image" Target="../media/image9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05.png"/><Relationship Id="rId7" Type="http://schemas.openxmlformats.org/officeDocument/2006/relationships/image" Target="../media/image10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83.png"/><Relationship Id="rId4" Type="http://schemas.openxmlformats.org/officeDocument/2006/relationships/image" Target="../media/image106.png"/><Relationship Id="rId9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  <a:cs typeface="Arial" pitchFamily="34" charset="0"/>
              </a:rPr>
              <a:t>Quantum 3-SAT is QMA</a:t>
            </a:r>
            <a:r>
              <a:rPr lang="en-US" sz="2800" baseline="-25000" dirty="0" smtClean="0">
                <a:solidFill>
                  <a:schemeClr val="accent1"/>
                </a:solidFill>
                <a:latin typeface="Garamond" pitchFamily="18" charset="0"/>
                <a:cs typeface="Arial" pitchFamily="34" charset="0"/>
              </a:rPr>
              <a:t>1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  <a:cs typeface="Arial" pitchFamily="34" charset="0"/>
              </a:rPr>
              <a:t>-complete</a:t>
            </a:r>
            <a:endParaRPr lang="en-US" sz="2800" dirty="0">
              <a:solidFill>
                <a:schemeClr val="accent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763000" cy="2819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David </a:t>
            </a:r>
            <a:r>
              <a:rPr lang="en-US" sz="1600" dirty="0" err="1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Gosset</a:t>
            </a:r>
            <a:r>
              <a:rPr lang="en-US" sz="1600" baseline="30000" dirty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 </a:t>
            </a:r>
            <a:r>
              <a:rPr lang="en-US" sz="1600" dirty="0">
                <a:latin typeface="Garamond" pitchFamily="18" charset="0"/>
                <a:cs typeface="Arial" pitchFamily="34" charset="0"/>
              </a:rPr>
              <a:t> 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(Institute </a:t>
            </a:r>
            <a:r>
              <a:rPr lang="en-US" sz="1600" dirty="0">
                <a:latin typeface="Garamond" pitchFamily="18" charset="0"/>
                <a:cs typeface="Arial" pitchFamily="34" charset="0"/>
              </a:rPr>
              <a:t>for Quantum 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Computing, </a:t>
            </a:r>
            <a:r>
              <a:rPr lang="en-US" sz="1600" dirty="0">
                <a:latin typeface="Garamond" pitchFamily="18" charset="0"/>
                <a:cs typeface="Arial" pitchFamily="34" charset="0"/>
              </a:rPr>
              <a:t>University of 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Waterloo)</a:t>
            </a:r>
            <a:endParaRPr lang="en-US" sz="1600" dirty="0">
              <a:latin typeface="Garamond" pitchFamily="18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Daniel </a:t>
            </a:r>
            <a:r>
              <a:rPr lang="en-US" sz="1600" dirty="0" err="1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Nagaj</a:t>
            </a: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 (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University </a:t>
            </a:r>
            <a:r>
              <a:rPr lang="en-US" sz="1600" dirty="0">
                <a:latin typeface="Garamond" pitchFamily="18" charset="0"/>
                <a:cs typeface="Arial" pitchFamily="34" charset="0"/>
              </a:rPr>
              <a:t>of 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Vienna)</a:t>
            </a:r>
            <a:endParaRPr lang="en-US" sz="1600" dirty="0">
              <a:latin typeface="Garamond" pitchFamily="18" charset="0"/>
              <a:cs typeface="Arial" pitchFamily="34" charset="0"/>
            </a:endParaRPr>
          </a:p>
          <a:p>
            <a:endParaRPr lang="en-US" sz="1600" baseline="30000" dirty="0" smtClean="0">
              <a:solidFill>
                <a:schemeClr val="tx1"/>
              </a:solidFill>
              <a:latin typeface="Garamond" pitchFamily="18" charset="0"/>
              <a:cs typeface="Arial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Long version:  </a:t>
            </a:r>
            <a:r>
              <a:rPr lang="en-US" sz="1600" dirty="0" err="1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arXiv</a:t>
            </a: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: 1302.0290</a:t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Short version :  Proceedings of FOCS 2013</a:t>
            </a:r>
          </a:p>
          <a:p>
            <a:endParaRPr lang="en-US" sz="1600" dirty="0">
              <a:latin typeface="Garamond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85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570886"/>
            <a:ext cx="6096000" cy="3086714"/>
            <a:chOff x="1676400" y="1905000"/>
            <a:chExt cx="5486400" cy="2709922"/>
          </a:xfrm>
        </p:grpSpPr>
        <p:sp>
          <p:nvSpPr>
            <p:cNvPr id="26" name="Oval 25"/>
            <p:cNvSpPr/>
            <p:nvPr/>
          </p:nvSpPr>
          <p:spPr>
            <a:xfrm>
              <a:off x="1676400" y="1905000"/>
              <a:ext cx="5486400" cy="270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2795016"/>
              <a:ext cx="2819400" cy="1812161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0232" y="3507673"/>
              <a:ext cx="2154936" cy="109950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5140" y="2224766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itchFamily="18" charset="0"/>
                </a:rPr>
                <a:t>k</a:t>
              </a:r>
              <a:r>
                <a:rPr lang="en-US" dirty="0" smtClean="0">
                  <a:latin typeface="Garamond" pitchFamily="18" charset="0"/>
                </a:rPr>
                <a:t>-local Hamiltonian problem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9420" y="3049125"/>
              <a:ext cx="1293840" cy="25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Quantum k-SAT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3110" y="3872759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Classical k-SAT</a:t>
              </a:r>
              <a:endParaRPr lang="en-US" dirty="0">
                <a:latin typeface="Garamond" pitchFamily="18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481137" y="1478743"/>
            <a:ext cx="0" cy="36431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2265553"/>
            <a:ext cx="0" cy="35116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8359" y="1573154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Yes instances are frustration-free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3909" y="2335154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All constraints are diagonal 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" y="3732148"/>
            <a:ext cx="94006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Complexity of quantum k-SAT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        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We prove quantum 3-SAT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is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="1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-hard (and therefore QMA</a:t>
            </a:r>
            <a:r>
              <a:rPr lang="en-US" b="1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-complete).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Garamond" pitchFamily="18" charset="0"/>
              </a:rPr>
            </a:b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k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0347" y="4251917"/>
            <a:ext cx="172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P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370032" y="4724400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5562600"/>
            <a:ext cx="196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-complete 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9761" y="4800600"/>
            <a:ext cx="230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 </a:t>
            </a:r>
            <a:endParaRPr lang="en-US" baseline="-25000" dirty="0" smtClean="0">
              <a:solidFill>
                <a:prstClr val="black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NP-hard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371600" y="5413844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4</a:t>
                </a:r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4780776" y="4267561"/>
            <a:ext cx="172995" cy="161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[</a:t>
                </a:r>
                <a:r>
                  <a:rPr lang="en-US" dirty="0" err="1" smtClean="0">
                    <a:latin typeface="Garamond" pitchFamily="18" charset="0"/>
                  </a:rPr>
                  <a:t>Bravyi</a:t>
                </a:r>
                <a:r>
                  <a:rPr lang="en-US" dirty="0" smtClean="0">
                    <a:latin typeface="Garamond" pitchFamily="18" charset="0"/>
                  </a:rPr>
                  <a:t> 2006]</a:t>
                </a:r>
              </a:p>
              <a:p>
                <a:r>
                  <a:rPr lang="en-US" dirty="0" smtClean="0">
                    <a:latin typeface="Garamond" pitchFamily="18" charset="0"/>
                  </a:rPr>
                  <a:t/>
                </a:r>
                <a:br>
                  <a:rPr lang="en-US" dirty="0" smtClean="0">
                    <a:latin typeface="Garamond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≥5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also follows from [</a:t>
                </a:r>
                <a:r>
                  <a:rPr lang="en-US" dirty="0" err="1" smtClean="0">
                    <a:latin typeface="Garamond" pitchFamily="18" charset="0"/>
                  </a:rPr>
                  <a:t>Kitaev</a:t>
                </a:r>
                <a:r>
                  <a:rPr lang="en-US" dirty="0" smtClean="0">
                    <a:latin typeface="Garamond" pitchFamily="18" charset="0"/>
                  </a:rPr>
                  <a:t> 99])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49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09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570886"/>
            <a:ext cx="6096000" cy="3086714"/>
            <a:chOff x="1676400" y="1905000"/>
            <a:chExt cx="5486400" cy="2709922"/>
          </a:xfrm>
        </p:grpSpPr>
        <p:sp>
          <p:nvSpPr>
            <p:cNvPr id="26" name="Oval 25"/>
            <p:cNvSpPr/>
            <p:nvPr/>
          </p:nvSpPr>
          <p:spPr>
            <a:xfrm>
              <a:off x="1676400" y="1905000"/>
              <a:ext cx="5486400" cy="270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2795016"/>
              <a:ext cx="2819400" cy="1812161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0232" y="3507673"/>
              <a:ext cx="2154936" cy="109950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5140" y="2224766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itchFamily="18" charset="0"/>
                </a:rPr>
                <a:t>k</a:t>
              </a:r>
              <a:r>
                <a:rPr lang="en-US" dirty="0" smtClean="0">
                  <a:latin typeface="Garamond" pitchFamily="18" charset="0"/>
                </a:rPr>
                <a:t>-local Hamiltonian problem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9420" y="3049125"/>
              <a:ext cx="1293840" cy="25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Quantum k-SAT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3110" y="3872759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Classical k-SAT</a:t>
              </a:r>
              <a:endParaRPr lang="en-US" dirty="0">
                <a:latin typeface="Garamond" pitchFamily="18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481137" y="1478743"/>
            <a:ext cx="0" cy="36431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2265553"/>
            <a:ext cx="0" cy="35116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8359" y="1573154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Yes instances are frustration-free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3909" y="2335154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All constraints are diagonal 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" y="3732148"/>
            <a:ext cx="940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Complexity of quantum k-SAT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        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k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0347" y="4251917"/>
            <a:ext cx="172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P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370032" y="4724400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4916269"/>
            <a:ext cx="196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-complete 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≥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8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2667000"/>
            <a:ext cx="31220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Ambainis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Kempe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Sattath</a:t>
            </a:r>
            <a:r>
              <a:rPr lang="en-US" dirty="0" smtClean="0">
                <a:latin typeface="Garamond" pitchFamily="18" charset="0"/>
              </a:rPr>
              <a:t> 2010]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[Arad </a:t>
            </a:r>
            <a:r>
              <a:rPr lang="en-US" dirty="0" err="1" smtClean="0">
                <a:latin typeface="Garamond" pitchFamily="18" charset="0"/>
              </a:rPr>
              <a:t>Sattath</a:t>
            </a:r>
            <a:r>
              <a:rPr lang="en-US" dirty="0" smtClean="0">
                <a:latin typeface="Garamond" pitchFamily="18" charset="0"/>
              </a:rPr>
              <a:t> 2013]</a:t>
            </a:r>
          </a:p>
          <a:p>
            <a:r>
              <a:rPr lang="en-US" dirty="0" smtClean="0">
                <a:latin typeface="Garamond" pitchFamily="18" charset="0"/>
              </a:rPr>
              <a:t>[Schwarz </a:t>
            </a:r>
            <a:r>
              <a:rPr lang="en-US" dirty="0" err="1" smtClean="0">
                <a:latin typeface="Garamond" pitchFamily="18" charset="0"/>
              </a:rPr>
              <a:t>Cubitt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Verstraete</a:t>
            </a:r>
            <a:r>
              <a:rPr lang="en-US" dirty="0" smtClean="0">
                <a:latin typeface="Garamond" pitchFamily="18" charset="0"/>
              </a:rPr>
              <a:t> 2013]</a:t>
            </a: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8600" y="28305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Many authors have studied quantum SAT since </a:t>
            </a:r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Bravyi’s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work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1000" y="2977634"/>
            <a:ext cx="302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Quantum </a:t>
            </a:r>
            <a:r>
              <a:rPr lang="en-US" dirty="0" err="1">
                <a:solidFill>
                  <a:schemeClr val="accent1"/>
                </a:solidFill>
                <a:latin typeface="Garamond" pitchFamily="18" charset="0"/>
              </a:rPr>
              <a:t>Lovász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 Local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Lemma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 flipH="1">
            <a:off x="3390900" y="2667000"/>
            <a:ext cx="3810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28600" y="4355068"/>
            <a:ext cx="51126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Laumann</a:t>
            </a:r>
            <a:r>
              <a:rPr lang="en-US" dirty="0" smtClean="0">
                <a:latin typeface="Garamond" pitchFamily="18" charset="0"/>
              </a:rPr>
              <a:t>  </a:t>
            </a:r>
            <a:r>
              <a:rPr lang="en-US" dirty="0" err="1" smtClean="0">
                <a:latin typeface="Garamond" pitchFamily="18" charset="0"/>
              </a:rPr>
              <a:t>Läuchli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Moessner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Scardicchio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Sondhi</a:t>
            </a:r>
            <a:r>
              <a:rPr lang="en-US" dirty="0" smtClean="0">
                <a:latin typeface="Garamond" pitchFamily="18" charset="0"/>
              </a:rPr>
              <a:t> 2010]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Laumann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Moessner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Scardicchio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Sondhi</a:t>
            </a:r>
            <a:r>
              <a:rPr lang="en-US" dirty="0" smtClean="0">
                <a:latin typeface="Garamond" pitchFamily="18" charset="0"/>
              </a:rPr>
              <a:t> 2010]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>
                <a:latin typeface="Garamond" pitchFamily="18" charset="0"/>
              </a:rPr>
              <a:t>[</a:t>
            </a:r>
            <a:r>
              <a:rPr lang="en-US" dirty="0" err="1">
                <a:latin typeface="Garamond" pitchFamily="18" charset="0"/>
              </a:rPr>
              <a:t>Bravyi</a:t>
            </a:r>
            <a:r>
              <a:rPr lang="en-US" dirty="0">
                <a:latin typeface="Garamond" pitchFamily="18" charset="0"/>
              </a:rPr>
              <a:t> Moore Russell 2010]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[Hsu </a:t>
            </a:r>
            <a:r>
              <a:rPr lang="en-US" dirty="0" err="1" smtClean="0">
                <a:latin typeface="Garamond" pitchFamily="18" charset="0"/>
              </a:rPr>
              <a:t>Laumann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Läuchli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Moessner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Sondhi</a:t>
            </a:r>
            <a:r>
              <a:rPr lang="en-US" dirty="0" smtClean="0">
                <a:latin typeface="Garamond" pitchFamily="18" charset="0"/>
              </a:rPr>
              <a:t> 2013]</a:t>
            </a:r>
          </a:p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Bardoscia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Nagaj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Scardicchio</a:t>
            </a:r>
            <a:r>
              <a:rPr lang="en-US" dirty="0" smtClean="0">
                <a:latin typeface="Garamond" pitchFamily="18" charset="0"/>
              </a:rPr>
              <a:t> 2013]</a:t>
            </a: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6" name="Left Brace 25"/>
          <p:cNvSpPr/>
          <p:nvPr/>
        </p:nvSpPr>
        <p:spPr>
          <a:xfrm flipH="1">
            <a:off x="5285650" y="4355068"/>
            <a:ext cx="381000" cy="1371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666650" y="4355068"/>
            <a:ext cx="277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Ensembles of random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instances of quantum k-SAT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1938754"/>
            <a:ext cx="18991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Eldar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Regev</a:t>
            </a:r>
            <a:r>
              <a:rPr lang="en-US" dirty="0" smtClean="0">
                <a:latin typeface="Garamond" pitchFamily="18" charset="0"/>
              </a:rPr>
              <a:t> 2008]</a:t>
            </a:r>
          </a:p>
          <a:p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60318" y="1944469"/>
            <a:ext cx="3588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Complexity of quantum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2-SAT with higher dimensional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particles (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qudits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28600" y="1187195"/>
            <a:ext cx="2431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Ji</a:t>
            </a:r>
            <a:r>
              <a:rPr lang="en-US" dirty="0" smtClean="0">
                <a:latin typeface="Garamond" pitchFamily="18" charset="0"/>
              </a:rPr>
              <a:t> Wei </a:t>
            </a:r>
            <a:r>
              <a:rPr lang="en-US" dirty="0" err="1" smtClean="0">
                <a:latin typeface="Garamond" pitchFamily="18" charset="0"/>
              </a:rPr>
              <a:t>Zeng</a:t>
            </a:r>
            <a:r>
              <a:rPr lang="en-US" dirty="0" smtClean="0">
                <a:latin typeface="Garamond" pitchFamily="18" charset="0"/>
              </a:rPr>
              <a:t> 2011] 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66624" y="1179731"/>
            <a:ext cx="589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Characterization of the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groundspace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of yes instances of quantum 2-SAT 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7744" y="3764047"/>
            <a:ext cx="2431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Sattath</a:t>
            </a:r>
            <a:r>
              <a:rPr lang="en-US" dirty="0" smtClean="0">
                <a:latin typeface="Garamond" pitchFamily="18" charset="0"/>
              </a:rPr>
              <a:t> 2013] 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69508" y="3764047"/>
            <a:ext cx="463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“An almost sudden jump in quantum complexity”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9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038600" y="152400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QMA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246321" y="2943808"/>
                <a:ext cx="8763001" cy="2237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>
                  <a:solidFill>
                    <a:prstClr val="black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is a yes instance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there exists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(a witness) which is accepted with probability </a:t>
                </a:r>
                <a:r>
                  <a:rPr lang="en-US" dirty="0" smtClean="0">
                    <a:solidFill>
                      <a:srgbClr val="FF0000"/>
                    </a:solidFill>
                    <a:latin typeface="Garamond" pitchFamily="18" charset="0"/>
                  </a:rPr>
                  <a:t>exactly 1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.</a:t>
                </a: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prstClr val="black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prstClr val="black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is a no instance </a:t>
                </a:r>
                <a:r>
                  <a:rPr lang="en-US" dirty="0">
                    <a:solidFill>
                      <a:prstClr val="black"/>
                    </a:solidFill>
                    <a:latin typeface="Garamond" pitchFamily="18" charset="0"/>
                  </a:rPr>
                  <a:t>e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very state is accepted with probability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𝑠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b="1" dirty="0">
                  <a:solidFill>
                    <a:srgbClr val="92D050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1" y="2943808"/>
                <a:ext cx="8763001" cy="2237792"/>
              </a:xfrm>
              <a:prstGeom prst="rect">
                <a:avLst/>
              </a:prstGeom>
              <a:blipFill rotWithShape="1"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102545" y="2943808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  <a:p>
            <a:pPr algn="ctr"/>
            <a:r>
              <a:rPr lang="en-US" sz="2000" dirty="0" smtClean="0">
                <a:solidFill>
                  <a:prstClr val="white"/>
                </a:solidFill>
              </a:rPr>
              <a:t>W</a:t>
            </a:r>
            <a:r>
              <a:rPr lang="en-US" sz="2000" baseline="-25000" dirty="0" smtClean="0">
                <a:solidFill>
                  <a:prstClr val="white"/>
                </a:solidFill>
              </a:rPr>
              <a:t>m-1</a:t>
            </a:r>
            <a:r>
              <a:rPr lang="en-US" sz="2000" dirty="0" smtClean="0">
                <a:solidFill>
                  <a:prstClr val="white"/>
                </a:solidFill>
              </a:rPr>
              <a:t>W</a:t>
            </a:r>
            <a:r>
              <a:rPr lang="en-US" sz="2000" baseline="-25000" dirty="0" smtClean="0">
                <a:solidFill>
                  <a:prstClr val="white"/>
                </a:solidFill>
              </a:rPr>
              <a:t>m-2</a:t>
            </a:r>
            <a:r>
              <a:rPr lang="en-US" sz="2000" dirty="0" smtClean="0">
                <a:solidFill>
                  <a:prstClr val="white"/>
                </a:solidFill>
              </a:rPr>
              <a:t>…W</a:t>
            </a:r>
            <a:r>
              <a:rPr lang="en-US" sz="2000" baseline="-25000" dirty="0" smtClean="0">
                <a:solidFill>
                  <a:prstClr val="white"/>
                </a:solidFill>
              </a:rPr>
              <a:t>0</a:t>
            </a:r>
            <a:endParaRPr lang="en-US" sz="2000" baseline="-25000" dirty="0">
              <a:solidFill>
                <a:prstClr val="white"/>
              </a:solidFill>
            </a:endParaRPr>
          </a:p>
          <a:p>
            <a:pPr algn="ctr"/>
            <a:endParaRPr lang="en-US" sz="4400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569145" y="309620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69145" y="3248884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69145" y="3417613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69145" y="355340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69145" y="370580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845745" y="3096208"/>
            <a:ext cx="993278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45745" y="325977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5745" y="342849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45745" y="3564294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45745" y="3716694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1416745" y="3417613"/>
            <a:ext cx="45719" cy="440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38200" y="3498169"/>
                <a:ext cx="559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𝜓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98169"/>
                <a:ext cx="5599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838200" y="2991603"/>
                <a:ext cx="90973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|0〉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1603"/>
                <a:ext cx="909736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5855750" y="2949113"/>
            <a:ext cx="685800" cy="30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>
            <a:off x="5855750" y="2991603"/>
            <a:ext cx="685800" cy="640731"/>
          </a:xfrm>
          <a:prstGeom prst="arc">
            <a:avLst>
              <a:gd name="adj1" fmla="val 11613122"/>
              <a:gd name="adj2" fmla="val 20757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</p:cNvCxnSpPr>
          <p:nvPr/>
        </p:nvCxnSpPr>
        <p:spPr>
          <a:xfrm flipV="1">
            <a:off x="6198650" y="3024959"/>
            <a:ext cx="158440" cy="22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" y="2105607"/>
            <a:ext cx="8521800" cy="2895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6321" y="2258008"/>
            <a:ext cx="768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="1" baseline="-25000" dirty="0" smtClean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prstClr val="black"/>
                </a:solidFill>
                <a:latin typeface="Garamond" pitchFamily="18" charset="0"/>
              </a:rPr>
              <a:t> verification circuit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2400" y="5428318"/>
            <a:ext cx="85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Because of the perfect completeness, the definition of 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  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is gate-set dependent.</a:t>
            </a:r>
            <a:endParaRPr lang="en-US" b="1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52400" y="5878697"/>
            <a:ext cx="85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It is not known whether or not QMA=QMA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; 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see</a:t>
            </a:r>
            <a:endParaRPr lang="en-US" b="1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2600" y="6210636"/>
            <a:ext cx="1238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[Aaronson 2009] [Jordan, Kobayashi, </a:t>
            </a:r>
            <a:r>
              <a:rPr lang="en-US" sz="1600" dirty="0" err="1" smtClean="0">
                <a:latin typeface="Garamond" pitchFamily="18" charset="0"/>
              </a:rPr>
              <a:t>Nagaj</a:t>
            </a:r>
            <a:r>
              <a:rPr lang="en-US" sz="1600" dirty="0" smtClean="0">
                <a:latin typeface="Garamond" pitchFamily="18" charset="0"/>
              </a:rPr>
              <a:t>, Nishimura 2012]</a:t>
            </a:r>
          </a:p>
          <a:p>
            <a:r>
              <a:rPr lang="en-US" sz="1600" dirty="0" smtClean="0">
                <a:latin typeface="Garamond" pitchFamily="18" charset="0"/>
              </a:rPr>
              <a:t>[Kobayashi, Le Gall, Nishimura 2013] [</a:t>
            </a:r>
            <a:r>
              <a:rPr lang="en-US" sz="1600" dirty="0" err="1">
                <a:latin typeface="Garamond" pitchFamily="18" charset="0"/>
              </a:rPr>
              <a:t>P</a:t>
            </a:r>
            <a:r>
              <a:rPr lang="en-US" sz="1600" dirty="0" err="1" smtClean="0">
                <a:latin typeface="Garamond" pitchFamily="18" charset="0"/>
              </a:rPr>
              <a:t>ereszlenyi</a:t>
            </a:r>
            <a:r>
              <a:rPr lang="en-US" sz="1600" dirty="0" smtClean="0">
                <a:latin typeface="Garamond" pitchFamily="18" charset="0"/>
              </a:rPr>
              <a:t> 2013] 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6321" y="997611"/>
            <a:ext cx="8504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 is a one-sided error version of QMA. This is the relevant class because</a:t>
            </a:r>
            <a:b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quantum k-SAT is defined with one-sided error.</a:t>
            </a:r>
            <a:b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/>
            </a:r>
            <a:b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</a:br>
            <a:endParaRPr lang="en-US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1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6224" y="2818468"/>
            <a:ext cx="850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 proved quantum k-SAT is contained in 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b="1" dirty="0">
                <a:solidFill>
                  <a:srgbClr val="4F81BD"/>
                </a:solidFill>
                <a:latin typeface="Garamond" pitchFamily="18" charset="0"/>
              </a:rPr>
              <a:t> </a:t>
            </a:r>
            <a:endParaRPr lang="en-US" b="1" dirty="0" smtClean="0">
              <a:solidFill>
                <a:srgbClr val="4F81BD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(verification circuit: choose one projector at random and measure it).</a:t>
            </a:r>
            <a:endParaRPr lang="en-US" b="1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9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6224" y="2818468"/>
            <a:ext cx="85040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 proved quantum k-SAT is contained in 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b="1" dirty="0">
                <a:solidFill>
                  <a:srgbClr val="4F81BD"/>
                </a:solidFill>
                <a:latin typeface="Garamond" pitchFamily="18" charset="0"/>
              </a:rPr>
              <a:t> </a:t>
            </a:r>
            <a:endParaRPr lang="en-US" b="1" dirty="0" smtClean="0">
              <a:solidFill>
                <a:srgbClr val="4F81BD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(verification circuit: choose one projector at random and measure it).</a:t>
            </a:r>
            <a:b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/>
            </a:r>
            <a:b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To prove QMA</a:t>
            </a:r>
            <a:r>
              <a:rPr lang="en-US" b="1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-hardness of quantum 3-SAT we use a circuit-to-Hamiltonian mapping, i.e., we reduce from quantum circuit </a:t>
            </a:r>
            <a:r>
              <a:rPr lang="en-US" b="1" dirty="0" err="1" smtClean="0">
                <a:solidFill>
                  <a:srgbClr val="4F81BD"/>
                </a:solidFill>
                <a:latin typeface="Garamond" pitchFamily="18" charset="0"/>
              </a:rPr>
              <a:t>satisfiability</a:t>
            </a:r>
            <a:r>
              <a:rPr lang="en-US" b="1" dirty="0">
                <a:solidFill>
                  <a:srgbClr val="4F81BD"/>
                </a:solidFill>
                <a:latin typeface="Garamond" pitchFamily="18" charset="0"/>
              </a:rPr>
              <a:t>.</a:t>
            </a:r>
            <a:endParaRPr lang="en-US" b="1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1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533400" y="3507739"/>
                <a:ext cx="8001000" cy="281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</a:rPr>
                  <a:t>	</a:t>
                </a:r>
              </a:p>
              <a:p>
                <a:r>
                  <a:rPr lang="en-US" sz="2400" dirty="0">
                    <a:solidFill>
                      <a:prstClr val="black"/>
                    </a:solidFill>
                    <a:latin typeface="Garamond" pitchFamily="18" charset="0"/>
                  </a:rPr>
                  <a:t>	</a:t>
                </a:r>
                <a:r>
                  <a:rPr lang="en-US" sz="2400" dirty="0" smtClean="0">
                    <a:solidFill>
                      <a:prstClr val="black"/>
                    </a:solidFill>
                    <a:latin typeface="Garamond" pitchFamily="18" charset="0"/>
                  </a:rPr>
                  <a:t>		</a:t>
                </a:r>
                <a:endParaRPr lang="en-US" sz="2400" dirty="0">
                  <a:solidFill>
                    <a:prstClr val="black"/>
                  </a:solidFill>
                  <a:latin typeface="Garamond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 x is a yes instance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there </a:t>
                </a:r>
                <a:r>
                  <a:rPr lang="en-US" dirty="0">
                    <a:solidFill>
                      <a:prstClr val="black"/>
                    </a:solidFill>
                    <a:latin typeface="Garamond" pitchFamily="18" charset="0"/>
                  </a:rPr>
                  <a:t>is an input state (witness) which makes the circuit output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1 with certainty.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Ground energy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is zero.</a:t>
                </a:r>
              </a:p>
              <a:p>
                <a:endParaRPr lang="en-US" dirty="0">
                  <a:solidFill>
                    <a:prstClr val="black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 x is a no instance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no </a:t>
                </a:r>
                <a:r>
                  <a:rPr lang="en-US" dirty="0">
                    <a:solidFill>
                      <a:prstClr val="black"/>
                    </a:solidFill>
                    <a:latin typeface="Garamond" pitchFamily="18" charset="0"/>
                  </a:rPr>
                  <a:t>input state makes the circuit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output 1 with probability greater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.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Ground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is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𝒑𝒐𝒍𝒚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7739"/>
                <a:ext cx="8001000" cy="2816861"/>
              </a:xfrm>
              <a:prstGeom prst="rect">
                <a:avLst/>
              </a:prstGeom>
              <a:blipFill rotWithShape="1">
                <a:blip r:embed="rId2"/>
                <a:stretch>
                  <a:fillRect l="-686" r="-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861133" y="238780"/>
            <a:ext cx="7444667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QMA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1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-hardness via circuit-to-Hamiltonian mapping</a:t>
            </a:r>
            <a:b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</a:b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47822" y="2419405"/>
            <a:ext cx="3581559" cy="762000"/>
            <a:chOff x="818732" y="1598474"/>
            <a:chExt cx="6496468" cy="990600"/>
          </a:xfrm>
        </p:grpSpPr>
        <p:sp>
          <p:nvSpPr>
            <p:cNvPr id="30" name="Rectangle 29"/>
            <p:cNvSpPr/>
            <p:nvPr/>
          </p:nvSpPr>
          <p:spPr>
            <a:xfrm>
              <a:off x="2876195" y="1598474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m-1</a:t>
              </a:r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m-2</a:t>
              </a:r>
              <a:r>
                <a:rPr lang="en-US" dirty="0">
                  <a:solidFill>
                    <a:prstClr val="white"/>
                  </a:solidFill>
                </a:rPr>
                <a:t>…W</a:t>
              </a:r>
              <a:r>
                <a:rPr lang="en-US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342795" y="17508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342795" y="190355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342795" y="207227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342795" y="22080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42795" y="23604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619395" y="1750874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619395" y="191443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619395" y="208316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619395" y="22189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619395" y="23713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Left Brace 40"/>
            <p:cNvSpPr/>
            <p:nvPr/>
          </p:nvSpPr>
          <p:spPr>
            <a:xfrm>
              <a:off x="2190395" y="2072279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22" r="-70588" b="-446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10" r="-56627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/>
            <p:cNvSpPr/>
            <p:nvPr/>
          </p:nvSpPr>
          <p:spPr>
            <a:xfrm>
              <a:off x="6629400" y="1603779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Arc 64"/>
            <p:cNvSpPr/>
            <p:nvPr/>
          </p:nvSpPr>
          <p:spPr>
            <a:xfrm>
              <a:off x="6629400" y="1646269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6" name="Straight Arrow Connector 65"/>
            <p:cNvCxnSpPr>
              <a:stCxn id="44" idx="2"/>
            </p:cNvCxnSpPr>
            <p:nvPr/>
          </p:nvCxnSpPr>
          <p:spPr>
            <a:xfrm flipV="1">
              <a:off x="6972300" y="1679625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>
            <a:off x="4762622" y="2783870"/>
            <a:ext cx="1609625" cy="0"/>
          </a:xfrm>
          <a:prstGeom prst="straightConnector1">
            <a:avLst/>
          </a:prstGeom>
          <a:ln w="666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6667622" y="2499956"/>
                <a:ext cx="1790578" cy="839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2" y="2499956"/>
                <a:ext cx="1790578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982866" y="1973997"/>
                <a:ext cx="3101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QMA</a:t>
                </a:r>
                <a:r>
                  <a:rPr lang="en-US" baseline="-25000" dirty="0" smtClean="0">
                    <a:latin typeface="Garamond" pitchFamily="18" charset="0"/>
                  </a:rPr>
                  <a:t>1</a:t>
                </a:r>
                <a:r>
                  <a:rPr lang="en-US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Verification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6" y="1973997"/>
                <a:ext cx="310136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572"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6641722" y="2019813"/>
            <a:ext cx="174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Quantum 3-SAT 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Hamiltonian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89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8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|+1⊗|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 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76200" y="3601670"/>
            <a:ext cx="109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3601670"/>
            <a:ext cx="109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|+1⊗|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 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𝐹𝑒𝑦𝑛𝑚𝑎𝑛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⊗|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i="1">
                          <a:latin typeface="Cambria Math"/>
                        </a:rPr>
                        <m:t>〉〈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4941" y="474160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762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42262" y="238780"/>
            <a:ext cx="446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k-SAT (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2006)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Each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clause is a k-local projector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and is satisfied by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b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amount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violates a clause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〈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1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3601670"/>
            <a:ext cx="109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|+1⊗|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 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4941" y="474160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962412" y="5571202"/>
                <a:ext cx="6752618" cy="600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412" y="5571202"/>
                <a:ext cx="6752618" cy="600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5400000">
            <a:off x="5149368" y="4532618"/>
            <a:ext cx="350639" cy="1508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57600" y="5342602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Nullspace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consists of “history states”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𝐹𝑒𝑦𝑛𝑚𝑎𝑛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⊗|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i="1">
                          <a:latin typeface="Cambria Math"/>
                        </a:rPr>
                        <m:t>〉〈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80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" y="3601670"/>
            <a:ext cx="109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|+1⊗|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 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24941" y="474160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1962412" y="5571202"/>
                <a:ext cx="6752618" cy="600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𝜙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412" y="5571202"/>
                <a:ext cx="6752618" cy="60099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5400000">
            <a:off x="5149368" y="4532618"/>
            <a:ext cx="350639" cy="1508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657600" y="5342602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Nullspace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consists of “history states”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0" y="6334125"/>
            <a:ext cx="546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To have zero energy for the other two terms, we must have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5410200" y="6334125"/>
                <a:ext cx="1682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6334125"/>
                <a:ext cx="1682127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6984994" y="6334125"/>
            <a:ext cx="337532" cy="108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22526" y="6103292"/>
            <a:ext cx="1953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A witness accepted </a:t>
            </a:r>
          </a:p>
          <a:p>
            <a:r>
              <a:rPr lang="en-US" dirty="0" smtClean="0">
                <a:latin typeface="Garamond" pitchFamily="18" charset="0"/>
              </a:rPr>
              <a:t>with probability 1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𝐹𝑒𝑦𝑛𝑚𝑎𝑛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⊗|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i="1">
                          <a:latin typeface="Cambria Math"/>
                        </a:rPr>
                        <m:t>〉〈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822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160961" y="1819507"/>
            <a:ext cx="4687639" cy="923693"/>
            <a:chOff x="1475158" y="1066800"/>
            <a:chExt cx="5935647" cy="990600"/>
          </a:xfrm>
        </p:grpSpPr>
        <p:sp>
          <p:nvSpPr>
            <p:cNvPr id="5" name="Rectangle 4"/>
            <p:cNvSpPr/>
            <p:nvPr/>
          </p:nvSpPr>
          <p:spPr>
            <a:xfrm>
              <a:off x="2971800" y="1066800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W</a:t>
              </a:r>
              <a:r>
                <a:rPr lang="en-US" sz="2000" baseline="-25000" dirty="0" smtClean="0"/>
                <a:t>m-1</a:t>
              </a:r>
              <a:r>
                <a:rPr lang="en-US" sz="2000" dirty="0" smtClean="0"/>
                <a:t>W</a:t>
              </a:r>
              <a:r>
                <a:rPr lang="en-US" sz="2000" baseline="-25000" dirty="0" smtClean="0"/>
                <a:t>m-2</a:t>
              </a:r>
              <a:r>
                <a:rPr lang="en-US" sz="2000" dirty="0" smtClean="0"/>
                <a:t>…W</a:t>
              </a:r>
              <a:r>
                <a:rPr lang="en-US" sz="2000" baseline="-25000" dirty="0" smtClean="0"/>
                <a:t>0</a:t>
              </a:r>
              <a:endParaRPr lang="en-US" sz="2000" baseline="-25000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438400" y="12192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438400" y="137187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38400" y="154060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438400" y="16764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438400" y="182880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1219200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15000" y="1382762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1551491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715000" y="16872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15000" y="183968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Left Brace 15"/>
            <p:cNvSpPr/>
            <p:nvPr/>
          </p:nvSpPr>
          <p:spPr>
            <a:xfrm>
              <a:off x="2286000" y="1540605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621161"/>
                  <a:ext cx="5599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167" r="-1944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158" y="1114595"/>
                  <a:ext cx="909736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564" r="-10256"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6725005" y="1072105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6725005" y="1114595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V="1">
              <a:off x="7067905" y="1147951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76200" y="3008853"/>
            <a:ext cx="142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7199" y="1741184"/>
            <a:ext cx="292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verification circuit </a:t>
            </a: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gates)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      </m:t>
                      </m:r>
                      <m:r>
                        <a:rPr lang="en-US" sz="1600" b="0" i="1" smtClean="0">
                          <a:latin typeface="Cambria Math"/>
                        </a:rPr>
                        <m:t>𝑧</m:t>
                      </m:r>
                      <m:r>
                        <a:rPr lang="en-US" sz="1600" b="0" i="1" smtClean="0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1600" b="0" i="1" smtClean="0">
                          <a:latin typeface="Cambria Math"/>
                        </a:rPr>
                        <m:t>, 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  <m:r>
                        <a:rPr lang="en-US" sz="1600" b="0" i="1" smtClean="0">
                          <a:latin typeface="Cambria Math"/>
                        </a:rPr>
                        <m:t>∈{0,1,2,…,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56602"/>
                <a:ext cx="3354508" cy="338554"/>
              </a:xfrm>
              <a:prstGeom prst="rect">
                <a:avLst/>
              </a:prstGeom>
              <a:blipFill rotWithShape="1"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|+1⊗|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+1|−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+1 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242" y="3493845"/>
                <a:ext cx="7762958" cy="55335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/>
              <p:cNvSpPr txBox="1"/>
              <p:nvPr/>
            </p:nvSpPr>
            <p:spPr>
              <a:xfrm>
                <a:off x="76200" y="5410200"/>
                <a:ext cx="8649680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𝑭𝒆𝒚𝒏𝒎𝒂𝒏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has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a zero energy ground state if and only if the QMA</a:t>
                </a:r>
                <a:r>
                  <a:rPr lang="en-US" b="1" baseline="-25000" dirty="0" smtClean="0">
                    <a:solidFill>
                      <a:schemeClr val="accent1"/>
                    </a:solidFill>
                    <a:latin typeface="Garamond" pitchFamily="18" charset="0"/>
                  </a:rPr>
                  <a:t>1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verification circuit accepts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a witness with probability 1. However, it’s not local.</a:t>
                </a:r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410200"/>
                <a:ext cx="8649680" cy="668260"/>
              </a:xfrm>
              <a:prstGeom prst="rect">
                <a:avLst/>
              </a:prstGeom>
              <a:blipFill rotWithShape="1">
                <a:blip r:embed="rId7"/>
                <a:stretch>
                  <a:fillRect l="-635" t="-27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590800" y="391180"/>
            <a:ext cx="395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1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2486" y="6172200"/>
            <a:ext cx="864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Kitaev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used a clock construction to convert it to a local Hamiltonian…</a:t>
            </a:r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" y="3601670"/>
            <a:ext cx="109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941" y="4741604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𝐹𝑒𝑦𝑛𝑚𝑎𝑛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⊗|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i="1">
                              <a:latin typeface="Cambria Math"/>
                            </a:rPr>
                            <m:t>〉〈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⊗|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i="1">
                          <a:latin typeface="Cambria Math"/>
                        </a:rPr>
                        <m:t>〉〈</m:t>
                      </m:r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7539"/>
                <a:ext cx="6472028" cy="78406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152400" y="161186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blipFill rotWithShape="1"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3309729" y="21167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09800" y="211678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391180"/>
            <a:ext cx="67485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b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</a:b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           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2554773" y="1767937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3386859" y="1784118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=1⊗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152400" y="161186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blipFill rotWithShape="1"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3309729" y="21167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09800" y="211678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52400" y="298345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2554773" y="1767937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86992" y="2699266"/>
            <a:ext cx="628008" cy="30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5607" y="2383393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 sum of 5-local projectors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3386859" y="1784118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=1⊗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81200" y="3882509"/>
                <a:ext cx="288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Nullspace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  <a:latin typeface="Garamond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1" baseline="-25000" dirty="0">
                        <a:solidFill>
                          <a:schemeClr val="tx1"/>
                        </a:solidFill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 spanned by</a:t>
                </a:r>
                <a:endParaRPr lang="en-US" b="1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82509"/>
                <a:ext cx="28825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91" t="-6667" r="-63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152400" y="161186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blipFill rotWithShape="1"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3309729" y="21167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09800" y="211678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4800600" y="3886200"/>
                <a:ext cx="33918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111…1000…0</m:t>
                          </m:r>
                        </m:e>
                      </m:d>
                      <m:r>
                        <a:rPr lang="en-US" sz="1600" b="0" i="0" smtClean="0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t</m:t>
                      </m:r>
                      <m:r>
                        <a:rPr lang="en-US" sz="1600" b="0" i="0" smtClean="0">
                          <a:latin typeface="Cambria Math"/>
                        </a:rPr>
                        <m:t>=0,…,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86200"/>
                <a:ext cx="3391891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Left Brace 98"/>
          <p:cNvSpPr/>
          <p:nvPr/>
        </p:nvSpPr>
        <p:spPr>
          <a:xfrm rot="16200000">
            <a:off x="5732556" y="3948806"/>
            <a:ext cx="304800" cy="762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5717666" y="4385846"/>
                <a:ext cx="31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66" y="4385846"/>
                <a:ext cx="317908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Left Brace 100"/>
          <p:cNvSpPr/>
          <p:nvPr/>
        </p:nvSpPr>
        <p:spPr>
          <a:xfrm rot="16200000">
            <a:off x="6494560" y="3948806"/>
            <a:ext cx="304800" cy="762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265959" y="4385846"/>
                <a:ext cx="738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59" y="4385846"/>
                <a:ext cx="738023" cy="33855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52400" y="298345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2554773" y="1767937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86992" y="2699266"/>
            <a:ext cx="628008" cy="30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5607" y="2383393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 sum of 5-local projectors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3427091" y="3058594"/>
            <a:ext cx="304800" cy="1242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3386859" y="1784118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8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=1⊗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𝑠𝑖𝑚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43200"/>
                <a:ext cx="4970554" cy="7839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677531" y="5272392"/>
                <a:ext cx="2931765" cy="526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𝑠𝑖𝑚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sz="1600" dirty="0">
                              <a:latin typeface="Lucida Calligraphy" pitchFamily="66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sz="1600" baseline="-25000" dirty="0">
                              <a:latin typeface="Garamond" pitchFamily="18" charset="0"/>
                            </a:rPr>
                            <m:t>comp</m:t>
                          </m:r>
                          <m:r>
                            <a:rPr lang="en-US" sz="1600" i="1">
                              <a:latin typeface="Cambria Math"/>
                            </a:rPr>
                            <m:t>⊗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1600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𝐹𝑒𝑦𝑛𝑚𝑎𝑛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531" y="5272392"/>
                <a:ext cx="2931765" cy="526234"/>
              </a:xfrm>
              <a:prstGeom prst="rect">
                <a:avLst/>
              </a:prstGeom>
              <a:blipFill rotWithShape="1">
                <a:blip r:embed="rId3"/>
                <a:stretch>
                  <a:fillRect l="-3326" t="-144186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981200" y="3882509"/>
                <a:ext cx="288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Nullspace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solidFill>
                          <a:schemeClr val="tx1"/>
                        </a:solidFill>
                        <a:latin typeface="Garamond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b="1" baseline="-25000" dirty="0">
                        <a:solidFill>
                          <a:schemeClr val="tx1"/>
                        </a:solidFill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 spanned by</a:t>
                </a:r>
                <a:endParaRPr lang="en-US" b="1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82509"/>
                <a:ext cx="288252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91" t="-6667" r="-63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/>
              <p:cNvSpPr txBox="1"/>
              <p:nvPr/>
            </p:nvSpPr>
            <p:spPr>
              <a:xfrm>
                <a:off x="228600" y="4953000"/>
                <a:ext cx="2560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𝒔𝒊𝒎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designed so that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953000"/>
                <a:ext cx="25602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19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8600" y="5948862"/>
                <a:ext cx="772679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𝑲𝒊𝒕𝒂𝒆𝒗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has the same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nullspace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𝑭𝒆𝒚𝒏𝒎𝒂𝒏</m:t>
                        </m:r>
                      </m:sub>
                    </m:sSub>
                  </m:oMath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948862"/>
                <a:ext cx="7726793" cy="394788"/>
              </a:xfrm>
              <a:prstGeom prst="rect">
                <a:avLst/>
              </a:prstGeom>
              <a:blipFill rotWithShape="1">
                <a:blip r:embed="rId6"/>
                <a:stretch>
                  <a:fillRect l="-710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/>
          <p:cNvSpPr txBox="1"/>
          <p:nvPr/>
        </p:nvSpPr>
        <p:spPr>
          <a:xfrm>
            <a:off x="152400" y="1611868"/>
            <a:ext cx="15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Hilbert space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/>
              <p:cNvSpPr txBox="1"/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sz="1600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1600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008" y="1551674"/>
                <a:ext cx="1535805" cy="343556"/>
              </a:xfrm>
              <a:prstGeom prst="rect">
                <a:avLst/>
              </a:prstGeom>
              <a:blipFill rotWithShape="1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/>
          <p:cNvSpPr txBox="1"/>
          <p:nvPr/>
        </p:nvSpPr>
        <p:spPr>
          <a:xfrm>
            <a:off x="3309729" y="2116781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m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209800" y="2116781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4800600" y="3886200"/>
                <a:ext cx="33918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/>
                                </a:rPr>
                                <m:t>t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6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111…1000…0</m:t>
                          </m:r>
                        </m:e>
                      </m:d>
                      <m:r>
                        <a:rPr lang="en-US" sz="1600" b="0" i="0" smtClean="0">
                          <a:latin typeface="Cambria Math"/>
                        </a:rPr>
                        <m:t> 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t</m:t>
                      </m:r>
                      <m:r>
                        <a:rPr lang="en-US" sz="1600" b="0" i="0" smtClean="0">
                          <a:latin typeface="Cambria Math"/>
                        </a:rPr>
                        <m:t>=0,…,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886200"/>
                <a:ext cx="3391891" cy="33855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Left Brace 98"/>
          <p:cNvSpPr/>
          <p:nvPr/>
        </p:nvSpPr>
        <p:spPr>
          <a:xfrm rot="16200000">
            <a:off x="5732556" y="3948806"/>
            <a:ext cx="304800" cy="7620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/>
              <p:cNvSpPr txBox="1"/>
              <p:nvPr/>
            </p:nvSpPr>
            <p:spPr>
              <a:xfrm>
                <a:off x="5717666" y="4385846"/>
                <a:ext cx="3179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66" y="4385846"/>
                <a:ext cx="317908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Left Brace 100"/>
          <p:cNvSpPr/>
          <p:nvPr/>
        </p:nvSpPr>
        <p:spPr>
          <a:xfrm rot="16200000">
            <a:off x="6494560" y="3948806"/>
            <a:ext cx="304800" cy="762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/>
              <p:cNvSpPr txBox="1"/>
              <p:nvPr/>
            </p:nvSpPr>
            <p:spPr>
              <a:xfrm>
                <a:off x="6265959" y="4385846"/>
                <a:ext cx="7380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𝑚</m:t>
                      </m:r>
                      <m:r>
                        <a:rPr lang="en-US" sz="1600" b="0" i="1" smtClean="0">
                          <a:latin typeface="Cambria Math"/>
                        </a:rPr>
                        <m:t>−</m:t>
                      </m:r>
                      <m:r>
                        <a:rPr lang="en-US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959" y="4385846"/>
                <a:ext cx="738023" cy="33855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152400" y="2983451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p:sp>
        <p:nvSpPr>
          <p:cNvPr id="25" name="Left Brace 24"/>
          <p:cNvSpPr/>
          <p:nvPr/>
        </p:nvSpPr>
        <p:spPr>
          <a:xfrm rot="16200000">
            <a:off x="2554773" y="1767937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86992" y="2699266"/>
            <a:ext cx="628008" cy="3010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45607" y="2383393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 sum of 5-local projectors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1" name="Left Brace 30"/>
          <p:cNvSpPr/>
          <p:nvPr/>
        </p:nvSpPr>
        <p:spPr>
          <a:xfrm rot="16200000">
            <a:off x="3427091" y="3058594"/>
            <a:ext cx="304800" cy="12420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/>
          <p:cNvSpPr/>
          <p:nvPr/>
        </p:nvSpPr>
        <p:spPr>
          <a:xfrm rot="16200000">
            <a:off x="3386859" y="1784118"/>
            <a:ext cx="304800" cy="555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comp</m:t>
                          </m:r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blipFill rotWithShape="1">
                <a:blip r:embed="rId3"/>
                <a:stretch>
                  <a:fillRect t="-148958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blipFill rotWithShape="1">
                <a:blip r:embed="rId4"/>
                <a:stretch>
                  <a:fillRect t="-160674" b="-2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blipFill rotWithShape="1">
                <a:blip r:embed="rId5"/>
                <a:stretch>
                  <a:fillRect t="-158889" b="-2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is achieved “term by term”, by exhibiting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(acting on                        ) and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acting on            such that  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blipFill rotWithShape="1">
                <a:blip r:embed="rId6"/>
                <a:stretch>
                  <a:fillRect l="-718" t="-277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comp</m:t>
                    </m:r>
                    <m:r>
                      <a:rPr lang="en-US" sz="1600" i="1">
                        <a:latin typeface="Cambria Math"/>
                      </a:rPr>
                      <m:t>⊗</m:t>
                    </m:r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blipFill rotWithShape="1"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4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comp</m:t>
                          </m:r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blipFill rotWithShape="1">
                <a:blip r:embed="rId3"/>
                <a:stretch>
                  <a:fillRect t="-148958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blipFill rotWithShape="1">
                <a:blip r:embed="rId4"/>
                <a:stretch>
                  <a:fillRect t="-160674" b="-2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blipFill rotWithShape="1">
                <a:blip r:embed="rId5"/>
                <a:stretch>
                  <a:fillRect t="-158889" b="-2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is achieved “term by term”, by exhibiting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(acting on                        ) and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acting on            such that  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blipFill rotWithShape="1">
                <a:blip r:embed="rId6"/>
                <a:stretch>
                  <a:fillRect l="-718" t="-277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34937" y="4440925"/>
                <a:ext cx="863018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1⊗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" y="4440925"/>
                <a:ext cx="8630183" cy="870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comp</m:t>
                    </m:r>
                    <m:r>
                      <a:rPr lang="en-US" sz="1600" i="1">
                        <a:latin typeface="Cambria Math"/>
                      </a:rPr>
                      <m:t>⊗</m:t>
                    </m:r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blipFill rotWithShape="1">
                <a:blip r:embed="rId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0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comp</m:t>
                          </m:r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blipFill rotWithShape="1">
                <a:blip r:embed="rId3"/>
                <a:stretch>
                  <a:fillRect t="-148958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blipFill rotWithShape="1">
                <a:blip r:embed="rId4"/>
                <a:stretch>
                  <a:fillRect t="-160674" b="-2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blipFill rotWithShape="1">
                <a:blip r:embed="rId5"/>
                <a:stretch>
                  <a:fillRect t="-158889" b="-2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is achieved “term by term”, by exhibiting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(acting on                        ) and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acting on            such that  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blipFill rotWithShape="1">
                <a:blip r:embed="rId6"/>
                <a:stretch>
                  <a:fillRect l="-718" t="-277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34937" y="4440925"/>
                <a:ext cx="8630183" cy="870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1⊗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" y="4440925"/>
                <a:ext cx="8630183" cy="87075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057400" y="2655314"/>
            <a:ext cx="788425" cy="129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8812" y="2322763"/>
                <a:ext cx="243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Garamond" pitchFamily="18" charset="0"/>
                  </a:rPr>
                  <a:t>-local projector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 is j-local</a:t>
                </a:r>
                <a:endParaRPr lang="en-US" baseline="-250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2" y="2322763"/>
                <a:ext cx="2438400" cy="923330"/>
              </a:xfrm>
              <a:prstGeom prst="rect">
                <a:avLst/>
              </a:prstGeom>
              <a:blipFill rotWithShape="1">
                <a:blip r:embed="rId8"/>
                <a:stretch>
                  <a:fillRect l="-2250" t="-3311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24000" y="3280502"/>
            <a:ext cx="174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1-local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projectors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comp</m:t>
                    </m:r>
                    <m:r>
                      <a:rPr lang="en-US" sz="1600" i="1">
                        <a:latin typeface="Cambria Math"/>
                      </a:rPr>
                      <m:t>⊗</m:t>
                    </m:r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blipFill rotWithShape="1">
                <a:blip r:embed="rId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flipH="1">
            <a:off x="3240046" y="2883914"/>
            <a:ext cx="188954" cy="1230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42262" y="238780"/>
            <a:ext cx="446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k-SAT (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2006)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Each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clause is a k-local projector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and is satisfied by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b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amount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violates a clause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〈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Quantum k-SAT</a:t>
                </a:r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Given k-local projectors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. We are promised that either</a:t>
                </a:r>
              </a:p>
              <a:p>
                <a:r>
                  <a:rPr lang="en-US" dirty="0">
                    <a:latin typeface="Garamond" pitchFamily="18" charset="0"/>
                  </a:rPr>
                  <a:t>	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(YES) There is 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1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(NO)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all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>
                    <a:latin typeface="Garamond" pitchFamily="18" charset="0"/>
                  </a:rPr>
                  <a:t>a</a:t>
                </a:r>
                <a:r>
                  <a:rPr lang="en-US" dirty="0" smtClean="0">
                    <a:latin typeface="Garamond" pitchFamily="18" charset="0"/>
                  </a:rPr>
                  <a:t>nd asked to decide which is the case.	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643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7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  <m:r>
                            <a:rPr lang="en-US" i="1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comp</m:t>
                          </m:r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20" y="2198114"/>
                <a:ext cx="6849502" cy="586314"/>
              </a:xfrm>
              <a:prstGeom prst="rect">
                <a:avLst/>
              </a:prstGeom>
              <a:blipFill rotWithShape="1">
                <a:blip r:embed="rId3"/>
                <a:stretch>
                  <a:fillRect t="-148958" b="-20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5078" y="3569714"/>
                <a:ext cx="9448800" cy="545086"/>
              </a:xfrm>
              <a:prstGeom prst="rect">
                <a:avLst/>
              </a:prstGeom>
              <a:blipFill rotWithShape="1">
                <a:blip r:embed="rId4"/>
                <a:stretch>
                  <a:fillRect t="-160674" b="-2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2883914"/>
                <a:ext cx="9448800" cy="545086"/>
              </a:xfrm>
              <a:prstGeom prst="rect">
                <a:avLst/>
              </a:prstGeom>
              <a:blipFill rotWithShape="1">
                <a:blip r:embed="rId5"/>
                <a:stretch>
                  <a:fillRect t="-158889" b="-2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is achieved “term by term”, by exhibiting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(acting on                        ) and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acting on            such that  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9" y="1066800"/>
                <a:ext cx="7636706" cy="658514"/>
              </a:xfrm>
              <a:prstGeom prst="rect">
                <a:avLst/>
              </a:prstGeom>
              <a:blipFill rotWithShape="1">
                <a:blip r:embed="rId6"/>
                <a:stretch>
                  <a:fillRect l="-718" t="-277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262224" y="5417819"/>
                <a:ext cx="828776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Kitaev’s Hamiltonian is a sum of k-local projectors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for circuits made from 1- and 2-qubit gates.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b="1" dirty="0" err="1">
                    <a:solidFill>
                      <a:schemeClr val="accent1"/>
                    </a:solidFill>
                    <a:latin typeface="Garamond" pitchFamily="18" charset="0"/>
                  </a:rPr>
                  <a:t>Kitaev’s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 construction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can be used to prove that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quantum 5-SAT is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QMA</a:t>
                </a:r>
                <a:r>
                  <a:rPr lang="en-US" b="1" baseline="-25000" dirty="0" smtClean="0">
                    <a:solidFill>
                      <a:schemeClr val="accent1"/>
                    </a:solidFill>
                    <a:latin typeface="Garamond" pitchFamily="18" charset="0"/>
                  </a:rPr>
                  <a:t>1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-hard.</a:t>
                </a:r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24" y="5417819"/>
                <a:ext cx="8287763" cy="1477328"/>
              </a:xfrm>
              <a:prstGeom prst="rect">
                <a:avLst/>
              </a:prstGeom>
              <a:blipFill rotWithShape="1">
                <a:blip r:embed="rId7"/>
                <a:stretch>
                  <a:fillRect l="-588" t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295400" y="391180"/>
            <a:ext cx="6689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E</a:t>
            </a:r>
            <a:r>
              <a:rPr lang="en-US" sz="2800" dirty="0">
                <a:solidFill>
                  <a:srgbClr val="4F81BD"/>
                </a:solidFill>
                <a:latin typeface="Garamond" pitchFamily="18" charset="0"/>
              </a:rPr>
              <a:t>xample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part 2: Clock construction</a:t>
            </a:r>
            <a:r>
              <a:rPr lang="en-US" sz="2800" baseline="-25000" dirty="0" smtClean="0">
                <a:solidFill>
                  <a:srgbClr val="4F81BD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[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Kitaev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99]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34937" y="4440925"/>
                <a:ext cx="8542338" cy="870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𝐾𝑖𝑡𝑎𝑒𝑣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1⊗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01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〈01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〈"/>
                                  <m:endChr m:val="|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〈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" y="4440925"/>
                <a:ext cx="8542338" cy="87055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057400" y="2655314"/>
            <a:ext cx="788425" cy="129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08812" y="2322763"/>
                <a:ext cx="243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+3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Garamond" pitchFamily="18" charset="0"/>
                  </a:rPr>
                  <a:t>-local projector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 is j-local</a:t>
                </a:r>
                <a:endParaRPr lang="en-US" baseline="-25000" dirty="0">
                  <a:solidFill>
                    <a:schemeClr val="accent1"/>
                  </a:solidFill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12" y="2322763"/>
                <a:ext cx="2438400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2250" t="-3311" r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524000" y="3280502"/>
            <a:ext cx="174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1-local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projectors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comp</m:t>
                    </m:r>
                    <m:r>
                      <a:rPr lang="en-US" sz="1600" i="1">
                        <a:latin typeface="Cambria Math"/>
                      </a:rPr>
                      <m:t>⊗</m:t>
                    </m:r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41" y="1375778"/>
                <a:ext cx="1535805" cy="343556"/>
              </a:xfrm>
              <a:prstGeom prst="rect">
                <a:avLst/>
              </a:prstGeom>
              <a:blipFill rotWithShape="1"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>
                        <a:latin typeface="Lucida Calligraphy" pitchFamily="66" charset="0"/>
                      </a:rPr>
                      <m:t>H</m:t>
                    </m:r>
                    <m:r>
                      <m:rPr>
                        <m:nor/>
                      </m:rPr>
                      <a:rPr lang="en-US" sz="1600" baseline="-25000" dirty="0">
                        <a:latin typeface="Garamond" pitchFamily="18" charset="0"/>
                      </a:rPr>
                      <m:t>clock</m:t>
                    </m:r>
                  </m:oMath>
                </a14:m>
                <a:r>
                  <a:rPr lang="en-US" sz="1600" dirty="0" smtClean="0"/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375778"/>
                <a:ext cx="724878" cy="34355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 flipH="1">
            <a:off x="3240046" y="2883914"/>
            <a:ext cx="188954" cy="12308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38462" y="2209800"/>
            <a:ext cx="855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The first ingredient in our QMA</a:t>
            </a:r>
            <a:r>
              <a:rPr lang="en-US" b="1" baseline="-25000" dirty="0" smtClean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-hardness proof is a new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clock construction (with different locality from </a:t>
            </a:r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Kitaev’s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)…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2761" y="228600"/>
            <a:ext cx="590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Properties of the new clock construction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Lucida Calligraphy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baseline="-25000" dirty="0" smtClean="0">
                        <a:latin typeface="Garamond" pitchFamily="18" charset="0"/>
                      </a:rPr>
                      <m:t>clock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 :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=1,…,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7576" r="-11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latin typeface="Garamond" pitchFamily="18" charset="0"/>
                        </a:rPr>
                        <m:t>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69487" y="1253447"/>
            <a:ext cx="123764" cy="27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0155" y="1392198"/>
            <a:ext cx="465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Sum of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3-local projectors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on 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426634" y="8382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7N-3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4930" y="20242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Nullspace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91" y="130215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Clock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2761" y="228600"/>
            <a:ext cx="590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Properties of the new clock construction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-914400" y="3613666"/>
                <a:ext cx="10435376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Garamond" pitchFamily="18" charset="0"/>
                          </a:rPr>
                          <m:t>comp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Garamond" pitchFamily="18" charset="0"/>
                          </a:rPr>
                          <m:t>clock</m:t>
                        </m:r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|+1⊗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⊗|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0" y="3613666"/>
                <a:ext cx="10435376" cy="856004"/>
              </a:xfrm>
              <a:prstGeom prst="rect">
                <a:avLst/>
              </a:prstGeom>
              <a:blipFill rotWithShape="1">
                <a:blip r:embed="rId2"/>
                <a:stretch>
                  <a:fillRect t="-51429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47182" y="3207745"/>
                <a:ext cx="6849502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     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=1,…,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   </a:t>
                </a:r>
                <a:endParaRPr 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182" y="3207745"/>
                <a:ext cx="6849502" cy="4135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Lucida Calligraphy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baseline="-25000" dirty="0" smtClean="0">
                        <a:latin typeface="Garamond" pitchFamily="18" charset="0"/>
                      </a:rPr>
                      <m:t>clock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 :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=1,…,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1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latin typeface="Garamond" pitchFamily="18" charset="0"/>
                        </a:rPr>
                        <m:t>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69487" y="1253447"/>
            <a:ext cx="123764" cy="27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0155" y="1392198"/>
            <a:ext cx="465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Sum of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3-local projectors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on 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66868" y="3271229"/>
                <a:ext cx="1697901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68" y="3271229"/>
                <a:ext cx="1697901" cy="374911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426634" y="8382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7N-3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4930" y="20242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Nullspace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91" y="130215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Clock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32" y="2801339"/>
            <a:ext cx="11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4663" y="32882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ct on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120750" y="2546866"/>
            <a:ext cx="894705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5420" y="4648200"/>
            <a:ext cx="894705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/>
          <p:cNvSpPr/>
          <p:nvPr/>
        </p:nvSpPr>
        <p:spPr>
          <a:xfrm rot="16200000">
            <a:off x="2674488" y="2626386"/>
            <a:ext cx="200416" cy="1075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39467" y="2590800"/>
                <a:ext cx="38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Garamond" pitchFamily="18" charset="0"/>
                  </a:rPr>
                  <a:t>-local projector </a:t>
                </a: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if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U </a:t>
                </a:r>
                <a:r>
                  <a:rPr lang="en-US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is j-local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67" y="2590800"/>
                <a:ext cx="381095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40"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5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2761" y="228600"/>
            <a:ext cx="590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Properties of the new clock construction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-914400" y="3613666"/>
                <a:ext cx="10435376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Garamond" pitchFamily="18" charset="0"/>
                          </a:rPr>
                          <m:t>comp</m:t>
                        </m:r>
                        <m:r>
                          <a:rPr lang="en-US" i="1">
                            <a:latin typeface="Cambria Math"/>
                          </a:rPr>
                          <m:t>⊗</m:t>
                        </m:r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Garamond" pitchFamily="18" charset="0"/>
                          </a:rPr>
                          <m:t>clock</m:t>
                        </m:r>
                        <m:r>
                          <m:rPr>
                            <m:nor/>
                          </m:rPr>
                          <a:rPr lang="en-US" dirty="0">
                            <a:latin typeface="Lucida Calligraphy" pitchFamily="66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/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1⊗|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|+1⊗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⊗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i="1">
                            <a:latin typeface="Cambria Math"/>
                          </a:rPr>
                          <m:t>⊗|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〉〈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400" y="3613666"/>
                <a:ext cx="10435376" cy="856004"/>
              </a:xfrm>
              <a:prstGeom prst="rect">
                <a:avLst/>
              </a:prstGeom>
              <a:blipFill rotWithShape="1">
                <a:blip r:embed="rId2"/>
                <a:stretch>
                  <a:fillRect t="-51429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47" y="1392198"/>
                <a:ext cx="908775" cy="412485"/>
              </a:xfrm>
              <a:prstGeom prst="rect">
                <a:avLst/>
              </a:prstGeom>
              <a:blipFill rotWithShape="1"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147182" y="3207745"/>
                <a:ext cx="6849502" cy="413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     </m:t>
                    </m:r>
                    <m:r>
                      <a:rPr lang="en-US" sz="2000" b="0" i="1" smtClean="0"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latin typeface="Cambria Math"/>
                      </a:rPr>
                      <m:t>=1,…,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  <m:r>
                      <a:rPr lang="en-US" sz="2000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 smtClean="0"/>
                  <a:t>    </a:t>
                </a:r>
                <a:endParaRPr lang="en-US" sz="20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182" y="3207745"/>
                <a:ext cx="6849502" cy="41351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Lucida Calligraphy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baseline="-25000" dirty="0" smtClean="0">
                        <a:latin typeface="Garamond" pitchFamily="18" charset="0"/>
                      </a:rPr>
                      <m:t>clock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= </m:t>
                    </m:r>
                    <m:r>
                      <m:rPr>
                        <m:nor/>
                      </m:rPr>
                      <a:rPr lang="en-US" b="0" i="0" dirty="0" smtClean="0">
                        <a:latin typeface="Garamond" pitchFamily="18" charset="0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 :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=1,…,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59" y="1980738"/>
                <a:ext cx="3256341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112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b="0" i="0" baseline="-25000" dirty="0" smtClean="0">
                          <a:latin typeface="Garamond" pitchFamily="18" charset="0"/>
                        </a:rPr>
                        <m:t>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35" y="1392198"/>
                <a:ext cx="788999" cy="37491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>
            <a:off x="7669487" y="1253447"/>
            <a:ext cx="123764" cy="2775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70155" y="1392198"/>
            <a:ext cx="465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Sum of 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3-local projectors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on 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566868" y="3271229"/>
                <a:ext cx="1697901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comp</m:t>
                      </m:r>
                      <m:r>
                        <a:rPr lang="en-US" i="1">
                          <a:latin typeface="Cambria Math"/>
                        </a:rPr>
                        <m:t>⊗</m:t>
                      </m:r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68" y="3271229"/>
                <a:ext cx="1697901" cy="374911"/>
              </a:xfrm>
              <a:prstGeom prst="rect">
                <a:avLst/>
              </a:prstGeom>
              <a:blipFill rotWithShape="1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426634" y="838200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7N-3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34930" y="202424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Nullspace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391" y="1302151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Clock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2032" y="2801339"/>
            <a:ext cx="11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Transition</a:t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operators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74663" y="328826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ct on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3016" y="4992469"/>
            <a:ext cx="210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Greater than/</a:t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Less than operators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2626254" y="5115579"/>
                <a:ext cx="5794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254" y="5115579"/>
                <a:ext cx="57945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606184" y="5105078"/>
                <a:ext cx="24452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        </m:t>
                    </m:r>
                    <m:r>
                      <a:rPr lang="en-US" sz="2000" b="0" i="1" smtClean="0"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=1,…,</m:t>
                    </m:r>
                    <m:r>
                      <a:rPr lang="en-US" sz="2000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sz="2000" dirty="0" smtClean="0"/>
                  <a:t>    </a:t>
                </a:r>
                <a:endParaRPr lang="en-US" sz="2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184" y="5105078"/>
                <a:ext cx="2445221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457331" y="5974032"/>
                <a:ext cx="3868367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|+</m:t>
                          </m:r>
                        </m:e>
                      </m:nary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1" y="5974032"/>
                <a:ext cx="3868367" cy="79585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4462448" y="5983915"/>
                <a:ext cx="4425925" cy="79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baseline="-25000" dirty="0">
                              <a:latin typeface="Garamond" pitchFamily="18" charset="0"/>
                            </a:rPr>
                            <m:t>clock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Lucida Calligraphy" pitchFamily="66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〈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448" y="5983915"/>
                <a:ext cx="4425925" cy="79585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120750" y="2546866"/>
            <a:ext cx="894705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5420" y="4648200"/>
            <a:ext cx="894705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51405" y="514635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a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ct on 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/>
              <p:cNvSpPr txBox="1"/>
              <p:nvPr/>
            </p:nvSpPr>
            <p:spPr>
              <a:xfrm>
                <a:off x="6983402" y="5146357"/>
                <a:ext cx="788998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Lucida Calligraphy" pitchFamily="66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Garamond" pitchFamily="18" charset="0"/>
                        </a:rPr>
                        <m:t>clock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402" y="5146357"/>
                <a:ext cx="788998" cy="37491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e 52"/>
          <p:cNvSpPr/>
          <p:nvPr/>
        </p:nvSpPr>
        <p:spPr>
          <a:xfrm rot="16200000">
            <a:off x="2674488" y="2626386"/>
            <a:ext cx="200416" cy="1075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139467" y="2590800"/>
                <a:ext cx="38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Garamond" pitchFamily="18" charset="0"/>
                  </a:rPr>
                  <a:t>-local projector </a:t>
                </a: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if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U </a:t>
                </a:r>
                <a:r>
                  <a:rPr lang="en-US" dirty="0" smtClean="0">
                    <a:solidFill>
                      <a:schemeClr val="accent1"/>
                    </a:solidFill>
                    <a:latin typeface="Cambria Math" pitchFamily="18" charset="0"/>
                    <a:ea typeface="Cambria Math" pitchFamily="18" charset="0"/>
                  </a:rPr>
                  <a:t>is j-local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467" y="2590800"/>
                <a:ext cx="381095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40"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2586465" y="4658802"/>
            <a:ext cx="3810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-local projectors</a:t>
            </a:r>
            <a:endParaRPr lang="en-US" baseline="-25000" dirty="0">
              <a:solidFill>
                <a:schemeClr val="accent1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56" name="Right Brace 55"/>
          <p:cNvSpPr/>
          <p:nvPr/>
        </p:nvSpPr>
        <p:spPr>
          <a:xfrm rot="16200000">
            <a:off x="3313102" y="4508519"/>
            <a:ext cx="200416" cy="10752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eft Brace 17"/>
          <p:cNvSpPr/>
          <p:nvPr/>
        </p:nvSpPr>
        <p:spPr>
          <a:xfrm rot="16200000">
            <a:off x="1381355" y="2671252"/>
            <a:ext cx="304800" cy="10610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3162301" y="2401678"/>
            <a:ext cx="304800" cy="1600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5219699" y="2389952"/>
            <a:ext cx="304800" cy="1600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7048501" y="2401676"/>
            <a:ext cx="304800" cy="16002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74888" y="345235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3-local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27489" y="345235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-local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6472" y="345235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4-local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58000" y="3452358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itchFamily="18" charset="0"/>
              </a:rPr>
              <a:t>2</a:t>
            </a:r>
            <a:r>
              <a:rPr lang="en-US" dirty="0" smtClean="0">
                <a:latin typeface="Garamond" pitchFamily="18" charset="0"/>
              </a:rPr>
              <a:t>-local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0536" y="1411069"/>
            <a:ext cx="881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Like </a:t>
            </a:r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Kitaev’s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clock construction, ours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could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be used to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emulate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Feynman’s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Hamiltonian</a:t>
            </a:r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4117547"/>
            <a:ext cx="8305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This isn’t good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enough for our purposes—it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only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shows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that quantum 4-SAT is QMA</a:t>
            </a:r>
            <a:r>
              <a:rPr lang="en-US" b="1" baseline="-25000" dirty="0">
                <a:solidFill>
                  <a:schemeClr val="accent1"/>
                </a:solidFill>
                <a:latin typeface="Garamond" pitchFamily="18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-hard (already known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).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Instead, we use our clock construction in a different way…</a:t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910963" y="2133600"/>
                <a:ext cx="7713074" cy="93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+1</m:t>
                          </m:r>
                        </m:sup>
                      </m:sSub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〈1|</m:t>
                          </m:r>
                          <m:r>
                            <a:rPr lang="en-US" sz="2000" b="0" i="1" baseline="-25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≤1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/>
                                </a:rPr>
                                <m:t>〈0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baseline="-25000" smtClean="0">
                                  <a:latin typeface="Cambria Math"/>
                                </a:rPr>
                                <m:t>𝑜𝑢𝑡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⊗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63" y="2133600"/>
                <a:ext cx="7713074" cy="9326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14321"/>
            <a:ext cx="284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534" y="1217816"/>
            <a:ext cx="838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map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the verification circuit to a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 a Hilbert space with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one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n-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computational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register and two clock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egisters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b="1" i="1" dirty="0" smtClean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057400" y="1283414"/>
            <a:ext cx="304800" cy="28776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38175" y="2915267"/>
                <a:ext cx="3396956" cy="66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2D grid of zero energy clock states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𝑞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〉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〉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𝑟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∈{1,…,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" y="2915267"/>
                <a:ext cx="3396956" cy="667747"/>
              </a:xfrm>
              <a:prstGeom prst="rect">
                <a:avLst/>
              </a:prstGeom>
              <a:blipFill rotWithShape="1">
                <a:blip r:embed="rId2"/>
                <a:stretch>
                  <a:fillRect t="-4545" r="-539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9600" y="2221788"/>
                <a:ext cx="3176703" cy="348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21788"/>
                <a:ext cx="3176703" cy="3484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809082" y="3810000"/>
                <a:ext cx="19483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“Initial”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〉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〉</m:t>
                            </m:r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</m:t>
                            </m:r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/>
                </a:r>
                <a:b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“Final”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〉|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82" y="3810000"/>
                <a:ext cx="1948354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82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4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14321"/>
            <a:ext cx="284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534" y="1217816"/>
            <a:ext cx="838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map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the verification circuit to a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 a Hilbert space with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one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n-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computational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register and two clock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egisters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b="1" i="1" dirty="0" smtClean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500415" y="840398"/>
            <a:ext cx="304800" cy="37636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9600" y="2221788"/>
                <a:ext cx="3925049" cy="369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𝑝𝑟𝑜𝑝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21788"/>
                <a:ext cx="3925049" cy="36901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8175" y="2915267"/>
            <a:ext cx="503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Every zero energy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groundstate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encodes the history of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 computation 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1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14321"/>
            <a:ext cx="284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534" y="1217816"/>
            <a:ext cx="838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map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the verification circuit to a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 a Hilbert space with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one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n-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computational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register and two clock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egisters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b="1" i="1" dirty="0" smtClean="0">
              <a:solidFill>
                <a:prstClr val="black"/>
              </a:solidFill>
              <a:latin typeface="Cambria Math"/>
            </a:endParaRPr>
          </a:p>
        </p:txBody>
      </p:sp>
      <p:sp>
        <p:nvSpPr>
          <p:cNvPr id="20" name="Left Brace 19"/>
          <p:cNvSpPr/>
          <p:nvPr/>
        </p:nvSpPr>
        <p:spPr>
          <a:xfrm rot="16200000">
            <a:off x="2500415" y="840398"/>
            <a:ext cx="304800" cy="37636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5388399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f</a:t>
            </a:r>
            <a:r>
              <a:rPr lang="en-US" b="1" dirty="0" smtClean="0">
                <a:solidFill>
                  <a:prstClr val="black"/>
                </a:solidFill>
                <a:latin typeface="Garamond" pitchFamily="18" charset="0"/>
              </a:rPr>
              <a:t>or 1-local U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9600" y="2221788"/>
                <a:ext cx="3925049" cy="369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𝑝𝑟𝑜𝑝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21788"/>
                <a:ext cx="3925049" cy="369012"/>
              </a:xfrm>
              <a:prstGeom prst="rect">
                <a:avLst/>
              </a:prstGeom>
              <a:blipFill rotWithShape="1"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304800" y="3733800"/>
                <a:ext cx="468955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𝒑𝒓𝒐𝒑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built out of 3-local projectors such as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4689554" cy="394210"/>
              </a:xfrm>
              <a:prstGeom prst="rect">
                <a:avLst/>
              </a:prstGeom>
              <a:blipFill rotWithShape="1">
                <a:blip r:embed="rId3"/>
                <a:stretch>
                  <a:fillRect t="-4688" r="-13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81000" y="5396079"/>
                <a:ext cx="157523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96079"/>
                <a:ext cx="1575239" cy="381515"/>
              </a:xfrm>
              <a:prstGeom prst="rect">
                <a:avLst/>
              </a:prstGeom>
              <a:blipFill rotWithShape="1">
                <a:blip r:embed="rId4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09575" y="4199615"/>
                <a:ext cx="170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4199615"/>
                <a:ext cx="1700658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81000" y="4960593"/>
                <a:ext cx="22573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〈0|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960593"/>
                <a:ext cx="2257349" cy="381515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381000" y="4579078"/>
                <a:ext cx="19443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579078"/>
                <a:ext cx="1944378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38175" y="2915267"/>
            <a:ext cx="5034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Every zero energy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groundstate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encodes the history of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 computation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89083" y="4760018"/>
                <a:ext cx="266746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(writing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83" y="4760018"/>
                <a:ext cx="2667462" cy="381515"/>
              </a:xfrm>
              <a:prstGeom prst="rect">
                <a:avLst/>
              </a:prstGeom>
              <a:blipFill rotWithShape="1">
                <a:blip r:embed="rId8"/>
                <a:stretch>
                  <a:fillRect l="-2059" t="-4839" r="-1144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78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14321"/>
            <a:ext cx="284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534" y="1217816"/>
            <a:ext cx="838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map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the verification circuit to a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 a Hilbert space with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one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n-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computational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register and two clock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egisters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b="1" i="1" dirty="0" smtClean="0">
              <a:solidFill>
                <a:prstClr val="black"/>
              </a:solidFill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9600" y="1957727"/>
                <a:ext cx="84935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𝑝𝑟𝑜𝑝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〈1|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≤1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≤1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〈0|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𝑜𝑢𝑡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</m:t>
                          </m:r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</m:t>
                          </m:r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57727"/>
                <a:ext cx="8493544" cy="76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/>
          <p:cNvSpPr/>
          <p:nvPr/>
        </p:nvSpPr>
        <p:spPr>
          <a:xfrm rot="16200000">
            <a:off x="6553200" y="705467"/>
            <a:ext cx="304800" cy="411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2971800"/>
            <a:ext cx="30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Enforce initialization of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ancillas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and correct output of circuit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8724" y="5255862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f</a:t>
            </a:r>
            <a:r>
              <a:rPr lang="en-US" b="1" dirty="0" smtClean="0">
                <a:solidFill>
                  <a:prstClr val="black"/>
                </a:solidFill>
                <a:latin typeface="Garamond" pitchFamily="18" charset="0"/>
              </a:rPr>
              <a:t>or 1-local U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4800" y="3581400"/>
                <a:ext cx="468955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𝒑𝒓𝒐𝒑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built out of 3-local projectors such as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4689554" cy="394210"/>
              </a:xfrm>
              <a:prstGeom prst="rect">
                <a:avLst/>
              </a:prstGeom>
              <a:blipFill rotWithShape="1">
                <a:blip r:embed="rId3"/>
                <a:stretch>
                  <a:fillRect t="-4688" r="-13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1000" y="5243679"/>
                <a:ext cx="111517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43679"/>
                <a:ext cx="1115177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9575" y="4047215"/>
                <a:ext cx="170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4047215"/>
                <a:ext cx="1700658" cy="391646"/>
              </a:xfrm>
              <a:prstGeom prst="rect">
                <a:avLst/>
              </a:prstGeom>
              <a:blipFill rotWithShape="1"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81000" y="4808193"/>
                <a:ext cx="22573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〈0|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08193"/>
                <a:ext cx="2257349" cy="381515"/>
              </a:xfrm>
              <a:prstGeom prst="rect">
                <a:avLst/>
              </a:prstGeom>
              <a:blipFill rotWithShape="1">
                <a:blip r:embed="rId6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81000" y="4426678"/>
                <a:ext cx="19443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26678"/>
                <a:ext cx="1944378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289083" y="4607618"/>
                <a:ext cx="266746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(writing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83" y="4607618"/>
                <a:ext cx="2667462" cy="381515"/>
              </a:xfrm>
              <a:prstGeom prst="rect">
                <a:avLst/>
              </a:prstGeom>
              <a:blipFill rotWithShape="1">
                <a:blip r:embed="rId8"/>
                <a:stretch>
                  <a:fillRect l="-2059" t="-4839" r="-1144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17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42262" y="238780"/>
            <a:ext cx="446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k-SAT (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2006)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Each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clause is a k-local projector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and is satisfied by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b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amount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violates a clause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〈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Quantum k-SAT</a:t>
                </a:r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Given k-local projectors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. We are promised that either</a:t>
                </a:r>
              </a:p>
              <a:p>
                <a:r>
                  <a:rPr lang="en-US" dirty="0">
                    <a:latin typeface="Garamond" pitchFamily="18" charset="0"/>
                  </a:rPr>
                  <a:t>	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(YES) There is 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1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(NO)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all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>
                    <a:latin typeface="Garamond" pitchFamily="18" charset="0"/>
                  </a:rPr>
                  <a:t>a</a:t>
                </a:r>
                <a:r>
                  <a:rPr lang="en-US" dirty="0" smtClean="0">
                    <a:latin typeface="Garamond" pitchFamily="18" charset="0"/>
                  </a:rPr>
                  <a:t>nd asked to decide which is the case.	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643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856631" y="3211306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Exactly satisfies each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clause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72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1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71800" y="314321"/>
            <a:ext cx="2849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534" y="1217816"/>
            <a:ext cx="83813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map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the verification circuit to a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Hamiltonian acting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 a Hilbert space with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one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n-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computational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register and two clock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egisters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b="1" i="1" dirty="0" smtClean="0">
              <a:solidFill>
                <a:prstClr val="black"/>
              </a:solidFill>
              <a:latin typeface="Cambria Math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09600" y="1957727"/>
                <a:ext cx="8493544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𝑝𝑟𝑜𝑝</m:t>
                          </m:r>
                        </m:sub>
                      </m:sSub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〈1|</m:t>
                          </m:r>
                          <m:r>
                            <a:rPr lang="en-US" sz="1600" b="0" i="1" baseline="-25000" smtClean="0">
                              <a:latin typeface="Cambria Math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≤1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≤1</m:t>
                              </m:r>
                            </m:sub>
                          </m:sSub>
                        </m:e>
                      </m:nary>
                      <m:r>
                        <a:rPr lang="en-US" sz="16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|"/>
                          <m:endChr m:val="〉"/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〈0</m:t>
                      </m:r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  <m:r>
                        <a:rPr lang="en-US" sz="1600" b="0" i="1" baseline="-25000" smtClean="0">
                          <a:latin typeface="Cambria Math"/>
                        </a:rPr>
                        <m:t>𝑜𝑢𝑡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</m:t>
                          </m:r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</m:t>
                          </m:r>
                          <m:r>
                            <a:rPr lang="en-US" sz="1600" i="1">
                              <a:latin typeface="Cambria Math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57727"/>
                <a:ext cx="8493544" cy="764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/>
          <p:cNvSpPr/>
          <p:nvPr/>
        </p:nvSpPr>
        <p:spPr>
          <a:xfrm rot="16200000">
            <a:off x="6553200" y="705467"/>
            <a:ext cx="304800" cy="4114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6400" y="2971800"/>
            <a:ext cx="30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Enforce initialization of </a:t>
            </a:r>
            <a:r>
              <a:rPr lang="en-US" dirty="0" err="1" smtClean="0">
                <a:solidFill>
                  <a:schemeClr val="accent1"/>
                </a:solidFill>
                <a:latin typeface="Garamond" pitchFamily="18" charset="0"/>
              </a:rPr>
              <a:t>ancillas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/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and correct output of circuit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52424" y="5943600"/>
                <a:ext cx="8410575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 will now show you how to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for the case where the verification circuit is a specific two-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qubit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gate (warning: gadgetry ahead)…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5943600"/>
                <a:ext cx="8410575" cy="667747"/>
              </a:xfrm>
              <a:prstGeom prst="rect">
                <a:avLst/>
              </a:prstGeom>
              <a:blipFill rotWithShape="1">
                <a:blip r:embed="rId3"/>
                <a:stretch>
                  <a:fillRect l="-653" t="-2727" r="-116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528724" y="5255862"/>
            <a:ext cx="137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Garamond" pitchFamily="18" charset="0"/>
              </a:rPr>
              <a:t>f</a:t>
            </a:r>
            <a:r>
              <a:rPr lang="en-US" b="1" dirty="0" smtClean="0">
                <a:solidFill>
                  <a:prstClr val="black"/>
                </a:solidFill>
                <a:latin typeface="Garamond" pitchFamily="18" charset="0"/>
              </a:rPr>
              <a:t>or 1-local U</a:t>
            </a:r>
            <a:endParaRPr lang="en-US" b="1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04800" y="3581400"/>
                <a:ext cx="4689554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𝒑𝒓𝒐𝒑</m:t>
                        </m:r>
                      </m:sub>
                    </m:sSub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built out of 3-local projectors such as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81400"/>
                <a:ext cx="4689554" cy="394210"/>
              </a:xfrm>
              <a:prstGeom prst="rect">
                <a:avLst/>
              </a:prstGeom>
              <a:blipFill rotWithShape="1">
                <a:blip r:embed="rId4"/>
                <a:stretch>
                  <a:fillRect t="-4688" r="-13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81000" y="5243679"/>
                <a:ext cx="111517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43679"/>
                <a:ext cx="1115177" cy="38151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409575" y="4047215"/>
                <a:ext cx="170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4047215"/>
                <a:ext cx="1700658" cy="391646"/>
              </a:xfrm>
              <a:prstGeom prst="rect">
                <a:avLst/>
              </a:prstGeom>
              <a:blipFill rotWithShape="1"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81000" y="4808193"/>
                <a:ext cx="225734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〈0|</m:t>
                          </m:r>
                          <m:r>
                            <a:rPr lang="en-US" b="0" i="1" baseline="-25000" smtClean="0"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808193"/>
                <a:ext cx="2257349" cy="381515"/>
              </a:xfrm>
              <a:prstGeom prst="rect">
                <a:avLst/>
              </a:prstGeom>
              <a:blipFill rotWithShape="1"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381000" y="4426678"/>
                <a:ext cx="194437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1⊗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426678"/>
                <a:ext cx="1944378" cy="381515"/>
              </a:xfrm>
              <a:prstGeom prst="rect">
                <a:avLst/>
              </a:prstGeom>
              <a:blipFill rotWithShape="1">
                <a:blip r:embed="rId8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3289083" y="4607618"/>
                <a:ext cx="2667462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(writing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83" y="4607618"/>
                <a:ext cx="2667462" cy="381515"/>
              </a:xfrm>
              <a:prstGeom prst="rect">
                <a:avLst/>
              </a:prstGeom>
              <a:blipFill rotWithShape="1">
                <a:blip r:embed="rId9"/>
                <a:stretch>
                  <a:fillRect l="-2059" t="-4839" r="-1144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360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TextBox 361"/>
              <p:cNvSpPr txBox="1"/>
              <p:nvPr/>
            </p:nvSpPr>
            <p:spPr>
              <a:xfrm>
                <a:off x="738851" y="5913205"/>
                <a:ext cx="3299749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∈{1,…,9}</m:t>
                    </m:r>
                  </m:oMath>
                </a14:m>
                <a:r>
                  <a:rPr lang="en-US" dirty="0" smtClean="0"/>
                  <a:t>    </a:t>
                </a:r>
                <a:endParaRPr lang="en-US" dirty="0"/>
              </a:p>
            </p:txBody>
          </p:sp>
        </mc:Choice>
        <mc:Fallback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1" y="5913205"/>
                <a:ext cx="3299749" cy="411395"/>
              </a:xfrm>
              <a:prstGeom prst="rect">
                <a:avLst/>
              </a:prstGeom>
              <a:blipFill rotWithShape="1"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030220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377276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30221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1" name="Group 590"/>
          <p:cNvGrpSpPr/>
          <p:nvPr/>
        </p:nvGrpSpPr>
        <p:grpSpPr>
          <a:xfrm>
            <a:off x="3377276" y="2270983"/>
            <a:ext cx="250222" cy="193766"/>
            <a:chOff x="7258050" y="2046822"/>
            <a:chExt cx="302165" cy="235078"/>
          </a:xfrm>
        </p:grpSpPr>
        <p:cxnSp>
          <p:nvCxnSpPr>
            <p:cNvPr id="592" name="Straight Connector 59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377276" y="2954241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3377276" y="2615866"/>
            <a:ext cx="250222" cy="193766"/>
            <a:chOff x="7258050" y="2046822"/>
            <a:chExt cx="302165" cy="235078"/>
          </a:xfrm>
        </p:grpSpPr>
        <p:cxnSp>
          <p:nvCxnSpPr>
            <p:cNvPr id="598" name="Straight Connector 59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Rectangle 59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3725887" y="2274751"/>
            <a:ext cx="250222" cy="193766"/>
            <a:chOff x="7258050" y="2046822"/>
            <a:chExt cx="302165" cy="235078"/>
          </a:xfrm>
        </p:grpSpPr>
        <p:cxnSp>
          <p:nvCxnSpPr>
            <p:cNvPr id="601" name="Straight Connector 60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tangle 60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3725887" y="2617068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3725887" y="2952619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3018179" y="2261006"/>
            <a:ext cx="250222" cy="193766"/>
            <a:chOff x="7258050" y="2046822"/>
            <a:chExt cx="302165" cy="235078"/>
          </a:xfrm>
        </p:grpSpPr>
        <p:cxnSp>
          <p:nvCxnSpPr>
            <p:cNvPr id="610" name="Straight Connector 60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Rectangle 61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3024712" y="2605889"/>
            <a:ext cx="250222" cy="193766"/>
            <a:chOff x="7258050" y="2046822"/>
            <a:chExt cx="302165" cy="235078"/>
          </a:xfrm>
        </p:grpSpPr>
        <p:cxnSp>
          <p:nvCxnSpPr>
            <p:cNvPr id="613" name="Straight Connector 61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Rectangle 61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3018179" y="2956459"/>
            <a:ext cx="250222" cy="193766"/>
            <a:chOff x="7258050" y="2046822"/>
            <a:chExt cx="302165" cy="235078"/>
          </a:xfrm>
        </p:grpSpPr>
        <p:cxnSp>
          <p:nvCxnSpPr>
            <p:cNvPr id="616" name="Straight Connector 61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8" name="Straight Connector 617"/>
          <p:cNvCxnSpPr/>
          <p:nvPr/>
        </p:nvCxnSpPr>
        <p:spPr>
          <a:xfrm>
            <a:off x="4042976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Straight Connector 618"/>
          <p:cNvCxnSpPr/>
          <p:nvPr/>
        </p:nvCxnSpPr>
        <p:spPr>
          <a:xfrm>
            <a:off x="4390032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/>
          <p:cNvCxnSpPr/>
          <p:nvPr/>
        </p:nvCxnSpPr>
        <p:spPr>
          <a:xfrm>
            <a:off x="4042977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Group 620"/>
          <p:cNvGrpSpPr/>
          <p:nvPr/>
        </p:nvGrpSpPr>
        <p:grpSpPr>
          <a:xfrm>
            <a:off x="4390032" y="2279877"/>
            <a:ext cx="250222" cy="193766"/>
            <a:chOff x="7258050" y="2046822"/>
            <a:chExt cx="302165" cy="235078"/>
          </a:xfrm>
        </p:grpSpPr>
        <p:cxnSp>
          <p:nvCxnSpPr>
            <p:cNvPr id="622" name="Straight Connector 62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Rectangle 62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4390032" y="2963135"/>
            <a:ext cx="250222" cy="193766"/>
            <a:chOff x="7258050" y="2046822"/>
            <a:chExt cx="302165" cy="235078"/>
          </a:xfrm>
        </p:grpSpPr>
        <p:cxnSp>
          <p:nvCxnSpPr>
            <p:cNvPr id="625" name="Straight Connector 62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4390032" y="2624760"/>
            <a:ext cx="250222" cy="193766"/>
            <a:chOff x="7258050" y="2046822"/>
            <a:chExt cx="302165" cy="235078"/>
          </a:xfrm>
        </p:grpSpPr>
        <p:cxnSp>
          <p:nvCxnSpPr>
            <p:cNvPr id="628" name="Straight Connector 62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0" name="Group 629"/>
          <p:cNvGrpSpPr/>
          <p:nvPr/>
        </p:nvGrpSpPr>
        <p:grpSpPr>
          <a:xfrm>
            <a:off x="4738643" y="2283645"/>
            <a:ext cx="250222" cy="193766"/>
            <a:chOff x="7258050" y="2046822"/>
            <a:chExt cx="302165" cy="235078"/>
          </a:xfrm>
        </p:grpSpPr>
        <p:cxnSp>
          <p:nvCxnSpPr>
            <p:cNvPr id="631" name="Straight Connector 63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2" name="Rectangle 63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738643" y="2625962"/>
            <a:ext cx="250222" cy="193766"/>
            <a:chOff x="7258050" y="2046822"/>
            <a:chExt cx="302165" cy="235078"/>
          </a:xfrm>
        </p:grpSpPr>
        <p:cxnSp>
          <p:nvCxnSpPr>
            <p:cNvPr id="634" name="Straight Connector 63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4738643" y="2961513"/>
            <a:ext cx="250222" cy="193766"/>
            <a:chOff x="7258050" y="2046822"/>
            <a:chExt cx="302165" cy="23507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9" name="Group 638"/>
          <p:cNvGrpSpPr/>
          <p:nvPr/>
        </p:nvGrpSpPr>
        <p:grpSpPr>
          <a:xfrm>
            <a:off x="4030935" y="2269900"/>
            <a:ext cx="250222" cy="193766"/>
            <a:chOff x="7258050" y="2046822"/>
            <a:chExt cx="302165" cy="235078"/>
          </a:xfrm>
        </p:grpSpPr>
        <p:cxnSp>
          <p:nvCxnSpPr>
            <p:cNvPr id="640" name="Straight Connector 63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1" name="Rectangle 64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4037468" y="2614783"/>
            <a:ext cx="250222" cy="193766"/>
            <a:chOff x="7258050" y="2046822"/>
            <a:chExt cx="302165" cy="235078"/>
          </a:xfrm>
        </p:grpSpPr>
        <p:cxnSp>
          <p:nvCxnSpPr>
            <p:cNvPr id="643" name="Straight Connector 64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030935" y="2965353"/>
            <a:ext cx="250222" cy="193766"/>
            <a:chOff x="7258050" y="2046822"/>
            <a:chExt cx="302165" cy="235078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64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8" name="Straight Connector 647"/>
          <p:cNvCxnSpPr/>
          <p:nvPr/>
        </p:nvCxnSpPr>
        <p:spPr>
          <a:xfrm>
            <a:off x="5079683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/>
          <p:cNvCxnSpPr/>
          <p:nvPr/>
        </p:nvCxnSpPr>
        <p:spPr>
          <a:xfrm>
            <a:off x="5426739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traight Connector 649"/>
          <p:cNvCxnSpPr/>
          <p:nvPr/>
        </p:nvCxnSpPr>
        <p:spPr>
          <a:xfrm>
            <a:off x="5079684" y="233788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1" name="Group 650"/>
          <p:cNvGrpSpPr/>
          <p:nvPr/>
        </p:nvGrpSpPr>
        <p:grpSpPr>
          <a:xfrm>
            <a:off x="5426739" y="2279877"/>
            <a:ext cx="250222" cy="193766"/>
            <a:chOff x="7258050" y="2046822"/>
            <a:chExt cx="302165" cy="235078"/>
          </a:xfrm>
        </p:grpSpPr>
        <p:cxnSp>
          <p:nvCxnSpPr>
            <p:cNvPr id="652" name="Straight Connector 65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Rectangle 65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426739" y="2963135"/>
            <a:ext cx="250222" cy="193766"/>
            <a:chOff x="7258050" y="2046822"/>
            <a:chExt cx="302165" cy="235078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5426739" y="2624760"/>
            <a:ext cx="250222" cy="193766"/>
            <a:chOff x="7258050" y="2046822"/>
            <a:chExt cx="302165" cy="235078"/>
          </a:xfrm>
        </p:grpSpPr>
        <p:cxnSp>
          <p:nvCxnSpPr>
            <p:cNvPr id="658" name="Straight Connector 65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0" name="Group 659"/>
          <p:cNvGrpSpPr/>
          <p:nvPr/>
        </p:nvGrpSpPr>
        <p:grpSpPr>
          <a:xfrm>
            <a:off x="5775350" y="2283645"/>
            <a:ext cx="250222" cy="193766"/>
            <a:chOff x="7258050" y="2046822"/>
            <a:chExt cx="302165" cy="235078"/>
          </a:xfrm>
        </p:grpSpPr>
        <p:cxnSp>
          <p:nvCxnSpPr>
            <p:cNvPr id="661" name="Straight Connector 66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Rectangle 66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5775350" y="2625962"/>
            <a:ext cx="250222" cy="193766"/>
            <a:chOff x="7258050" y="2046822"/>
            <a:chExt cx="302165" cy="235078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Rectangle 66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75350" y="2961513"/>
            <a:ext cx="250222" cy="193766"/>
            <a:chOff x="7258050" y="2046822"/>
            <a:chExt cx="302165" cy="235078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tangle 66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9" name="Group 668"/>
          <p:cNvGrpSpPr/>
          <p:nvPr/>
        </p:nvGrpSpPr>
        <p:grpSpPr>
          <a:xfrm>
            <a:off x="5067642" y="2269900"/>
            <a:ext cx="250222" cy="193766"/>
            <a:chOff x="7258050" y="2046822"/>
            <a:chExt cx="302165" cy="235078"/>
          </a:xfrm>
        </p:grpSpPr>
        <p:cxnSp>
          <p:nvCxnSpPr>
            <p:cNvPr id="670" name="Straight Connector 66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1" name="Rectangle 67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074175" y="2614783"/>
            <a:ext cx="250222" cy="193766"/>
            <a:chOff x="7258050" y="2046822"/>
            <a:chExt cx="302165" cy="235078"/>
          </a:xfrm>
        </p:grpSpPr>
        <p:cxnSp>
          <p:nvCxnSpPr>
            <p:cNvPr id="673" name="Straight Connector 67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ectangle 67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5067642" y="2965353"/>
            <a:ext cx="250222" cy="193766"/>
            <a:chOff x="7258050" y="2046822"/>
            <a:chExt cx="302165" cy="235078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>
            <a:off x="3046623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393679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046624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/>
          <p:cNvGrpSpPr/>
          <p:nvPr/>
        </p:nvGrpSpPr>
        <p:grpSpPr>
          <a:xfrm>
            <a:off x="3393679" y="3319679"/>
            <a:ext cx="250222" cy="193766"/>
            <a:chOff x="7258050" y="2046822"/>
            <a:chExt cx="302165" cy="235078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68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3393679" y="4002937"/>
            <a:ext cx="250222" cy="193766"/>
            <a:chOff x="7258050" y="2046822"/>
            <a:chExt cx="302165" cy="235078"/>
          </a:xfrm>
        </p:grpSpPr>
        <p:cxnSp>
          <p:nvCxnSpPr>
            <p:cNvPr id="685" name="Straight Connector 68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Rectangle 68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3393679" y="3664562"/>
            <a:ext cx="250222" cy="193766"/>
            <a:chOff x="7258050" y="2046822"/>
            <a:chExt cx="302165" cy="235078"/>
          </a:xfrm>
        </p:grpSpPr>
        <p:cxnSp>
          <p:nvCxnSpPr>
            <p:cNvPr id="688" name="Straight Connector 68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68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3742290" y="3323447"/>
            <a:ext cx="250222" cy="193766"/>
            <a:chOff x="7258050" y="2046822"/>
            <a:chExt cx="302165" cy="235078"/>
          </a:xfrm>
        </p:grpSpPr>
        <p:cxnSp>
          <p:nvCxnSpPr>
            <p:cNvPr id="691" name="Straight Connector 69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tangle 69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3742290" y="3665764"/>
            <a:ext cx="250222" cy="193766"/>
            <a:chOff x="7258050" y="2046822"/>
            <a:chExt cx="302165" cy="235078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3742290" y="4001315"/>
            <a:ext cx="250222" cy="193766"/>
            <a:chOff x="7258050" y="2046822"/>
            <a:chExt cx="302165" cy="235078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3034582" y="3309702"/>
            <a:ext cx="250222" cy="193766"/>
            <a:chOff x="7258050" y="2046822"/>
            <a:chExt cx="302165" cy="235078"/>
          </a:xfrm>
        </p:grpSpPr>
        <p:cxnSp>
          <p:nvCxnSpPr>
            <p:cNvPr id="700" name="Straight Connector 69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3041115" y="3654585"/>
            <a:ext cx="250222" cy="193766"/>
            <a:chOff x="7258050" y="2046822"/>
            <a:chExt cx="302165" cy="235078"/>
          </a:xfrm>
        </p:grpSpPr>
        <p:cxnSp>
          <p:nvCxnSpPr>
            <p:cNvPr id="703" name="Straight Connector 70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tangle 70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3034582" y="4005155"/>
            <a:ext cx="250222" cy="193766"/>
            <a:chOff x="7258050" y="2046822"/>
            <a:chExt cx="302165" cy="235078"/>
          </a:xfrm>
        </p:grpSpPr>
        <p:cxnSp>
          <p:nvCxnSpPr>
            <p:cNvPr id="706" name="Straight Connector 70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Rectangle 70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8" name="Straight Connector 707"/>
          <p:cNvCxnSpPr/>
          <p:nvPr/>
        </p:nvCxnSpPr>
        <p:spPr>
          <a:xfrm>
            <a:off x="4059379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406435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059380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4406435" y="3328573"/>
            <a:ext cx="250222" cy="193766"/>
            <a:chOff x="7258050" y="2046822"/>
            <a:chExt cx="302165" cy="235078"/>
          </a:xfrm>
        </p:grpSpPr>
        <p:cxnSp>
          <p:nvCxnSpPr>
            <p:cNvPr id="712" name="Straight Connector 71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Rectangle 71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406435" y="4011831"/>
            <a:ext cx="250222" cy="193766"/>
            <a:chOff x="7258050" y="2046822"/>
            <a:chExt cx="302165" cy="235078"/>
          </a:xfrm>
        </p:grpSpPr>
        <p:cxnSp>
          <p:nvCxnSpPr>
            <p:cNvPr id="715" name="Straight Connector 71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406435" y="3673456"/>
            <a:ext cx="250222" cy="193766"/>
            <a:chOff x="7258050" y="2046822"/>
            <a:chExt cx="302165" cy="235078"/>
          </a:xfrm>
        </p:grpSpPr>
        <p:cxnSp>
          <p:nvCxnSpPr>
            <p:cNvPr id="718" name="Straight Connector 71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4755046" y="3332341"/>
            <a:ext cx="250222" cy="193766"/>
            <a:chOff x="7258050" y="2046822"/>
            <a:chExt cx="302165" cy="235078"/>
          </a:xfrm>
        </p:grpSpPr>
        <p:cxnSp>
          <p:nvCxnSpPr>
            <p:cNvPr id="721" name="Straight Connector 72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4755046" y="3674658"/>
            <a:ext cx="250222" cy="193766"/>
            <a:chOff x="7258050" y="2046822"/>
            <a:chExt cx="302165" cy="235078"/>
          </a:xfrm>
        </p:grpSpPr>
        <p:cxnSp>
          <p:nvCxnSpPr>
            <p:cNvPr id="724" name="Straight Connector 72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tangle 72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755046" y="4010209"/>
            <a:ext cx="250222" cy="193766"/>
            <a:chOff x="7258050" y="2046822"/>
            <a:chExt cx="302165" cy="235078"/>
          </a:xfrm>
        </p:grpSpPr>
        <p:cxnSp>
          <p:nvCxnSpPr>
            <p:cNvPr id="727" name="Straight Connector 72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047338" y="3318596"/>
            <a:ext cx="250222" cy="193766"/>
            <a:chOff x="7258050" y="2046822"/>
            <a:chExt cx="302165" cy="235078"/>
          </a:xfrm>
        </p:grpSpPr>
        <p:cxnSp>
          <p:nvCxnSpPr>
            <p:cNvPr id="730" name="Straight Connector 7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Rectangle 7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053871" y="3663479"/>
            <a:ext cx="250222" cy="193766"/>
            <a:chOff x="7258050" y="2046822"/>
            <a:chExt cx="302165" cy="235078"/>
          </a:xfrm>
        </p:grpSpPr>
        <p:cxnSp>
          <p:nvCxnSpPr>
            <p:cNvPr id="733" name="Straight Connector 73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4047338" y="4014049"/>
            <a:ext cx="250222" cy="193766"/>
            <a:chOff x="7258050" y="2046822"/>
            <a:chExt cx="302165" cy="235078"/>
          </a:xfrm>
        </p:grpSpPr>
        <p:cxnSp>
          <p:nvCxnSpPr>
            <p:cNvPr id="736" name="Straight Connector 7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Rectangle 7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8" name="Straight Connector 737"/>
          <p:cNvCxnSpPr/>
          <p:nvPr/>
        </p:nvCxnSpPr>
        <p:spPr>
          <a:xfrm>
            <a:off x="5096086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443142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096087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oup 740"/>
          <p:cNvGrpSpPr/>
          <p:nvPr/>
        </p:nvGrpSpPr>
        <p:grpSpPr>
          <a:xfrm>
            <a:off x="5443142" y="3328573"/>
            <a:ext cx="250222" cy="193766"/>
            <a:chOff x="7258050" y="2046822"/>
            <a:chExt cx="302165" cy="235078"/>
          </a:xfrm>
        </p:grpSpPr>
        <p:cxnSp>
          <p:nvCxnSpPr>
            <p:cNvPr id="742" name="Straight Connector 74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5443142" y="4011831"/>
            <a:ext cx="250222" cy="193766"/>
            <a:chOff x="7258050" y="2046822"/>
            <a:chExt cx="302165" cy="235078"/>
          </a:xfrm>
        </p:grpSpPr>
        <p:cxnSp>
          <p:nvCxnSpPr>
            <p:cNvPr id="745" name="Straight Connector 7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5443142" y="3673456"/>
            <a:ext cx="250222" cy="193766"/>
            <a:chOff x="7258050" y="2046822"/>
            <a:chExt cx="302165" cy="235078"/>
          </a:xfrm>
        </p:grpSpPr>
        <p:cxnSp>
          <p:nvCxnSpPr>
            <p:cNvPr id="748" name="Straight Connector 7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1753" y="3332341"/>
            <a:ext cx="250222" cy="193766"/>
            <a:chOff x="7258050" y="2046822"/>
            <a:chExt cx="302165" cy="235078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tangle 7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791753" y="3674658"/>
            <a:ext cx="250222" cy="193766"/>
            <a:chOff x="7258050" y="2046822"/>
            <a:chExt cx="302165" cy="235078"/>
          </a:xfrm>
        </p:grpSpPr>
        <p:cxnSp>
          <p:nvCxnSpPr>
            <p:cNvPr id="754" name="Straight Connector 75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5791753" y="4010209"/>
            <a:ext cx="250222" cy="193766"/>
            <a:chOff x="7258050" y="2046822"/>
            <a:chExt cx="302165" cy="23507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ectangle 75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084045" y="3318596"/>
            <a:ext cx="250222" cy="193766"/>
            <a:chOff x="7258050" y="2046822"/>
            <a:chExt cx="302165" cy="235078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090578" y="3663479"/>
            <a:ext cx="250222" cy="193766"/>
            <a:chOff x="7258050" y="2046822"/>
            <a:chExt cx="302165" cy="235078"/>
          </a:xfrm>
        </p:grpSpPr>
        <p:cxnSp>
          <p:nvCxnSpPr>
            <p:cNvPr id="763" name="Straight Connector 76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5084045" y="4014049"/>
            <a:ext cx="250222" cy="193766"/>
            <a:chOff x="7258050" y="2046822"/>
            <a:chExt cx="302165" cy="235078"/>
          </a:xfrm>
        </p:grpSpPr>
        <p:cxnSp>
          <p:nvCxnSpPr>
            <p:cNvPr id="766" name="Straight Connector 76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8" name="Straight Connector 767"/>
          <p:cNvCxnSpPr/>
          <p:nvPr/>
        </p:nvCxnSpPr>
        <p:spPr>
          <a:xfrm>
            <a:off x="3057626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3404682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057627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/>
          <p:cNvGrpSpPr/>
          <p:nvPr/>
        </p:nvGrpSpPr>
        <p:grpSpPr>
          <a:xfrm>
            <a:off x="3404682" y="4317493"/>
            <a:ext cx="250222" cy="193766"/>
            <a:chOff x="7258050" y="2046822"/>
            <a:chExt cx="302165" cy="235078"/>
          </a:xfrm>
        </p:grpSpPr>
        <p:cxnSp>
          <p:nvCxnSpPr>
            <p:cNvPr id="772" name="Straight Connector 77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404682" y="5000751"/>
            <a:ext cx="250222" cy="193766"/>
            <a:chOff x="7258050" y="2046822"/>
            <a:chExt cx="302165" cy="235078"/>
          </a:xfrm>
        </p:grpSpPr>
        <p:cxnSp>
          <p:nvCxnSpPr>
            <p:cNvPr id="775" name="Straight Connector 77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Rectangle 77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404682" y="4662376"/>
            <a:ext cx="250222" cy="193766"/>
            <a:chOff x="7258050" y="2046822"/>
            <a:chExt cx="302165" cy="235078"/>
          </a:xfrm>
        </p:grpSpPr>
        <p:cxnSp>
          <p:nvCxnSpPr>
            <p:cNvPr id="778" name="Straight Connector 77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3753293" y="4321261"/>
            <a:ext cx="250222" cy="193766"/>
            <a:chOff x="7258050" y="2046822"/>
            <a:chExt cx="302165" cy="23507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3753293" y="4663578"/>
            <a:ext cx="250222" cy="193766"/>
            <a:chOff x="7258050" y="2046822"/>
            <a:chExt cx="302165" cy="235078"/>
          </a:xfrm>
        </p:grpSpPr>
        <p:cxnSp>
          <p:nvCxnSpPr>
            <p:cNvPr id="784" name="Straight Connector 78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3753293" y="4999129"/>
            <a:ext cx="250222" cy="193766"/>
            <a:chOff x="7258050" y="2046822"/>
            <a:chExt cx="302165" cy="235078"/>
          </a:xfrm>
        </p:grpSpPr>
        <p:cxnSp>
          <p:nvCxnSpPr>
            <p:cNvPr id="787" name="Straight Connector 78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 78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3045585" y="4307516"/>
            <a:ext cx="250222" cy="193766"/>
            <a:chOff x="7258050" y="2046822"/>
            <a:chExt cx="302165" cy="235078"/>
          </a:xfrm>
        </p:grpSpPr>
        <p:cxnSp>
          <p:nvCxnSpPr>
            <p:cNvPr id="790" name="Straight Connector 78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Rectangle 79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3052118" y="4652399"/>
            <a:ext cx="250222" cy="193766"/>
            <a:chOff x="7258050" y="2046822"/>
            <a:chExt cx="302165" cy="235078"/>
          </a:xfrm>
        </p:grpSpPr>
        <p:cxnSp>
          <p:nvCxnSpPr>
            <p:cNvPr id="793" name="Straight Connector 79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Rectangle 79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3045585" y="5002969"/>
            <a:ext cx="250222" cy="193766"/>
            <a:chOff x="7258050" y="2046822"/>
            <a:chExt cx="302165" cy="235078"/>
          </a:xfrm>
        </p:grpSpPr>
        <p:cxnSp>
          <p:nvCxnSpPr>
            <p:cNvPr id="796" name="Straight Connector 79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" name="Rectangle 79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8" name="Straight Connector 797"/>
          <p:cNvCxnSpPr/>
          <p:nvPr/>
        </p:nvCxnSpPr>
        <p:spPr>
          <a:xfrm>
            <a:off x="4070382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4417438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4070383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Group 800"/>
          <p:cNvGrpSpPr/>
          <p:nvPr/>
        </p:nvGrpSpPr>
        <p:grpSpPr>
          <a:xfrm>
            <a:off x="4417438" y="4326387"/>
            <a:ext cx="250222" cy="193766"/>
            <a:chOff x="7258050" y="2046822"/>
            <a:chExt cx="302165" cy="235078"/>
          </a:xfrm>
        </p:grpSpPr>
        <p:cxnSp>
          <p:nvCxnSpPr>
            <p:cNvPr id="802" name="Straight Connector 8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Rectangle 8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417438" y="5009645"/>
            <a:ext cx="250222" cy="193766"/>
            <a:chOff x="7258050" y="2046822"/>
            <a:chExt cx="302165" cy="235078"/>
          </a:xfrm>
        </p:grpSpPr>
        <p:cxnSp>
          <p:nvCxnSpPr>
            <p:cNvPr id="805" name="Straight Connector 8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ectangle 8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4417438" y="4671270"/>
            <a:ext cx="250222" cy="193766"/>
            <a:chOff x="7258050" y="2046822"/>
            <a:chExt cx="302165" cy="235078"/>
          </a:xfrm>
        </p:grpSpPr>
        <p:cxnSp>
          <p:nvCxnSpPr>
            <p:cNvPr id="808" name="Straight Connector 8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Rectangle 8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4766049" y="4330155"/>
            <a:ext cx="250222" cy="193766"/>
            <a:chOff x="7258050" y="2046822"/>
            <a:chExt cx="302165" cy="235078"/>
          </a:xfrm>
        </p:grpSpPr>
        <p:cxnSp>
          <p:nvCxnSpPr>
            <p:cNvPr id="811" name="Straight Connector 8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4766049" y="4672472"/>
            <a:ext cx="250222" cy="193766"/>
            <a:chOff x="7258050" y="2046822"/>
            <a:chExt cx="302165" cy="235078"/>
          </a:xfrm>
        </p:grpSpPr>
        <p:cxnSp>
          <p:nvCxnSpPr>
            <p:cNvPr id="814" name="Straight Connector 8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4766049" y="5008023"/>
            <a:ext cx="250222" cy="193766"/>
            <a:chOff x="7258050" y="2046822"/>
            <a:chExt cx="302165" cy="235078"/>
          </a:xfrm>
        </p:grpSpPr>
        <p:cxnSp>
          <p:nvCxnSpPr>
            <p:cNvPr id="817" name="Straight Connector 8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Rectangle 8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058341" y="4316410"/>
            <a:ext cx="250222" cy="193766"/>
            <a:chOff x="7258050" y="2046822"/>
            <a:chExt cx="302165" cy="235078"/>
          </a:xfrm>
        </p:grpSpPr>
        <p:cxnSp>
          <p:nvCxnSpPr>
            <p:cNvPr id="820" name="Straight Connector 81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Rectangle 82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064874" y="4661293"/>
            <a:ext cx="250222" cy="193766"/>
            <a:chOff x="7258050" y="2046822"/>
            <a:chExt cx="302165" cy="235078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4058341" y="5011863"/>
            <a:ext cx="250222" cy="193766"/>
            <a:chOff x="7258050" y="2046822"/>
            <a:chExt cx="302165" cy="235078"/>
          </a:xfrm>
        </p:grpSpPr>
        <p:cxnSp>
          <p:nvCxnSpPr>
            <p:cNvPr id="826" name="Straight Connector 82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Rectangle 82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8" name="Straight Connector 827"/>
          <p:cNvCxnSpPr/>
          <p:nvPr/>
        </p:nvCxnSpPr>
        <p:spPr>
          <a:xfrm>
            <a:off x="5107089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5454145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>
            <a:off x="5107090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5454145" y="4326387"/>
            <a:ext cx="250222" cy="193766"/>
            <a:chOff x="7258050" y="2046822"/>
            <a:chExt cx="302165" cy="235078"/>
          </a:xfrm>
        </p:grpSpPr>
        <p:cxnSp>
          <p:nvCxnSpPr>
            <p:cNvPr id="832" name="Straight Connector 83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5454145" y="5009645"/>
            <a:ext cx="250222" cy="193766"/>
            <a:chOff x="7258050" y="2046822"/>
            <a:chExt cx="302165" cy="235078"/>
          </a:xfrm>
        </p:grpSpPr>
        <p:cxnSp>
          <p:nvCxnSpPr>
            <p:cNvPr id="835" name="Straight Connector 83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5454145" y="4671270"/>
            <a:ext cx="250222" cy="193766"/>
            <a:chOff x="7258050" y="2046822"/>
            <a:chExt cx="302165" cy="235078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Rectangle 83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5802756" y="4330155"/>
            <a:ext cx="250222" cy="193766"/>
            <a:chOff x="7258050" y="2046822"/>
            <a:chExt cx="302165" cy="235078"/>
          </a:xfrm>
        </p:grpSpPr>
        <p:cxnSp>
          <p:nvCxnSpPr>
            <p:cNvPr id="841" name="Straight Connector 84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802756" y="4672472"/>
            <a:ext cx="250222" cy="193766"/>
            <a:chOff x="7258050" y="2046822"/>
            <a:chExt cx="302165" cy="235078"/>
          </a:xfrm>
        </p:grpSpPr>
        <p:cxnSp>
          <p:nvCxnSpPr>
            <p:cNvPr id="844" name="Straight Connector 84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802756" y="5008023"/>
            <a:ext cx="250222" cy="193766"/>
            <a:chOff x="7258050" y="2046822"/>
            <a:chExt cx="302165" cy="235078"/>
          </a:xfrm>
        </p:grpSpPr>
        <p:cxnSp>
          <p:nvCxnSpPr>
            <p:cNvPr id="847" name="Straight Connector 84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5095048" y="4316410"/>
            <a:ext cx="250222" cy="193766"/>
            <a:chOff x="7258050" y="2046822"/>
            <a:chExt cx="302165" cy="235078"/>
          </a:xfrm>
        </p:grpSpPr>
        <p:cxnSp>
          <p:nvCxnSpPr>
            <p:cNvPr id="850" name="Straight Connector 84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Rectangle 85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5101581" y="4661293"/>
            <a:ext cx="250222" cy="193766"/>
            <a:chOff x="7258050" y="2046822"/>
            <a:chExt cx="302165" cy="235078"/>
          </a:xfrm>
        </p:grpSpPr>
        <p:cxnSp>
          <p:nvCxnSpPr>
            <p:cNvPr id="853" name="Straight Connector 85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Rectangle 85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5095048" y="5011863"/>
            <a:ext cx="250222" cy="193766"/>
            <a:chOff x="7258050" y="2046822"/>
            <a:chExt cx="302165" cy="235078"/>
          </a:xfrm>
        </p:grpSpPr>
        <p:cxnSp>
          <p:nvCxnSpPr>
            <p:cNvPr id="856" name="Straight Connector 85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0" name="Straight Connector 859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1" name="TextBox 860"/>
              <p:cNvSpPr txBox="1"/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61" name="TextBox 8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4" name="TextBox 863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23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360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TextBox 361"/>
              <p:cNvSpPr txBox="1"/>
              <p:nvPr/>
            </p:nvSpPr>
            <p:spPr>
              <a:xfrm>
                <a:off x="738851" y="5913205"/>
                <a:ext cx="4991559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Garamond" pitchFamily="18" charset="0"/>
                  </a:rPr>
                  <a:t>is a vertex in the above graph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1" y="5913205"/>
                <a:ext cx="4991559" cy="411395"/>
              </a:xfrm>
              <a:prstGeom prst="rect">
                <a:avLst/>
              </a:prstGeom>
              <a:blipFill rotWithShape="1">
                <a:blip r:embed="rId2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030220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377276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30221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1" name="Group 590"/>
          <p:cNvGrpSpPr/>
          <p:nvPr/>
        </p:nvGrpSpPr>
        <p:grpSpPr>
          <a:xfrm>
            <a:off x="3377276" y="2270983"/>
            <a:ext cx="250222" cy="193766"/>
            <a:chOff x="7258050" y="2046822"/>
            <a:chExt cx="302165" cy="235078"/>
          </a:xfrm>
        </p:grpSpPr>
        <p:cxnSp>
          <p:nvCxnSpPr>
            <p:cNvPr id="592" name="Straight Connector 59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377276" y="2954241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3377276" y="2615866"/>
            <a:ext cx="250222" cy="193766"/>
            <a:chOff x="7258050" y="2046822"/>
            <a:chExt cx="302165" cy="235078"/>
          </a:xfrm>
        </p:grpSpPr>
        <p:cxnSp>
          <p:nvCxnSpPr>
            <p:cNvPr id="598" name="Straight Connector 59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Rectangle 59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3725887" y="2617068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3725887" y="2952619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3018179" y="2261006"/>
            <a:ext cx="250222" cy="193766"/>
            <a:chOff x="7258050" y="2046822"/>
            <a:chExt cx="302165" cy="235078"/>
          </a:xfrm>
        </p:grpSpPr>
        <p:cxnSp>
          <p:nvCxnSpPr>
            <p:cNvPr id="610" name="Straight Connector 60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Rectangle 61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3024712" y="2605889"/>
            <a:ext cx="250222" cy="193766"/>
            <a:chOff x="7258050" y="2046822"/>
            <a:chExt cx="302165" cy="235078"/>
          </a:xfrm>
        </p:grpSpPr>
        <p:cxnSp>
          <p:nvCxnSpPr>
            <p:cNvPr id="613" name="Straight Connector 61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Rectangle 61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3018179" y="2956459"/>
            <a:ext cx="250222" cy="193766"/>
            <a:chOff x="7258050" y="2046822"/>
            <a:chExt cx="302165" cy="235078"/>
          </a:xfrm>
        </p:grpSpPr>
        <p:cxnSp>
          <p:nvCxnSpPr>
            <p:cNvPr id="616" name="Straight Connector 61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4390032" y="2963135"/>
            <a:ext cx="250222" cy="193766"/>
            <a:chOff x="7258050" y="2046822"/>
            <a:chExt cx="302165" cy="235078"/>
          </a:xfrm>
        </p:grpSpPr>
        <p:cxnSp>
          <p:nvCxnSpPr>
            <p:cNvPr id="625" name="Straight Connector 62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4390032" y="2624760"/>
            <a:ext cx="250222" cy="193766"/>
            <a:chOff x="7258050" y="2046822"/>
            <a:chExt cx="302165" cy="235078"/>
          </a:xfrm>
        </p:grpSpPr>
        <p:cxnSp>
          <p:nvCxnSpPr>
            <p:cNvPr id="628" name="Straight Connector 62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738643" y="2625962"/>
            <a:ext cx="250222" cy="193766"/>
            <a:chOff x="7258050" y="2046822"/>
            <a:chExt cx="302165" cy="235078"/>
          </a:xfrm>
        </p:grpSpPr>
        <p:cxnSp>
          <p:nvCxnSpPr>
            <p:cNvPr id="634" name="Straight Connector 63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4738643" y="2961513"/>
            <a:ext cx="250222" cy="193766"/>
            <a:chOff x="7258050" y="2046822"/>
            <a:chExt cx="302165" cy="23507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4037468" y="2614783"/>
            <a:ext cx="250222" cy="193766"/>
            <a:chOff x="7258050" y="2046822"/>
            <a:chExt cx="302165" cy="235078"/>
          </a:xfrm>
        </p:grpSpPr>
        <p:cxnSp>
          <p:nvCxnSpPr>
            <p:cNvPr id="643" name="Straight Connector 64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030935" y="2965353"/>
            <a:ext cx="250222" cy="193766"/>
            <a:chOff x="7258050" y="2046822"/>
            <a:chExt cx="302165" cy="235078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64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426739" y="2963135"/>
            <a:ext cx="250222" cy="193766"/>
            <a:chOff x="7258050" y="2046822"/>
            <a:chExt cx="302165" cy="235078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5426739" y="2624760"/>
            <a:ext cx="250222" cy="193766"/>
            <a:chOff x="7258050" y="2046822"/>
            <a:chExt cx="302165" cy="235078"/>
          </a:xfrm>
        </p:grpSpPr>
        <p:cxnSp>
          <p:nvCxnSpPr>
            <p:cNvPr id="658" name="Straight Connector 65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5775350" y="2625962"/>
            <a:ext cx="250222" cy="193766"/>
            <a:chOff x="7258050" y="2046822"/>
            <a:chExt cx="302165" cy="235078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Rectangle 66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75350" y="2961513"/>
            <a:ext cx="250222" cy="193766"/>
            <a:chOff x="7258050" y="2046822"/>
            <a:chExt cx="302165" cy="235078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tangle 66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074175" y="2614783"/>
            <a:ext cx="250222" cy="193766"/>
            <a:chOff x="7258050" y="2046822"/>
            <a:chExt cx="302165" cy="235078"/>
          </a:xfrm>
        </p:grpSpPr>
        <p:cxnSp>
          <p:nvCxnSpPr>
            <p:cNvPr id="673" name="Straight Connector 67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ectangle 67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5067642" y="2965353"/>
            <a:ext cx="250222" cy="193766"/>
            <a:chOff x="7258050" y="2046822"/>
            <a:chExt cx="302165" cy="235078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>
            <a:off x="3046623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393679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046624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/>
          <p:cNvGrpSpPr/>
          <p:nvPr/>
        </p:nvGrpSpPr>
        <p:grpSpPr>
          <a:xfrm>
            <a:off x="3393679" y="3319679"/>
            <a:ext cx="250222" cy="193766"/>
            <a:chOff x="7258050" y="2046822"/>
            <a:chExt cx="302165" cy="235078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68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3393679" y="4002937"/>
            <a:ext cx="250222" cy="193766"/>
            <a:chOff x="7258050" y="2046822"/>
            <a:chExt cx="302165" cy="235078"/>
          </a:xfrm>
        </p:grpSpPr>
        <p:cxnSp>
          <p:nvCxnSpPr>
            <p:cNvPr id="685" name="Straight Connector 68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Rectangle 68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3393679" y="3664562"/>
            <a:ext cx="250222" cy="193766"/>
            <a:chOff x="7258050" y="2046822"/>
            <a:chExt cx="302165" cy="235078"/>
          </a:xfrm>
        </p:grpSpPr>
        <p:cxnSp>
          <p:nvCxnSpPr>
            <p:cNvPr id="688" name="Straight Connector 68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68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3742290" y="3323447"/>
            <a:ext cx="250222" cy="193766"/>
            <a:chOff x="7258050" y="2046822"/>
            <a:chExt cx="302165" cy="235078"/>
          </a:xfrm>
        </p:grpSpPr>
        <p:cxnSp>
          <p:nvCxnSpPr>
            <p:cNvPr id="691" name="Straight Connector 69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tangle 69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3742290" y="3665764"/>
            <a:ext cx="250222" cy="193766"/>
            <a:chOff x="7258050" y="2046822"/>
            <a:chExt cx="302165" cy="235078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3742290" y="4001315"/>
            <a:ext cx="250222" cy="193766"/>
            <a:chOff x="7258050" y="2046822"/>
            <a:chExt cx="302165" cy="235078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9" name="Group 698"/>
          <p:cNvGrpSpPr/>
          <p:nvPr/>
        </p:nvGrpSpPr>
        <p:grpSpPr>
          <a:xfrm>
            <a:off x="3034582" y="3309702"/>
            <a:ext cx="250222" cy="193766"/>
            <a:chOff x="7258050" y="2046822"/>
            <a:chExt cx="302165" cy="235078"/>
          </a:xfrm>
        </p:grpSpPr>
        <p:cxnSp>
          <p:nvCxnSpPr>
            <p:cNvPr id="700" name="Straight Connector 69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1" name="Rectangle 70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3041115" y="3654585"/>
            <a:ext cx="250222" cy="193766"/>
            <a:chOff x="7258050" y="2046822"/>
            <a:chExt cx="302165" cy="235078"/>
          </a:xfrm>
        </p:grpSpPr>
        <p:cxnSp>
          <p:nvCxnSpPr>
            <p:cNvPr id="703" name="Straight Connector 70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Rectangle 70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5" name="Group 704"/>
          <p:cNvGrpSpPr/>
          <p:nvPr/>
        </p:nvGrpSpPr>
        <p:grpSpPr>
          <a:xfrm>
            <a:off x="3034582" y="4005155"/>
            <a:ext cx="250222" cy="193766"/>
            <a:chOff x="7258050" y="2046822"/>
            <a:chExt cx="302165" cy="235078"/>
          </a:xfrm>
        </p:grpSpPr>
        <p:cxnSp>
          <p:nvCxnSpPr>
            <p:cNvPr id="706" name="Straight Connector 70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" name="Rectangle 70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8" name="Straight Connector 707"/>
          <p:cNvCxnSpPr/>
          <p:nvPr/>
        </p:nvCxnSpPr>
        <p:spPr>
          <a:xfrm>
            <a:off x="4059379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406435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059380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4406435" y="3328573"/>
            <a:ext cx="250222" cy="193766"/>
            <a:chOff x="7258050" y="2046822"/>
            <a:chExt cx="302165" cy="235078"/>
          </a:xfrm>
        </p:grpSpPr>
        <p:cxnSp>
          <p:nvCxnSpPr>
            <p:cNvPr id="712" name="Straight Connector 71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Rectangle 71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406435" y="4011831"/>
            <a:ext cx="250222" cy="193766"/>
            <a:chOff x="7258050" y="2046822"/>
            <a:chExt cx="302165" cy="235078"/>
          </a:xfrm>
        </p:grpSpPr>
        <p:cxnSp>
          <p:nvCxnSpPr>
            <p:cNvPr id="715" name="Straight Connector 71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406435" y="3673456"/>
            <a:ext cx="250222" cy="193766"/>
            <a:chOff x="7258050" y="2046822"/>
            <a:chExt cx="302165" cy="235078"/>
          </a:xfrm>
        </p:grpSpPr>
        <p:cxnSp>
          <p:nvCxnSpPr>
            <p:cNvPr id="718" name="Straight Connector 71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4755046" y="3332341"/>
            <a:ext cx="250222" cy="193766"/>
            <a:chOff x="7258050" y="2046822"/>
            <a:chExt cx="302165" cy="235078"/>
          </a:xfrm>
        </p:grpSpPr>
        <p:cxnSp>
          <p:nvCxnSpPr>
            <p:cNvPr id="721" name="Straight Connector 72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4755046" y="3674658"/>
            <a:ext cx="250222" cy="193766"/>
            <a:chOff x="7258050" y="2046822"/>
            <a:chExt cx="302165" cy="235078"/>
          </a:xfrm>
        </p:grpSpPr>
        <p:cxnSp>
          <p:nvCxnSpPr>
            <p:cNvPr id="724" name="Straight Connector 72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tangle 72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755046" y="4010209"/>
            <a:ext cx="250222" cy="193766"/>
            <a:chOff x="7258050" y="2046822"/>
            <a:chExt cx="302165" cy="235078"/>
          </a:xfrm>
        </p:grpSpPr>
        <p:cxnSp>
          <p:nvCxnSpPr>
            <p:cNvPr id="727" name="Straight Connector 72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047338" y="3318596"/>
            <a:ext cx="250222" cy="193766"/>
            <a:chOff x="7258050" y="2046822"/>
            <a:chExt cx="302165" cy="235078"/>
          </a:xfrm>
        </p:grpSpPr>
        <p:cxnSp>
          <p:nvCxnSpPr>
            <p:cNvPr id="730" name="Straight Connector 7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Rectangle 7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053871" y="3663479"/>
            <a:ext cx="250222" cy="193766"/>
            <a:chOff x="7258050" y="2046822"/>
            <a:chExt cx="302165" cy="235078"/>
          </a:xfrm>
        </p:grpSpPr>
        <p:cxnSp>
          <p:nvCxnSpPr>
            <p:cNvPr id="733" name="Straight Connector 73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4047338" y="4014049"/>
            <a:ext cx="250222" cy="193766"/>
            <a:chOff x="7258050" y="2046822"/>
            <a:chExt cx="302165" cy="235078"/>
          </a:xfrm>
        </p:grpSpPr>
        <p:cxnSp>
          <p:nvCxnSpPr>
            <p:cNvPr id="736" name="Straight Connector 7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Rectangle 7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8" name="Straight Connector 737"/>
          <p:cNvCxnSpPr/>
          <p:nvPr/>
        </p:nvCxnSpPr>
        <p:spPr>
          <a:xfrm>
            <a:off x="5096086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443142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096087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oup 740"/>
          <p:cNvGrpSpPr/>
          <p:nvPr/>
        </p:nvGrpSpPr>
        <p:grpSpPr>
          <a:xfrm>
            <a:off x="5443142" y="3328573"/>
            <a:ext cx="250222" cy="193766"/>
            <a:chOff x="7258050" y="2046822"/>
            <a:chExt cx="302165" cy="235078"/>
          </a:xfrm>
        </p:grpSpPr>
        <p:cxnSp>
          <p:nvCxnSpPr>
            <p:cNvPr id="742" name="Straight Connector 74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5443142" y="4011831"/>
            <a:ext cx="250222" cy="193766"/>
            <a:chOff x="7258050" y="2046822"/>
            <a:chExt cx="302165" cy="235078"/>
          </a:xfrm>
        </p:grpSpPr>
        <p:cxnSp>
          <p:nvCxnSpPr>
            <p:cNvPr id="745" name="Straight Connector 7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5443142" y="3673456"/>
            <a:ext cx="250222" cy="193766"/>
            <a:chOff x="7258050" y="2046822"/>
            <a:chExt cx="302165" cy="235078"/>
          </a:xfrm>
        </p:grpSpPr>
        <p:cxnSp>
          <p:nvCxnSpPr>
            <p:cNvPr id="748" name="Straight Connector 7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1753" y="3332341"/>
            <a:ext cx="250222" cy="193766"/>
            <a:chOff x="7258050" y="2046822"/>
            <a:chExt cx="302165" cy="235078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tangle 7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791753" y="3674658"/>
            <a:ext cx="250222" cy="193766"/>
            <a:chOff x="7258050" y="2046822"/>
            <a:chExt cx="302165" cy="235078"/>
          </a:xfrm>
        </p:grpSpPr>
        <p:cxnSp>
          <p:nvCxnSpPr>
            <p:cNvPr id="754" name="Straight Connector 75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5791753" y="4010209"/>
            <a:ext cx="250222" cy="193766"/>
            <a:chOff x="7258050" y="2046822"/>
            <a:chExt cx="302165" cy="23507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ectangle 75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084045" y="3318596"/>
            <a:ext cx="250222" cy="193766"/>
            <a:chOff x="7258050" y="2046822"/>
            <a:chExt cx="302165" cy="235078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090578" y="3663479"/>
            <a:ext cx="250222" cy="193766"/>
            <a:chOff x="7258050" y="2046822"/>
            <a:chExt cx="302165" cy="235078"/>
          </a:xfrm>
        </p:grpSpPr>
        <p:cxnSp>
          <p:nvCxnSpPr>
            <p:cNvPr id="763" name="Straight Connector 76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5084045" y="4014049"/>
            <a:ext cx="250222" cy="193766"/>
            <a:chOff x="7258050" y="2046822"/>
            <a:chExt cx="302165" cy="235078"/>
          </a:xfrm>
        </p:grpSpPr>
        <p:cxnSp>
          <p:nvCxnSpPr>
            <p:cNvPr id="766" name="Straight Connector 76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8" name="Straight Connector 767"/>
          <p:cNvCxnSpPr/>
          <p:nvPr/>
        </p:nvCxnSpPr>
        <p:spPr>
          <a:xfrm>
            <a:off x="3057626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3404682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057627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/>
          <p:cNvGrpSpPr/>
          <p:nvPr/>
        </p:nvGrpSpPr>
        <p:grpSpPr>
          <a:xfrm>
            <a:off x="3404682" y="4317493"/>
            <a:ext cx="250222" cy="193766"/>
            <a:chOff x="7258050" y="2046822"/>
            <a:chExt cx="302165" cy="235078"/>
          </a:xfrm>
        </p:grpSpPr>
        <p:cxnSp>
          <p:nvCxnSpPr>
            <p:cNvPr id="772" name="Straight Connector 77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404682" y="5000751"/>
            <a:ext cx="250222" cy="193766"/>
            <a:chOff x="7258050" y="2046822"/>
            <a:chExt cx="302165" cy="235078"/>
          </a:xfrm>
        </p:grpSpPr>
        <p:cxnSp>
          <p:nvCxnSpPr>
            <p:cNvPr id="775" name="Straight Connector 77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Rectangle 77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404682" y="4662376"/>
            <a:ext cx="250222" cy="193766"/>
            <a:chOff x="7258050" y="2046822"/>
            <a:chExt cx="302165" cy="235078"/>
          </a:xfrm>
        </p:grpSpPr>
        <p:cxnSp>
          <p:nvCxnSpPr>
            <p:cNvPr id="778" name="Straight Connector 77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3753293" y="4321261"/>
            <a:ext cx="250222" cy="193766"/>
            <a:chOff x="7258050" y="2046822"/>
            <a:chExt cx="302165" cy="23507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3753293" y="4663578"/>
            <a:ext cx="250222" cy="193766"/>
            <a:chOff x="7258050" y="2046822"/>
            <a:chExt cx="302165" cy="235078"/>
          </a:xfrm>
        </p:grpSpPr>
        <p:cxnSp>
          <p:nvCxnSpPr>
            <p:cNvPr id="784" name="Straight Connector 78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3753293" y="4999129"/>
            <a:ext cx="250222" cy="193766"/>
            <a:chOff x="7258050" y="2046822"/>
            <a:chExt cx="302165" cy="235078"/>
          </a:xfrm>
        </p:grpSpPr>
        <p:cxnSp>
          <p:nvCxnSpPr>
            <p:cNvPr id="787" name="Straight Connector 78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 78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9" name="Group 788"/>
          <p:cNvGrpSpPr/>
          <p:nvPr/>
        </p:nvGrpSpPr>
        <p:grpSpPr>
          <a:xfrm>
            <a:off x="3045585" y="4307516"/>
            <a:ext cx="250222" cy="193766"/>
            <a:chOff x="7258050" y="2046822"/>
            <a:chExt cx="302165" cy="235078"/>
          </a:xfrm>
        </p:grpSpPr>
        <p:cxnSp>
          <p:nvCxnSpPr>
            <p:cNvPr id="790" name="Straight Connector 78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1" name="Rectangle 79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2" name="Group 791"/>
          <p:cNvGrpSpPr/>
          <p:nvPr/>
        </p:nvGrpSpPr>
        <p:grpSpPr>
          <a:xfrm>
            <a:off x="3052118" y="4652399"/>
            <a:ext cx="250222" cy="193766"/>
            <a:chOff x="7258050" y="2046822"/>
            <a:chExt cx="302165" cy="235078"/>
          </a:xfrm>
        </p:grpSpPr>
        <p:cxnSp>
          <p:nvCxnSpPr>
            <p:cNvPr id="793" name="Straight Connector 79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Rectangle 79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5" name="Group 794"/>
          <p:cNvGrpSpPr/>
          <p:nvPr/>
        </p:nvGrpSpPr>
        <p:grpSpPr>
          <a:xfrm>
            <a:off x="3045585" y="5002969"/>
            <a:ext cx="250222" cy="193766"/>
            <a:chOff x="7258050" y="2046822"/>
            <a:chExt cx="302165" cy="235078"/>
          </a:xfrm>
        </p:grpSpPr>
        <p:cxnSp>
          <p:nvCxnSpPr>
            <p:cNvPr id="796" name="Straight Connector 79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7" name="Rectangle 79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8" name="Straight Connector 797"/>
          <p:cNvCxnSpPr/>
          <p:nvPr/>
        </p:nvCxnSpPr>
        <p:spPr>
          <a:xfrm>
            <a:off x="4070382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4417438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4070383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Group 800"/>
          <p:cNvGrpSpPr/>
          <p:nvPr/>
        </p:nvGrpSpPr>
        <p:grpSpPr>
          <a:xfrm>
            <a:off x="4417438" y="4326387"/>
            <a:ext cx="250222" cy="193766"/>
            <a:chOff x="7258050" y="2046822"/>
            <a:chExt cx="302165" cy="235078"/>
          </a:xfrm>
        </p:grpSpPr>
        <p:cxnSp>
          <p:nvCxnSpPr>
            <p:cNvPr id="802" name="Straight Connector 8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Rectangle 8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417438" y="5009645"/>
            <a:ext cx="250222" cy="193766"/>
            <a:chOff x="7258050" y="2046822"/>
            <a:chExt cx="302165" cy="235078"/>
          </a:xfrm>
        </p:grpSpPr>
        <p:cxnSp>
          <p:nvCxnSpPr>
            <p:cNvPr id="805" name="Straight Connector 8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ectangle 8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4417438" y="4671270"/>
            <a:ext cx="250222" cy="193766"/>
            <a:chOff x="7258050" y="2046822"/>
            <a:chExt cx="302165" cy="235078"/>
          </a:xfrm>
        </p:grpSpPr>
        <p:cxnSp>
          <p:nvCxnSpPr>
            <p:cNvPr id="808" name="Straight Connector 8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Rectangle 8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4766049" y="4330155"/>
            <a:ext cx="250222" cy="193766"/>
            <a:chOff x="7258050" y="2046822"/>
            <a:chExt cx="302165" cy="235078"/>
          </a:xfrm>
        </p:grpSpPr>
        <p:cxnSp>
          <p:nvCxnSpPr>
            <p:cNvPr id="811" name="Straight Connector 8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4766049" y="4672472"/>
            <a:ext cx="250222" cy="193766"/>
            <a:chOff x="7258050" y="2046822"/>
            <a:chExt cx="302165" cy="235078"/>
          </a:xfrm>
        </p:grpSpPr>
        <p:cxnSp>
          <p:nvCxnSpPr>
            <p:cNvPr id="814" name="Straight Connector 8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4766049" y="5008023"/>
            <a:ext cx="250222" cy="193766"/>
            <a:chOff x="7258050" y="2046822"/>
            <a:chExt cx="302165" cy="235078"/>
          </a:xfrm>
        </p:grpSpPr>
        <p:cxnSp>
          <p:nvCxnSpPr>
            <p:cNvPr id="817" name="Straight Connector 8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Rectangle 8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058341" y="4316410"/>
            <a:ext cx="250222" cy="193766"/>
            <a:chOff x="7258050" y="2046822"/>
            <a:chExt cx="302165" cy="235078"/>
          </a:xfrm>
        </p:grpSpPr>
        <p:cxnSp>
          <p:nvCxnSpPr>
            <p:cNvPr id="820" name="Straight Connector 81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Rectangle 82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064874" y="4661293"/>
            <a:ext cx="250222" cy="193766"/>
            <a:chOff x="7258050" y="2046822"/>
            <a:chExt cx="302165" cy="235078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4058341" y="5011863"/>
            <a:ext cx="250222" cy="193766"/>
            <a:chOff x="7258050" y="2046822"/>
            <a:chExt cx="302165" cy="235078"/>
          </a:xfrm>
        </p:grpSpPr>
        <p:cxnSp>
          <p:nvCxnSpPr>
            <p:cNvPr id="826" name="Straight Connector 82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Rectangle 82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8" name="Straight Connector 827"/>
          <p:cNvCxnSpPr/>
          <p:nvPr/>
        </p:nvCxnSpPr>
        <p:spPr>
          <a:xfrm>
            <a:off x="5107089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5454145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>
            <a:off x="5107090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5454145" y="4326387"/>
            <a:ext cx="250222" cy="193766"/>
            <a:chOff x="7258050" y="2046822"/>
            <a:chExt cx="302165" cy="235078"/>
          </a:xfrm>
        </p:grpSpPr>
        <p:cxnSp>
          <p:nvCxnSpPr>
            <p:cNvPr id="832" name="Straight Connector 83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5454145" y="5009645"/>
            <a:ext cx="250222" cy="193766"/>
            <a:chOff x="7258050" y="2046822"/>
            <a:chExt cx="302165" cy="235078"/>
          </a:xfrm>
        </p:grpSpPr>
        <p:cxnSp>
          <p:nvCxnSpPr>
            <p:cNvPr id="835" name="Straight Connector 83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5454145" y="4671270"/>
            <a:ext cx="250222" cy="193766"/>
            <a:chOff x="7258050" y="2046822"/>
            <a:chExt cx="302165" cy="235078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Rectangle 83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5802756" y="4330155"/>
            <a:ext cx="250222" cy="193766"/>
            <a:chOff x="7258050" y="2046822"/>
            <a:chExt cx="302165" cy="235078"/>
          </a:xfrm>
        </p:grpSpPr>
        <p:cxnSp>
          <p:nvCxnSpPr>
            <p:cNvPr id="841" name="Straight Connector 84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802756" y="4672472"/>
            <a:ext cx="250222" cy="193766"/>
            <a:chOff x="7258050" y="2046822"/>
            <a:chExt cx="302165" cy="235078"/>
          </a:xfrm>
        </p:grpSpPr>
        <p:cxnSp>
          <p:nvCxnSpPr>
            <p:cNvPr id="844" name="Straight Connector 84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802756" y="5008023"/>
            <a:ext cx="250222" cy="193766"/>
            <a:chOff x="7258050" y="2046822"/>
            <a:chExt cx="302165" cy="235078"/>
          </a:xfrm>
        </p:grpSpPr>
        <p:cxnSp>
          <p:nvCxnSpPr>
            <p:cNvPr id="847" name="Straight Connector 84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5095048" y="4316410"/>
            <a:ext cx="250222" cy="193766"/>
            <a:chOff x="7258050" y="2046822"/>
            <a:chExt cx="302165" cy="235078"/>
          </a:xfrm>
        </p:grpSpPr>
        <p:cxnSp>
          <p:nvCxnSpPr>
            <p:cNvPr id="850" name="Straight Connector 84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Rectangle 85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5101581" y="4661293"/>
            <a:ext cx="250222" cy="193766"/>
            <a:chOff x="7258050" y="2046822"/>
            <a:chExt cx="302165" cy="235078"/>
          </a:xfrm>
        </p:grpSpPr>
        <p:cxnSp>
          <p:nvCxnSpPr>
            <p:cNvPr id="853" name="Straight Connector 85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Rectangle 85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5095048" y="5011863"/>
            <a:ext cx="250222" cy="193766"/>
            <a:chOff x="7258050" y="2046822"/>
            <a:chExt cx="302165" cy="235078"/>
          </a:xfrm>
        </p:grpSpPr>
        <p:cxnSp>
          <p:nvCxnSpPr>
            <p:cNvPr id="856" name="Straight Connector 85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4" name="Straight Connector 293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/>
              <p:cNvSpPr txBox="1"/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blipFill rotWithShape="1">
                <a:blip r:embed="rId3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/>
              <p:cNvSpPr txBox="1"/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Box 360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030220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377276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30221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1" name="Group 590"/>
          <p:cNvGrpSpPr/>
          <p:nvPr/>
        </p:nvGrpSpPr>
        <p:grpSpPr>
          <a:xfrm>
            <a:off x="3377276" y="2270983"/>
            <a:ext cx="250222" cy="193766"/>
            <a:chOff x="7258050" y="2046822"/>
            <a:chExt cx="302165" cy="235078"/>
          </a:xfrm>
        </p:grpSpPr>
        <p:cxnSp>
          <p:nvCxnSpPr>
            <p:cNvPr id="592" name="Straight Connector 59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3377276" y="2954241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3377276" y="2615866"/>
            <a:ext cx="250222" cy="193766"/>
            <a:chOff x="7258050" y="2046822"/>
            <a:chExt cx="302165" cy="235078"/>
          </a:xfrm>
        </p:grpSpPr>
        <p:cxnSp>
          <p:nvCxnSpPr>
            <p:cNvPr id="598" name="Straight Connector 59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Rectangle 59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3725887" y="2617068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3725887" y="2952619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3018179" y="2261006"/>
            <a:ext cx="250222" cy="193766"/>
            <a:chOff x="7258050" y="2046822"/>
            <a:chExt cx="302165" cy="235078"/>
          </a:xfrm>
        </p:grpSpPr>
        <p:cxnSp>
          <p:nvCxnSpPr>
            <p:cNvPr id="610" name="Straight Connector 60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Rectangle 61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3024712" y="2605889"/>
            <a:ext cx="250222" cy="193766"/>
            <a:chOff x="7258050" y="2046822"/>
            <a:chExt cx="302165" cy="235078"/>
          </a:xfrm>
        </p:grpSpPr>
        <p:cxnSp>
          <p:nvCxnSpPr>
            <p:cNvPr id="613" name="Straight Connector 61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Rectangle 61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4390032" y="2963135"/>
            <a:ext cx="250222" cy="193766"/>
            <a:chOff x="7258050" y="2046822"/>
            <a:chExt cx="302165" cy="235078"/>
          </a:xfrm>
        </p:grpSpPr>
        <p:cxnSp>
          <p:nvCxnSpPr>
            <p:cNvPr id="625" name="Straight Connector 62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4390032" y="2624760"/>
            <a:ext cx="250222" cy="193766"/>
            <a:chOff x="7258050" y="2046822"/>
            <a:chExt cx="302165" cy="235078"/>
          </a:xfrm>
        </p:grpSpPr>
        <p:cxnSp>
          <p:nvCxnSpPr>
            <p:cNvPr id="628" name="Straight Connector 62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738643" y="2625962"/>
            <a:ext cx="250222" cy="193766"/>
            <a:chOff x="7258050" y="2046822"/>
            <a:chExt cx="302165" cy="235078"/>
          </a:xfrm>
        </p:grpSpPr>
        <p:cxnSp>
          <p:nvCxnSpPr>
            <p:cNvPr id="634" name="Straight Connector 63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4738643" y="2961513"/>
            <a:ext cx="250222" cy="193766"/>
            <a:chOff x="7258050" y="2046822"/>
            <a:chExt cx="302165" cy="23507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4037468" y="2614783"/>
            <a:ext cx="250222" cy="193766"/>
            <a:chOff x="7258050" y="2046822"/>
            <a:chExt cx="302165" cy="235078"/>
          </a:xfrm>
        </p:grpSpPr>
        <p:cxnSp>
          <p:nvCxnSpPr>
            <p:cNvPr id="643" name="Straight Connector 64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030935" y="2965353"/>
            <a:ext cx="250222" cy="193766"/>
            <a:chOff x="7258050" y="2046822"/>
            <a:chExt cx="302165" cy="235078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64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426739" y="2963135"/>
            <a:ext cx="250222" cy="193766"/>
            <a:chOff x="7258050" y="2046822"/>
            <a:chExt cx="302165" cy="235078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5426739" y="2624760"/>
            <a:ext cx="250222" cy="193766"/>
            <a:chOff x="7258050" y="2046822"/>
            <a:chExt cx="302165" cy="235078"/>
          </a:xfrm>
        </p:grpSpPr>
        <p:cxnSp>
          <p:nvCxnSpPr>
            <p:cNvPr id="658" name="Straight Connector 65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5775350" y="2625962"/>
            <a:ext cx="250222" cy="193766"/>
            <a:chOff x="7258050" y="2046822"/>
            <a:chExt cx="302165" cy="235078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Rectangle 66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75350" y="2961513"/>
            <a:ext cx="250222" cy="193766"/>
            <a:chOff x="7258050" y="2046822"/>
            <a:chExt cx="302165" cy="235078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tangle 66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074175" y="2614783"/>
            <a:ext cx="250222" cy="193766"/>
            <a:chOff x="7258050" y="2046822"/>
            <a:chExt cx="302165" cy="235078"/>
          </a:xfrm>
        </p:grpSpPr>
        <p:cxnSp>
          <p:nvCxnSpPr>
            <p:cNvPr id="673" name="Straight Connector 67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ectangle 67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5067642" y="2965353"/>
            <a:ext cx="250222" cy="193766"/>
            <a:chOff x="7258050" y="2046822"/>
            <a:chExt cx="302165" cy="235078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>
            <a:off x="3046623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393679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046624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/>
          <p:cNvGrpSpPr/>
          <p:nvPr/>
        </p:nvGrpSpPr>
        <p:grpSpPr>
          <a:xfrm>
            <a:off x="3393679" y="3319679"/>
            <a:ext cx="250222" cy="193766"/>
            <a:chOff x="7258050" y="2046822"/>
            <a:chExt cx="302165" cy="235078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68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3393679" y="4002937"/>
            <a:ext cx="250222" cy="193766"/>
            <a:chOff x="7258050" y="2046822"/>
            <a:chExt cx="302165" cy="235078"/>
          </a:xfrm>
        </p:grpSpPr>
        <p:cxnSp>
          <p:nvCxnSpPr>
            <p:cNvPr id="685" name="Straight Connector 68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Rectangle 68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3393679" y="3664562"/>
            <a:ext cx="250222" cy="193766"/>
            <a:chOff x="7258050" y="2046822"/>
            <a:chExt cx="302165" cy="235078"/>
          </a:xfrm>
        </p:grpSpPr>
        <p:cxnSp>
          <p:nvCxnSpPr>
            <p:cNvPr id="688" name="Straight Connector 68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68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3742290" y="3323447"/>
            <a:ext cx="250222" cy="193766"/>
            <a:chOff x="7258050" y="2046822"/>
            <a:chExt cx="302165" cy="235078"/>
          </a:xfrm>
        </p:grpSpPr>
        <p:cxnSp>
          <p:nvCxnSpPr>
            <p:cNvPr id="691" name="Straight Connector 69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tangle 69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3742290" y="3665764"/>
            <a:ext cx="250222" cy="193766"/>
            <a:chOff x="7258050" y="2046822"/>
            <a:chExt cx="302165" cy="235078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3742290" y="4001315"/>
            <a:ext cx="250222" cy="193766"/>
            <a:chOff x="7258050" y="2046822"/>
            <a:chExt cx="302165" cy="235078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8" name="Straight Connector 707"/>
          <p:cNvCxnSpPr/>
          <p:nvPr/>
        </p:nvCxnSpPr>
        <p:spPr>
          <a:xfrm>
            <a:off x="4059379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406435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059380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4406435" y="3328573"/>
            <a:ext cx="250222" cy="193766"/>
            <a:chOff x="7258050" y="2046822"/>
            <a:chExt cx="302165" cy="235078"/>
          </a:xfrm>
        </p:grpSpPr>
        <p:cxnSp>
          <p:nvCxnSpPr>
            <p:cNvPr id="712" name="Straight Connector 71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Rectangle 71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406435" y="4011831"/>
            <a:ext cx="250222" cy="193766"/>
            <a:chOff x="7258050" y="2046822"/>
            <a:chExt cx="302165" cy="235078"/>
          </a:xfrm>
        </p:grpSpPr>
        <p:cxnSp>
          <p:nvCxnSpPr>
            <p:cNvPr id="715" name="Straight Connector 71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406435" y="3673456"/>
            <a:ext cx="250222" cy="193766"/>
            <a:chOff x="7258050" y="2046822"/>
            <a:chExt cx="302165" cy="235078"/>
          </a:xfrm>
        </p:grpSpPr>
        <p:cxnSp>
          <p:nvCxnSpPr>
            <p:cNvPr id="718" name="Straight Connector 71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4755046" y="3332341"/>
            <a:ext cx="250222" cy="193766"/>
            <a:chOff x="7258050" y="2046822"/>
            <a:chExt cx="302165" cy="235078"/>
          </a:xfrm>
        </p:grpSpPr>
        <p:cxnSp>
          <p:nvCxnSpPr>
            <p:cNvPr id="721" name="Straight Connector 72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4755046" y="3674658"/>
            <a:ext cx="250222" cy="193766"/>
            <a:chOff x="7258050" y="2046822"/>
            <a:chExt cx="302165" cy="235078"/>
          </a:xfrm>
        </p:grpSpPr>
        <p:cxnSp>
          <p:nvCxnSpPr>
            <p:cNvPr id="724" name="Straight Connector 72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tangle 72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755046" y="4010209"/>
            <a:ext cx="250222" cy="193766"/>
            <a:chOff x="7258050" y="2046822"/>
            <a:chExt cx="302165" cy="235078"/>
          </a:xfrm>
        </p:grpSpPr>
        <p:cxnSp>
          <p:nvCxnSpPr>
            <p:cNvPr id="727" name="Straight Connector 72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047338" y="3318596"/>
            <a:ext cx="250222" cy="193766"/>
            <a:chOff x="7258050" y="2046822"/>
            <a:chExt cx="302165" cy="235078"/>
          </a:xfrm>
        </p:grpSpPr>
        <p:cxnSp>
          <p:nvCxnSpPr>
            <p:cNvPr id="730" name="Straight Connector 7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Rectangle 7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053871" y="3663479"/>
            <a:ext cx="250222" cy="193766"/>
            <a:chOff x="7258050" y="2046822"/>
            <a:chExt cx="302165" cy="235078"/>
          </a:xfrm>
        </p:grpSpPr>
        <p:cxnSp>
          <p:nvCxnSpPr>
            <p:cNvPr id="733" name="Straight Connector 73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4047338" y="4014049"/>
            <a:ext cx="250222" cy="193766"/>
            <a:chOff x="7258050" y="2046822"/>
            <a:chExt cx="302165" cy="235078"/>
          </a:xfrm>
        </p:grpSpPr>
        <p:cxnSp>
          <p:nvCxnSpPr>
            <p:cNvPr id="736" name="Straight Connector 7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Rectangle 7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8" name="Straight Connector 737"/>
          <p:cNvCxnSpPr/>
          <p:nvPr/>
        </p:nvCxnSpPr>
        <p:spPr>
          <a:xfrm>
            <a:off x="5096086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443142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096087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oup 740"/>
          <p:cNvGrpSpPr/>
          <p:nvPr/>
        </p:nvGrpSpPr>
        <p:grpSpPr>
          <a:xfrm>
            <a:off x="5443142" y="3328573"/>
            <a:ext cx="250222" cy="193766"/>
            <a:chOff x="7258050" y="2046822"/>
            <a:chExt cx="302165" cy="235078"/>
          </a:xfrm>
        </p:grpSpPr>
        <p:cxnSp>
          <p:nvCxnSpPr>
            <p:cNvPr id="742" name="Straight Connector 74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5443142" y="4011831"/>
            <a:ext cx="250222" cy="193766"/>
            <a:chOff x="7258050" y="2046822"/>
            <a:chExt cx="302165" cy="235078"/>
          </a:xfrm>
        </p:grpSpPr>
        <p:cxnSp>
          <p:nvCxnSpPr>
            <p:cNvPr id="745" name="Straight Connector 7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5443142" y="3673456"/>
            <a:ext cx="250222" cy="193766"/>
            <a:chOff x="7258050" y="2046822"/>
            <a:chExt cx="302165" cy="235078"/>
          </a:xfrm>
        </p:grpSpPr>
        <p:cxnSp>
          <p:nvCxnSpPr>
            <p:cNvPr id="748" name="Straight Connector 7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1753" y="3332341"/>
            <a:ext cx="250222" cy="193766"/>
            <a:chOff x="7258050" y="2046822"/>
            <a:chExt cx="302165" cy="235078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tangle 7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791753" y="3674658"/>
            <a:ext cx="250222" cy="193766"/>
            <a:chOff x="7258050" y="2046822"/>
            <a:chExt cx="302165" cy="235078"/>
          </a:xfrm>
        </p:grpSpPr>
        <p:cxnSp>
          <p:nvCxnSpPr>
            <p:cNvPr id="754" name="Straight Connector 75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5791753" y="4010209"/>
            <a:ext cx="250222" cy="193766"/>
            <a:chOff x="7258050" y="2046822"/>
            <a:chExt cx="302165" cy="23507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ectangle 75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084045" y="3318596"/>
            <a:ext cx="250222" cy="193766"/>
            <a:chOff x="7258050" y="2046822"/>
            <a:chExt cx="302165" cy="235078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090578" y="3663479"/>
            <a:ext cx="250222" cy="193766"/>
            <a:chOff x="7258050" y="2046822"/>
            <a:chExt cx="302165" cy="235078"/>
          </a:xfrm>
        </p:grpSpPr>
        <p:cxnSp>
          <p:nvCxnSpPr>
            <p:cNvPr id="763" name="Straight Connector 76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5084045" y="4014049"/>
            <a:ext cx="250222" cy="193766"/>
            <a:chOff x="7258050" y="2046822"/>
            <a:chExt cx="302165" cy="235078"/>
          </a:xfrm>
        </p:grpSpPr>
        <p:cxnSp>
          <p:nvCxnSpPr>
            <p:cNvPr id="766" name="Straight Connector 76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8" name="Straight Connector 767"/>
          <p:cNvCxnSpPr/>
          <p:nvPr/>
        </p:nvCxnSpPr>
        <p:spPr>
          <a:xfrm>
            <a:off x="3057626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3404682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057627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/>
          <p:cNvGrpSpPr/>
          <p:nvPr/>
        </p:nvGrpSpPr>
        <p:grpSpPr>
          <a:xfrm>
            <a:off x="3404682" y="4317493"/>
            <a:ext cx="250222" cy="193766"/>
            <a:chOff x="7258050" y="2046822"/>
            <a:chExt cx="302165" cy="235078"/>
          </a:xfrm>
        </p:grpSpPr>
        <p:cxnSp>
          <p:nvCxnSpPr>
            <p:cNvPr id="772" name="Straight Connector 77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404682" y="5000751"/>
            <a:ext cx="250222" cy="193766"/>
            <a:chOff x="7258050" y="2046822"/>
            <a:chExt cx="302165" cy="235078"/>
          </a:xfrm>
        </p:grpSpPr>
        <p:cxnSp>
          <p:nvCxnSpPr>
            <p:cNvPr id="775" name="Straight Connector 77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Rectangle 77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404682" y="4662376"/>
            <a:ext cx="250222" cy="193766"/>
            <a:chOff x="7258050" y="2046822"/>
            <a:chExt cx="302165" cy="235078"/>
          </a:xfrm>
        </p:grpSpPr>
        <p:cxnSp>
          <p:nvCxnSpPr>
            <p:cNvPr id="778" name="Straight Connector 77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3753293" y="4321261"/>
            <a:ext cx="250222" cy="193766"/>
            <a:chOff x="7258050" y="2046822"/>
            <a:chExt cx="302165" cy="23507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3753293" y="4663578"/>
            <a:ext cx="250222" cy="193766"/>
            <a:chOff x="7258050" y="2046822"/>
            <a:chExt cx="302165" cy="235078"/>
          </a:xfrm>
        </p:grpSpPr>
        <p:cxnSp>
          <p:nvCxnSpPr>
            <p:cNvPr id="784" name="Straight Connector 78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3753293" y="4999129"/>
            <a:ext cx="250222" cy="193766"/>
            <a:chOff x="7258050" y="2046822"/>
            <a:chExt cx="302165" cy="235078"/>
          </a:xfrm>
        </p:grpSpPr>
        <p:cxnSp>
          <p:nvCxnSpPr>
            <p:cNvPr id="787" name="Straight Connector 78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 78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8" name="Straight Connector 797"/>
          <p:cNvCxnSpPr/>
          <p:nvPr/>
        </p:nvCxnSpPr>
        <p:spPr>
          <a:xfrm>
            <a:off x="4070382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4417438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4070383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Group 800"/>
          <p:cNvGrpSpPr/>
          <p:nvPr/>
        </p:nvGrpSpPr>
        <p:grpSpPr>
          <a:xfrm>
            <a:off x="4417438" y="4326387"/>
            <a:ext cx="250222" cy="193766"/>
            <a:chOff x="7258050" y="2046822"/>
            <a:chExt cx="302165" cy="235078"/>
          </a:xfrm>
        </p:grpSpPr>
        <p:cxnSp>
          <p:nvCxnSpPr>
            <p:cNvPr id="802" name="Straight Connector 8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Rectangle 8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417438" y="5009645"/>
            <a:ext cx="250222" cy="193766"/>
            <a:chOff x="7258050" y="2046822"/>
            <a:chExt cx="302165" cy="235078"/>
          </a:xfrm>
        </p:grpSpPr>
        <p:cxnSp>
          <p:nvCxnSpPr>
            <p:cNvPr id="805" name="Straight Connector 8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ectangle 8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4417438" y="4671270"/>
            <a:ext cx="250222" cy="193766"/>
            <a:chOff x="7258050" y="2046822"/>
            <a:chExt cx="302165" cy="235078"/>
          </a:xfrm>
        </p:grpSpPr>
        <p:cxnSp>
          <p:nvCxnSpPr>
            <p:cNvPr id="808" name="Straight Connector 8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Rectangle 8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4766049" y="4330155"/>
            <a:ext cx="250222" cy="193766"/>
            <a:chOff x="7258050" y="2046822"/>
            <a:chExt cx="302165" cy="235078"/>
          </a:xfrm>
        </p:grpSpPr>
        <p:cxnSp>
          <p:nvCxnSpPr>
            <p:cNvPr id="811" name="Straight Connector 8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4766049" y="4672472"/>
            <a:ext cx="250222" cy="193766"/>
            <a:chOff x="7258050" y="2046822"/>
            <a:chExt cx="302165" cy="235078"/>
          </a:xfrm>
        </p:grpSpPr>
        <p:cxnSp>
          <p:nvCxnSpPr>
            <p:cNvPr id="814" name="Straight Connector 8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4766049" y="5008023"/>
            <a:ext cx="250222" cy="193766"/>
            <a:chOff x="7258050" y="2046822"/>
            <a:chExt cx="302165" cy="235078"/>
          </a:xfrm>
        </p:grpSpPr>
        <p:cxnSp>
          <p:nvCxnSpPr>
            <p:cNvPr id="817" name="Straight Connector 8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Rectangle 8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058341" y="4316410"/>
            <a:ext cx="250222" cy="193766"/>
            <a:chOff x="7258050" y="2046822"/>
            <a:chExt cx="302165" cy="235078"/>
          </a:xfrm>
        </p:grpSpPr>
        <p:cxnSp>
          <p:nvCxnSpPr>
            <p:cNvPr id="820" name="Straight Connector 81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Rectangle 82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064874" y="4661293"/>
            <a:ext cx="250222" cy="193766"/>
            <a:chOff x="7258050" y="2046822"/>
            <a:chExt cx="302165" cy="235078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4058341" y="5011863"/>
            <a:ext cx="250222" cy="193766"/>
            <a:chOff x="7258050" y="2046822"/>
            <a:chExt cx="302165" cy="235078"/>
          </a:xfrm>
        </p:grpSpPr>
        <p:cxnSp>
          <p:nvCxnSpPr>
            <p:cNvPr id="826" name="Straight Connector 82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Rectangle 82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8" name="Straight Connector 827"/>
          <p:cNvCxnSpPr/>
          <p:nvPr/>
        </p:nvCxnSpPr>
        <p:spPr>
          <a:xfrm>
            <a:off x="5107089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5454145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>
            <a:off x="5107090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5454145" y="4326387"/>
            <a:ext cx="250222" cy="193766"/>
            <a:chOff x="7258050" y="2046822"/>
            <a:chExt cx="302165" cy="235078"/>
          </a:xfrm>
        </p:grpSpPr>
        <p:cxnSp>
          <p:nvCxnSpPr>
            <p:cNvPr id="832" name="Straight Connector 83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5454145" y="5009645"/>
            <a:ext cx="250222" cy="193766"/>
            <a:chOff x="7258050" y="2046822"/>
            <a:chExt cx="302165" cy="235078"/>
          </a:xfrm>
        </p:grpSpPr>
        <p:cxnSp>
          <p:nvCxnSpPr>
            <p:cNvPr id="835" name="Straight Connector 83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5454145" y="4671270"/>
            <a:ext cx="250222" cy="193766"/>
            <a:chOff x="7258050" y="2046822"/>
            <a:chExt cx="302165" cy="235078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Rectangle 83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5802756" y="4330155"/>
            <a:ext cx="250222" cy="193766"/>
            <a:chOff x="7258050" y="2046822"/>
            <a:chExt cx="302165" cy="235078"/>
          </a:xfrm>
        </p:grpSpPr>
        <p:cxnSp>
          <p:nvCxnSpPr>
            <p:cNvPr id="841" name="Straight Connector 84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802756" y="4672472"/>
            <a:ext cx="250222" cy="193766"/>
            <a:chOff x="7258050" y="2046822"/>
            <a:chExt cx="302165" cy="235078"/>
          </a:xfrm>
        </p:grpSpPr>
        <p:cxnSp>
          <p:nvCxnSpPr>
            <p:cNvPr id="844" name="Straight Connector 84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802756" y="5008023"/>
            <a:ext cx="250222" cy="193766"/>
            <a:chOff x="7258050" y="2046822"/>
            <a:chExt cx="302165" cy="235078"/>
          </a:xfrm>
        </p:grpSpPr>
        <p:cxnSp>
          <p:nvCxnSpPr>
            <p:cNvPr id="847" name="Straight Connector 84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5095048" y="4316410"/>
            <a:ext cx="250222" cy="193766"/>
            <a:chOff x="7258050" y="2046822"/>
            <a:chExt cx="302165" cy="235078"/>
          </a:xfrm>
        </p:grpSpPr>
        <p:cxnSp>
          <p:nvCxnSpPr>
            <p:cNvPr id="850" name="Straight Connector 84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Rectangle 85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5101581" y="4661293"/>
            <a:ext cx="250222" cy="193766"/>
            <a:chOff x="7258050" y="2046822"/>
            <a:chExt cx="302165" cy="235078"/>
          </a:xfrm>
        </p:grpSpPr>
        <p:cxnSp>
          <p:nvCxnSpPr>
            <p:cNvPr id="853" name="Straight Connector 85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Rectangle 85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5095048" y="5011863"/>
            <a:ext cx="250222" cy="193766"/>
            <a:chOff x="7258050" y="2046822"/>
            <a:chExt cx="302165" cy="235078"/>
          </a:xfrm>
        </p:grpSpPr>
        <p:cxnSp>
          <p:nvCxnSpPr>
            <p:cNvPr id="856" name="Straight Connector 85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/>
              <p:cNvSpPr txBox="1"/>
              <p:nvPr/>
            </p:nvSpPr>
            <p:spPr>
              <a:xfrm>
                <a:off x="738851" y="5913205"/>
                <a:ext cx="4991559" cy="4113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latin typeface="Garamond" pitchFamily="18" charset="0"/>
                  </a:rPr>
                  <a:t>is a vertex in the above graph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67" name="TextBox 2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51" y="5913205"/>
                <a:ext cx="4991559" cy="411395"/>
              </a:xfrm>
              <a:prstGeom prst="rect">
                <a:avLst/>
              </a:prstGeom>
              <a:blipFill rotWithShape="1">
                <a:blip r:embed="rId2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Straight Connector 267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/>
              <p:cNvSpPr txBox="1"/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/>
              <p:cNvSpPr txBox="1"/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blipFill rotWithShape="1">
                <a:blip r:embed="rId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6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030220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377276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30221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4" name="Group 593"/>
          <p:cNvGrpSpPr/>
          <p:nvPr/>
        </p:nvGrpSpPr>
        <p:grpSpPr>
          <a:xfrm>
            <a:off x="3377276" y="2954241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3725887" y="2617068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3725887" y="2952619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4390032" y="2963135"/>
            <a:ext cx="250222" cy="193766"/>
            <a:chOff x="7258050" y="2046822"/>
            <a:chExt cx="302165" cy="235078"/>
          </a:xfrm>
        </p:grpSpPr>
        <p:cxnSp>
          <p:nvCxnSpPr>
            <p:cNvPr id="625" name="Straight Connector 62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4390032" y="2624760"/>
            <a:ext cx="250222" cy="193766"/>
            <a:chOff x="7258050" y="2046822"/>
            <a:chExt cx="302165" cy="235078"/>
          </a:xfrm>
        </p:grpSpPr>
        <p:cxnSp>
          <p:nvCxnSpPr>
            <p:cNvPr id="628" name="Straight Connector 62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738643" y="2625962"/>
            <a:ext cx="250222" cy="193766"/>
            <a:chOff x="7258050" y="2046822"/>
            <a:chExt cx="302165" cy="235078"/>
          </a:xfrm>
        </p:grpSpPr>
        <p:cxnSp>
          <p:nvCxnSpPr>
            <p:cNvPr id="634" name="Straight Connector 63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4738643" y="2961513"/>
            <a:ext cx="250222" cy="193766"/>
            <a:chOff x="7258050" y="2046822"/>
            <a:chExt cx="302165" cy="23507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4037468" y="2614783"/>
            <a:ext cx="250222" cy="193766"/>
            <a:chOff x="7258050" y="2046822"/>
            <a:chExt cx="302165" cy="235078"/>
          </a:xfrm>
        </p:grpSpPr>
        <p:cxnSp>
          <p:nvCxnSpPr>
            <p:cNvPr id="643" name="Straight Connector 64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030935" y="2965353"/>
            <a:ext cx="250222" cy="193766"/>
            <a:chOff x="7258050" y="2046822"/>
            <a:chExt cx="302165" cy="235078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64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426739" y="2963135"/>
            <a:ext cx="250222" cy="193766"/>
            <a:chOff x="7258050" y="2046822"/>
            <a:chExt cx="302165" cy="235078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5426739" y="2624760"/>
            <a:ext cx="250222" cy="193766"/>
            <a:chOff x="7258050" y="2046822"/>
            <a:chExt cx="302165" cy="235078"/>
          </a:xfrm>
        </p:grpSpPr>
        <p:cxnSp>
          <p:nvCxnSpPr>
            <p:cNvPr id="658" name="Straight Connector 65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5775350" y="2625962"/>
            <a:ext cx="250222" cy="193766"/>
            <a:chOff x="7258050" y="2046822"/>
            <a:chExt cx="302165" cy="235078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Rectangle 66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75350" y="2961513"/>
            <a:ext cx="250222" cy="193766"/>
            <a:chOff x="7258050" y="2046822"/>
            <a:chExt cx="302165" cy="235078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tangle 66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074175" y="2614783"/>
            <a:ext cx="250222" cy="193766"/>
            <a:chOff x="7258050" y="2046822"/>
            <a:chExt cx="302165" cy="235078"/>
          </a:xfrm>
        </p:grpSpPr>
        <p:cxnSp>
          <p:nvCxnSpPr>
            <p:cNvPr id="673" name="Straight Connector 67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ectangle 67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5067642" y="2965353"/>
            <a:ext cx="250222" cy="193766"/>
            <a:chOff x="7258050" y="2046822"/>
            <a:chExt cx="302165" cy="235078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>
            <a:off x="3046623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393679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046624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/>
          <p:cNvGrpSpPr/>
          <p:nvPr/>
        </p:nvGrpSpPr>
        <p:grpSpPr>
          <a:xfrm>
            <a:off x="3393679" y="3319679"/>
            <a:ext cx="250222" cy="193766"/>
            <a:chOff x="7258050" y="2046822"/>
            <a:chExt cx="302165" cy="235078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68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3393679" y="4002937"/>
            <a:ext cx="250222" cy="193766"/>
            <a:chOff x="7258050" y="2046822"/>
            <a:chExt cx="302165" cy="235078"/>
          </a:xfrm>
        </p:grpSpPr>
        <p:cxnSp>
          <p:nvCxnSpPr>
            <p:cNvPr id="685" name="Straight Connector 68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Rectangle 68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3393679" y="3664562"/>
            <a:ext cx="250222" cy="193766"/>
            <a:chOff x="7258050" y="2046822"/>
            <a:chExt cx="302165" cy="235078"/>
          </a:xfrm>
        </p:grpSpPr>
        <p:cxnSp>
          <p:nvCxnSpPr>
            <p:cNvPr id="688" name="Straight Connector 68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68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3742290" y="3323447"/>
            <a:ext cx="250222" cy="193766"/>
            <a:chOff x="7258050" y="2046822"/>
            <a:chExt cx="302165" cy="235078"/>
          </a:xfrm>
        </p:grpSpPr>
        <p:cxnSp>
          <p:nvCxnSpPr>
            <p:cNvPr id="691" name="Straight Connector 69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tangle 69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3742290" y="3665764"/>
            <a:ext cx="250222" cy="193766"/>
            <a:chOff x="7258050" y="2046822"/>
            <a:chExt cx="302165" cy="235078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3742290" y="4001315"/>
            <a:ext cx="250222" cy="193766"/>
            <a:chOff x="7258050" y="2046822"/>
            <a:chExt cx="302165" cy="235078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8" name="Straight Connector 707"/>
          <p:cNvCxnSpPr/>
          <p:nvPr/>
        </p:nvCxnSpPr>
        <p:spPr>
          <a:xfrm>
            <a:off x="4059379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406435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059380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4406435" y="3328573"/>
            <a:ext cx="250222" cy="193766"/>
            <a:chOff x="7258050" y="2046822"/>
            <a:chExt cx="302165" cy="235078"/>
          </a:xfrm>
        </p:grpSpPr>
        <p:cxnSp>
          <p:nvCxnSpPr>
            <p:cNvPr id="712" name="Straight Connector 71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Rectangle 71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406435" y="4011831"/>
            <a:ext cx="250222" cy="193766"/>
            <a:chOff x="7258050" y="2046822"/>
            <a:chExt cx="302165" cy="235078"/>
          </a:xfrm>
        </p:grpSpPr>
        <p:cxnSp>
          <p:nvCxnSpPr>
            <p:cNvPr id="715" name="Straight Connector 71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406435" y="3673456"/>
            <a:ext cx="250222" cy="193766"/>
            <a:chOff x="7258050" y="2046822"/>
            <a:chExt cx="302165" cy="235078"/>
          </a:xfrm>
        </p:grpSpPr>
        <p:cxnSp>
          <p:nvCxnSpPr>
            <p:cNvPr id="718" name="Straight Connector 71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4755046" y="3332341"/>
            <a:ext cx="250222" cy="193766"/>
            <a:chOff x="7258050" y="2046822"/>
            <a:chExt cx="302165" cy="235078"/>
          </a:xfrm>
        </p:grpSpPr>
        <p:cxnSp>
          <p:nvCxnSpPr>
            <p:cNvPr id="721" name="Straight Connector 72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4755046" y="3674658"/>
            <a:ext cx="250222" cy="193766"/>
            <a:chOff x="7258050" y="2046822"/>
            <a:chExt cx="302165" cy="235078"/>
          </a:xfrm>
        </p:grpSpPr>
        <p:cxnSp>
          <p:nvCxnSpPr>
            <p:cNvPr id="724" name="Straight Connector 72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tangle 72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755046" y="4010209"/>
            <a:ext cx="250222" cy="193766"/>
            <a:chOff x="7258050" y="2046822"/>
            <a:chExt cx="302165" cy="235078"/>
          </a:xfrm>
        </p:grpSpPr>
        <p:cxnSp>
          <p:nvCxnSpPr>
            <p:cNvPr id="727" name="Straight Connector 72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047338" y="3318596"/>
            <a:ext cx="250222" cy="193766"/>
            <a:chOff x="7258050" y="2046822"/>
            <a:chExt cx="302165" cy="235078"/>
          </a:xfrm>
        </p:grpSpPr>
        <p:cxnSp>
          <p:nvCxnSpPr>
            <p:cNvPr id="730" name="Straight Connector 7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Rectangle 7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053871" y="3663479"/>
            <a:ext cx="250222" cy="193766"/>
            <a:chOff x="7258050" y="2046822"/>
            <a:chExt cx="302165" cy="235078"/>
          </a:xfrm>
        </p:grpSpPr>
        <p:cxnSp>
          <p:nvCxnSpPr>
            <p:cNvPr id="733" name="Straight Connector 73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4047338" y="4014049"/>
            <a:ext cx="250222" cy="193766"/>
            <a:chOff x="7258050" y="2046822"/>
            <a:chExt cx="302165" cy="235078"/>
          </a:xfrm>
        </p:grpSpPr>
        <p:cxnSp>
          <p:nvCxnSpPr>
            <p:cNvPr id="736" name="Straight Connector 7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Rectangle 7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8" name="Straight Connector 737"/>
          <p:cNvCxnSpPr/>
          <p:nvPr/>
        </p:nvCxnSpPr>
        <p:spPr>
          <a:xfrm>
            <a:off x="5096086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443142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096087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oup 740"/>
          <p:cNvGrpSpPr/>
          <p:nvPr/>
        </p:nvGrpSpPr>
        <p:grpSpPr>
          <a:xfrm>
            <a:off x="5443142" y="3328573"/>
            <a:ext cx="250222" cy="193766"/>
            <a:chOff x="7258050" y="2046822"/>
            <a:chExt cx="302165" cy="235078"/>
          </a:xfrm>
        </p:grpSpPr>
        <p:cxnSp>
          <p:nvCxnSpPr>
            <p:cNvPr id="742" name="Straight Connector 74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5443142" y="4011831"/>
            <a:ext cx="250222" cy="193766"/>
            <a:chOff x="7258050" y="2046822"/>
            <a:chExt cx="302165" cy="235078"/>
          </a:xfrm>
        </p:grpSpPr>
        <p:cxnSp>
          <p:nvCxnSpPr>
            <p:cNvPr id="745" name="Straight Connector 7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5443142" y="3673456"/>
            <a:ext cx="250222" cy="193766"/>
            <a:chOff x="7258050" y="2046822"/>
            <a:chExt cx="302165" cy="235078"/>
          </a:xfrm>
        </p:grpSpPr>
        <p:cxnSp>
          <p:nvCxnSpPr>
            <p:cNvPr id="748" name="Straight Connector 7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1753" y="3332341"/>
            <a:ext cx="250222" cy="193766"/>
            <a:chOff x="7258050" y="2046822"/>
            <a:chExt cx="302165" cy="235078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tangle 7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791753" y="3674658"/>
            <a:ext cx="250222" cy="193766"/>
            <a:chOff x="7258050" y="2046822"/>
            <a:chExt cx="302165" cy="235078"/>
          </a:xfrm>
        </p:grpSpPr>
        <p:cxnSp>
          <p:nvCxnSpPr>
            <p:cNvPr id="754" name="Straight Connector 75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5791753" y="4010209"/>
            <a:ext cx="250222" cy="193766"/>
            <a:chOff x="7258050" y="2046822"/>
            <a:chExt cx="302165" cy="23507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ectangle 75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084045" y="3318596"/>
            <a:ext cx="250222" cy="193766"/>
            <a:chOff x="7258050" y="2046822"/>
            <a:chExt cx="302165" cy="235078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090578" y="3663479"/>
            <a:ext cx="250222" cy="193766"/>
            <a:chOff x="7258050" y="2046822"/>
            <a:chExt cx="302165" cy="235078"/>
          </a:xfrm>
        </p:grpSpPr>
        <p:cxnSp>
          <p:nvCxnSpPr>
            <p:cNvPr id="763" name="Straight Connector 76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5084045" y="4014049"/>
            <a:ext cx="250222" cy="193766"/>
            <a:chOff x="7258050" y="2046822"/>
            <a:chExt cx="302165" cy="235078"/>
          </a:xfrm>
        </p:grpSpPr>
        <p:cxnSp>
          <p:nvCxnSpPr>
            <p:cNvPr id="766" name="Straight Connector 76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8" name="Straight Connector 767"/>
          <p:cNvCxnSpPr/>
          <p:nvPr/>
        </p:nvCxnSpPr>
        <p:spPr>
          <a:xfrm>
            <a:off x="3057626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3404682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057627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/>
          <p:cNvGrpSpPr/>
          <p:nvPr/>
        </p:nvGrpSpPr>
        <p:grpSpPr>
          <a:xfrm>
            <a:off x="3404682" y="4317493"/>
            <a:ext cx="250222" cy="193766"/>
            <a:chOff x="7258050" y="2046822"/>
            <a:chExt cx="302165" cy="235078"/>
          </a:xfrm>
        </p:grpSpPr>
        <p:cxnSp>
          <p:nvCxnSpPr>
            <p:cNvPr id="772" name="Straight Connector 77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404682" y="5000751"/>
            <a:ext cx="250222" cy="193766"/>
            <a:chOff x="7258050" y="2046822"/>
            <a:chExt cx="302165" cy="235078"/>
          </a:xfrm>
        </p:grpSpPr>
        <p:cxnSp>
          <p:nvCxnSpPr>
            <p:cNvPr id="775" name="Straight Connector 77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Rectangle 77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404682" y="4662376"/>
            <a:ext cx="250222" cy="193766"/>
            <a:chOff x="7258050" y="2046822"/>
            <a:chExt cx="302165" cy="235078"/>
          </a:xfrm>
        </p:grpSpPr>
        <p:cxnSp>
          <p:nvCxnSpPr>
            <p:cNvPr id="778" name="Straight Connector 77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3753293" y="4321261"/>
            <a:ext cx="250222" cy="193766"/>
            <a:chOff x="7258050" y="2046822"/>
            <a:chExt cx="302165" cy="23507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3753293" y="4663578"/>
            <a:ext cx="250222" cy="193766"/>
            <a:chOff x="7258050" y="2046822"/>
            <a:chExt cx="302165" cy="235078"/>
          </a:xfrm>
        </p:grpSpPr>
        <p:cxnSp>
          <p:nvCxnSpPr>
            <p:cNvPr id="784" name="Straight Connector 78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3753293" y="4999129"/>
            <a:ext cx="250222" cy="193766"/>
            <a:chOff x="7258050" y="2046822"/>
            <a:chExt cx="302165" cy="235078"/>
          </a:xfrm>
        </p:grpSpPr>
        <p:cxnSp>
          <p:nvCxnSpPr>
            <p:cNvPr id="787" name="Straight Connector 78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 78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8" name="Straight Connector 797"/>
          <p:cNvCxnSpPr/>
          <p:nvPr/>
        </p:nvCxnSpPr>
        <p:spPr>
          <a:xfrm>
            <a:off x="4070382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4417438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4070383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Group 800"/>
          <p:cNvGrpSpPr/>
          <p:nvPr/>
        </p:nvGrpSpPr>
        <p:grpSpPr>
          <a:xfrm>
            <a:off x="4417438" y="4326387"/>
            <a:ext cx="250222" cy="193766"/>
            <a:chOff x="7258050" y="2046822"/>
            <a:chExt cx="302165" cy="235078"/>
          </a:xfrm>
        </p:grpSpPr>
        <p:cxnSp>
          <p:nvCxnSpPr>
            <p:cNvPr id="802" name="Straight Connector 8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Rectangle 8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417438" y="5009645"/>
            <a:ext cx="250222" cy="193766"/>
            <a:chOff x="7258050" y="2046822"/>
            <a:chExt cx="302165" cy="235078"/>
          </a:xfrm>
        </p:grpSpPr>
        <p:cxnSp>
          <p:nvCxnSpPr>
            <p:cNvPr id="805" name="Straight Connector 8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ectangle 8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4417438" y="4671270"/>
            <a:ext cx="250222" cy="193766"/>
            <a:chOff x="7258050" y="2046822"/>
            <a:chExt cx="302165" cy="235078"/>
          </a:xfrm>
        </p:grpSpPr>
        <p:cxnSp>
          <p:nvCxnSpPr>
            <p:cNvPr id="808" name="Straight Connector 8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Rectangle 8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4766049" y="4330155"/>
            <a:ext cx="250222" cy="193766"/>
            <a:chOff x="7258050" y="2046822"/>
            <a:chExt cx="302165" cy="235078"/>
          </a:xfrm>
        </p:grpSpPr>
        <p:cxnSp>
          <p:nvCxnSpPr>
            <p:cNvPr id="811" name="Straight Connector 8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4766049" y="4672472"/>
            <a:ext cx="250222" cy="193766"/>
            <a:chOff x="7258050" y="2046822"/>
            <a:chExt cx="302165" cy="235078"/>
          </a:xfrm>
        </p:grpSpPr>
        <p:cxnSp>
          <p:nvCxnSpPr>
            <p:cNvPr id="814" name="Straight Connector 8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4766049" y="5008023"/>
            <a:ext cx="250222" cy="193766"/>
            <a:chOff x="7258050" y="2046822"/>
            <a:chExt cx="302165" cy="235078"/>
          </a:xfrm>
        </p:grpSpPr>
        <p:cxnSp>
          <p:nvCxnSpPr>
            <p:cNvPr id="817" name="Straight Connector 8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Rectangle 8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058341" y="4316410"/>
            <a:ext cx="250222" cy="193766"/>
            <a:chOff x="7258050" y="2046822"/>
            <a:chExt cx="302165" cy="235078"/>
          </a:xfrm>
        </p:grpSpPr>
        <p:cxnSp>
          <p:nvCxnSpPr>
            <p:cNvPr id="820" name="Straight Connector 81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Rectangle 82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064874" y="4661293"/>
            <a:ext cx="250222" cy="193766"/>
            <a:chOff x="7258050" y="2046822"/>
            <a:chExt cx="302165" cy="235078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4058341" y="5011863"/>
            <a:ext cx="250222" cy="193766"/>
            <a:chOff x="7258050" y="2046822"/>
            <a:chExt cx="302165" cy="235078"/>
          </a:xfrm>
        </p:grpSpPr>
        <p:cxnSp>
          <p:nvCxnSpPr>
            <p:cNvPr id="826" name="Straight Connector 82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Rectangle 82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8" name="Straight Connector 827"/>
          <p:cNvCxnSpPr/>
          <p:nvPr/>
        </p:nvCxnSpPr>
        <p:spPr>
          <a:xfrm>
            <a:off x="5107089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5454145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>
            <a:off x="5107090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5454145" y="4326387"/>
            <a:ext cx="250222" cy="193766"/>
            <a:chOff x="7258050" y="2046822"/>
            <a:chExt cx="302165" cy="235078"/>
          </a:xfrm>
        </p:grpSpPr>
        <p:cxnSp>
          <p:nvCxnSpPr>
            <p:cNvPr id="832" name="Straight Connector 83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5454145" y="5009645"/>
            <a:ext cx="250222" cy="193766"/>
            <a:chOff x="7258050" y="2046822"/>
            <a:chExt cx="302165" cy="235078"/>
          </a:xfrm>
        </p:grpSpPr>
        <p:cxnSp>
          <p:nvCxnSpPr>
            <p:cNvPr id="835" name="Straight Connector 83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5454145" y="4671270"/>
            <a:ext cx="250222" cy="193766"/>
            <a:chOff x="7258050" y="2046822"/>
            <a:chExt cx="302165" cy="235078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Rectangle 83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5802756" y="4330155"/>
            <a:ext cx="250222" cy="193766"/>
            <a:chOff x="7258050" y="2046822"/>
            <a:chExt cx="302165" cy="235078"/>
          </a:xfrm>
        </p:grpSpPr>
        <p:cxnSp>
          <p:nvCxnSpPr>
            <p:cNvPr id="841" name="Straight Connector 84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802756" y="4672472"/>
            <a:ext cx="250222" cy="193766"/>
            <a:chOff x="7258050" y="2046822"/>
            <a:chExt cx="302165" cy="235078"/>
          </a:xfrm>
        </p:grpSpPr>
        <p:cxnSp>
          <p:nvCxnSpPr>
            <p:cNvPr id="844" name="Straight Connector 84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802756" y="5008023"/>
            <a:ext cx="250222" cy="193766"/>
            <a:chOff x="7258050" y="2046822"/>
            <a:chExt cx="302165" cy="235078"/>
          </a:xfrm>
        </p:grpSpPr>
        <p:cxnSp>
          <p:nvCxnSpPr>
            <p:cNvPr id="847" name="Straight Connector 84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5095048" y="4316410"/>
            <a:ext cx="250222" cy="193766"/>
            <a:chOff x="7258050" y="2046822"/>
            <a:chExt cx="302165" cy="235078"/>
          </a:xfrm>
        </p:grpSpPr>
        <p:cxnSp>
          <p:nvCxnSpPr>
            <p:cNvPr id="850" name="Straight Connector 84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Rectangle 85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5101581" y="4661293"/>
            <a:ext cx="250222" cy="193766"/>
            <a:chOff x="7258050" y="2046822"/>
            <a:chExt cx="302165" cy="235078"/>
          </a:xfrm>
        </p:grpSpPr>
        <p:cxnSp>
          <p:nvCxnSpPr>
            <p:cNvPr id="853" name="Straight Connector 85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Rectangle 85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5095048" y="5011863"/>
            <a:ext cx="250222" cy="193766"/>
            <a:chOff x="7258050" y="2046822"/>
            <a:chExt cx="302165" cy="235078"/>
          </a:xfrm>
        </p:grpSpPr>
        <p:cxnSp>
          <p:nvCxnSpPr>
            <p:cNvPr id="856" name="Straight Connector 85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3046623" y="23295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046623" y="26750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/>
              <p:cNvSpPr txBox="1"/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component of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graph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TextBox 249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88230" y="849640"/>
                <a:ext cx="1676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30" y="849640"/>
                <a:ext cx="167699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Connector 254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0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3030220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3377276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3030221" y="232898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4" name="Group 593"/>
          <p:cNvGrpSpPr/>
          <p:nvPr/>
        </p:nvGrpSpPr>
        <p:grpSpPr>
          <a:xfrm>
            <a:off x="3377276" y="2954241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3725887" y="2617068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3725887" y="2952619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4390032" y="2963135"/>
            <a:ext cx="250222" cy="193766"/>
            <a:chOff x="7258050" y="2046822"/>
            <a:chExt cx="302165" cy="235078"/>
          </a:xfrm>
        </p:grpSpPr>
        <p:cxnSp>
          <p:nvCxnSpPr>
            <p:cNvPr id="625" name="Straight Connector 62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6" name="Rectangle 62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7" name="Group 626"/>
          <p:cNvGrpSpPr/>
          <p:nvPr/>
        </p:nvGrpSpPr>
        <p:grpSpPr>
          <a:xfrm>
            <a:off x="4390032" y="2624760"/>
            <a:ext cx="250222" cy="193766"/>
            <a:chOff x="7258050" y="2046822"/>
            <a:chExt cx="302165" cy="235078"/>
          </a:xfrm>
        </p:grpSpPr>
        <p:cxnSp>
          <p:nvCxnSpPr>
            <p:cNvPr id="628" name="Straight Connector 62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Rectangle 62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/>
          <p:cNvGrpSpPr/>
          <p:nvPr/>
        </p:nvGrpSpPr>
        <p:grpSpPr>
          <a:xfrm>
            <a:off x="4738643" y="2625962"/>
            <a:ext cx="250222" cy="193766"/>
            <a:chOff x="7258050" y="2046822"/>
            <a:chExt cx="302165" cy="235078"/>
          </a:xfrm>
        </p:grpSpPr>
        <p:cxnSp>
          <p:nvCxnSpPr>
            <p:cNvPr id="634" name="Straight Connector 63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4738643" y="2961513"/>
            <a:ext cx="250222" cy="193766"/>
            <a:chOff x="7258050" y="2046822"/>
            <a:chExt cx="302165" cy="235078"/>
          </a:xfrm>
        </p:grpSpPr>
        <p:cxnSp>
          <p:nvCxnSpPr>
            <p:cNvPr id="637" name="Straight Connector 63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8" name="Rectangle 63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4037468" y="2614783"/>
            <a:ext cx="250222" cy="193766"/>
            <a:chOff x="7258050" y="2046822"/>
            <a:chExt cx="302165" cy="235078"/>
          </a:xfrm>
        </p:grpSpPr>
        <p:cxnSp>
          <p:nvCxnSpPr>
            <p:cNvPr id="643" name="Straight Connector 64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4" name="Rectangle 64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030935" y="2965353"/>
            <a:ext cx="250222" cy="193766"/>
            <a:chOff x="7258050" y="2046822"/>
            <a:chExt cx="302165" cy="235078"/>
          </a:xfrm>
        </p:grpSpPr>
        <p:cxnSp>
          <p:nvCxnSpPr>
            <p:cNvPr id="646" name="Straight Connector 64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7" name="Rectangle 64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5426739" y="2963135"/>
            <a:ext cx="250222" cy="193766"/>
            <a:chOff x="7258050" y="2046822"/>
            <a:chExt cx="302165" cy="235078"/>
          </a:xfrm>
        </p:grpSpPr>
        <p:cxnSp>
          <p:nvCxnSpPr>
            <p:cNvPr id="655" name="Straight Connector 6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6" name="Rectangle 65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/>
          <p:cNvGrpSpPr/>
          <p:nvPr/>
        </p:nvGrpSpPr>
        <p:grpSpPr>
          <a:xfrm>
            <a:off x="5426739" y="2624760"/>
            <a:ext cx="250222" cy="193766"/>
            <a:chOff x="7258050" y="2046822"/>
            <a:chExt cx="302165" cy="235078"/>
          </a:xfrm>
        </p:grpSpPr>
        <p:cxnSp>
          <p:nvCxnSpPr>
            <p:cNvPr id="658" name="Straight Connector 65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9" name="Rectangle 65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3" name="Group 662"/>
          <p:cNvGrpSpPr/>
          <p:nvPr/>
        </p:nvGrpSpPr>
        <p:grpSpPr>
          <a:xfrm>
            <a:off x="5775350" y="2625962"/>
            <a:ext cx="250222" cy="193766"/>
            <a:chOff x="7258050" y="2046822"/>
            <a:chExt cx="302165" cy="235078"/>
          </a:xfrm>
        </p:grpSpPr>
        <p:cxnSp>
          <p:nvCxnSpPr>
            <p:cNvPr id="664" name="Straight Connector 66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5" name="Rectangle 66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5775350" y="2961513"/>
            <a:ext cx="250222" cy="193766"/>
            <a:chOff x="7258050" y="2046822"/>
            <a:chExt cx="302165" cy="235078"/>
          </a:xfrm>
        </p:grpSpPr>
        <p:cxnSp>
          <p:nvCxnSpPr>
            <p:cNvPr id="667" name="Straight Connector 66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8" name="Rectangle 66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2" name="Group 671"/>
          <p:cNvGrpSpPr/>
          <p:nvPr/>
        </p:nvGrpSpPr>
        <p:grpSpPr>
          <a:xfrm>
            <a:off x="5074175" y="2614783"/>
            <a:ext cx="250222" cy="193766"/>
            <a:chOff x="7258050" y="2046822"/>
            <a:chExt cx="302165" cy="235078"/>
          </a:xfrm>
        </p:grpSpPr>
        <p:cxnSp>
          <p:nvCxnSpPr>
            <p:cNvPr id="673" name="Straight Connector 67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4" name="Rectangle 67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5" name="Group 674"/>
          <p:cNvGrpSpPr/>
          <p:nvPr/>
        </p:nvGrpSpPr>
        <p:grpSpPr>
          <a:xfrm>
            <a:off x="5067642" y="2965353"/>
            <a:ext cx="250222" cy="193766"/>
            <a:chOff x="7258050" y="2046822"/>
            <a:chExt cx="302165" cy="235078"/>
          </a:xfrm>
        </p:grpSpPr>
        <p:cxnSp>
          <p:nvCxnSpPr>
            <p:cNvPr id="676" name="Straight Connector 67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" name="Rectangle 67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8" name="Straight Connector 677"/>
          <p:cNvCxnSpPr/>
          <p:nvPr/>
        </p:nvCxnSpPr>
        <p:spPr>
          <a:xfrm>
            <a:off x="3046623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/>
          <p:cNvCxnSpPr/>
          <p:nvPr/>
        </p:nvCxnSpPr>
        <p:spPr>
          <a:xfrm>
            <a:off x="3393679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/>
          <p:cNvCxnSpPr/>
          <p:nvPr/>
        </p:nvCxnSpPr>
        <p:spPr>
          <a:xfrm>
            <a:off x="3046624" y="3377684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/>
          <p:cNvGrpSpPr/>
          <p:nvPr/>
        </p:nvGrpSpPr>
        <p:grpSpPr>
          <a:xfrm>
            <a:off x="3393679" y="3319679"/>
            <a:ext cx="250222" cy="193766"/>
            <a:chOff x="7258050" y="2046822"/>
            <a:chExt cx="302165" cy="235078"/>
          </a:xfrm>
        </p:grpSpPr>
        <p:cxnSp>
          <p:nvCxnSpPr>
            <p:cNvPr id="682" name="Straight Connector 68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" name="Rectangle 68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4" name="Group 683"/>
          <p:cNvGrpSpPr/>
          <p:nvPr/>
        </p:nvGrpSpPr>
        <p:grpSpPr>
          <a:xfrm>
            <a:off x="3393679" y="4002937"/>
            <a:ext cx="250222" cy="193766"/>
            <a:chOff x="7258050" y="2046822"/>
            <a:chExt cx="302165" cy="235078"/>
          </a:xfrm>
        </p:grpSpPr>
        <p:cxnSp>
          <p:nvCxnSpPr>
            <p:cNvPr id="685" name="Straight Connector 68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Rectangle 68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/>
          <p:cNvGrpSpPr/>
          <p:nvPr/>
        </p:nvGrpSpPr>
        <p:grpSpPr>
          <a:xfrm>
            <a:off x="3393679" y="3664562"/>
            <a:ext cx="250222" cy="193766"/>
            <a:chOff x="7258050" y="2046822"/>
            <a:chExt cx="302165" cy="235078"/>
          </a:xfrm>
        </p:grpSpPr>
        <p:cxnSp>
          <p:nvCxnSpPr>
            <p:cNvPr id="688" name="Straight Connector 68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9" name="Rectangle 68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0" name="Group 689"/>
          <p:cNvGrpSpPr/>
          <p:nvPr/>
        </p:nvGrpSpPr>
        <p:grpSpPr>
          <a:xfrm>
            <a:off x="3742290" y="3323447"/>
            <a:ext cx="250222" cy="193766"/>
            <a:chOff x="7258050" y="2046822"/>
            <a:chExt cx="302165" cy="235078"/>
          </a:xfrm>
        </p:grpSpPr>
        <p:cxnSp>
          <p:nvCxnSpPr>
            <p:cNvPr id="691" name="Straight Connector 69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2" name="Rectangle 69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/>
          <p:cNvGrpSpPr/>
          <p:nvPr/>
        </p:nvGrpSpPr>
        <p:grpSpPr>
          <a:xfrm>
            <a:off x="3742290" y="3665764"/>
            <a:ext cx="250222" cy="193766"/>
            <a:chOff x="7258050" y="2046822"/>
            <a:chExt cx="302165" cy="235078"/>
          </a:xfrm>
        </p:grpSpPr>
        <p:cxnSp>
          <p:nvCxnSpPr>
            <p:cNvPr id="694" name="Straight Connector 69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5" name="Rectangle 69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3742290" y="4001315"/>
            <a:ext cx="250222" cy="193766"/>
            <a:chOff x="7258050" y="2046822"/>
            <a:chExt cx="302165" cy="235078"/>
          </a:xfrm>
        </p:grpSpPr>
        <p:cxnSp>
          <p:nvCxnSpPr>
            <p:cNvPr id="697" name="Straight Connector 69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8" name="Rectangle 69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08" name="Straight Connector 707"/>
          <p:cNvCxnSpPr/>
          <p:nvPr/>
        </p:nvCxnSpPr>
        <p:spPr>
          <a:xfrm>
            <a:off x="4059379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traight Connector 708"/>
          <p:cNvCxnSpPr/>
          <p:nvPr/>
        </p:nvCxnSpPr>
        <p:spPr>
          <a:xfrm>
            <a:off x="4406435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Connector 709"/>
          <p:cNvCxnSpPr/>
          <p:nvPr/>
        </p:nvCxnSpPr>
        <p:spPr>
          <a:xfrm>
            <a:off x="4059380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1" name="Group 710"/>
          <p:cNvGrpSpPr/>
          <p:nvPr/>
        </p:nvGrpSpPr>
        <p:grpSpPr>
          <a:xfrm>
            <a:off x="4406435" y="3328573"/>
            <a:ext cx="250222" cy="193766"/>
            <a:chOff x="7258050" y="2046822"/>
            <a:chExt cx="302165" cy="235078"/>
          </a:xfrm>
        </p:grpSpPr>
        <p:cxnSp>
          <p:nvCxnSpPr>
            <p:cNvPr id="712" name="Straight Connector 71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3" name="Rectangle 71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4" name="Group 713"/>
          <p:cNvGrpSpPr/>
          <p:nvPr/>
        </p:nvGrpSpPr>
        <p:grpSpPr>
          <a:xfrm>
            <a:off x="4406435" y="4011831"/>
            <a:ext cx="250222" cy="193766"/>
            <a:chOff x="7258050" y="2046822"/>
            <a:chExt cx="302165" cy="235078"/>
          </a:xfrm>
        </p:grpSpPr>
        <p:cxnSp>
          <p:nvCxnSpPr>
            <p:cNvPr id="715" name="Straight Connector 71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6" name="Rectangle 71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7" name="Group 716"/>
          <p:cNvGrpSpPr/>
          <p:nvPr/>
        </p:nvGrpSpPr>
        <p:grpSpPr>
          <a:xfrm>
            <a:off x="4406435" y="3673456"/>
            <a:ext cx="250222" cy="193766"/>
            <a:chOff x="7258050" y="2046822"/>
            <a:chExt cx="302165" cy="235078"/>
          </a:xfrm>
        </p:grpSpPr>
        <p:cxnSp>
          <p:nvCxnSpPr>
            <p:cNvPr id="718" name="Straight Connector 71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" name="Rectangle 71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0" name="Group 719"/>
          <p:cNvGrpSpPr/>
          <p:nvPr/>
        </p:nvGrpSpPr>
        <p:grpSpPr>
          <a:xfrm>
            <a:off x="4755046" y="3332341"/>
            <a:ext cx="250222" cy="193766"/>
            <a:chOff x="7258050" y="2046822"/>
            <a:chExt cx="302165" cy="235078"/>
          </a:xfrm>
        </p:grpSpPr>
        <p:cxnSp>
          <p:nvCxnSpPr>
            <p:cNvPr id="721" name="Straight Connector 72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2" name="Rectangle 72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3" name="Group 722"/>
          <p:cNvGrpSpPr/>
          <p:nvPr/>
        </p:nvGrpSpPr>
        <p:grpSpPr>
          <a:xfrm>
            <a:off x="4755046" y="3674658"/>
            <a:ext cx="250222" cy="193766"/>
            <a:chOff x="7258050" y="2046822"/>
            <a:chExt cx="302165" cy="235078"/>
          </a:xfrm>
        </p:grpSpPr>
        <p:cxnSp>
          <p:nvCxnSpPr>
            <p:cNvPr id="724" name="Straight Connector 72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5" name="Rectangle 72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6" name="Group 725"/>
          <p:cNvGrpSpPr/>
          <p:nvPr/>
        </p:nvGrpSpPr>
        <p:grpSpPr>
          <a:xfrm>
            <a:off x="4755046" y="4010209"/>
            <a:ext cx="250222" cy="193766"/>
            <a:chOff x="7258050" y="2046822"/>
            <a:chExt cx="302165" cy="235078"/>
          </a:xfrm>
        </p:grpSpPr>
        <p:cxnSp>
          <p:nvCxnSpPr>
            <p:cNvPr id="727" name="Straight Connector 72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8" name="Rectangle 72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/>
          <p:cNvGrpSpPr/>
          <p:nvPr/>
        </p:nvGrpSpPr>
        <p:grpSpPr>
          <a:xfrm>
            <a:off x="4047338" y="3318596"/>
            <a:ext cx="250222" cy="193766"/>
            <a:chOff x="7258050" y="2046822"/>
            <a:chExt cx="302165" cy="235078"/>
          </a:xfrm>
        </p:grpSpPr>
        <p:cxnSp>
          <p:nvCxnSpPr>
            <p:cNvPr id="730" name="Straight Connector 7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1" name="Rectangle 7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053871" y="3663479"/>
            <a:ext cx="250222" cy="193766"/>
            <a:chOff x="7258050" y="2046822"/>
            <a:chExt cx="302165" cy="235078"/>
          </a:xfrm>
        </p:grpSpPr>
        <p:cxnSp>
          <p:nvCxnSpPr>
            <p:cNvPr id="733" name="Straight Connector 73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4" name="Rectangle 73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5" name="Group 734"/>
          <p:cNvGrpSpPr/>
          <p:nvPr/>
        </p:nvGrpSpPr>
        <p:grpSpPr>
          <a:xfrm>
            <a:off x="4047338" y="4014049"/>
            <a:ext cx="250222" cy="193766"/>
            <a:chOff x="7258050" y="2046822"/>
            <a:chExt cx="302165" cy="235078"/>
          </a:xfrm>
        </p:grpSpPr>
        <p:cxnSp>
          <p:nvCxnSpPr>
            <p:cNvPr id="736" name="Straight Connector 7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7" name="Rectangle 7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38" name="Straight Connector 737"/>
          <p:cNvCxnSpPr/>
          <p:nvPr/>
        </p:nvCxnSpPr>
        <p:spPr>
          <a:xfrm>
            <a:off x="5096086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/>
          <p:cNvCxnSpPr/>
          <p:nvPr/>
        </p:nvCxnSpPr>
        <p:spPr>
          <a:xfrm>
            <a:off x="5443142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/>
          <p:cNvCxnSpPr/>
          <p:nvPr/>
        </p:nvCxnSpPr>
        <p:spPr>
          <a:xfrm>
            <a:off x="5096087" y="338657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1" name="Group 740"/>
          <p:cNvGrpSpPr/>
          <p:nvPr/>
        </p:nvGrpSpPr>
        <p:grpSpPr>
          <a:xfrm>
            <a:off x="5443142" y="3328573"/>
            <a:ext cx="250222" cy="193766"/>
            <a:chOff x="7258050" y="2046822"/>
            <a:chExt cx="302165" cy="235078"/>
          </a:xfrm>
        </p:grpSpPr>
        <p:cxnSp>
          <p:nvCxnSpPr>
            <p:cNvPr id="742" name="Straight Connector 74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" name="Rectangle 74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4" name="Group 743"/>
          <p:cNvGrpSpPr/>
          <p:nvPr/>
        </p:nvGrpSpPr>
        <p:grpSpPr>
          <a:xfrm>
            <a:off x="5443142" y="4011831"/>
            <a:ext cx="250222" cy="193766"/>
            <a:chOff x="7258050" y="2046822"/>
            <a:chExt cx="302165" cy="235078"/>
          </a:xfrm>
        </p:grpSpPr>
        <p:cxnSp>
          <p:nvCxnSpPr>
            <p:cNvPr id="745" name="Straight Connector 7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Rectangle 7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7" name="Group 746"/>
          <p:cNvGrpSpPr/>
          <p:nvPr/>
        </p:nvGrpSpPr>
        <p:grpSpPr>
          <a:xfrm>
            <a:off x="5443142" y="3673456"/>
            <a:ext cx="250222" cy="193766"/>
            <a:chOff x="7258050" y="2046822"/>
            <a:chExt cx="302165" cy="235078"/>
          </a:xfrm>
        </p:grpSpPr>
        <p:cxnSp>
          <p:nvCxnSpPr>
            <p:cNvPr id="748" name="Straight Connector 7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Rectangle 7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5791753" y="3332341"/>
            <a:ext cx="250222" cy="193766"/>
            <a:chOff x="7258050" y="2046822"/>
            <a:chExt cx="302165" cy="235078"/>
          </a:xfrm>
        </p:grpSpPr>
        <p:cxnSp>
          <p:nvCxnSpPr>
            <p:cNvPr id="751" name="Straight Connector 7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" name="Rectangle 7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3" name="Group 752"/>
          <p:cNvGrpSpPr/>
          <p:nvPr/>
        </p:nvGrpSpPr>
        <p:grpSpPr>
          <a:xfrm>
            <a:off x="5791753" y="3674658"/>
            <a:ext cx="250222" cy="193766"/>
            <a:chOff x="7258050" y="2046822"/>
            <a:chExt cx="302165" cy="235078"/>
          </a:xfrm>
        </p:grpSpPr>
        <p:cxnSp>
          <p:nvCxnSpPr>
            <p:cNvPr id="754" name="Straight Connector 75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5" name="Rectangle 75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6" name="Group 755"/>
          <p:cNvGrpSpPr/>
          <p:nvPr/>
        </p:nvGrpSpPr>
        <p:grpSpPr>
          <a:xfrm>
            <a:off x="5791753" y="4010209"/>
            <a:ext cx="250222" cy="193766"/>
            <a:chOff x="7258050" y="2046822"/>
            <a:chExt cx="302165" cy="23507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8" name="Rectangle 75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9" name="Group 758"/>
          <p:cNvGrpSpPr/>
          <p:nvPr/>
        </p:nvGrpSpPr>
        <p:grpSpPr>
          <a:xfrm>
            <a:off x="5084045" y="3318596"/>
            <a:ext cx="250222" cy="193766"/>
            <a:chOff x="7258050" y="2046822"/>
            <a:chExt cx="302165" cy="235078"/>
          </a:xfrm>
        </p:grpSpPr>
        <p:cxnSp>
          <p:nvCxnSpPr>
            <p:cNvPr id="760" name="Straight Connector 75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1" name="Rectangle 76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2" name="Group 761"/>
          <p:cNvGrpSpPr/>
          <p:nvPr/>
        </p:nvGrpSpPr>
        <p:grpSpPr>
          <a:xfrm>
            <a:off x="5090578" y="3663479"/>
            <a:ext cx="250222" cy="193766"/>
            <a:chOff x="7258050" y="2046822"/>
            <a:chExt cx="302165" cy="235078"/>
          </a:xfrm>
        </p:grpSpPr>
        <p:cxnSp>
          <p:nvCxnSpPr>
            <p:cNvPr id="763" name="Straight Connector 76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Rectangle 76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5" name="Group 764"/>
          <p:cNvGrpSpPr/>
          <p:nvPr/>
        </p:nvGrpSpPr>
        <p:grpSpPr>
          <a:xfrm>
            <a:off x="5084045" y="4014049"/>
            <a:ext cx="250222" cy="193766"/>
            <a:chOff x="7258050" y="2046822"/>
            <a:chExt cx="302165" cy="235078"/>
          </a:xfrm>
        </p:grpSpPr>
        <p:cxnSp>
          <p:nvCxnSpPr>
            <p:cNvPr id="766" name="Straight Connector 76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7" name="Rectangle 76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8" name="Straight Connector 767"/>
          <p:cNvCxnSpPr/>
          <p:nvPr/>
        </p:nvCxnSpPr>
        <p:spPr>
          <a:xfrm>
            <a:off x="3057626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Straight Connector 768"/>
          <p:cNvCxnSpPr/>
          <p:nvPr/>
        </p:nvCxnSpPr>
        <p:spPr>
          <a:xfrm>
            <a:off x="3404682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Straight Connector 769"/>
          <p:cNvCxnSpPr/>
          <p:nvPr/>
        </p:nvCxnSpPr>
        <p:spPr>
          <a:xfrm>
            <a:off x="3057627" y="4375498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/>
          <p:cNvGrpSpPr/>
          <p:nvPr/>
        </p:nvGrpSpPr>
        <p:grpSpPr>
          <a:xfrm>
            <a:off x="3404682" y="4317493"/>
            <a:ext cx="250222" cy="193766"/>
            <a:chOff x="7258050" y="2046822"/>
            <a:chExt cx="302165" cy="235078"/>
          </a:xfrm>
        </p:grpSpPr>
        <p:cxnSp>
          <p:nvCxnSpPr>
            <p:cNvPr id="772" name="Straight Connector 77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Rectangle 77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3404682" y="5000751"/>
            <a:ext cx="250222" cy="193766"/>
            <a:chOff x="7258050" y="2046822"/>
            <a:chExt cx="302165" cy="235078"/>
          </a:xfrm>
        </p:grpSpPr>
        <p:cxnSp>
          <p:nvCxnSpPr>
            <p:cNvPr id="775" name="Straight Connector 77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Rectangle 77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7" name="Group 776"/>
          <p:cNvGrpSpPr/>
          <p:nvPr/>
        </p:nvGrpSpPr>
        <p:grpSpPr>
          <a:xfrm>
            <a:off x="3404682" y="4662376"/>
            <a:ext cx="250222" cy="193766"/>
            <a:chOff x="7258050" y="2046822"/>
            <a:chExt cx="302165" cy="235078"/>
          </a:xfrm>
        </p:grpSpPr>
        <p:cxnSp>
          <p:nvCxnSpPr>
            <p:cNvPr id="778" name="Straight Connector 77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9" name="Rectangle 77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0" name="Group 779"/>
          <p:cNvGrpSpPr/>
          <p:nvPr/>
        </p:nvGrpSpPr>
        <p:grpSpPr>
          <a:xfrm>
            <a:off x="3753293" y="4321261"/>
            <a:ext cx="250222" cy="193766"/>
            <a:chOff x="7258050" y="2046822"/>
            <a:chExt cx="302165" cy="235078"/>
          </a:xfrm>
        </p:grpSpPr>
        <p:cxnSp>
          <p:nvCxnSpPr>
            <p:cNvPr id="781" name="Straight Connector 78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2" name="Rectangle 78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3" name="Group 782"/>
          <p:cNvGrpSpPr/>
          <p:nvPr/>
        </p:nvGrpSpPr>
        <p:grpSpPr>
          <a:xfrm>
            <a:off x="3753293" y="4663578"/>
            <a:ext cx="250222" cy="193766"/>
            <a:chOff x="7258050" y="2046822"/>
            <a:chExt cx="302165" cy="235078"/>
          </a:xfrm>
        </p:grpSpPr>
        <p:cxnSp>
          <p:nvCxnSpPr>
            <p:cNvPr id="784" name="Straight Connector 78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5" name="Rectangle 78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6" name="Group 785"/>
          <p:cNvGrpSpPr/>
          <p:nvPr/>
        </p:nvGrpSpPr>
        <p:grpSpPr>
          <a:xfrm>
            <a:off x="3753293" y="4999129"/>
            <a:ext cx="250222" cy="193766"/>
            <a:chOff x="7258050" y="2046822"/>
            <a:chExt cx="302165" cy="235078"/>
          </a:xfrm>
        </p:grpSpPr>
        <p:cxnSp>
          <p:nvCxnSpPr>
            <p:cNvPr id="787" name="Straight Connector 78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" name="Rectangle 78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98" name="Straight Connector 797"/>
          <p:cNvCxnSpPr/>
          <p:nvPr/>
        </p:nvCxnSpPr>
        <p:spPr>
          <a:xfrm>
            <a:off x="4070382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Straight Connector 798"/>
          <p:cNvCxnSpPr/>
          <p:nvPr/>
        </p:nvCxnSpPr>
        <p:spPr>
          <a:xfrm>
            <a:off x="4417438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Straight Connector 799"/>
          <p:cNvCxnSpPr/>
          <p:nvPr/>
        </p:nvCxnSpPr>
        <p:spPr>
          <a:xfrm>
            <a:off x="4070383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1" name="Group 800"/>
          <p:cNvGrpSpPr/>
          <p:nvPr/>
        </p:nvGrpSpPr>
        <p:grpSpPr>
          <a:xfrm>
            <a:off x="4417438" y="4326387"/>
            <a:ext cx="250222" cy="193766"/>
            <a:chOff x="7258050" y="2046822"/>
            <a:chExt cx="302165" cy="235078"/>
          </a:xfrm>
        </p:grpSpPr>
        <p:cxnSp>
          <p:nvCxnSpPr>
            <p:cNvPr id="802" name="Straight Connector 8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Rectangle 8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4" name="Group 803"/>
          <p:cNvGrpSpPr/>
          <p:nvPr/>
        </p:nvGrpSpPr>
        <p:grpSpPr>
          <a:xfrm>
            <a:off x="4417438" y="5009645"/>
            <a:ext cx="250222" cy="193766"/>
            <a:chOff x="7258050" y="2046822"/>
            <a:chExt cx="302165" cy="235078"/>
          </a:xfrm>
        </p:grpSpPr>
        <p:cxnSp>
          <p:nvCxnSpPr>
            <p:cNvPr id="805" name="Straight Connector 8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Rectangle 8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4417438" y="4671270"/>
            <a:ext cx="250222" cy="193766"/>
            <a:chOff x="7258050" y="2046822"/>
            <a:chExt cx="302165" cy="235078"/>
          </a:xfrm>
        </p:grpSpPr>
        <p:cxnSp>
          <p:nvCxnSpPr>
            <p:cNvPr id="808" name="Straight Connector 8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9" name="Rectangle 8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0" name="Group 809"/>
          <p:cNvGrpSpPr/>
          <p:nvPr/>
        </p:nvGrpSpPr>
        <p:grpSpPr>
          <a:xfrm>
            <a:off x="4766049" y="4330155"/>
            <a:ext cx="250222" cy="193766"/>
            <a:chOff x="7258050" y="2046822"/>
            <a:chExt cx="302165" cy="235078"/>
          </a:xfrm>
        </p:grpSpPr>
        <p:cxnSp>
          <p:nvCxnSpPr>
            <p:cNvPr id="811" name="Straight Connector 8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2" name="Rectangle 8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4766049" y="4672472"/>
            <a:ext cx="250222" cy="193766"/>
            <a:chOff x="7258050" y="2046822"/>
            <a:chExt cx="302165" cy="235078"/>
          </a:xfrm>
        </p:grpSpPr>
        <p:cxnSp>
          <p:nvCxnSpPr>
            <p:cNvPr id="814" name="Straight Connector 8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5" name="Rectangle 8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6" name="Group 815"/>
          <p:cNvGrpSpPr/>
          <p:nvPr/>
        </p:nvGrpSpPr>
        <p:grpSpPr>
          <a:xfrm>
            <a:off x="4766049" y="5008023"/>
            <a:ext cx="250222" cy="193766"/>
            <a:chOff x="7258050" y="2046822"/>
            <a:chExt cx="302165" cy="235078"/>
          </a:xfrm>
        </p:grpSpPr>
        <p:cxnSp>
          <p:nvCxnSpPr>
            <p:cNvPr id="817" name="Straight Connector 8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8" name="Rectangle 8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9" name="Group 818"/>
          <p:cNvGrpSpPr/>
          <p:nvPr/>
        </p:nvGrpSpPr>
        <p:grpSpPr>
          <a:xfrm>
            <a:off x="4058341" y="4316410"/>
            <a:ext cx="250222" cy="193766"/>
            <a:chOff x="7258050" y="2046822"/>
            <a:chExt cx="302165" cy="235078"/>
          </a:xfrm>
        </p:grpSpPr>
        <p:cxnSp>
          <p:nvCxnSpPr>
            <p:cNvPr id="820" name="Straight Connector 81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" name="Rectangle 82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2" name="Group 821"/>
          <p:cNvGrpSpPr/>
          <p:nvPr/>
        </p:nvGrpSpPr>
        <p:grpSpPr>
          <a:xfrm>
            <a:off x="4064874" y="4661293"/>
            <a:ext cx="250222" cy="193766"/>
            <a:chOff x="7258050" y="2046822"/>
            <a:chExt cx="302165" cy="235078"/>
          </a:xfrm>
        </p:grpSpPr>
        <p:cxnSp>
          <p:nvCxnSpPr>
            <p:cNvPr id="823" name="Straight Connector 82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4" name="Rectangle 82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5" name="Group 824"/>
          <p:cNvGrpSpPr/>
          <p:nvPr/>
        </p:nvGrpSpPr>
        <p:grpSpPr>
          <a:xfrm>
            <a:off x="4058341" y="5011863"/>
            <a:ext cx="250222" cy="193766"/>
            <a:chOff x="7258050" y="2046822"/>
            <a:chExt cx="302165" cy="235078"/>
          </a:xfrm>
        </p:grpSpPr>
        <p:cxnSp>
          <p:nvCxnSpPr>
            <p:cNvPr id="826" name="Straight Connector 82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7" name="Rectangle 82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8" name="Straight Connector 827"/>
          <p:cNvCxnSpPr/>
          <p:nvPr/>
        </p:nvCxnSpPr>
        <p:spPr>
          <a:xfrm>
            <a:off x="5107089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/>
          <p:cNvCxnSpPr/>
          <p:nvPr/>
        </p:nvCxnSpPr>
        <p:spPr>
          <a:xfrm>
            <a:off x="5454145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/>
          <p:cNvCxnSpPr/>
          <p:nvPr/>
        </p:nvCxnSpPr>
        <p:spPr>
          <a:xfrm>
            <a:off x="5107090" y="4384392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1" name="Group 830"/>
          <p:cNvGrpSpPr/>
          <p:nvPr/>
        </p:nvGrpSpPr>
        <p:grpSpPr>
          <a:xfrm>
            <a:off x="5454145" y="4326387"/>
            <a:ext cx="250222" cy="193766"/>
            <a:chOff x="7258050" y="2046822"/>
            <a:chExt cx="302165" cy="235078"/>
          </a:xfrm>
        </p:grpSpPr>
        <p:cxnSp>
          <p:nvCxnSpPr>
            <p:cNvPr id="832" name="Straight Connector 83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3" name="Rectangle 83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4" name="Group 833"/>
          <p:cNvGrpSpPr/>
          <p:nvPr/>
        </p:nvGrpSpPr>
        <p:grpSpPr>
          <a:xfrm>
            <a:off x="5454145" y="5009645"/>
            <a:ext cx="250222" cy="193766"/>
            <a:chOff x="7258050" y="2046822"/>
            <a:chExt cx="302165" cy="235078"/>
          </a:xfrm>
        </p:grpSpPr>
        <p:cxnSp>
          <p:nvCxnSpPr>
            <p:cNvPr id="835" name="Straight Connector 83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6" name="Rectangle 83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7" name="Group 836"/>
          <p:cNvGrpSpPr/>
          <p:nvPr/>
        </p:nvGrpSpPr>
        <p:grpSpPr>
          <a:xfrm>
            <a:off x="5454145" y="4671270"/>
            <a:ext cx="250222" cy="193766"/>
            <a:chOff x="7258050" y="2046822"/>
            <a:chExt cx="302165" cy="235078"/>
          </a:xfrm>
        </p:grpSpPr>
        <p:cxnSp>
          <p:nvCxnSpPr>
            <p:cNvPr id="838" name="Straight Connector 83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9" name="Rectangle 83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0" name="Group 839"/>
          <p:cNvGrpSpPr/>
          <p:nvPr/>
        </p:nvGrpSpPr>
        <p:grpSpPr>
          <a:xfrm>
            <a:off x="5802756" y="4330155"/>
            <a:ext cx="250222" cy="193766"/>
            <a:chOff x="7258050" y="2046822"/>
            <a:chExt cx="302165" cy="235078"/>
          </a:xfrm>
        </p:grpSpPr>
        <p:cxnSp>
          <p:nvCxnSpPr>
            <p:cNvPr id="841" name="Straight Connector 84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2" name="Rectangle 84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3" name="Group 842"/>
          <p:cNvGrpSpPr/>
          <p:nvPr/>
        </p:nvGrpSpPr>
        <p:grpSpPr>
          <a:xfrm>
            <a:off x="5802756" y="4672472"/>
            <a:ext cx="250222" cy="193766"/>
            <a:chOff x="7258050" y="2046822"/>
            <a:chExt cx="302165" cy="235078"/>
          </a:xfrm>
        </p:grpSpPr>
        <p:cxnSp>
          <p:nvCxnSpPr>
            <p:cNvPr id="844" name="Straight Connector 84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5" name="Rectangle 84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5802756" y="5008023"/>
            <a:ext cx="250222" cy="193766"/>
            <a:chOff x="7258050" y="2046822"/>
            <a:chExt cx="302165" cy="235078"/>
          </a:xfrm>
        </p:grpSpPr>
        <p:cxnSp>
          <p:nvCxnSpPr>
            <p:cNvPr id="847" name="Straight Connector 84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8" name="Rectangle 84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9" name="Group 848"/>
          <p:cNvGrpSpPr/>
          <p:nvPr/>
        </p:nvGrpSpPr>
        <p:grpSpPr>
          <a:xfrm>
            <a:off x="5095048" y="4316410"/>
            <a:ext cx="250222" cy="193766"/>
            <a:chOff x="7258050" y="2046822"/>
            <a:chExt cx="302165" cy="235078"/>
          </a:xfrm>
        </p:grpSpPr>
        <p:cxnSp>
          <p:nvCxnSpPr>
            <p:cNvPr id="850" name="Straight Connector 84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1" name="Rectangle 85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5101581" y="4661293"/>
            <a:ext cx="250222" cy="193766"/>
            <a:chOff x="7258050" y="2046822"/>
            <a:chExt cx="302165" cy="235078"/>
          </a:xfrm>
        </p:grpSpPr>
        <p:cxnSp>
          <p:nvCxnSpPr>
            <p:cNvPr id="853" name="Straight Connector 85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4" name="Rectangle 85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5095048" y="5011863"/>
            <a:ext cx="250222" cy="193766"/>
            <a:chOff x="7258050" y="2046822"/>
            <a:chExt cx="302165" cy="235078"/>
          </a:xfrm>
        </p:grpSpPr>
        <p:cxnSp>
          <p:nvCxnSpPr>
            <p:cNvPr id="856" name="Straight Connector 85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7" name="Rectangle 85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6" name="Straight Connector 245"/>
          <p:cNvCxnSpPr/>
          <p:nvPr/>
        </p:nvCxnSpPr>
        <p:spPr>
          <a:xfrm>
            <a:off x="3046623" y="23295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3046623" y="26750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/>
              <p:cNvSpPr txBox="1"/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/>
              <p:cNvSpPr txBox="1"/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component of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graph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49" name="TextBox 2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TextBox 249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088230" y="849640"/>
                <a:ext cx="16769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230" y="849640"/>
                <a:ext cx="1676998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Straight Connector 254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/>
              <p:cNvSpPr txBox="1"/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  <m:r>
                            <a:rPr lang="en-US" sz="1600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976" y="849640"/>
                <a:ext cx="1717843" cy="33855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/>
              <p:cNvSpPr txBox="1"/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+1⊗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≥3 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≤1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465" y="849640"/>
                <a:ext cx="1717843" cy="33855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/>
              <p:cNvSpPr txBox="1"/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" y="838546"/>
                <a:ext cx="3176703" cy="349648"/>
              </a:xfrm>
              <a:prstGeom prst="rect">
                <a:avLst/>
              </a:prstGeom>
              <a:blipFill rotWithShape="1">
                <a:blip r:embed="rId7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/>
          <p:cNvSpPr txBox="1"/>
          <p:nvPr/>
        </p:nvSpPr>
        <p:spPr>
          <a:xfrm>
            <a:off x="6553200" y="3204099"/>
            <a:ext cx="2379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Continuing in this way,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we can design a Hamiltonian with ground states described by a more complicated graph…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49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6553200" y="381000"/>
            <a:ext cx="22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Built out of terms like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5" name="TextBox 334"/>
              <p:cNvSpPr txBox="1"/>
              <p:nvPr/>
            </p:nvSpPr>
            <p:spPr>
              <a:xfrm>
                <a:off x="7065204" y="650748"/>
                <a:ext cx="143943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04" y="650748"/>
                <a:ext cx="1439433" cy="381515"/>
              </a:xfrm>
              <a:prstGeom prst="rect">
                <a:avLst/>
              </a:prstGeom>
              <a:blipFill rotWithShape="1">
                <a:blip r:embed="rId2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/>
              <p:cNvSpPr txBox="1"/>
              <p:nvPr/>
            </p:nvSpPr>
            <p:spPr>
              <a:xfrm>
                <a:off x="7065204" y="1175879"/>
                <a:ext cx="143943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04" y="1175879"/>
                <a:ext cx="1439433" cy="381515"/>
              </a:xfrm>
              <a:prstGeom prst="rect">
                <a:avLst/>
              </a:prstGeom>
              <a:blipFill rotWithShape="1"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Box 340"/>
              <p:cNvSpPr txBox="1"/>
              <p:nvPr/>
            </p:nvSpPr>
            <p:spPr>
              <a:xfrm>
                <a:off x="7065204" y="1638805"/>
                <a:ext cx="124059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⊗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TextBox 3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204" y="1638805"/>
                <a:ext cx="1240596" cy="391646"/>
              </a:xfrm>
              <a:prstGeom prst="rect">
                <a:avLst/>
              </a:prstGeom>
              <a:blipFill rotWithShape="1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TextBox 361"/>
              <p:cNvSpPr txBox="1"/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𝑎𝑏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〉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2" name="TextBox 3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7" y="5909741"/>
                <a:ext cx="3032561" cy="79585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3" name="TextBox 362"/>
              <p:cNvSpPr txBox="1"/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component of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graph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63" name="TextBox 3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88" y="6107668"/>
                <a:ext cx="457191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0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971349" y="22909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rot="5400000">
            <a:off x="2798624" y="246369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rot="5400000">
            <a:off x="3145680" y="246369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971349" y="263641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318405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rot="5400000">
            <a:off x="314568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 rot="5400000">
            <a:off x="349273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31840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rot="5400000">
            <a:off x="349273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rot="5400000">
            <a:off x="3839792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rot="5400000">
            <a:off x="3839792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4359573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4359573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5053685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505368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31840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4012517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4359573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5400000">
            <a:off x="4880960" y="315961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505368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>
            <a:off x="4359573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3318405" y="367779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053685" y="367779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331840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505368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331840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 rot="5400000">
            <a:off x="314568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3492736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3318405" y="40194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3492736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505368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053685" y="40194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331840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505368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331840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>
            <a:off x="505368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 rot="5400000">
            <a:off x="314568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 rot="5400000">
            <a:off x="3492736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3318405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 rot="5400000">
            <a:off x="3492736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3839792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>
            <a:off x="3665461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 rot="5400000">
            <a:off x="3839792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4359573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4706629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 rot="5400000">
            <a:off x="5221706" y="4192195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>
            <a:off x="5053685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>
            <a:off x="5400741" y="470659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5228016" y="48793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 rot="5400000">
            <a:off x="5575073" y="48793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>
            <a:off x="5400741" y="5052048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522801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 rot="5400000">
            <a:off x="5228016" y="315961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>
            <a:off x="4012518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 rot="5400000">
            <a:off x="5233065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5233065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74" name="TextBox 573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76" name="TextBox 575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77" name="TextBox 576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78" name="TextBox 577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79" name="TextBox 578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0" name="TextBox 579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81" name="TextBox 580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82" name="TextBox 581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84" name="TextBox 583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85" name="TextBox 584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86" name="TextBox 585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87" name="TextBox 586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88" name="TextBox 587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89" name="TextBox 588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0" name="TextBox 589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591" name="Group 590"/>
          <p:cNvGrpSpPr/>
          <p:nvPr/>
        </p:nvGrpSpPr>
        <p:grpSpPr>
          <a:xfrm>
            <a:off x="4359573" y="3274336"/>
            <a:ext cx="250222" cy="193766"/>
            <a:chOff x="7258050" y="2046822"/>
            <a:chExt cx="302165" cy="235078"/>
          </a:xfrm>
        </p:grpSpPr>
        <p:cxnSp>
          <p:nvCxnSpPr>
            <p:cNvPr id="592" name="Straight Connector 59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Rectangle 59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4" name="Group 593"/>
          <p:cNvGrpSpPr/>
          <p:nvPr/>
        </p:nvGrpSpPr>
        <p:grpSpPr>
          <a:xfrm>
            <a:off x="4359573" y="3957594"/>
            <a:ext cx="250222" cy="193766"/>
            <a:chOff x="7258050" y="2046822"/>
            <a:chExt cx="302165" cy="235078"/>
          </a:xfrm>
        </p:grpSpPr>
        <p:cxnSp>
          <p:nvCxnSpPr>
            <p:cNvPr id="595" name="Straight Connector 59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6" name="Rectangle 59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4359573" y="3619219"/>
            <a:ext cx="250222" cy="193766"/>
            <a:chOff x="7258050" y="2046822"/>
            <a:chExt cx="302165" cy="235078"/>
          </a:xfrm>
        </p:grpSpPr>
        <p:cxnSp>
          <p:nvCxnSpPr>
            <p:cNvPr id="598" name="Straight Connector 59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9" name="Rectangle 59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/>
          <p:cNvGrpSpPr/>
          <p:nvPr/>
        </p:nvGrpSpPr>
        <p:grpSpPr>
          <a:xfrm>
            <a:off x="4708184" y="3278104"/>
            <a:ext cx="250222" cy="193766"/>
            <a:chOff x="7258050" y="2046822"/>
            <a:chExt cx="302165" cy="235078"/>
          </a:xfrm>
        </p:grpSpPr>
        <p:cxnSp>
          <p:nvCxnSpPr>
            <p:cNvPr id="601" name="Straight Connector 60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Rectangle 60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3" name="Group 602"/>
          <p:cNvGrpSpPr/>
          <p:nvPr/>
        </p:nvGrpSpPr>
        <p:grpSpPr>
          <a:xfrm>
            <a:off x="4708184" y="3620421"/>
            <a:ext cx="250222" cy="193766"/>
            <a:chOff x="7258050" y="2046822"/>
            <a:chExt cx="302165" cy="235078"/>
          </a:xfrm>
        </p:grpSpPr>
        <p:cxnSp>
          <p:nvCxnSpPr>
            <p:cNvPr id="604" name="Straight Connector 60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5" name="Rectangle 60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4708184" y="3955972"/>
            <a:ext cx="250222" cy="193766"/>
            <a:chOff x="7258050" y="2046822"/>
            <a:chExt cx="302165" cy="235078"/>
          </a:xfrm>
        </p:grpSpPr>
        <p:cxnSp>
          <p:nvCxnSpPr>
            <p:cNvPr id="607" name="Straight Connector 60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8" name="Rectangle 60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9" name="Group 608"/>
          <p:cNvGrpSpPr/>
          <p:nvPr/>
        </p:nvGrpSpPr>
        <p:grpSpPr>
          <a:xfrm>
            <a:off x="4000476" y="3264359"/>
            <a:ext cx="250222" cy="193766"/>
            <a:chOff x="7258050" y="2046822"/>
            <a:chExt cx="302165" cy="235078"/>
          </a:xfrm>
        </p:grpSpPr>
        <p:cxnSp>
          <p:nvCxnSpPr>
            <p:cNvPr id="610" name="Straight Connector 60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Rectangle 61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/>
          <p:cNvGrpSpPr/>
          <p:nvPr/>
        </p:nvGrpSpPr>
        <p:grpSpPr>
          <a:xfrm>
            <a:off x="4007009" y="3609242"/>
            <a:ext cx="250222" cy="193766"/>
            <a:chOff x="7258050" y="2046822"/>
            <a:chExt cx="302165" cy="235078"/>
          </a:xfrm>
        </p:grpSpPr>
        <p:cxnSp>
          <p:nvCxnSpPr>
            <p:cNvPr id="613" name="Straight Connector 61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4" name="Rectangle 61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5" name="Group 614"/>
          <p:cNvGrpSpPr/>
          <p:nvPr/>
        </p:nvGrpSpPr>
        <p:grpSpPr>
          <a:xfrm>
            <a:off x="4000476" y="3959812"/>
            <a:ext cx="250222" cy="193766"/>
            <a:chOff x="7258050" y="2046822"/>
            <a:chExt cx="302165" cy="235078"/>
          </a:xfrm>
        </p:grpSpPr>
        <p:cxnSp>
          <p:nvCxnSpPr>
            <p:cNvPr id="616" name="Straight Connector 61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7" name="Rectangle 61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163" name="TextBox 1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TextBox 164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502448" y="762000"/>
            <a:ext cx="1898352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2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5410200" y="7620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715000" y="914400"/>
                <a:ext cx="12936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Commutes </a:t>
                </a:r>
                <a:br>
                  <a:rPr lang="en-US" dirty="0" smtClean="0">
                    <a:latin typeface="Garamond" pitchFamily="18" charset="0"/>
                  </a:rPr>
                </a:br>
                <a:r>
                  <a:rPr lang="en-US" dirty="0" smtClean="0">
                    <a:latin typeface="Garamond" pitchFamily="18" charset="0"/>
                  </a:rPr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〈0|</m:t>
                    </m:r>
                    <m:r>
                      <a:rPr lang="en-US" b="0" i="1" baseline="-25000" smtClean="0">
                        <a:latin typeface="Cambria Math"/>
                      </a:rPr>
                      <m:t>𝑎</m:t>
                    </m:r>
                  </m:oMath>
                </a14:m>
                <a:endParaRPr lang="en-US" baseline="-25000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914400"/>
                <a:ext cx="1293687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4245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2" name="Straight Connector 161"/>
          <p:cNvCxnSpPr/>
          <p:nvPr/>
        </p:nvCxnSpPr>
        <p:spPr>
          <a:xfrm flipV="1">
            <a:off x="4679446" y="1676400"/>
            <a:ext cx="0" cy="1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2971349" y="22909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 rot="5400000">
            <a:off x="2798624" y="246369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 rot="5400000">
            <a:off x="3145680" y="246369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971349" y="263641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3318405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 rot="5400000">
            <a:off x="314568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rot="5400000">
            <a:off x="349273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331840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rot="5400000">
            <a:off x="349273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rot="5400000">
            <a:off x="3839792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rot="5400000">
            <a:off x="3839792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4359573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rot="5400000">
            <a:off x="4186848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4359573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5400000">
            <a:off x="4533904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5053685" y="264144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rot="5400000">
            <a:off x="4880960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05368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331840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4012517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4359573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rot="5400000">
            <a:off x="4880960" y="315961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5053685" y="298689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359573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331840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3318405" y="367779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5053685" y="333234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053685" y="367779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331840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505368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331840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314568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3492736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3318405" y="40194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3492736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5053685" y="367402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rot="5400000">
            <a:off x="4880960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5053685" y="401947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331840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505368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331840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5053685" y="402575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rot="5400000">
            <a:off x="4880960" y="419847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31840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314568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 rot="5400000">
            <a:off x="3492736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>
            <a:off x="3318405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3665461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5400000">
            <a:off x="3492736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 rot="5400000">
            <a:off x="3839792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3665461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 rot="5400000">
            <a:off x="3839792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4359573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4186848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4359573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4706629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 rot="5400000">
            <a:off x="4533904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4706629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4880960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5053685" y="437120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 rot="5400000">
            <a:off x="5221706" y="4192195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5053685" y="471664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5400741" y="470659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 rot="5400000">
            <a:off x="5228016" y="48793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5575073" y="48793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400741" y="5052048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5228016" y="281416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 rot="5400000">
            <a:off x="5228016" y="315961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4012518" y="3332341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5233065" y="454392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 rot="5400000">
            <a:off x="5233065" y="384674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2846436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75" name="TextBox 374"/>
          <p:cNvSpPr txBox="1"/>
          <p:nvPr/>
        </p:nvSpPr>
        <p:spPr>
          <a:xfrm>
            <a:off x="319880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354585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77" name="TextBox 376"/>
          <p:cNvSpPr txBox="1"/>
          <p:nvPr/>
        </p:nvSpPr>
        <p:spPr>
          <a:xfrm>
            <a:off x="389291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4239970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79" name="TextBox 378"/>
          <p:cNvSpPr txBox="1"/>
          <p:nvPr/>
        </p:nvSpPr>
        <p:spPr>
          <a:xfrm>
            <a:off x="4640951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4934082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81" name="TextBox 380"/>
          <p:cNvSpPr txBox="1"/>
          <p:nvPr/>
        </p:nvSpPr>
        <p:spPr>
          <a:xfrm>
            <a:off x="5274828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628194" y="191497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383" name="TextBox 382"/>
          <p:cNvSpPr txBox="1"/>
          <p:nvPr/>
        </p:nvSpPr>
        <p:spPr>
          <a:xfrm>
            <a:off x="2668063" y="215144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84" name="TextBox 383"/>
          <p:cNvSpPr txBox="1"/>
          <p:nvPr/>
        </p:nvSpPr>
        <p:spPr>
          <a:xfrm>
            <a:off x="2668063" y="24968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2668063" y="284736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6" name="TextBox 385"/>
          <p:cNvSpPr txBox="1"/>
          <p:nvPr/>
        </p:nvSpPr>
        <p:spPr>
          <a:xfrm>
            <a:off x="2668063" y="31928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2668063" y="353449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88" name="TextBox 387"/>
          <p:cNvSpPr txBox="1"/>
          <p:nvPr/>
        </p:nvSpPr>
        <p:spPr>
          <a:xfrm>
            <a:off x="2668063" y="388622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2668063" y="422539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390" name="TextBox 389"/>
          <p:cNvSpPr txBox="1"/>
          <p:nvPr/>
        </p:nvSpPr>
        <p:spPr>
          <a:xfrm>
            <a:off x="2668063" y="4577120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2668063" y="491251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392" name="Group 391"/>
          <p:cNvGrpSpPr/>
          <p:nvPr/>
        </p:nvGrpSpPr>
        <p:grpSpPr>
          <a:xfrm>
            <a:off x="4359573" y="3274336"/>
            <a:ext cx="250222" cy="193766"/>
            <a:chOff x="7258050" y="2046822"/>
            <a:chExt cx="302165" cy="235078"/>
          </a:xfrm>
        </p:grpSpPr>
        <p:cxnSp>
          <p:nvCxnSpPr>
            <p:cNvPr id="393" name="Straight Connector 39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5" name="Group 394"/>
          <p:cNvGrpSpPr/>
          <p:nvPr/>
        </p:nvGrpSpPr>
        <p:grpSpPr>
          <a:xfrm>
            <a:off x="4359573" y="3957594"/>
            <a:ext cx="250222" cy="193766"/>
            <a:chOff x="7258050" y="2046822"/>
            <a:chExt cx="302165" cy="235078"/>
          </a:xfrm>
        </p:grpSpPr>
        <p:cxnSp>
          <p:nvCxnSpPr>
            <p:cNvPr id="396" name="Straight Connector 39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Rectangle 39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4359573" y="3619219"/>
            <a:ext cx="250222" cy="193766"/>
            <a:chOff x="7258050" y="2046822"/>
            <a:chExt cx="302165" cy="235078"/>
          </a:xfrm>
        </p:grpSpPr>
        <p:cxnSp>
          <p:nvCxnSpPr>
            <p:cNvPr id="399" name="Straight Connector 39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Rectangle 39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>
            <a:off x="4708184" y="3278104"/>
            <a:ext cx="250222" cy="193766"/>
            <a:chOff x="7258050" y="2046822"/>
            <a:chExt cx="302165" cy="235078"/>
          </a:xfrm>
        </p:grpSpPr>
        <p:cxnSp>
          <p:nvCxnSpPr>
            <p:cNvPr id="402" name="Straight Connector 401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3" name="Rectangle 402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" name="Group 403"/>
          <p:cNvGrpSpPr/>
          <p:nvPr/>
        </p:nvGrpSpPr>
        <p:grpSpPr>
          <a:xfrm>
            <a:off x="4708184" y="3620421"/>
            <a:ext cx="250222" cy="193766"/>
            <a:chOff x="7258050" y="2046822"/>
            <a:chExt cx="302165" cy="235078"/>
          </a:xfrm>
        </p:grpSpPr>
        <p:cxnSp>
          <p:nvCxnSpPr>
            <p:cNvPr id="405" name="Straight Connector 40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6" name="Rectangle 40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708184" y="3955972"/>
            <a:ext cx="250222" cy="193766"/>
            <a:chOff x="7258050" y="2046822"/>
            <a:chExt cx="302165" cy="235078"/>
          </a:xfrm>
        </p:grpSpPr>
        <p:cxnSp>
          <p:nvCxnSpPr>
            <p:cNvPr id="408" name="Straight Connector 40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Rectangle 40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4000476" y="3264359"/>
            <a:ext cx="250222" cy="193766"/>
            <a:chOff x="7258050" y="2046822"/>
            <a:chExt cx="302165" cy="235078"/>
          </a:xfrm>
        </p:grpSpPr>
        <p:cxnSp>
          <p:nvCxnSpPr>
            <p:cNvPr id="411" name="Straight Connector 41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" name="Rectangle 41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4007009" y="3609242"/>
            <a:ext cx="250222" cy="193766"/>
            <a:chOff x="7258050" y="2046822"/>
            <a:chExt cx="302165" cy="235078"/>
          </a:xfrm>
        </p:grpSpPr>
        <p:cxnSp>
          <p:nvCxnSpPr>
            <p:cNvPr id="414" name="Straight Connector 4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4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4000476" y="3959812"/>
            <a:ext cx="250222" cy="193766"/>
            <a:chOff x="7258050" y="2046822"/>
            <a:chExt cx="302165" cy="235078"/>
          </a:xfrm>
        </p:grpSpPr>
        <p:cxnSp>
          <p:nvCxnSpPr>
            <p:cNvPr id="417" name="Straight Connector 41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8" name="Rectangle 417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303649" y="5531173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171" name="TextBox 1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2" name="TextBox 1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TextBox 172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/>
          <p:cNvCxnSpPr/>
          <p:nvPr/>
        </p:nvCxnSpPr>
        <p:spPr>
          <a:xfrm>
            <a:off x="455686" y="29415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82961" y="31142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630017" y="31142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5686" y="328695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2742" y="329197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30017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843910" y="329197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38022" y="329197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496854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2365297" y="3810152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843910" y="3982876"/>
            <a:ext cx="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274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53802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3001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274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53802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630017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2742" y="536718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9798" y="536718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843910" y="536718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190966" y="536718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>
            <a:off x="2706043" y="484273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38022" y="536718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85078" y="535713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2712353" y="55298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059410" y="55298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85078" y="570258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>
            <a:off x="2712353" y="34647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5400000">
            <a:off x="2712353" y="3810152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496855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>
            <a:off x="2717402" y="519445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2717402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0773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8313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103019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37725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724307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8" name="TextBox 397"/>
          <p:cNvSpPr txBox="1"/>
          <p:nvPr/>
        </p:nvSpPr>
        <p:spPr>
          <a:xfrm>
            <a:off x="2125288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1841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75916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53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52400" y="28019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152400" y="31474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00" y="349789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5" name="TextBox 404"/>
          <p:cNvSpPr txBox="1"/>
          <p:nvPr/>
        </p:nvSpPr>
        <p:spPr>
          <a:xfrm>
            <a:off x="152400" y="384334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52400" y="4185028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52400" y="453675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400" y="48759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152400" y="522765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52400" y="556305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1498406" y="4270320"/>
            <a:ext cx="236629" cy="193766"/>
            <a:chOff x="7258050" y="2048770"/>
            <a:chExt cx="285750" cy="235078"/>
          </a:xfrm>
        </p:grpSpPr>
        <p:cxnSp>
          <p:nvCxnSpPr>
            <p:cNvPr id="457" name="Straight Connector 4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7315200" y="2048770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498406" y="4611996"/>
            <a:ext cx="236629" cy="189899"/>
            <a:chOff x="7258050" y="2048769"/>
            <a:chExt cx="285750" cy="230387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7315200" y="2048769"/>
              <a:ext cx="228600" cy="23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843910" y="3924871"/>
            <a:ext cx="250222" cy="193766"/>
            <a:chOff x="7258050" y="2046822"/>
            <a:chExt cx="302165" cy="235078"/>
          </a:xfrm>
        </p:grpSpPr>
        <p:cxnSp>
          <p:nvCxnSpPr>
            <p:cNvPr id="449" name="Straight Connector 44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/>
          <p:cNvCxnSpPr/>
          <p:nvPr/>
        </p:nvCxnSpPr>
        <p:spPr>
          <a:xfrm>
            <a:off x="1151350" y="3291979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1140884" y="3637427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151350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140885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51350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195777" y="328695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2195777" y="363388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2178976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195250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206397" y="467148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7409" y="2244313"/>
            <a:ext cx="0" cy="44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/>
          <p:cNvGrpSpPr/>
          <p:nvPr/>
        </p:nvGrpSpPr>
        <p:grpSpPr>
          <a:xfrm>
            <a:off x="1843910" y="4608129"/>
            <a:ext cx="250222" cy="193766"/>
            <a:chOff x="7258050" y="2046822"/>
            <a:chExt cx="302165" cy="235078"/>
          </a:xfrm>
        </p:grpSpPr>
        <p:cxnSp>
          <p:nvCxnSpPr>
            <p:cNvPr id="480" name="Straight Connector 47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843910" y="4269754"/>
            <a:ext cx="250222" cy="193766"/>
            <a:chOff x="7258050" y="2046822"/>
            <a:chExt cx="302165" cy="23507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5" name="Straight Connector 484"/>
          <p:cNvCxnSpPr/>
          <p:nvPr/>
        </p:nvCxnSpPr>
        <p:spPr>
          <a:xfrm>
            <a:off x="5073703" y="295148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4900978" y="312420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5248034" y="312420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073703" y="329693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5420759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5248034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461927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156039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114871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rot="5400000">
            <a:off x="6983314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6461927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5420759" y="433830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156039" y="433830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5248034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20759" y="467998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156039" y="467998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5248034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420759" y="537716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5767815" y="537716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6461927" y="537716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808983" y="537716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>
            <a:off x="7324060" y="485270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7156039" y="537716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7503095" y="5367111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rot="5400000">
            <a:off x="7330370" y="55398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677427" y="55398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7503095" y="5712560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7330370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7330370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6114872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5400000">
            <a:off x="7335419" y="5204436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5400000">
            <a:off x="7335419" y="4507258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4948790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0" name="TextBox 589"/>
          <p:cNvSpPr txBox="1"/>
          <p:nvPr/>
        </p:nvSpPr>
        <p:spPr>
          <a:xfrm>
            <a:off x="530115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564821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92" name="TextBox 591"/>
          <p:cNvSpPr txBox="1"/>
          <p:nvPr/>
        </p:nvSpPr>
        <p:spPr>
          <a:xfrm>
            <a:off x="599526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6342324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743305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43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96" name="TextBox 595"/>
          <p:cNvSpPr txBox="1"/>
          <p:nvPr/>
        </p:nvSpPr>
        <p:spPr>
          <a:xfrm>
            <a:off x="737718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73054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98" name="TextBox 597"/>
          <p:cNvSpPr txBox="1"/>
          <p:nvPr/>
        </p:nvSpPr>
        <p:spPr>
          <a:xfrm>
            <a:off x="4770417" y="281195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9" name="TextBox 598"/>
          <p:cNvSpPr txBox="1"/>
          <p:nvPr/>
        </p:nvSpPr>
        <p:spPr>
          <a:xfrm>
            <a:off x="4770417" y="31574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4770417" y="35078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70417" y="385332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4770417" y="419500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03" name="TextBox 602"/>
          <p:cNvSpPr txBox="1"/>
          <p:nvPr/>
        </p:nvSpPr>
        <p:spPr>
          <a:xfrm>
            <a:off x="4770417" y="454673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4770417" y="48859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605" name="TextBox 604"/>
          <p:cNvSpPr txBox="1"/>
          <p:nvPr/>
        </p:nvSpPr>
        <p:spPr>
          <a:xfrm>
            <a:off x="4770417" y="523763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770417" y="557303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613" name="Group 612"/>
          <p:cNvGrpSpPr/>
          <p:nvPr/>
        </p:nvGrpSpPr>
        <p:grpSpPr>
          <a:xfrm>
            <a:off x="6461927" y="3934848"/>
            <a:ext cx="250222" cy="193766"/>
            <a:chOff x="7258050" y="2046822"/>
            <a:chExt cx="302165" cy="235078"/>
          </a:xfrm>
        </p:grpSpPr>
        <p:cxnSp>
          <p:nvCxnSpPr>
            <p:cNvPr id="614" name="Straight Connector 6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461927" y="4279731"/>
            <a:ext cx="250222" cy="193766"/>
            <a:chOff x="7258050" y="2046822"/>
            <a:chExt cx="302165" cy="235078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6810538" y="3938616"/>
            <a:ext cx="250222" cy="193766"/>
            <a:chOff x="7258050" y="2046822"/>
            <a:chExt cx="302165" cy="235078"/>
          </a:xfrm>
        </p:grpSpPr>
        <p:cxnSp>
          <p:nvCxnSpPr>
            <p:cNvPr id="636" name="Straight Connector 6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810538" y="4280933"/>
            <a:ext cx="250222" cy="193766"/>
            <a:chOff x="7258050" y="2046822"/>
            <a:chExt cx="302165" cy="235078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6102830" y="3924871"/>
            <a:ext cx="250222" cy="193766"/>
            <a:chOff x="7258050" y="2046822"/>
            <a:chExt cx="302165" cy="235078"/>
          </a:xfrm>
        </p:grpSpPr>
        <p:cxnSp>
          <p:nvCxnSpPr>
            <p:cNvPr id="645" name="Straight Connector 6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Rectangle 6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6109363" y="4269754"/>
            <a:ext cx="250222" cy="193766"/>
            <a:chOff x="7258050" y="2046822"/>
            <a:chExt cx="302165" cy="235078"/>
          </a:xfrm>
        </p:grpSpPr>
        <p:cxnSp>
          <p:nvCxnSpPr>
            <p:cNvPr id="648" name="Straight Connector 6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Box 653"/>
              <p:cNvSpPr txBox="1"/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54" name="TextBox 6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Straight Connector 654"/>
          <p:cNvCxnSpPr/>
          <p:nvPr/>
        </p:nvCxnSpPr>
        <p:spPr>
          <a:xfrm rot="5400000">
            <a:off x="5248034" y="382550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rot="5400000">
            <a:off x="5596124" y="3825504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rot="5400000">
            <a:off x="5942147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>
            <a:off x="6289202" y="381015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5400000">
            <a:off x="6647964" y="382652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rot="5400000">
            <a:off x="5239542" y="484674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>
            <a:off x="5596124" y="4846742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>
            <a:off x="5930105" y="484674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5400000">
            <a:off x="6289202" y="4858987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5400000">
            <a:off x="6628914" y="4849012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/>
              <p:cNvSpPr txBox="1"/>
              <p:nvPr/>
            </p:nvSpPr>
            <p:spPr>
              <a:xfrm>
                <a:off x="109913" y="6210515"/>
                <a:ext cx="132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〉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6210515"/>
                <a:ext cx="132927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1" name="TextBox 430"/>
              <p:cNvSpPr txBox="1"/>
              <p:nvPr/>
            </p:nvSpPr>
            <p:spPr>
              <a:xfrm>
                <a:off x="1355249" y="6477415"/>
                <a:ext cx="271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component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31" name="TextBox 4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49" y="6477415"/>
                <a:ext cx="27126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12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2" name="TextBox 431"/>
              <p:cNvSpPr txBox="1"/>
              <p:nvPr/>
            </p:nvSpPr>
            <p:spPr>
              <a:xfrm>
                <a:off x="4265012" y="6158209"/>
                <a:ext cx="132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〉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2" name="TextBox 4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12" y="6158209"/>
                <a:ext cx="1329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5592775" y="6374983"/>
                <a:ext cx="271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component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775" y="6374983"/>
                <a:ext cx="27126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667" r="-112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4" name="TextBox 443"/>
          <p:cNvSpPr txBox="1"/>
          <p:nvPr/>
        </p:nvSpPr>
        <p:spPr>
          <a:xfrm>
            <a:off x="76200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4276541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7" name="TextBox 446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447" name="TextBox 4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TextBox 447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8" name="TextBox 4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1" name="TextBox 450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8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/>
          <p:cNvCxnSpPr/>
          <p:nvPr/>
        </p:nvCxnSpPr>
        <p:spPr>
          <a:xfrm>
            <a:off x="455686" y="2941505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82961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630017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5686" y="328695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2742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30017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843910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38022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496854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2365297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843910" y="3982876"/>
            <a:ext cx="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274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538022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3001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274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538022" y="467000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630017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2742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9798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843910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190966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>
            <a:off x="2706043" y="4842730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38022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85078" y="535713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2712353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059410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85078" y="570258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>
            <a:off x="2712353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5400000">
            <a:off x="2712353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496855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>
            <a:off x="2717402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2717402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0773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8313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103019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37725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724307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8" name="TextBox 397"/>
          <p:cNvSpPr txBox="1"/>
          <p:nvPr/>
        </p:nvSpPr>
        <p:spPr>
          <a:xfrm>
            <a:off x="2125288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1841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75916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53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52400" y="28019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152400" y="31474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00" y="349789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5" name="TextBox 404"/>
          <p:cNvSpPr txBox="1"/>
          <p:nvPr/>
        </p:nvSpPr>
        <p:spPr>
          <a:xfrm>
            <a:off x="152400" y="384334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52400" y="4185028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52400" y="453675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400" y="48759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152400" y="522765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52400" y="556305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1498406" y="4270320"/>
            <a:ext cx="236629" cy="193766"/>
            <a:chOff x="7258050" y="2048770"/>
            <a:chExt cx="285750" cy="235078"/>
          </a:xfrm>
        </p:grpSpPr>
        <p:cxnSp>
          <p:nvCxnSpPr>
            <p:cNvPr id="457" name="Straight Connector 4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7315200" y="2048770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498406" y="4611996"/>
            <a:ext cx="236629" cy="189899"/>
            <a:chOff x="7258050" y="2048769"/>
            <a:chExt cx="285750" cy="230387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7315200" y="2048769"/>
              <a:ext cx="228600" cy="23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843910" y="3924871"/>
            <a:ext cx="250222" cy="193766"/>
            <a:chOff x="7258050" y="2046822"/>
            <a:chExt cx="302165" cy="235078"/>
          </a:xfrm>
        </p:grpSpPr>
        <p:cxnSp>
          <p:nvCxnSpPr>
            <p:cNvPr id="449" name="Straight Connector 44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/>
          <p:cNvCxnSpPr/>
          <p:nvPr/>
        </p:nvCxnSpPr>
        <p:spPr>
          <a:xfrm>
            <a:off x="1151350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1140884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151350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140885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51350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195777" y="3286954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2195777" y="3633880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2178976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195250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206397" y="46714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7409" y="2244313"/>
            <a:ext cx="0" cy="44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/>
          <p:cNvGrpSpPr/>
          <p:nvPr/>
        </p:nvGrpSpPr>
        <p:grpSpPr>
          <a:xfrm>
            <a:off x="1843910" y="4608129"/>
            <a:ext cx="250222" cy="193766"/>
            <a:chOff x="7258050" y="2046822"/>
            <a:chExt cx="302165" cy="235078"/>
          </a:xfrm>
        </p:grpSpPr>
        <p:cxnSp>
          <p:nvCxnSpPr>
            <p:cNvPr id="480" name="Straight Connector 47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843910" y="4269754"/>
            <a:ext cx="250222" cy="193766"/>
            <a:chOff x="7258050" y="2046822"/>
            <a:chExt cx="302165" cy="23507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5" name="Straight Connector 484"/>
          <p:cNvCxnSpPr/>
          <p:nvPr/>
        </p:nvCxnSpPr>
        <p:spPr>
          <a:xfrm>
            <a:off x="5073703" y="2951482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4900978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5248034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073703" y="3296931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5420759" y="3301956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5248034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461927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156039" y="3301956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114871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rot="5400000">
            <a:off x="6983314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6461927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5420759" y="433830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156039" y="433830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5248034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20759" y="467998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156039" y="46799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5248034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420759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5767815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6461927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808983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>
            <a:off x="7324060" y="485270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7156039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7503095" y="536711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rot="5400000">
            <a:off x="7330370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677427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7503095" y="5712560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7330370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7330370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6114872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5400000">
            <a:off x="7335419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5400000">
            <a:off x="7335419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4948790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0" name="TextBox 589"/>
          <p:cNvSpPr txBox="1"/>
          <p:nvPr/>
        </p:nvSpPr>
        <p:spPr>
          <a:xfrm>
            <a:off x="530115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564821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92" name="TextBox 591"/>
          <p:cNvSpPr txBox="1"/>
          <p:nvPr/>
        </p:nvSpPr>
        <p:spPr>
          <a:xfrm>
            <a:off x="599526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6342324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743305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43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96" name="TextBox 595"/>
          <p:cNvSpPr txBox="1"/>
          <p:nvPr/>
        </p:nvSpPr>
        <p:spPr>
          <a:xfrm>
            <a:off x="737718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73054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98" name="TextBox 597"/>
          <p:cNvSpPr txBox="1"/>
          <p:nvPr/>
        </p:nvSpPr>
        <p:spPr>
          <a:xfrm>
            <a:off x="4770417" y="281195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9" name="TextBox 598"/>
          <p:cNvSpPr txBox="1"/>
          <p:nvPr/>
        </p:nvSpPr>
        <p:spPr>
          <a:xfrm>
            <a:off x="4770417" y="31574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4770417" y="35078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70417" y="385332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4770417" y="419500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03" name="TextBox 602"/>
          <p:cNvSpPr txBox="1"/>
          <p:nvPr/>
        </p:nvSpPr>
        <p:spPr>
          <a:xfrm>
            <a:off x="4770417" y="454673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4770417" y="48859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605" name="TextBox 604"/>
          <p:cNvSpPr txBox="1"/>
          <p:nvPr/>
        </p:nvSpPr>
        <p:spPr>
          <a:xfrm>
            <a:off x="4770417" y="523763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770417" y="557303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613" name="Group 612"/>
          <p:cNvGrpSpPr/>
          <p:nvPr/>
        </p:nvGrpSpPr>
        <p:grpSpPr>
          <a:xfrm>
            <a:off x="6461927" y="3934848"/>
            <a:ext cx="250222" cy="193766"/>
            <a:chOff x="7258050" y="2046822"/>
            <a:chExt cx="302165" cy="235078"/>
          </a:xfrm>
        </p:grpSpPr>
        <p:cxnSp>
          <p:nvCxnSpPr>
            <p:cNvPr id="614" name="Straight Connector 6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461927" y="4279731"/>
            <a:ext cx="250222" cy="193766"/>
            <a:chOff x="7258050" y="2046822"/>
            <a:chExt cx="302165" cy="235078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6810538" y="3938616"/>
            <a:ext cx="250222" cy="193766"/>
            <a:chOff x="7258050" y="2046822"/>
            <a:chExt cx="302165" cy="235078"/>
          </a:xfrm>
        </p:grpSpPr>
        <p:cxnSp>
          <p:nvCxnSpPr>
            <p:cNvPr id="636" name="Straight Connector 6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810538" y="4280933"/>
            <a:ext cx="250222" cy="193766"/>
            <a:chOff x="7258050" y="2046822"/>
            <a:chExt cx="302165" cy="235078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6102830" y="3924871"/>
            <a:ext cx="250222" cy="193766"/>
            <a:chOff x="7258050" y="2046822"/>
            <a:chExt cx="302165" cy="235078"/>
          </a:xfrm>
        </p:grpSpPr>
        <p:cxnSp>
          <p:nvCxnSpPr>
            <p:cNvPr id="645" name="Straight Connector 6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Rectangle 6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6109363" y="4269754"/>
            <a:ext cx="250222" cy="193766"/>
            <a:chOff x="7258050" y="2046822"/>
            <a:chExt cx="302165" cy="235078"/>
          </a:xfrm>
        </p:grpSpPr>
        <p:cxnSp>
          <p:nvCxnSpPr>
            <p:cNvPr id="648" name="Straight Connector 6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102830" y="4620324"/>
            <a:ext cx="250222" cy="193766"/>
            <a:chOff x="7258050" y="2046822"/>
            <a:chExt cx="302165" cy="235078"/>
          </a:xfrm>
        </p:grpSpPr>
        <p:cxnSp>
          <p:nvCxnSpPr>
            <p:cNvPr id="651" name="Straight Connector 6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Rectangle 6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Box 653"/>
              <p:cNvSpPr txBox="1"/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54" name="TextBox 6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Straight Connector 654"/>
          <p:cNvCxnSpPr/>
          <p:nvPr/>
        </p:nvCxnSpPr>
        <p:spPr>
          <a:xfrm rot="5400000">
            <a:off x="5248034" y="38255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rot="5400000">
            <a:off x="5596124" y="3825504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rot="5400000">
            <a:off x="5942147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>
            <a:off x="6289202" y="381015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5400000">
            <a:off x="6647964" y="382652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rot="5400000">
            <a:off x="5239542" y="4846741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>
            <a:off x="5596124" y="484674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>
            <a:off x="5930105" y="484674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5400000">
            <a:off x="6289202" y="485898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5400000">
            <a:off x="6628914" y="4849012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109913" y="6210515"/>
                <a:ext cx="132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〉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3" y="6210515"/>
                <a:ext cx="1329275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/>
              <p:cNvSpPr txBox="1"/>
              <p:nvPr/>
            </p:nvSpPr>
            <p:spPr>
              <a:xfrm>
                <a:off x="1355249" y="6477415"/>
                <a:ext cx="271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component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26" name="TextBox 3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249" y="6477415"/>
                <a:ext cx="27126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r="-112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TextBox 326"/>
              <p:cNvSpPr txBox="1"/>
              <p:nvPr/>
            </p:nvSpPr>
            <p:spPr>
              <a:xfrm>
                <a:off x="4265012" y="6158209"/>
                <a:ext cx="1329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〉</m:t>
                              </m:r>
                              <m:r>
                                <a:rPr lang="en-US" b="0" i="1" baseline="-25000" smtClean="0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7" name="TextBox 3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12" y="6158209"/>
                <a:ext cx="1329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>
                <a:off x="5592775" y="6374983"/>
                <a:ext cx="2712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Γ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a connected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component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775" y="6374983"/>
                <a:ext cx="271260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667" r="-1124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9" name="TextBox 328"/>
          <p:cNvSpPr txBox="1"/>
          <p:nvPr/>
        </p:nvSpPr>
        <p:spPr>
          <a:xfrm>
            <a:off x="76200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30" name="TextBox 329"/>
          <p:cNvSpPr txBox="1"/>
          <p:nvPr/>
        </p:nvSpPr>
        <p:spPr>
          <a:xfrm>
            <a:off x="4276541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TextBox 413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61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42262" y="238780"/>
            <a:ext cx="446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k-SAT (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2006)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Each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clause is a k-local projector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and is satisfied by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b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amount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violates a clause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〈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Quantum k-SAT</a:t>
                </a:r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Given k-local projectors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. We are promised that either</a:t>
                </a:r>
              </a:p>
              <a:p>
                <a:r>
                  <a:rPr lang="en-US" dirty="0">
                    <a:latin typeface="Garamond" pitchFamily="18" charset="0"/>
                  </a:rPr>
                  <a:t>	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(YES) There is 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1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(NO)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all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>
                    <a:latin typeface="Garamond" pitchFamily="18" charset="0"/>
                  </a:rPr>
                  <a:t>a</a:t>
                </a:r>
                <a:r>
                  <a:rPr lang="en-US" dirty="0" smtClean="0">
                    <a:latin typeface="Garamond" pitchFamily="18" charset="0"/>
                  </a:rPr>
                  <a:t>nd asked to decide which is the case.	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643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856631" y="3211306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Exactly satisfies each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clause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540399" y="3886200"/>
                <a:ext cx="3527401" cy="106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Total violation is at least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1. Can be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by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r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epeating 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99" y="3886200"/>
                <a:ext cx="3527401" cy="1069908"/>
              </a:xfrm>
              <a:prstGeom prst="rect">
                <a:avLst/>
              </a:prstGeom>
              <a:blipFill rotWithShape="1">
                <a:blip r:embed="rId5"/>
                <a:stretch>
                  <a:fillRect l="-1554"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/>
          <p:nvPr/>
        </p:nvCxnSpPr>
        <p:spPr>
          <a:xfrm rot="10800000">
            <a:off x="2590800" y="4146562"/>
            <a:ext cx="2729734" cy="3365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>
            <a:off x="6172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0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/>
          <p:cNvCxnSpPr/>
          <p:nvPr/>
        </p:nvCxnSpPr>
        <p:spPr>
          <a:xfrm>
            <a:off x="455686" y="2941505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82961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630017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5686" y="328695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2742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30017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843910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38022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496854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2365297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843910" y="3982876"/>
            <a:ext cx="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274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538022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3001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274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538022" y="467000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630017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2742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9798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843910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190966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>
            <a:off x="2706043" y="4842730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38022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85078" y="535713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2712353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059410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85078" y="570258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>
            <a:off x="2712353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5400000">
            <a:off x="2712353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496855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>
            <a:off x="2717402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2717402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0773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8313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103019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37725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724307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8" name="TextBox 397"/>
          <p:cNvSpPr txBox="1"/>
          <p:nvPr/>
        </p:nvSpPr>
        <p:spPr>
          <a:xfrm>
            <a:off x="2125288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1841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75916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53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52400" y="28019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152400" y="31474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00" y="349789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5" name="TextBox 404"/>
          <p:cNvSpPr txBox="1"/>
          <p:nvPr/>
        </p:nvSpPr>
        <p:spPr>
          <a:xfrm>
            <a:off x="152400" y="384334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52400" y="4185028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52400" y="453675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400" y="48759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152400" y="522765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52400" y="556305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1498406" y="4270320"/>
            <a:ext cx="236629" cy="193766"/>
            <a:chOff x="7258050" y="2048770"/>
            <a:chExt cx="285750" cy="235078"/>
          </a:xfrm>
        </p:grpSpPr>
        <p:cxnSp>
          <p:nvCxnSpPr>
            <p:cNvPr id="457" name="Straight Connector 4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7315200" y="2048770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498406" y="4611996"/>
            <a:ext cx="236629" cy="189899"/>
            <a:chOff x="7258050" y="2048769"/>
            <a:chExt cx="285750" cy="230387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7315200" y="2048769"/>
              <a:ext cx="228600" cy="23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843910" y="3924871"/>
            <a:ext cx="250222" cy="193766"/>
            <a:chOff x="7258050" y="2046822"/>
            <a:chExt cx="302165" cy="235078"/>
          </a:xfrm>
        </p:grpSpPr>
        <p:cxnSp>
          <p:nvCxnSpPr>
            <p:cNvPr id="449" name="Straight Connector 44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/>
          <p:cNvCxnSpPr/>
          <p:nvPr/>
        </p:nvCxnSpPr>
        <p:spPr>
          <a:xfrm>
            <a:off x="1151350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1140884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151350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140885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51350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195777" y="3286954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2195777" y="3633880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2178976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195250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206397" y="46714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7409" y="2244313"/>
            <a:ext cx="0" cy="44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TextBox 474"/>
              <p:cNvSpPr txBox="1"/>
              <p:nvPr/>
            </p:nvSpPr>
            <p:spPr>
              <a:xfrm>
                <a:off x="0" y="6204551"/>
                <a:ext cx="1490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5" name="TextBox 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551"/>
                <a:ext cx="1490088" cy="646331"/>
              </a:xfrm>
              <a:prstGeom prst="rect">
                <a:avLst/>
              </a:prstGeom>
              <a:blipFill rotWithShape="1"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9" name="Group 478"/>
          <p:cNvGrpSpPr/>
          <p:nvPr/>
        </p:nvGrpSpPr>
        <p:grpSpPr>
          <a:xfrm>
            <a:off x="1843910" y="4608129"/>
            <a:ext cx="250222" cy="193766"/>
            <a:chOff x="7258050" y="2046822"/>
            <a:chExt cx="302165" cy="235078"/>
          </a:xfrm>
        </p:grpSpPr>
        <p:cxnSp>
          <p:nvCxnSpPr>
            <p:cNvPr id="480" name="Straight Connector 47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843910" y="4269754"/>
            <a:ext cx="250222" cy="193766"/>
            <a:chOff x="7258050" y="2046822"/>
            <a:chExt cx="302165" cy="23507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5" name="Straight Connector 484"/>
          <p:cNvCxnSpPr/>
          <p:nvPr/>
        </p:nvCxnSpPr>
        <p:spPr>
          <a:xfrm>
            <a:off x="5073703" y="2951482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4900978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5248034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073703" y="3296931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5420759" y="3301956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5248034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461927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156039" y="3301956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114871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rot="5400000">
            <a:off x="6983314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6461927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5420759" y="433830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156039" y="433830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5248034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20759" y="467998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156039" y="46799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5248034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420759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5767815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6461927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808983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>
            <a:off x="7324060" y="485270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7156039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7503095" y="536711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rot="5400000">
            <a:off x="7330370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677427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7503095" y="5712560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7330370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7330370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6114872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5400000">
            <a:off x="7335419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5400000">
            <a:off x="7335419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4948790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0" name="TextBox 589"/>
          <p:cNvSpPr txBox="1"/>
          <p:nvPr/>
        </p:nvSpPr>
        <p:spPr>
          <a:xfrm>
            <a:off x="530115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564821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92" name="TextBox 591"/>
          <p:cNvSpPr txBox="1"/>
          <p:nvPr/>
        </p:nvSpPr>
        <p:spPr>
          <a:xfrm>
            <a:off x="599526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6342324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743305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43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96" name="TextBox 595"/>
          <p:cNvSpPr txBox="1"/>
          <p:nvPr/>
        </p:nvSpPr>
        <p:spPr>
          <a:xfrm>
            <a:off x="737718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73054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98" name="TextBox 597"/>
          <p:cNvSpPr txBox="1"/>
          <p:nvPr/>
        </p:nvSpPr>
        <p:spPr>
          <a:xfrm>
            <a:off x="4770417" y="281195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9" name="TextBox 598"/>
          <p:cNvSpPr txBox="1"/>
          <p:nvPr/>
        </p:nvSpPr>
        <p:spPr>
          <a:xfrm>
            <a:off x="4770417" y="31574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4770417" y="35078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70417" y="385332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4770417" y="419500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03" name="TextBox 602"/>
          <p:cNvSpPr txBox="1"/>
          <p:nvPr/>
        </p:nvSpPr>
        <p:spPr>
          <a:xfrm>
            <a:off x="4770417" y="454673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4770417" y="48859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605" name="TextBox 604"/>
          <p:cNvSpPr txBox="1"/>
          <p:nvPr/>
        </p:nvSpPr>
        <p:spPr>
          <a:xfrm>
            <a:off x="4770417" y="523763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770417" y="557303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613" name="Group 612"/>
          <p:cNvGrpSpPr/>
          <p:nvPr/>
        </p:nvGrpSpPr>
        <p:grpSpPr>
          <a:xfrm>
            <a:off x="6461927" y="3934848"/>
            <a:ext cx="250222" cy="193766"/>
            <a:chOff x="7258050" y="2046822"/>
            <a:chExt cx="302165" cy="235078"/>
          </a:xfrm>
        </p:grpSpPr>
        <p:cxnSp>
          <p:nvCxnSpPr>
            <p:cNvPr id="614" name="Straight Connector 6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461927" y="4279731"/>
            <a:ext cx="250222" cy="193766"/>
            <a:chOff x="7258050" y="2046822"/>
            <a:chExt cx="302165" cy="235078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6810538" y="3938616"/>
            <a:ext cx="250222" cy="193766"/>
            <a:chOff x="7258050" y="2046822"/>
            <a:chExt cx="302165" cy="235078"/>
          </a:xfrm>
        </p:grpSpPr>
        <p:cxnSp>
          <p:nvCxnSpPr>
            <p:cNvPr id="636" name="Straight Connector 6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810538" y="4280933"/>
            <a:ext cx="250222" cy="193766"/>
            <a:chOff x="7258050" y="2046822"/>
            <a:chExt cx="302165" cy="235078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6102830" y="3924871"/>
            <a:ext cx="250222" cy="193766"/>
            <a:chOff x="7258050" y="2046822"/>
            <a:chExt cx="302165" cy="235078"/>
          </a:xfrm>
        </p:grpSpPr>
        <p:cxnSp>
          <p:nvCxnSpPr>
            <p:cNvPr id="645" name="Straight Connector 6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Rectangle 6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6109363" y="4269754"/>
            <a:ext cx="250222" cy="193766"/>
            <a:chOff x="7258050" y="2046822"/>
            <a:chExt cx="302165" cy="235078"/>
          </a:xfrm>
        </p:grpSpPr>
        <p:cxnSp>
          <p:nvCxnSpPr>
            <p:cNvPr id="648" name="Straight Connector 6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102830" y="4620324"/>
            <a:ext cx="250222" cy="193766"/>
            <a:chOff x="7258050" y="2046822"/>
            <a:chExt cx="302165" cy="235078"/>
          </a:xfrm>
        </p:grpSpPr>
        <p:cxnSp>
          <p:nvCxnSpPr>
            <p:cNvPr id="651" name="Straight Connector 6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Rectangle 6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Box 653"/>
              <p:cNvSpPr txBox="1"/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54" name="TextBox 6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Straight Connector 654"/>
          <p:cNvCxnSpPr/>
          <p:nvPr/>
        </p:nvCxnSpPr>
        <p:spPr>
          <a:xfrm rot="5400000">
            <a:off x="5248034" y="38255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rot="5400000">
            <a:off x="5596124" y="3825504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rot="5400000">
            <a:off x="5942147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>
            <a:off x="6289202" y="381015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5400000">
            <a:off x="6647964" y="382652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rot="5400000">
            <a:off x="5239542" y="4846741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>
            <a:off x="5596124" y="484674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>
            <a:off x="5930105" y="484674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5400000">
            <a:off x="6289202" y="485898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5400000">
            <a:off x="6628914" y="4849012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048336" y="6335218"/>
            <a:ext cx="215463" cy="148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1067386" y="6609706"/>
            <a:ext cx="215463" cy="148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2782908" y="6313603"/>
            <a:ext cx="215463" cy="1484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2771036" y="6553793"/>
            <a:ext cx="215463" cy="148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/>
              <p:cNvSpPr txBox="1"/>
              <p:nvPr/>
            </p:nvSpPr>
            <p:spPr>
              <a:xfrm>
                <a:off x="1724307" y="6204551"/>
                <a:ext cx="1490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307" y="6204551"/>
                <a:ext cx="1490088" cy="646331"/>
              </a:xfrm>
              <a:prstGeom prst="rect">
                <a:avLst/>
              </a:prstGeom>
              <a:blipFill rotWithShape="1"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1" name="TextBox 420"/>
              <p:cNvSpPr txBox="1"/>
              <p:nvPr/>
            </p:nvSpPr>
            <p:spPr>
              <a:xfrm>
                <a:off x="4390565" y="6138848"/>
                <a:ext cx="1490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1" name="TextBox 4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565" y="6138848"/>
                <a:ext cx="1490088" cy="646331"/>
              </a:xfrm>
              <a:prstGeom prst="rect">
                <a:avLst/>
              </a:prstGeom>
              <a:blipFill rotWithShape="1"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ectangle 421"/>
          <p:cNvSpPr/>
          <p:nvPr/>
        </p:nvSpPr>
        <p:spPr>
          <a:xfrm>
            <a:off x="5438901" y="6269515"/>
            <a:ext cx="215463" cy="148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/>
          <p:cNvSpPr/>
          <p:nvPr/>
        </p:nvSpPr>
        <p:spPr>
          <a:xfrm>
            <a:off x="5457951" y="6544003"/>
            <a:ext cx="215463" cy="148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Rectangle 423"/>
          <p:cNvSpPr/>
          <p:nvPr/>
        </p:nvSpPr>
        <p:spPr>
          <a:xfrm>
            <a:off x="7173473" y="6247900"/>
            <a:ext cx="215463" cy="1484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/>
          <p:cNvSpPr/>
          <p:nvPr/>
        </p:nvSpPr>
        <p:spPr>
          <a:xfrm>
            <a:off x="7161601" y="6488090"/>
            <a:ext cx="215463" cy="148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TextBox 425"/>
              <p:cNvSpPr txBox="1"/>
              <p:nvPr/>
            </p:nvSpPr>
            <p:spPr>
              <a:xfrm>
                <a:off x="6114872" y="6138848"/>
                <a:ext cx="14900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   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872" y="6138848"/>
                <a:ext cx="1490088" cy="646331"/>
              </a:xfrm>
              <a:prstGeom prst="rect">
                <a:avLst/>
              </a:prstGeom>
              <a:blipFill rotWithShape="1">
                <a:blip r:embed="rId7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7" name="TextBox 426"/>
          <p:cNvSpPr txBox="1"/>
          <p:nvPr/>
        </p:nvSpPr>
        <p:spPr>
          <a:xfrm>
            <a:off x="3157053" y="6460325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+ others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28" name="TextBox 427"/>
          <p:cNvSpPr txBox="1"/>
          <p:nvPr/>
        </p:nvSpPr>
        <p:spPr>
          <a:xfrm>
            <a:off x="7730548" y="6433542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+ others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25" name="TextBox 324"/>
          <p:cNvSpPr txBox="1"/>
          <p:nvPr/>
        </p:nvSpPr>
        <p:spPr>
          <a:xfrm>
            <a:off x="76200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26" name="TextBox 325"/>
          <p:cNvSpPr txBox="1"/>
          <p:nvPr/>
        </p:nvSpPr>
        <p:spPr>
          <a:xfrm>
            <a:off x="4276541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8" name="TextBox 327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328" name="TextBox 3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5" name="TextBox 4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7" name="TextBox 416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/>
          <p:cNvCxnSpPr/>
          <p:nvPr/>
        </p:nvCxnSpPr>
        <p:spPr>
          <a:xfrm>
            <a:off x="455686" y="2941505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82961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630017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5686" y="328695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2742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30017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843910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38022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496854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2365297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843910" y="3982876"/>
            <a:ext cx="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274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538022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3001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274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538022" y="467000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630017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2742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9798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843910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190966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>
            <a:off x="2706043" y="4842730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38022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85078" y="535713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2712353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059410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85078" y="570258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>
            <a:off x="2712353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5400000">
            <a:off x="2712353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496855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>
            <a:off x="2717402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2717402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0773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8313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103019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37725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724307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8" name="TextBox 397"/>
          <p:cNvSpPr txBox="1"/>
          <p:nvPr/>
        </p:nvSpPr>
        <p:spPr>
          <a:xfrm>
            <a:off x="2125288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1841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75916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53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52400" y="28019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152400" y="31474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00" y="349789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5" name="TextBox 404"/>
          <p:cNvSpPr txBox="1"/>
          <p:nvPr/>
        </p:nvSpPr>
        <p:spPr>
          <a:xfrm>
            <a:off x="152400" y="384334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52400" y="4185028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52400" y="453675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400" y="48759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152400" y="522765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52400" y="556305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1498406" y="4270320"/>
            <a:ext cx="236629" cy="193766"/>
            <a:chOff x="7258050" y="2048770"/>
            <a:chExt cx="285750" cy="235078"/>
          </a:xfrm>
        </p:grpSpPr>
        <p:cxnSp>
          <p:nvCxnSpPr>
            <p:cNvPr id="457" name="Straight Connector 4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7315200" y="2048770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498406" y="4611996"/>
            <a:ext cx="236629" cy="189899"/>
            <a:chOff x="7258050" y="2048769"/>
            <a:chExt cx="285750" cy="230387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7315200" y="2048769"/>
              <a:ext cx="228600" cy="23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843910" y="3924871"/>
            <a:ext cx="250222" cy="193766"/>
            <a:chOff x="7258050" y="2046822"/>
            <a:chExt cx="302165" cy="235078"/>
          </a:xfrm>
        </p:grpSpPr>
        <p:cxnSp>
          <p:nvCxnSpPr>
            <p:cNvPr id="449" name="Straight Connector 44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/>
          <p:cNvCxnSpPr/>
          <p:nvPr/>
        </p:nvCxnSpPr>
        <p:spPr>
          <a:xfrm>
            <a:off x="1151350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1140884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151350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140885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51350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195777" y="3286954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2195777" y="3633880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2178976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195250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206397" y="46714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7409" y="2244313"/>
            <a:ext cx="0" cy="44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/>
          <p:cNvGrpSpPr/>
          <p:nvPr/>
        </p:nvGrpSpPr>
        <p:grpSpPr>
          <a:xfrm>
            <a:off x="1843910" y="4608129"/>
            <a:ext cx="250222" cy="193766"/>
            <a:chOff x="7258050" y="2046822"/>
            <a:chExt cx="302165" cy="235078"/>
          </a:xfrm>
        </p:grpSpPr>
        <p:cxnSp>
          <p:nvCxnSpPr>
            <p:cNvPr id="480" name="Straight Connector 47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843910" y="4269754"/>
            <a:ext cx="250222" cy="193766"/>
            <a:chOff x="7258050" y="2046822"/>
            <a:chExt cx="302165" cy="23507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5" name="Straight Connector 484"/>
          <p:cNvCxnSpPr/>
          <p:nvPr/>
        </p:nvCxnSpPr>
        <p:spPr>
          <a:xfrm>
            <a:off x="5073703" y="2951482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4900978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5248034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073703" y="3296931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5420759" y="3301956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5248034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461927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156039" y="3301956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114871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rot="5400000">
            <a:off x="6983314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6461927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5420759" y="433830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156039" y="433830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5248034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20759" y="467998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156039" y="46799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5248034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420759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5767815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6461927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808983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>
            <a:off x="7324060" y="485270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7156039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7503095" y="536711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rot="5400000">
            <a:off x="7330370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677427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7503095" y="5712560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7330370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7330370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6114872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5400000">
            <a:off x="7335419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5400000">
            <a:off x="7335419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4948790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0" name="TextBox 589"/>
          <p:cNvSpPr txBox="1"/>
          <p:nvPr/>
        </p:nvSpPr>
        <p:spPr>
          <a:xfrm>
            <a:off x="530115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564821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92" name="TextBox 591"/>
          <p:cNvSpPr txBox="1"/>
          <p:nvPr/>
        </p:nvSpPr>
        <p:spPr>
          <a:xfrm>
            <a:off x="599526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6342324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743305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43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96" name="TextBox 595"/>
          <p:cNvSpPr txBox="1"/>
          <p:nvPr/>
        </p:nvSpPr>
        <p:spPr>
          <a:xfrm>
            <a:off x="737718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73054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98" name="TextBox 597"/>
          <p:cNvSpPr txBox="1"/>
          <p:nvPr/>
        </p:nvSpPr>
        <p:spPr>
          <a:xfrm>
            <a:off x="4770417" y="281195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9" name="TextBox 598"/>
          <p:cNvSpPr txBox="1"/>
          <p:nvPr/>
        </p:nvSpPr>
        <p:spPr>
          <a:xfrm>
            <a:off x="4770417" y="31574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4770417" y="35078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70417" y="385332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4770417" y="419500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03" name="TextBox 602"/>
          <p:cNvSpPr txBox="1"/>
          <p:nvPr/>
        </p:nvSpPr>
        <p:spPr>
          <a:xfrm>
            <a:off x="4770417" y="454673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4770417" y="48859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605" name="TextBox 604"/>
          <p:cNvSpPr txBox="1"/>
          <p:nvPr/>
        </p:nvSpPr>
        <p:spPr>
          <a:xfrm>
            <a:off x="4770417" y="523763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770417" y="557303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613" name="Group 612"/>
          <p:cNvGrpSpPr/>
          <p:nvPr/>
        </p:nvGrpSpPr>
        <p:grpSpPr>
          <a:xfrm>
            <a:off x="6461927" y="3934848"/>
            <a:ext cx="250222" cy="193766"/>
            <a:chOff x="7258050" y="2046822"/>
            <a:chExt cx="302165" cy="235078"/>
          </a:xfrm>
        </p:grpSpPr>
        <p:cxnSp>
          <p:nvCxnSpPr>
            <p:cNvPr id="614" name="Straight Connector 6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461927" y="4279731"/>
            <a:ext cx="250222" cy="193766"/>
            <a:chOff x="7258050" y="2046822"/>
            <a:chExt cx="302165" cy="235078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6810538" y="3938616"/>
            <a:ext cx="250222" cy="193766"/>
            <a:chOff x="7258050" y="2046822"/>
            <a:chExt cx="302165" cy="235078"/>
          </a:xfrm>
        </p:grpSpPr>
        <p:cxnSp>
          <p:nvCxnSpPr>
            <p:cNvPr id="636" name="Straight Connector 6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810538" y="4280933"/>
            <a:ext cx="250222" cy="193766"/>
            <a:chOff x="7258050" y="2046822"/>
            <a:chExt cx="302165" cy="235078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6102830" y="3924871"/>
            <a:ext cx="250222" cy="193766"/>
            <a:chOff x="7258050" y="2046822"/>
            <a:chExt cx="302165" cy="235078"/>
          </a:xfrm>
        </p:grpSpPr>
        <p:cxnSp>
          <p:nvCxnSpPr>
            <p:cNvPr id="645" name="Straight Connector 6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Rectangle 6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6109363" y="4269754"/>
            <a:ext cx="250222" cy="193766"/>
            <a:chOff x="7258050" y="2046822"/>
            <a:chExt cx="302165" cy="235078"/>
          </a:xfrm>
        </p:grpSpPr>
        <p:cxnSp>
          <p:nvCxnSpPr>
            <p:cNvPr id="648" name="Straight Connector 6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102830" y="4620324"/>
            <a:ext cx="250222" cy="193766"/>
            <a:chOff x="7258050" y="2046822"/>
            <a:chExt cx="302165" cy="235078"/>
          </a:xfrm>
        </p:grpSpPr>
        <p:cxnSp>
          <p:nvCxnSpPr>
            <p:cNvPr id="651" name="Straight Connector 6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Rectangle 6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Box 653"/>
              <p:cNvSpPr txBox="1"/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54" name="TextBox 6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Straight Connector 654"/>
          <p:cNvCxnSpPr/>
          <p:nvPr/>
        </p:nvCxnSpPr>
        <p:spPr>
          <a:xfrm rot="5400000">
            <a:off x="5248034" y="38255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rot="5400000">
            <a:off x="5596124" y="3825504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rot="5400000">
            <a:off x="5942147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>
            <a:off x="6289202" y="381015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5400000">
            <a:off x="6647964" y="382652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rot="5400000">
            <a:off x="5239542" y="4846741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>
            <a:off x="5596124" y="484674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>
            <a:off x="5930105" y="484674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5400000">
            <a:off x="6289202" y="485898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5400000">
            <a:off x="6628914" y="4849012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18628" y="3955225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28" y="3955225"/>
                <a:ext cx="46621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Box 330"/>
              <p:cNvSpPr txBox="1"/>
              <p:nvPr/>
            </p:nvSpPr>
            <p:spPr>
              <a:xfrm>
                <a:off x="1422226" y="2856051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26" y="2856051"/>
                <a:ext cx="49718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/>
              <p:cNvSpPr txBox="1"/>
              <p:nvPr/>
            </p:nvSpPr>
            <p:spPr>
              <a:xfrm>
                <a:off x="6034297" y="2856051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97" y="2856051"/>
                <a:ext cx="49718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7616388" y="3983545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88" y="3983545"/>
                <a:ext cx="46621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TextBox 329"/>
          <p:cNvSpPr txBox="1"/>
          <p:nvPr/>
        </p:nvSpPr>
        <p:spPr>
          <a:xfrm>
            <a:off x="76200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4276541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TextBox 419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420" name="TextBox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1" name="TextBox 420"/>
              <p:cNvSpPr txBox="1"/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⊗1+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1" name="TextBox 4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blipFill rotWithShape="1">
                <a:blip r:embed="rId9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2" name="Right Brace 421"/>
          <p:cNvSpPr/>
          <p:nvPr/>
        </p:nvSpPr>
        <p:spPr>
          <a:xfrm rot="16200000" flipV="1">
            <a:off x="5745118" y="7239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TextBox 422"/>
          <p:cNvSpPr txBox="1"/>
          <p:nvPr/>
        </p:nvSpPr>
        <p:spPr>
          <a:xfrm>
            <a:off x="5176967" y="59793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first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24" name="Right Brace 423"/>
          <p:cNvSpPr/>
          <p:nvPr/>
        </p:nvSpPr>
        <p:spPr>
          <a:xfrm rot="5400000">
            <a:off x="7083279" y="119128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TextBox 424"/>
          <p:cNvSpPr txBox="1"/>
          <p:nvPr/>
        </p:nvSpPr>
        <p:spPr>
          <a:xfrm>
            <a:off x="6892629" y="1686580"/>
            <a:ext cx="171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second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6" name="TextBox 425"/>
              <p:cNvSpPr txBox="1"/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6" name="TextBox 4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TextBox 426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7" name="TextBox 4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TextBox 427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/>
              <p:cNvSpPr txBox="1"/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𝟎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1" name="TextBox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109" y="2177458"/>
                <a:ext cx="2590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/>
          <p:cNvCxnSpPr/>
          <p:nvPr/>
        </p:nvCxnSpPr>
        <p:spPr>
          <a:xfrm>
            <a:off x="455686" y="2941505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5400000">
            <a:off x="282961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rot="5400000">
            <a:off x="630017" y="3114229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455686" y="328695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802742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rot="5400000">
            <a:off x="630017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rot="5400000">
            <a:off x="977073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5400000">
            <a:off x="1324129" y="34647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843910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>
            <a:off x="1671185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>
            <a:off x="2018241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538022" y="3291979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rot="5400000">
            <a:off x="2365297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802742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496854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1843910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rot="5400000">
            <a:off x="2365297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538022" y="3637427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1843910" y="3982876"/>
            <a:ext cx="0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802742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802742" y="432832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538022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2538022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802742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rot="5400000">
            <a:off x="630017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802742" y="4670005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5400000">
            <a:off x="977073" y="449728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/>
          <p:cNvCxnSpPr/>
          <p:nvPr/>
        </p:nvCxnSpPr>
        <p:spPr>
          <a:xfrm>
            <a:off x="2538022" y="432455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rot="5400000">
            <a:off x="2365297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>
            <a:off x="2538022" y="467000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/>
          <p:nvPr/>
        </p:nvCxnSpPr>
        <p:spPr>
          <a:xfrm>
            <a:off x="802742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/>
          <p:cNvCxnSpPr/>
          <p:nvPr/>
        </p:nvCxnSpPr>
        <p:spPr>
          <a:xfrm>
            <a:off x="2538022" y="4676286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 rot="5400000">
            <a:off x="2365297" y="484901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/>
          <p:nvPr/>
        </p:nvCxnSpPr>
        <p:spPr>
          <a:xfrm>
            <a:off x="802742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 rot="5400000">
            <a:off x="630017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>
            <a:off x="802742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1149798" y="5021735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rot="5400000">
            <a:off x="977073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149798" y="536718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>
            <a:off x="1324129" y="519445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1843910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 rot="5400000">
            <a:off x="1671185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/>
          <p:cNvCxnSpPr/>
          <p:nvPr/>
        </p:nvCxnSpPr>
        <p:spPr>
          <a:xfrm>
            <a:off x="1843910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/>
          <p:cNvCxnSpPr/>
          <p:nvPr/>
        </p:nvCxnSpPr>
        <p:spPr>
          <a:xfrm>
            <a:off x="2190966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/>
          <p:cNvCxnSpPr/>
          <p:nvPr/>
        </p:nvCxnSpPr>
        <p:spPr>
          <a:xfrm rot="5400000">
            <a:off x="2018241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2190966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rot="5400000">
            <a:off x="2365297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2538022" y="502173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 rot="5400000">
            <a:off x="2706043" y="4842730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2538022" y="536718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2885078" y="5357134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 rot="5400000">
            <a:off x="2712353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rot="5400000">
            <a:off x="3059410" y="55298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2885078" y="570258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rot="5400000">
            <a:off x="2712353" y="346470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 rot="5400000">
            <a:off x="2712353" y="381015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1496855" y="3982876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 rot="5400000">
            <a:off x="2717402" y="5194459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 rot="5400000">
            <a:off x="2717402" y="4497281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330773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94" name="TextBox 393"/>
          <p:cNvSpPr txBox="1"/>
          <p:nvPr/>
        </p:nvSpPr>
        <p:spPr>
          <a:xfrm>
            <a:off x="68313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103019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96" name="TextBox 395"/>
          <p:cNvSpPr txBox="1"/>
          <p:nvPr/>
        </p:nvSpPr>
        <p:spPr>
          <a:xfrm>
            <a:off x="137725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1724307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398" name="TextBox 397"/>
          <p:cNvSpPr txBox="1"/>
          <p:nvPr/>
        </p:nvSpPr>
        <p:spPr>
          <a:xfrm>
            <a:off x="2125288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2418419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0" name="TextBox 399"/>
          <p:cNvSpPr txBox="1"/>
          <p:nvPr/>
        </p:nvSpPr>
        <p:spPr>
          <a:xfrm>
            <a:off x="2759165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3112531" y="256551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402" name="TextBox 401"/>
          <p:cNvSpPr txBox="1"/>
          <p:nvPr/>
        </p:nvSpPr>
        <p:spPr>
          <a:xfrm>
            <a:off x="152400" y="28019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403" name="TextBox 402"/>
          <p:cNvSpPr txBox="1"/>
          <p:nvPr/>
        </p:nvSpPr>
        <p:spPr>
          <a:xfrm>
            <a:off x="152400" y="31474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152400" y="349789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405" name="TextBox 404"/>
          <p:cNvSpPr txBox="1"/>
          <p:nvPr/>
        </p:nvSpPr>
        <p:spPr>
          <a:xfrm>
            <a:off x="152400" y="384334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152400" y="4185028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407" name="TextBox 406"/>
          <p:cNvSpPr txBox="1"/>
          <p:nvPr/>
        </p:nvSpPr>
        <p:spPr>
          <a:xfrm>
            <a:off x="152400" y="4536757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152400" y="487592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409" name="TextBox 408"/>
          <p:cNvSpPr txBox="1"/>
          <p:nvPr/>
        </p:nvSpPr>
        <p:spPr>
          <a:xfrm>
            <a:off x="152400" y="522765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152400" y="556305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412" name="Group 411"/>
          <p:cNvGrpSpPr/>
          <p:nvPr/>
        </p:nvGrpSpPr>
        <p:grpSpPr>
          <a:xfrm>
            <a:off x="1498406" y="4270320"/>
            <a:ext cx="236629" cy="193766"/>
            <a:chOff x="7258050" y="2048770"/>
            <a:chExt cx="285750" cy="235078"/>
          </a:xfrm>
        </p:grpSpPr>
        <p:cxnSp>
          <p:nvCxnSpPr>
            <p:cNvPr id="457" name="Straight Connector 456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Rectangle 457"/>
            <p:cNvSpPr/>
            <p:nvPr/>
          </p:nvSpPr>
          <p:spPr>
            <a:xfrm>
              <a:off x="7315200" y="2048770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/>
          <p:cNvGrpSpPr/>
          <p:nvPr/>
        </p:nvGrpSpPr>
        <p:grpSpPr>
          <a:xfrm>
            <a:off x="1498406" y="4611996"/>
            <a:ext cx="236629" cy="189899"/>
            <a:chOff x="7258050" y="2048769"/>
            <a:chExt cx="285750" cy="230387"/>
          </a:xfrm>
        </p:grpSpPr>
        <p:cxnSp>
          <p:nvCxnSpPr>
            <p:cNvPr id="455" name="Straight Connector 45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6" name="Rectangle 455"/>
            <p:cNvSpPr/>
            <p:nvPr/>
          </p:nvSpPr>
          <p:spPr>
            <a:xfrm>
              <a:off x="7315200" y="2048769"/>
              <a:ext cx="228600" cy="2303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843910" y="3924871"/>
            <a:ext cx="250222" cy="193766"/>
            <a:chOff x="7258050" y="2046822"/>
            <a:chExt cx="302165" cy="235078"/>
          </a:xfrm>
        </p:grpSpPr>
        <p:cxnSp>
          <p:nvCxnSpPr>
            <p:cNvPr id="449" name="Straight Connector 44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0" name="Rectangle 44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Connector 432"/>
          <p:cNvCxnSpPr/>
          <p:nvPr/>
        </p:nvCxnSpPr>
        <p:spPr>
          <a:xfrm>
            <a:off x="1151350" y="3291979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1140884" y="3637427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1151350" y="398287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140885" y="467628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1151350" y="43245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195777" y="3286954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2195777" y="3633880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2178976" y="3982876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195250" y="4328325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2206397" y="46714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7409" y="2244313"/>
            <a:ext cx="0" cy="4439599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1" name="TextBox 470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471" name="TextBox 4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TextBox 474"/>
              <p:cNvSpPr txBox="1"/>
              <p:nvPr/>
            </p:nvSpPr>
            <p:spPr>
              <a:xfrm>
                <a:off x="0" y="6204551"/>
                <a:ext cx="4137543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〉+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𝑉𝑈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|0〉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𝑉𝑈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75" name="TextBox 4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04551"/>
                <a:ext cx="4137543" cy="653449"/>
              </a:xfrm>
              <a:prstGeom prst="rect">
                <a:avLst/>
              </a:prstGeom>
              <a:blipFill rotWithShape="1">
                <a:blip r:embed="rId4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9" name="Group 478"/>
          <p:cNvGrpSpPr/>
          <p:nvPr/>
        </p:nvGrpSpPr>
        <p:grpSpPr>
          <a:xfrm>
            <a:off x="1843910" y="4608129"/>
            <a:ext cx="250222" cy="193766"/>
            <a:chOff x="7258050" y="2046822"/>
            <a:chExt cx="302165" cy="235078"/>
          </a:xfrm>
        </p:grpSpPr>
        <p:cxnSp>
          <p:nvCxnSpPr>
            <p:cNvPr id="480" name="Straight Connector 47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" name="Rectangle 48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2" name="Group 481"/>
          <p:cNvGrpSpPr/>
          <p:nvPr/>
        </p:nvGrpSpPr>
        <p:grpSpPr>
          <a:xfrm>
            <a:off x="1843910" y="4269754"/>
            <a:ext cx="250222" cy="193766"/>
            <a:chOff x="7258050" y="2046822"/>
            <a:chExt cx="302165" cy="235078"/>
          </a:xfrm>
        </p:grpSpPr>
        <p:cxnSp>
          <p:nvCxnSpPr>
            <p:cNvPr id="483" name="Straight Connector 482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Rectangle 483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5" name="Straight Connector 484"/>
          <p:cNvCxnSpPr/>
          <p:nvPr/>
        </p:nvCxnSpPr>
        <p:spPr>
          <a:xfrm>
            <a:off x="5073703" y="2951482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/>
          <p:cNvCxnSpPr/>
          <p:nvPr/>
        </p:nvCxnSpPr>
        <p:spPr>
          <a:xfrm rot="5400000">
            <a:off x="4900978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/>
          <p:cNvCxnSpPr/>
          <p:nvPr/>
        </p:nvCxnSpPr>
        <p:spPr>
          <a:xfrm rot="5400000">
            <a:off x="5248034" y="3124206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/>
          <p:cNvCxnSpPr/>
          <p:nvPr/>
        </p:nvCxnSpPr>
        <p:spPr>
          <a:xfrm>
            <a:off x="5073703" y="3296931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>
            <a:off x="5420759" y="3301956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 rot="5400000">
            <a:off x="5248034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 rot="5400000">
            <a:off x="5595090" y="3474680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>
            <a:off x="5942146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>
            <a:off x="6461927" y="3301956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/>
          <p:cNvCxnSpPr/>
          <p:nvPr/>
        </p:nvCxnSpPr>
        <p:spPr>
          <a:xfrm rot="5400000">
            <a:off x="6289202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rot="5400000">
            <a:off x="6636258" y="3474680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/>
          <p:cNvCxnSpPr/>
          <p:nvPr/>
        </p:nvCxnSpPr>
        <p:spPr>
          <a:xfrm>
            <a:off x="7156039" y="3301956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/>
          <p:cNvCxnSpPr/>
          <p:nvPr/>
        </p:nvCxnSpPr>
        <p:spPr>
          <a:xfrm rot="5400000">
            <a:off x="6983314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/>
          <p:cNvCxnSpPr/>
          <p:nvPr/>
        </p:nvCxnSpPr>
        <p:spPr>
          <a:xfrm>
            <a:off x="5420759" y="3647404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6114871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/>
          <p:cNvCxnSpPr/>
          <p:nvPr/>
        </p:nvCxnSpPr>
        <p:spPr>
          <a:xfrm>
            <a:off x="6461927" y="3647404"/>
            <a:ext cx="347056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/>
          <p:cNvCxnSpPr/>
          <p:nvPr/>
        </p:nvCxnSpPr>
        <p:spPr>
          <a:xfrm rot="5400000">
            <a:off x="6983314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/>
          <p:cNvCxnSpPr/>
          <p:nvPr/>
        </p:nvCxnSpPr>
        <p:spPr>
          <a:xfrm>
            <a:off x="7156039" y="3647404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/>
          <p:cNvCxnSpPr/>
          <p:nvPr/>
        </p:nvCxnSpPr>
        <p:spPr>
          <a:xfrm>
            <a:off x="6461927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/>
          <p:cNvCxnSpPr/>
          <p:nvPr/>
        </p:nvCxnSpPr>
        <p:spPr>
          <a:xfrm>
            <a:off x="5420759" y="3992853"/>
            <a:ext cx="347056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/>
          <p:cNvCxnSpPr/>
          <p:nvPr/>
        </p:nvCxnSpPr>
        <p:spPr>
          <a:xfrm>
            <a:off x="5420759" y="433830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/>
          <p:cNvCxnSpPr/>
          <p:nvPr/>
        </p:nvCxnSpPr>
        <p:spPr>
          <a:xfrm>
            <a:off x="7156039" y="3992853"/>
            <a:ext cx="347056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/>
          <p:cNvCxnSpPr/>
          <p:nvPr/>
        </p:nvCxnSpPr>
        <p:spPr>
          <a:xfrm>
            <a:off x="7156039" y="433830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5420759" y="433453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/>
          <p:cNvCxnSpPr/>
          <p:nvPr/>
        </p:nvCxnSpPr>
        <p:spPr>
          <a:xfrm rot="5400000">
            <a:off x="5248034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>
            <a:off x="5420759" y="467998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 rot="5400000">
            <a:off x="5595090" y="4507258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Connector 532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/>
          <p:cNvCxnSpPr/>
          <p:nvPr/>
        </p:nvCxnSpPr>
        <p:spPr>
          <a:xfrm>
            <a:off x="7156039" y="433453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Straight Connector 534"/>
          <p:cNvCxnSpPr/>
          <p:nvPr/>
        </p:nvCxnSpPr>
        <p:spPr>
          <a:xfrm rot="5400000">
            <a:off x="6983314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/>
          <p:cNvCxnSpPr/>
          <p:nvPr/>
        </p:nvCxnSpPr>
        <p:spPr>
          <a:xfrm>
            <a:off x="7156039" y="467998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Connector 536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Straight Connector 537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Straight Connector 538"/>
          <p:cNvCxnSpPr/>
          <p:nvPr/>
        </p:nvCxnSpPr>
        <p:spPr>
          <a:xfrm>
            <a:off x="5420759" y="4686263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Connector 53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Straight Connector 54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Connector 542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Connector 543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Connector 544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Connector 546"/>
          <p:cNvCxnSpPr/>
          <p:nvPr/>
        </p:nvCxnSpPr>
        <p:spPr>
          <a:xfrm>
            <a:off x="7156039" y="4686263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Connector 547"/>
          <p:cNvCxnSpPr/>
          <p:nvPr/>
        </p:nvCxnSpPr>
        <p:spPr>
          <a:xfrm rot="5400000">
            <a:off x="6983314" y="485898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traight Connector 548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Straight Connector 551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Straight Connector 552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Connector 553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traight Connector 554"/>
          <p:cNvCxnSpPr/>
          <p:nvPr/>
        </p:nvCxnSpPr>
        <p:spPr>
          <a:xfrm>
            <a:off x="5420759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/>
          <p:nvPr/>
        </p:nvCxnSpPr>
        <p:spPr>
          <a:xfrm rot="5400000">
            <a:off x="5248034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Connector 556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Connector 557"/>
          <p:cNvCxnSpPr/>
          <p:nvPr/>
        </p:nvCxnSpPr>
        <p:spPr>
          <a:xfrm>
            <a:off x="5420759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Connector 558"/>
          <p:cNvCxnSpPr/>
          <p:nvPr/>
        </p:nvCxnSpPr>
        <p:spPr>
          <a:xfrm>
            <a:off x="5767815" y="5031712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/>
          <p:nvPr/>
        </p:nvCxnSpPr>
        <p:spPr>
          <a:xfrm rot="5400000">
            <a:off x="5595090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Straight Connector 560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/>
          <p:cNvCxnSpPr/>
          <p:nvPr/>
        </p:nvCxnSpPr>
        <p:spPr>
          <a:xfrm>
            <a:off x="5767815" y="5377161"/>
            <a:ext cx="347056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/>
          <p:cNvCxnSpPr/>
          <p:nvPr/>
        </p:nvCxnSpPr>
        <p:spPr>
          <a:xfrm rot="5400000">
            <a:off x="5942146" y="5204436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traight Connector 564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Straight Connector 565"/>
          <p:cNvCxnSpPr/>
          <p:nvPr/>
        </p:nvCxnSpPr>
        <p:spPr>
          <a:xfrm>
            <a:off x="6461927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Straight Connector 566"/>
          <p:cNvCxnSpPr/>
          <p:nvPr/>
        </p:nvCxnSpPr>
        <p:spPr>
          <a:xfrm rot="5400000">
            <a:off x="6289202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Connector 567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Straight Connector 568"/>
          <p:cNvCxnSpPr/>
          <p:nvPr/>
        </p:nvCxnSpPr>
        <p:spPr>
          <a:xfrm>
            <a:off x="6461927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Connector 569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traight Connector 570"/>
          <p:cNvCxnSpPr/>
          <p:nvPr/>
        </p:nvCxnSpPr>
        <p:spPr>
          <a:xfrm>
            <a:off x="6808983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 rot="5400000">
            <a:off x="6636258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/>
          <p:cNvCxnSpPr/>
          <p:nvPr/>
        </p:nvCxnSpPr>
        <p:spPr>
          <a:xfrm>
            <a:off x="6808983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Straight Connector 574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rot="5400000">
            <a:off x="6983314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/>
          <p:cNvCxnSpPr/>
          <p:nvPr/>
        </p:nvCxnSpPr>
        <p:spPr>
          <a:xfrm>
            <a:off x="7156039" y="5031712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577"/>
          <p:cNvCxnSpPr/>
          <p:nvPr/>
        </p:nvCxnSpPr>
        <p:spPr>
          <a:xfrm rot="5400000">
            <a:off x="7324060" y="485270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Connector 578"/>
          <p:cNvCxnSpPr/>
          <p:nvPr/>
        </p:nvCxnSpPr>
        <p:spPr>
          <a:xfrm>
            <a:off x="7156039" y="537716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Connector 579"/>
          <p:cNvCxnSpPr/>
          <p:nvPr/>
        </p:nvCxnSpPr>
        <p:spPr>
          <a:xfrm>
            <a:off x="7503095" y="5367111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Straight Connector 580"/>
          <p:cNvCxnSpPr/>
          <p:nvPr/>
        </p:nvCxnSpPr>
        <p:spPr>
          <a:xfrm rot="5400000">
            <a:off x="7330370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Connector 581"/>
          <p:cNvCxnSpPr/>
          <p:nvPr/>
        </p:nvCxnSpPr>
        <p:spPr>
          <a:xfrm rot="5400000">
            <a:off x="7677427" y="55398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traight Connector 582"/>
          <p:cNvCxnSpPr/>
          <p:nvPr/>
        </p:nvCxnSpPr>
        <p:spPr>
          <a:xfrm>
            <a:off x="7503095" y="5712560"/>
            <a:ext cx="347056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Connector 583"/>
          <p:cNvCxnSpPr/>
          <p:nvPr/>
        </p:nvCxnSpPr>
        <p:spPr>
          <a:xfrm rot="5400000">
            <a:off x="7330370" y="3474680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Straight Connector 584"/>
          <p:cNvCxnSpPr/>
          <p:nvPr/>
        </p:nvCxnSpPr>
        <p:spPr>
          <a:xfrm rot="5400000">
            <a:off x="7330370" y="3820129"/>
            <a:ext cx="345449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>
            <a:off x="6114872" y="3992853"/>
            <a:ext cx="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/>
          <p:cNvCxnSpPr/>
          <p:nvPr/>
        </p:nvCxnSpPr>
        <p:spPr>
          <a:xfrm rot="5400000">
            <a:off x="7335419" y="5204436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rot="5400000">
            <a:off x="7335419" y="4507258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/>
          <p:cNvSpPr txBox="1"/>
          <p:nvPr/>
        </p:nvSpPr>
        <p:spPr>
          <a:xfrm>
            <a:off x="4948790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0" name="TextBox 589"/>
          <p:cNvSpPr txBox="1"/>
          <p:nvPr/>
        </p:nvSpPr>
        <p:spPr>
          <a:xfrm>
            <a:off x="530115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591" name="TextBox 590"/>
          <p:cNvSpPr txBox="1"/>
          <p:nvPr/>
        </p:nvSpPr>
        <p:spPr>
          <a:xfrm>
            <a:off x="564821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592" name="TextBox 591"/>
          <p:cNvSpPr txBox="1"/>
          <p:nvPr/>
        </p:nvSpPr>
        <p:spPr>
          <a:xfrm>
            <a:off x="599526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93" name="TextBox 592"/>
          <p:cNvSpPr txBox="1"/>
          <p:nvPr/>
        </p:nvSpPr>
        <p:spPr>
          <a:xfrm>
            <a:off x="6342324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594" name="TextBox 593"/>
          <p:cNvSpPr txBox="1"/>
          <p:nvPr/>
        </p:nvSpPr>
        <p:spPr>
          <a:xfrm>
            <a:off x="6743305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95" name="TextBox 594"/>
          <p:cNvSpPr txBox="1"/>
          <p:nvPr/>
        </p:nvSpPr>
        <p:spPr>
          <a:xfrm>
            <a:off x="7036436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596" name="TextBox 595"/>
          <p:cNvSpPr txBox="1"/>
          <p:nvPr/>
        </p:nvSpPr>
        <p:spPr>
          <a:xfrm>
            <a:off x="7377182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7730548" y="2575489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  <p:sp>
        <p:nvSpPr>
          <p:cNvPr id="598" name="TextBox 597"/>
          <p:cNvSpPr txBox="1"/>
          <p:nvPr/>
        </p:nvSpPr>
        <p:spPr>
          <a:xfrm>
            <a:off x="4770417" y="2811953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599" name="TextBox 598"/>
          <p:cNvSpPr txBox="1"/>
          <p:nvPr/>
        </p:nvSpPr>
        <p:spPr>
          <a:xfrm>
            <a:off x="4770417" y="31574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4770417" y="3507876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601" name="TextBox 600"/>
          <p:cNvSpPr txBox="1"/>
          <p:nvPr/>
        </p:nvSpPr>
        <p:spPr>
          <a:xfrm>
            <a:off x="4770417" y="385332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02" name="TextBox 601"/>
          <p:cNvSpPr txBox="1"/>
          <p:nvPr/>
        </p:nvSpPr>
        <p:spPr>
          <a:xfrm>
            <a:off x="4770417" y="4195005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603" name="TextBox 602"/>
          <p:cNvSpPr txBox="1"/>
          <p:nvPr/>
        </p:nvSpPr>
        <p:spPr>
          <a:xfrm>
            <a:off x="4770417" y="4546734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604" name="TextBox 603"/>
          <p:cNvSpPr txBox="1"/>
          <p:nvPr/>
        </p:nvSpPr>
        <p:spPr>
          <a:xfrm>
            <a:off x="4770417" y="488590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605" name="TextBox 604"/>
          <p:cNvSpPr txBox="1"/>
          <p:nvPr/>
        </p:nvSpPr>
        <p:spPr>
          <a:xfrm>
            <a:off x="4770417" y="5237632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4770417" y="5573031"/>
            <a:ext cx="239206" cy="279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grpSp>
        <p:nvGrpSpPr>
          <p:cNvPr id="613" name="Group 612"/>
          <p:cNvGrpSpPr/>
          <p:nvPr/>
        </p:nvGrpSpPr>
        <p:grpSpPr>
          <a:xfrm>
            <a:off x="6461927" y="3934848"/>
            <a:ext cx="250222" cy="193766"/>
            <a:chOff x="7258050" y="2046822"/>
            <a:chExt cx="302165" cy="235078"/>
          </a:xfrm>
        </p:grpSpPr>
        <p:cxnSp>
          <p:nvCxnSpPr>
            <p:cNvPr id="614" name="Straight Connector 613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Rectangle 614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6461927" y="4279731"/>
            <a:ext cx="250222" cy="193766"/>
            <a:chOff x="7258050" y="2046822"/>
            <a:chExt cx="302165" cy="235078"/>
          </a:xfrm>
        </p:grpSpPr>
        <p:cxnSp>
          <p:nvCxnSpPr>
            <p:cNvPr id="630" name="Straight Connector 629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Rectangle 630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5" name="Group 634"/>
          <p:cNvGrpSpPr/>
          <p:nvPr/>
        </p:nvGrpSpPr>
        <p:grpSpPr>
          <a:xfrm>
            <a:off x="6810538" y="3938616"/>
            <a:ext cx="250222" cy="193766"/>
            <a:chOff x="7258050" y="2046822"/>
            <a:chExt cx="302165" cy="235078"/>
          </a:xfrm>
        </p:grpSpPr>
        <p:cxnSp>
          <p:nvCxnSpPr>
            <p:cNvPr id="636" name="Straight Connector 635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Rectangle 636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6810538" y="4280933"/>
            <a:ext cx="250222" cy="193766"/>
            <a:chOff x="7258050" y="2046822"/>
            <a:chExt cx="302165" cy="235078"/>
          </a:xfrm>
        </p:grpSpPr>
        <p:cxnSp>
          <p:nvCxnSpPr>
            <p:cNvPr id="639" name="Straight Connector 638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0" name="Rectangle 639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4" name="Group 643"/>
          <p:cNvGrpSpPr/>
          <p:nvPr/>
        </p:nvGrpSpPr>
        <p:grpSpPr>
          <a:xfrm>
            <a:off x="6102830" y="3924871"/>
            <a:ext cx="250222" cy="193766"/>
            <a:chOff x="7258050" y="2046822"/>
            <a:chExt cx="302165" cy="235078"/>
          </a:xfrm>
        </p:grpSpPr>
        <p:cxnSp>
          <p:nvCxnSpPr>
            <p:cNvPr id="645" name="Straight Connector 644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Rectangle 645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7" name="Group 646"/>
          <p:cNvGrpSpPr/>
          <p:nvPr/>
        </p:nvGrpSpPr>
        <p:grpSpPr>
          <a:xfrm>
            <a:off x="6109363" y="4269754"/>
            <a:ext cx="250222" cy="193766"/>
            <a:chOff x="7258050" y="2046822"/>
            <a:chExt cx="302165" cy="235078"/>
          </a:xfrm>
        </p:grpSpPr>
        <p:cxnSp>
          <p:nvCxnSpPr>
            <p:cNvPr id="648" name="Straight Connector 647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9" name="Rectangle 648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0" name="Group 649"/>
          <p:cNvGrpSpPr/>
          <p:nvPr/>
        </p:nvGrpSpPr>
        <p:grpSpPr>
          <a:xfrm>
            <a:off x="6102830" y="4620324"/>
            <a:ext cx="250222" cy="193766"/>
            <a:chOff x="7258050" y="2046822"/>
            <a:chExt cx="302165" cy="235078"/>
          </a:xfrm>
        </p:grpSpPr>
        <p:cxnSp>
          <p:nvCxnSpPr>
            <p:cNvPr id="651" name="Straight Connector 650"/>
            <p:cNvCxnSpPr/>
            <p:nvPr/>
          </p:nvCxnSpPr>
          <p:spPr>
            <a:xfrm>
              <a:off x="7258050" y="2119142"/>
              <a:ext cx="20955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2" name="Rectangle 651"/>
            <p:cNvSpPr/>
            <p:nvPr/>
          </p:nvSpPr>
          <p:spPr>
            <a:xfrm>
              <a:off x="7331615" y="2046822"/>
              <a:ext cx="228600" cy="235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4" name="TextBox 653"/>
              <p:cNvSpPr txBox="1"/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1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〈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𝒂</m:t>
                        </m:r>
                      </m:sub>
                    </m:sSub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sector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54" name="TextBox 6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62" y="2206157"/>
                <a:ext cx="2590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5" name="Straight Connector 654"/>
          <p:cNvCxnSpPr/>
          <p:nvPr/>
        </p:nvCxnSpPr>
        <p:spPr>
          <a:xfrm rot="5400000">
            <a:off x="5248034" y="3825503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Straight Connector 655"/>
          <p:cNvCxnSpPr/>
          <p:nvPr/>
        </p:nvCxnSpPr>
        <p:spPr>
          <a:xfrm rot="5400000">
            <a:off x="5596124" y="3825504"/>
            <a:ext cx="345449" cy="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Straight Connector 656"/>
          <p:cNvCxnSpPr/>
          <p:nvPr/>
        </p:nvCxnSpPr>
        <p:spPr>
          <a:xfrm rot="5400000">
            <a:off x="5942147" y="3820129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/>
          <p:cNvCxnSpPr/>
          <p:nvPr/>
        </p:nvCxnSpPr>
        <p:spPr>
          <a:xfrm rot="5400000">
            <a:off x="6289202" y="3810153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/>
          <p:cNvCxnSpPr/>
          <p:nvPr/>
        </p:nvCxnSpPr>
        <p:spPr>
          <a:xfrm rot="5400000">
            <a:off x="6647964" y="3826521"/>
            <a:ext cx="345449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/>
          <p:cNvCxnSpPr/>
          <p:nvPr/>
        </p:nvCxnSpPr>
        <p:spPr>
          <a:xfrm rot="5400000">
            <a:off x="5239542" y="4846741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Straight Connector 660"/>
          <p:cNvCxnSpPr/>
          <p:nvPr/>
        </p:nvCxnSpPr>
        <p:spPr>
          <a:xfrm rot="5400000">
            <a:off x="5596124" y="4846742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Straight Connector 661"/>
          <p:cNvCxnSpPr/>
          <p:nvPr/>
        </p:nvCxnSpPr>
        <p:spPr>
          <a:xfrm rot="5400000">
            <a:off x="5930105" y="4846743"/>
            <a:ext cx="345449" cy="0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traight Connector 662"/>
          <p:cNvCxnSpPr/>
          <p:nvPr/>
        </p:nvCxnSpPr>
        <p:spPr>
          <a:xfrm rot="5400000">
            <a:off x="6289202" y="4858987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Connector 663"/>
          <p:cNvCxnSpPr/>
          <p:nvPr/>
        </p:nvCxnSpPr>
        <p:spPr>
          <a:xfrm rot="5400000">
            <a:off x="6628914" y="4849012"/>
            <a:ext cx="345449" cy="0"/>
          </a:xfrm>
          <a:prstGeom prst="line">
            <a:avLst/>
          </a:prstGeom>
          <a:ln w="381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⊗1+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14312" y="6348191"/>
            <a:ext cx="215463" cy="148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2694234" y="6329141"/>
            <a:ext cx="215463" cy="148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1531425" y="6609707"/>
            <a:ext cx="215463" cy="1484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3648730" y="6630101"/>
            <a:ext cx="215463" cy="148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/>
              <p:cNvSpPr txBox="1"/>
              <p:nvPr/>
            </p:nvSpPr>
            <p:spPr>
              <a:xfrm>
                <a:off x="4566683" y="6169877"/>
                <a:ext cx="4130170" cy="653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b="0" i="1" smtClean="0">
                        <a:latin typeface="Cambria Math"/>
                      </a:rPr>
                      <m:t>〉+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   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  <m:r>
                          <a:rPr lang="en-US" b="0" i="1" smtClean="0">
                            <a:latin typeface="Cambria Math"/>
                          </a:rPr>
                          <m:t>〉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†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𝑈𝑉</m:t>
                        </m:r>
                        <m:d>
                          <m:dPr>
                            <m:begChr m:val="|"/>
                            <m:endChr m:val="〉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r>
                      <a:rPr lang="en-US" i="1">
                        <a:latin typeface="Cambria Math"/>
                      </a:rPr>
                      <m:t>〉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25" name="TextBox 3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3" y="6169877"/>
                <a:ext cx="4130170" cy="653449"/>
              </a:xfrm>
              <a:prstGeom prst="rect">
                <a:avLst/>
              </a:prstGeom>
              <a:blipFill rotWithShape="1">
                <a:blip r:embed="rId7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6" name="Rectangle 325"/>
          <p:cNvSpPr/>
          <p:nvPr/>
        </p:nvSpPr>
        <p:spPr>
          <a:xfrm>
            <a:off x="5580995" y="6313517"/>
            <a:ext cx="215463" cy="14841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260917" y="6294467"/>
            <a:ext cx="215463" cy="1484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6098108" y="6575033"/>
            <a:ext cx="215463" cy="14841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8215413" y="6595427"/>
            <a:ext cx="215463" cy="1484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18628" y="3955225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28" y="3955225"/>
                <a:ext cx="4662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1" name="TextBox 330"/>
              <p:cNvSpPr txBox="1"/>
              <p:nvPr/>
            </p:nvSpPr>
            <p:spPr>
              <a:xfrm>
                <a:off x="1422226" y="2856051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1" name="TextBox 3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26" y="2856051"/>
                <a:ext cx="497187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TextBox 331"/>
              <p:cNvSpPr txBox="1"/>
              <p:nvPr/>
            </p:nvSpPr>
            <p:spPr>
              <a:xfrm>
                <a:off x="6034297" y="2856051"/>
                <a:ext cx="497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2" name="TextBox 3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297" y="2856051"/>
                <a:ext cx="497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TextBox 410"/>
              <p:cNvSpPr txBox="1"/>
              <p:nvPr/>
            </p:nvSpPr>
            <p:spPr>
              <a:xfrm>
                <a:off x="7616388" y="3983545"/>
                <a:ext cx="466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" name="TextBox 4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388" y="3983545"/>
                <a:ext cx="466217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4" name="Right Brace 413"/>
          <p:cNvSpPr/>
          <p:nvPr/>
        </p:nvSpPr>
        <p:spPr>
          <a:xfrm rot="16200000" flipV="1">
            <a:off x="5745118" y="7239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76967" y="59793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first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5" name="Right Brace 414"/>
          <p:cNvSpPr/>
          <p:nvPr/>
        </p:nvSpPr>
        <p:spPr>
          <a:xfrm rot="5400000">
            <a:off x="7083279" y="119128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TextBox 416"/>
          <p:cNvSpPr txBox="1"/>
          <p:nvPr/>
        </p:nvSpPr>
        <p:spPr>
          <a:xfrm>
            <a:off x="6892629" y="1686580"/>
            <a:ext cx="171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second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0" name="TextBox 329"/>
          <p:cNvSpPr txBox="1"/>
          <p:nvPr/>
        </p:nvSpPr>
        <p:spPr>
          <a:xfrm>
            <a:off x="76200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4276541" y="5791200"/>
            <a:ext cx="2537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Zero energy ground states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" name="TextBox 418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19" name="TextBox 4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" name="TextBox 419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TextBox 329"/>
          <p:cNvSpPr txBox="1"/>
          <p:nvPr/>
        </p:nvSpPr>
        <p:spPr>
          <a:xfrm>
            <a:off x="346856" y="2469118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The point is that every zero energy ground state encodes the history of a two-</a:t>
            </a:r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b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computation 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/>
              <p:cNvSpPr txBox="1"/>
              <p:nvPr/>
            </p:nvSpPr>
            <p:spPr>
              <a:xfrm>
                <a:off x="2523928" y="3059668"/>
                <a:ext cx="38636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+…+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〉|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8" name="TextBox 4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28" y="3059668"/>
                <a:ext cx="386362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" name="TextBox 418"/>
          <p:cNvSpPr txBox="1"/>
          <p:nvPr/>
        </p:nvSpPr>
        <p:spPr>
          <a:xfrm>
            <a:off x="346856" y="3707368"/>
            <a:ext cx="82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w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here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0" name="TextBox 419"/>
              <p:cNvSpPr txBox="1"/>
              <p:nvPr/>
            </p:nvSpPr>
            <p:spPr>
              <a:xfrm>
                <a:off x="2514403" y="3752850"/>
                <a:ext cx="34649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〉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〈0|⊗</m:t>
                      </m:r>
                      <m:r>
                        <a:rPr lang="en-US" b="0" i="1" smtClean="0">
                          <a:latin typeface="Cambria Math"/>
                        </a:rPr>
                        <m:t>𝑉𝑈</m:t>
                      </m:r>
                      <m:r>
                        <a:rPr lang="en-US" b="0" i="1" smtClean="0">
                          <a:latin typeface="Cambria Math"/>
                        </a:rPr>
                        <m:t>+|1〉〈1|⊗</m:t>
                      </m:r>
                      <m:r>
                        <a:rPr lang="en-US" b="0" i="1" smtClean="0">
                          <a:latin typeface="Cambria Math"/>
                        </a:rPr>
                        <m:t>𝑈𝑉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0" name="TextBox 4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403" y="3752850"/>
                <a:ext cx="346492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2" name="TextBox 421"/>
              <p:cNvSpPr txBox="1"/>
              <p:nvPr/>
            </p:nvSpPr>
            <p:spPr>
              <a:xfrm>
                <a:off x="228600" y="4419600"/>
                <a:ext cx="59295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(An entangling two-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qubit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unitary for suitably chosen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)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22" name="TextBox 4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19600"/>
                <a:ext cx="592950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4" name="TextBox 423"/>
              <p:cNvSpPr txBox="1"/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1⊗1⊗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+1⊗</m:t>
                      </m:r>
                      <m:sSubSup>
                        <m:sSubSupPr>
                          <m:ctrlPr>
                            <a:rPr lang="en-US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𝑐𝑙𝑜𝑐𝑘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9</m:t>
                          </m:r>
                        </m:sup>
                      </m:sSubSup>
                      <m:r>
                        <a:rPr lang="en-US" sz="1600" b="0" i="1" smtClean="0">
                          <a:latin typeface="Cambria Math"/>
                        </a:rPr>
                        <m:t>⊗1+1⊗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</a:rPr>
                            <m:t>𝑝𝑎𝑡𝑡𝑒𝑟𝑛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/>
                </a:endParaRPr>
              </a:p>
              <a:p>
                <a:r>
                  <a:rPr lang="en-US" sz="1600" dirty="0" smtClean="0"/>
                  <a:t>	</a:t>
                </a:r>
                <a:endParaRPr lang="en-US" sz="1600" dirty="0"/>
              </a:p>
            </p:txBody>
          </p:sp>
        </mc:Choice>
        <mc:Fallback>
          <p:sp>
            <p:nvSpPr>
              <p:cNvPr id="424" name="TextBox 4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903" y="872129"/>
                <a:ext cx="5322867" cy="6158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TextBox 424"/>
              <p:cNvSpPr txBox="1"/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⊗1+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45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5" name="TextBox 4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86" y="1225723"/>
                <a:ext cx="2381614" cy="338554"/>
              </a:xfrm>
              <a:prstGeom prst="rect">
                <a:avLst/>
              </a:prstGeom>
              <a:blipFill rotWithShape="1"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6" name="Right Brace 425"/>
          <p:cNvSpPr/>
          <p:nvPr/>
        </p:nvSpPr>
        <p:spPr>
          <a:xfrm rot="16200000" flipV="1">
            <a:off x="5745118" y="72390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TextBox 426"/>
          <p:cNvSpPr txBox="1"/>
          <p:nvPr/>
        </p:nvSpPr>
        <p:spPr>
          <a:xfrm>
            <a:off x="5176967" y="597932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first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428" name="Right Brace 427"/>
          <p:cNvSpPr/>
          <p:nvPr/>
        </p:nvSpPr>
        <p:spPr>
          <a:xfrm rot="5400000">
            <a:off x="7083279" y="1191280"/>
            <a:ext cx="1524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TextBox 428"/>
          <p:cNvSpPr txBox="1"/>
          <p:nvPr/>
        </p:nvSpPr>
        <p:spPr>
          <a:xfrm>
            <a:off x="6892629" y="1686580"/>
            <a:ext cx="1717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Acts on second clock </a:t>
            </a:r>
          </a:p>
          <a:p>
            <a:r>
              <a:rPr lang="en-US" sz="1400" dirty="0">
                <a:solidFill>
                  <a:schemeClr val="accent1"/>
                </a:solidFill>
                <a:latin typeface="Garamond" pitchFamily="18" charset="0"/>
              </a:rPr>
              <a:t>r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egister and </a:t>
            </a:r>
            <a:r>
              <a:rPr lang="en-US" sz="14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1400" dirty="0" smtClean="0">
                <a:solidFill>
                  <a:schemeClr val="accent1"/>
                </a:solidFill>
                <a:latin typeface="Garamond" pitchFamily="18" charset="0"/>
              </a:rPr>
              <a:t> b</a:t>
            </a:r>
            <a:endParaRPr lang="en-US" sz="14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0" name="TextBox 429"/>
              <p:cNvSpPr txBox="1"/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0" name="TextBox 4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373" y="597932"/>
                <a:ext cx="123008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1" name="TextBox 430"/>
              <p:cNvSpPr txBox="1"/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</a:rPr>
                        <m:t>+|0〉〈0|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/>
                        </a:rPr>
                        <m:t>⊗1+|1〉〈1|</m:t>
                      </m:r>
                      <m:r>
                        <a:rPr lang="en-US" sz="1600" i="1" baseline="-25000">
                          <a:latin typeface="Cambria Math"/>
                        </a:rPr>
                        <m:t>𝑎</m:t>
                      </m:r>
                      <m:r>
                        <a:rPr lang="en-US" sz="1600" i="1">
                          <a:latin typeface="Cambria Math"/>
                        </a:rPr>
                        <m:t>⊗1⊗</m:t>
                      </m:r>
                      <m:d>
                        <m:dPr>
                          <m:ctrlPr>
                            <a:rPr lang="en-US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34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67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31" name="TextBox 4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20" y="1226404"/>
                <a:ext cx="5226367" cy="338554"/>
              </a:xfrm>
              <a:prstGeom prst="rect">
                <a:avLst/>
              </a:prstGeom>
              <a:blipFill rotWithShape="1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2" name="TextBox 431"/>
          <p:cNvSpPr txBox="1"/>
          <p:nvPr/>
        </p:nvSpPr>
        <p:spPr>
          <a:xfrm>
            <a:off x="1981200" y="0"/>
            <a:ext cx="425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Two clock registers: Example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3" name="TextBox 442"/>
              <p:cNvSpPr txBox="1"/>
              <p:nvPr/>
            </p:nvSpPr>
            <p:spPr>
              <a:xfrm>
                <a:off x="272542" y="5181600"/>
                <a:ext cx="6818918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This was achieved without using the transition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𝑾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43" name="TextBox 4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42" y="5181600"/>
                <a:ext cx="6818918" cy="381515"/>
              </a:xfrm>
              <a:prstGeom prst="rect">
                <a:avLst/>
              </a:prstGeom>
              <a:blipFill rotWithShape="1">
                <a:blip r:embed="rId9"/>
                <a:stretch>
                  <a:fillRect l="-805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0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4600" y="314321"/>
            <a:ext cx="4183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1F497D"/>
                </a:solidFill>
                <a:latin typeface="Garamond" pitchFamily="18" charset="0"/>
              </a:rPr>
              <a:t>Remarks and open questions</a:t>
            </a:r>
            <a:endParaRPr lang="en-US" sz="2800" dirty="0">
              <a:solidFill>
                <a:srgbClr val="1F497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62000" y="1219200"/>
                <a:ext cx="79248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latin typeface="Garamond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Are there simpler “clause-by-clause” reductions for quantum k-SAT? </a:t>
                </a:r>
                <a:r>
                  <a:rPr lang="en-US" dirty="0" smtClean="0">
                    <a:latin typeface="Garamond" pitchFamily="18" charset="0"/>
                  </a:rPr>
                  <a:t>In </a:t>
                </a:r>
                <a:r>
                  <a:rPr lang="en-US" dirty="0">
                    <a:latin typeface="Garamond" pitchFamily="18" charset="0"/>
                  </a:rPr>
                  <a:t>the classical case there is </a:t>
                </a:r>
                <a:r>
                  <a:rPr lang="en-US" dirty="0">
                    <a:latin typeface="Garamond" pitchFamily="18" charset="0"/>
                  </a:rPr>
                  <a:t>a clause-by-clause way to map a </a:t>
                </a:r>
                <a:r>
                  <a:rPr lang="en-US" dirty="0">
                    <a:latin typeface="Garamond" pitchFamily="18" charset="0"/>
                  </a:rPr>
                  <a:t>(k+1)-</a:t>
                </a:r>
                <a:r>
                  <a:rPr lang="en-US" dirty="0" smtClean="0">
                    <a:latin typeface="Garamond" pitchFamily="18" charset="0"/>
                  </a:rPr>
                  <a:t>SAT </a:t>
                </a:r>
                <a:r>
                  <a:rPr lang="en-US" dirty="0">
                    <a:latin typeface="Garamond" pitchFamily="18" charset="0"/>
                  </a:rPr>
                  <a:t>instance </a:t>
                </a:r>
                <a:r>
                  <a:rPr lang="en-US" dirty="0">
                    <a:latin typeface="Garamond" pitchFamily="18" charset="0"/>
                  </a:rPr>
                  <a:t>to a k-SAT </a:t>
                </a:r>
                <a:r>
                  <a:rPr lang="en-US" dirty="0">
                    <a:latin typeface="Garamond" pitchFamily="18" charset="0"/>
                  </a:rPr>
                  <a:t>instance,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≥3</m:t>
                    </m:r>
                  </m:oMath>
                </a14:m>
                <a:r>
                  <a:rPr lang="en-US" dirty="0">
                    <a:latin typeface="Garamond" pitchFamily="18" charset="0"/>
                  </a:rPr>
                  <a:t>. </a:t>
                </a:r>
                <a:endParaRPr lang="en-US" dirty="0" smtClean="0">
                  <a:latin typeface="Garamond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Other applications for our new clock construction?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“Frustration-free” gadgetry has the advantage over perturbation theory methods that one can avoid large (system size dependent) terms in the Hamiltonian.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19200"/>
                <a:ext cx="79248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462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42262" y="238780"/>
            <a:ext cx="4463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k-SAT (</a:t>
            </a:r>
            <a:r>
              <a:rPr lang="en-US" sz="2800" dirty="0" err="1" smtClean="0">
                <a:solidFill>
                  <a:srgbClr val="4F81BD"/>
                </a:solidFill>
                <a:latin typeface="Garamond" pitchFamily="18" charset="0"/>
              </a:rPr>
              <a:t>Bravyi</a:t>
            </a:r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 2006)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Each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clause is a k-local projector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and is satisfied by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Π</m:t>
                    </m:r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b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/>
                </a:r>
                <a:b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The amount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|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violates a clause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〈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〉</m:t>
                    </m:r>
                  </m:oMath>
                </a14:m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9" y="894814"/>
                <a:ext cx="7986782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687" t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Quantum k-SAT</a:t>
                </a:r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Given k-local projectors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𝛱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: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=1,…,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. We are promised that either</a:t>
                </a:r>
              </a:p>
              <a:p>
                <a:r>
                  <a:rPr lang="en-US" dirty="0">
                    <a:latin typeface="Garamond" pitchFamily="18" charset="0"/>
                  </a:rPr>
                  <a:t>	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(YES) There is a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which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b="1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(NO)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</a:t>
                </a:r>
                <a:r>
                  <a:rPr lang="en-US" dirty="0" smtClean="0">
                    <a:latin typeface="Garamond" pitchFamily="18" charset="0"/>
                  </a:rPr>
                  <a:t>for all states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</m:d>
                  </m:oMath>
                </a14:m>
                <a:endParaRPr lang="en-US" b="0" dirty="0" smtClean="0">
                  <a:latin typeface="Garamond" pitchFamily="18" charset="0"/>
                </a:endParaRPr>
              </a:p>
              <a:p>
                <a:endParaRPr lang="en-US" b="1" dirty="0">
                  <a:latin typeface="Garamond" pitchFamily="18" charset="0"/>
                </a:endParaRPr>
              </a:p>
              <a:p>
                <a:r>
                  <a:rPr lang="en-US" dirty="0">
                    <a:latin typeface="Garamond" pitchFamily="18" charset="0"/>
                  </a:rPr>
                  <a:t>a</a:t>
                </a:r>
                <a:r>
                  <a:rPr lang="en-US" dirty="0" smtClean="0">
                    <a:latin typeface="Garamond" pitchFamily="18" charset="0"/>
                  </a:rPr>
                  <a:t>nd asked to decide which is the case.	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438400"/>
                <a:ext cx="85344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643" t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6856631" y="3211306"/>
            <a:ext cx="2058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Exactly satisfies each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clause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5540399" y="3886200"/>
                <a:ext cx="3527401" cy="106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Total violation is at least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1. Can be obtained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by 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r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epeating each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399" y="3886200"/>
                <a:ext cx="3527401" cy="1069908"/>
              </a:xfrm>
              <a:prstGeom prst="rect">
                <a:avLst/>
              </a:prstGeom>
              <a:blipFill rotWithShape="1">
                <a:blip r:embed="rId5"/>
                <a:stretch>
                  <a:fillRect l="-1554" t="-2857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urved Connector 43"/>
          <p:cNvCxnSpPr/>
          <p:nvPr/>
        </p:nvCxnSpPr>
        <p:spPr>
          <a:xfrm rot="10800000">
            <a:off x="2590800" y="4146562"/>
            <a:ext cx="2729734" cy="33655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4904" y="5562600"/>
            <a:ext cx="8540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Classical k-SAT is the special case where all projectors are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diagonal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Quantum k-SAT is a special case of k-local Hamiltonian where the Hamiltonian is frustration-free for yes instances</a:t>
            </a:r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172200" y="3429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8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570886"/>
            <a:ext cx="6096000" cy="3086714"/>
            <a:chOff x="1676400" y="1905000"/>
            <a:chExt cx="5486400" cy="2709922"/>
          </a:xfrm>
        </p:grpSpPr>
        <p:sp>
          <p:nvSpPr>
            <p:cNvPr id="26" name="Oval 25"/>
            <p:cNvSpPr/>
            <p:nvPr/>
          </p:nvSpPr>
          <p:spPr>
            <a:xfrm>
              <a:off x="1676400" y="1905000"/>
              <a:ext cx="5486400" cy="270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2795016"/>
              <a:ext cx="2819400" cy="1812161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0232" y="3507673"/>
              <a:ext cx="2154936" cy="109950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5140" y="2224766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itchFamily="18" charset="0"/>
                </a:rPr>
                <a:t>k</a:t>
              </a:r>
              <a:r>
                <a:rPr lang="en-US" dirty="0" smtClean="0">
                  <a:latin typeface="Garamond" pitchFamily="18" charset="0"/>
                </a:rPr>
                <a:t>-local Hamiltonian problem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9420" y="3049125"/>
              <a:ext cx="1293840" cy="25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Quantum k-SAT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3110" y="3872759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Classical k-SAT</a:t>
              </a:r>
              <a:endParaRPr lang="en-US" dirty="0">
                <a:latin typeface="Garamond" pitchFamily="18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481137" y="1478743"/>
            <a:ext cx="0" cy="36431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2265553"/>
            <a:ext cx="0" cy="35116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8359" y="1573154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Yes instances are frustration-free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3909" y="2335154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All constraints are diagonal 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1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570886"/>
            <a:ext cx="6096000" cy="3086714"/>
            <a:chOff x="1676400" y="1905000"/>
            <a:chExt cx="5486400" cy="2709922"/>
          </a:xfrm>
        </p:grpSpPr>
        <p:sp>
          <p:nvSpPr>
            <p:cNvPr id="26" name="Oval 25"/>
            <p:cNvSpPr/>
            <p:nvPr/>
          </p:nvSpPr>
          <p:spPr>
            <a:xfrm>
              <a:off x="1676400" y="1905000"/>
              <a:ext cx="5486400" cy="270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2795016"/>
              <a:ext cx="2819400" cy="1812161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0232" y="3507673"/>
              <a:ext cx="2154936" cy="109950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5140" y="2224766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itchFamily="18" charset="0"/>
                </a:rPr>
                <a:t>k</a:t>
              </a:r>
              <a:r>
                <a:rPr lang="en-US" dirty="0" smtClean="0">
                  <a:latin typeface="Garamond" pitchFamily="18" charset="0"/>
                </a:rPr>
                <a:t>-local Hamiltonian problem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9420" y="3049125"/>
              <a:ext cx="1293840" cy="25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Quantum k-SAT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3110" y="3872759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Classical k-SAT</a:t>
              </a:r>
              <a:endParaRPr lang="en-US" dirty="0">
                <a:latin typeface="Garamond" pitchFamily="18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481137" y="1478743"/>
            <a:ext cx="0" cy="36431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2265553"/>
            <a:ext cx="0" cy="35116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8359" y="1573154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Yes instances are frustration-free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3909" y="2335154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All constraints are diagonal 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" y="3732148"/>
            <a:ext cx="9400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Complexity of quantum k-SAT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        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k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0347" y="4251917"/>
            <a:ext cx="172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P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370032" y="4724400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5562600"/>
            <a:ext cx="196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-complete 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371600" y="5413844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4</a:t>
                </a:r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4780776" y="4267561"/>
            <a:ext cx="172995" cy="161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[</a:t>
                </a:r>
                <a:r>
                  <a:rPr lang="en-US" dirty="0" err="1" smtClean="0">
                    <a:latin typeface="Garamond" pitchFamily="18" charset="0"/>
                  </a:rPr>
                  <a:t>Bravyi</a:t>
                </a:r>
                <a:r>
                  <a:rPr lang="en-US" dirty="0" smtClean="0">
                    <a:latin typeface="Garamond" pitchFamily="18" charset="0"/>
                  </a:rPr>
                  <a:t> 2006]</a:t>
                </a:r>
              </a:p>
              <a:p>
                <a:r>
                  <a:rPr lang="en-US" dirty="0" smtClean="0">
                    <a:latin typeface="Garamond" pitchFamily="18" charset="0"/>
                  </a:rPr>
                  <a:t/>
                </a:r>
                <a:br>
                  <a:rPr lang="en-US" dirty="0" smtClean="0">
                    <a:latin typeface="Garamond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≥5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also follows from [</a:t>
                </a:r>
                <a:r>
                  <a:rPr lang="en-US" dirty="0" err="1" smtClean="0">
                    <a:latin typeface="Garamond" pitchFamily="18" charset="0"/>
                  </a:rPr>
                  <a:t>Kitaev</a:t>
                </a:r>
                <a:r>
                  <a:rPr lang="en-US" dirty="0" smtClean="0">
                    <a:latin typeface="Garamond" pitchFamily="18" charset="0"/>
                  </a:rPr>
                  <a:t> 99])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49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7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47800" y="570886"/>
            <a:ext cx="6096000" cy="3086714"/>
            <a:chOff x="1676400" y="1905000"/>
            <a:chExt cx="5486400" cy="2709922"/>
          </a:xfrm>
        </p:grpSpPr>
        <p:sp>
          <p:nvSpPr>
            <p:cNvPr id="26" name="Oval 25"/>
            <p:cNvSpPr/>
            <p:nvPr/>
          </p:nvSpPr>
          <p:spPr>
            <a:xfrm>
              <a:off x="1676400" y="1905000"/>
              <a:ext cx="5486400" cy="270992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k</a:t>
              </a:r>
              <a:endParaRPr lang="en-US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0" y="2795016"/>
              <a:ext cx="2819400" cy="1812161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380232" y="3507673"/>
              <a:ext cx="2154936" cy="1099504"/>
            </a:xfrm>
            <a:prstGeom prst="ellipse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85140" y="2224766"/>
              <a:ext cx="27687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ramond" pitchFamily="18" charset="0"/>
                </a:rPr>
                <a:t>k</a:t>
              </a:r>
              <a:r>
                <a:rPr lang="en-US" dirty="0" smtClean="0">
                  <a:latin typeface="Garamond" pitchFamily="18" charset="0"/>
                </a:rPr>
                <a:t>-local Hamiltonian problem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09420" y="3049125"/>
              <a:ext cx="1293840" cy="257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Quantum k-SAT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613110" y="3872759"/>
              <a:ext cx="1586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Classical k-SAT</a:t>
              </a:r>
              <a:endParaRPr lang="en-US" dirty="0">
                <a:latin typeface="Garamond" pitchFamily="18" charset="0"/>
              </a:endParaRPr>
            </a:p>
          </p:txBody>
        </p:sp>
      </p:grpSp>
      <p:cxnSp>
        <p:nvCxnSpPr>
          <p:cNvPr id="4" name="Straight Arrow Connector 3"/>
          <p:cNvCxnSpPr/>
          <p:nvPr/>
        </p:nvCxnSpPr>
        <p:spPr>
          <a:xfrm>
            <a:off x="4481137" y="1478743"/>
            <a:ext cx="0" cy="364318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495800" y="2265553"/>
            <a:ext cx="0" cy="351162"/>
          </a:xfrm>
          <a:prstGeom prst="straightConnector1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8359" y="1573154"/>
            <a:ext cx="311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Yes instances are frustration-free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3909" y="2335154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aramond" pitchFamily="18" charset="0"/>
              </a:rPr>
              <a:t>All constraints are diagonal </a:t>
            </a:r>
            <a:endParaRPr lang="en-US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200" y="3732148"/>
            <a:ext cx="9400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Complexity of quantum k-SAT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	 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        </a:t>
            </a: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b="1" dirty="0" smtClean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prstClr val="white"/>
                          </a:solidFill>
                          <a:latin typeface="Cambria Math"/>
                        </a:rPr>
                        <m:t>k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=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0" y="4443524"/>
                <a:ext cx="95930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white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prstClr val="white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mtClean="0">
                          <a:solidFill>
                            <a:prstClr val="white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118" y="5883717"/>
                <a:ext cx="972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070347" y="4251917"/>
            <a:ext cx="172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P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370032" y="4724400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905000" y="5562600"/>
            <a:ext cx="1969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-complete </a:t>
            </a:r>
            <a:endParaRPr lang="en-US" dirty="0" smtClean="0">
              <a:solidFill>
                <a:prstClr val="black"/>
              </a:solidFill>
              <a:latin typeface="Garamond" pitchFamily="18" charset="0"/>
            </a:endParaRP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929761" y="4800600"/>
            <a:ext cx="230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Contained in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QMA</a:t>
            </a:r>
            <a:r>
              <a:rPr lang="en-US" baseline="-25000" dirty="0" smtClean="0">
                <a:solidFill>
                  <a:prstClr val="black"/>
                </a:solidFill>
                <a:latin typeface="Garamond" pitchFamily="18" charset="0"/>
              </a:rPr>
              <a:t>1 </a:t>
            </a:r>
            <a:endParaRPr lang="en-US" baseline="-25000" dirty="0" smtClean="0">
              <a:solidFill>
                <a:prstClr val="black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NP-hard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371600" y="5413844"/>
            <a:ext cx="3363472" cy="0"/>
          </a:xfrm>
          <a:prstGeom prst="line">
            <a:avLst/>
          </a:prstGeom>
          <a:ln w="317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282782"/>
                <a:ext cx="93383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90469"/>
                <a:ext cx="9338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4</a:t>
                </a:r>
                <a:endParaRPr lang="en-US" b="1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21" y="5497733"/>
                <a:ext cx="76278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667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/>
          <p:cNvSpPr/>
          <p:nvPr/>
        </p:nvSpPr>
        <p:spPr>
          <a:xfrm>
            <a:off x="4780776" y="4267561"/>
            <a:ext cx="172995" cy="16151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[</a:t>
                </a:r>
                <a:r>
                  <a:rPr lang="en-US" dirty="0" err="1" smtClean="0">
                    <a:latin typeface="Garamond" pitchFamily="18" charset="0"/>
                  </a:rPr>
                  <a:t>Bravyi</a:t>
                </a:r>
                <a:r>
                  <a:rPr lang="en-US" dirty="0" smtClean="0">
                    <a:latin typeface="Garamond" pitchFamily="18" charset="0"/>
                  </a:rPr>
                  <a:t> 2006]</a:t>
                </a:r>
              </a:p>
              <a:p>
                <a:r>
                  <a:rPr lang="en-US" dirty="0" smtClean="0">
                    <a:latin typeface="Garamond" pitchFamily="18" charset="0"/>
                  </a:rPr>
                  <a:t/>
                </a:r>
                <a:br>
                  <a:rPr lang="en-US" dirty="0" smtClean="0">
                    <a:latin typeface="Garamond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≥5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also follows from [</a:t>
                </a:r>
                <a:r>
                  <a:rPr lang="en-US" dirty="0" err="1" smtClean="0">
                    <a:latin typeface="Garamond" pitchFamily="18" charset="0"/>
                  </a:rPr>
                  <a:t>Kitaev</a:t>
                </a:r>
                <a:r>
                  <a:rPr lang="en-US" dirty="0" smtClean="0">
                    <a:latin typeface="Garamond" pitchFamily="18" charset="0"/>
                  </a:rPr>
                  <a:t> 99])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0469"/>
                <a:ext cx="3685658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1490" t="-3289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42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37542</TotalTime>
  <Words>5952</Words>
  <Application>Microsoft Office PowerPoint</Application>
  <PresentationFormat>On-screen Show (4:3)</PresentationFormat>
  <Paragraphs>971</Paragraphs>
  <Slides>54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Quantum 3-SAT is QMA1-complete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3-SAT is QMA1 -complete</dc:title>
  <dc:creator>David Gosset</dc:creator>
  <cp:lastModifiedBy>David Gosset</cp:lastModifiedBy>
  <cp:revision>355</cp:revision>
  <dcterms:created xsi:type="dcterms:W3CDTF">2013-02-19T20:47:48Z</dcterms:created>
  <dcterms:modified xsi:type="dcterms:W3CDTF">2014-02-06T18:36:32Z</dcterms:modified>
</cp:coreProperties>
</file>