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1" r:id="rId4"/>
    <p:sldId id="257" r:id="rId5"/>
    <p:sldId id="258" r:id="rId6"/>
    <p:sldId id="269" r:id="rId7"/>
    <p:sldId id="282" r:id="rId8"/>
    <p:sldId id="287" r:id="rId9"/>
    <p:sldId id="292" r:id="rId10"/>
    <p:sldId id="293" r:id="rId11"/>
    <p:sldId id="286" r:id="rId12"/>
    <p:sldId id="271" r:id="rId13"/>
    <p:sldId id="285" r:id="rId14"/>
    <p:sldId id="274" r:id="rId15"/>
    <p:sldId id="275" r:id="rId16"/>
    <p:sldId id="276" r:id="rId17"/>
    <p:sldId id="280" r:id="rId18"/>
    <p:sldId id="288" r:id="rId19"/>
    <p:sldId id="281" r:id="rId20"/>
    <p:sldId id="277" r:id="rId21"/>
    <p:sldId id="279" r:id="rId2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44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48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3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86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04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183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69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96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346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0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1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6BDFB-D9F6-485C-B467-96DAFACD2F0D}" type="datetimeFigureOut">
              <a:rPr lang="pl-PL" smtClean="0"/>
              <a:t>2014-02-19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B9EF-1EEB-4195-B9FE-E57ED4C3F38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35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9523"/>
            <a:ext cx="7772400" cy="23042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Robust</a:t>
            </a:r>
            <a:r>
              <a:rPr lang="pl-PL" sz="3200" dirty="0" smtClean="0">
                <a:solidFill>
                  <a:srgbClr val="7030A0"/>
                </a:solidFill>
              </a:rPr>
              <a:t> </a:t>
            </a:r>
            <a:r>
              <a:rPr lang="pl-PL" sz="3200" dirty="0" err="1" smtClean="0">
                <a:solidFill>
                  <a:srgbClr val="7030A0"/>
                </a:solidFill>
              </a:rPr>
              <a:t>device</a:t>
            </a:r>
            <a:r>
              <a:rPr lang="pl-PL" sz="3200" dirty="0" smtClean="0">
                <a:solidFill>
                  <a:srgbClr val="7030A0"/>
                </a:solidFill>
              </a:rPr>
              <a:t> independent </a:t>
            </a:r>
            <a:r>
              <a:rPr lang="pl-PL" sz="3200" dirty="0" err="1" smtClean="0">
                <a:solidFill>
                  <a:srgbClr val="7030A0"/>
                </a:solidFill>
              </a:rPr>
              <a:t>randomness</a:t>
            </a:r>
            <a:r>
              <a:rPr lang="pl-PL" sz="3200" dirty="0" smtClean="0">
                <a:solidFill>
                  <a:srgbClr val="7030A0"/>
                </a:solidFill>
              </a:rPr>
              <a:t> </a:t>
            </a:r>
            <a:r>
              <a:rPr lang="pl-PL" sz="3200" dirty="0" err="1" smtClean="0">
                <a:solidFill>
                  <a:srgbClr val="7030A0"/>
                </a:solidFill>
              </a:rPr>
              <a:t>amplification</a:t>
            </a:r>
            <a:r>
              <a:rPr lang="pl-PL" sz="3200" dirty="0" smtClean="0">
                <a:solidFill>
                  <a:srgbClr val="7030A0"/>
                </a:solidFill>
              </a:rPr>
              <a:t> with </a:t>
            </a:r>
            <a:r>
              <a:rPr lang="pl-PL" sz="3200" dirty="0" err="1" smtClean="0">
                <a:solidFill>
                  <a:srgbClr val="7030A0"/>
                </a:solidFill>
              </a:rPr>
              <a:t>few</a:t>
            </a:r>
            <a:r>
              <a:rPr lang="pl-PL" sz="3200" dirty="0" smtClean="0">
                <a:solidFill>
                  <a:srgbClr val="7030A0"/>
                </a:solidFill>
              </a:rPr>
              <a:t> devices</a:t>
            </a:r>
            <a:endParaRPr lang="pl-PL" sz="3200" dirty="0">
              <a:solidFill>
                <a:srgbClr val="7030A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403648" y="2189763"/>
            <a:ext cx="6400800" cy="1296144"/>
          </a:xfrm>
        </p:spPr>
        <p:txBody>
          <a:bodyPr>
            <a:norm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F.G.S.L Brandao</a:t>
            </a:r>
            <a:r>
              <a:rPr lang="pl-PL" baseline="30000" dirty="0">
                <a:solidFill>
                  <a:srgbClr val="0070C0"/>
                </a:solidFill>
              </a:rPr>
              <a:t>1</a:t>
            </a:r>
            <a:r>
              <a:rPr lang="pl-PL" dirty="0" smtClean="0">
                <a:solidFill>
                  <a:srgbClr val="0070C0"/>
                </a:solidFill>
              </a:rPr>
              <a:t>, R</a:t>
            </a:r>
            <a:r>
              <a:rPr lang="pl-PL" dirty="0">
                <a:solidFill>
                  <a:srgbClr val="0070C0"/>
                </a:solidFill>
              </a:rPr>
              <a:t>. </a:t>
            </a:r>
            <a:r>
              <a:rPr lang="pl-PL" dirty="0" smtClean="0">
                <a:solidFill>
                  <a:srgbClr val="0070C0"/>
                </a:solidFill>
              </a:rPr>
              <a:t>Ramanathan</a:t>
            </a:r>
            <a:r>
              <a:rPr lang="pl-PL" baseline="300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pl-PL" baseline="30000" dirty="0" smtClean="0">
                <a:solidFill>
                  <a:srgbClr val="0070C0"/>
                </a:solidFill>
              </a:rPr>
              <a:t> </a:t>
            </a:r>
            <a:r>
              <a:rPr lang="pl-PL" dirty="0" smtClean="0">
                <a:solidFill>
                  <a:srgbClr val="0070C0"/>
                </a:solidFill>
              </a:rPr>
              <a:t>A. Grudka</a:t>
            </a:r>
            <a:r>
              <a:rPr lang="pl-PL" baseline="30000" dirty="0" smtClean="0">
                <a:solidFill>
                  <a:srgbClr val="0070C0"/>
                </a:solidFill>
              </a:rPr>
              <a:t>3</a:t>
            </a:r>
            <a:r>
              <a:rPr lang="pl-PL" dirty="0" smtClean="0">
                <a:solidFill>
                  <a:srgbClr val="0070C0"/>
                </a:solidFill>
              </a:rPr>
              <a:t>, K.</a:t>
            </a:r>
            <a:r>
              <a:rPr lang="pl-PL" baseline="30000" dirty="0" smtClean="0">
                <a:solidFill>
                  <a:srgbClr val="0070C0"/>
                </a:solidFill>
              </a:rPr>
              <a:t> 4</a:t>
            </a:r>
            <a:r>
              <a:rPr lang="pl-PL" dirty="0" smtClean="0">
                <a:solidFill>
                  <a:srgbClr val="0070C0"/>
                </a:solidFill>
              </a:rPr>
              <a:t>, M.</a:t>
            </a:r>
            <a:r>
              <a:rPr lang="pl-PL" baseline="30000" dirty="0" smtClean="0">
                <a:solidFill>
                  <a:srgbClr val="0070C0"/>
                </a:solidFill>
              </a:rPr>
              <a:t> 5</a:t>
            </a:r>
            <a:r>
              <a:rPr lang="pl-PL" dirty="0" smtClean="0">
                <a:solidFill>
                  <a:srgbClr val="0070C0"/>
                </a:solidFill>
              </a:rPr>
              <a:t>,P.</a:t>
            </a:r>
            <a:r>
              <a:rPr lang="pl-PL" baseline="30000" dirty="0" smtClean="0">
                <a:solidFill>
                  <a:srgbClr val="0070C0"/>
                </a:solidFill>
              </a:rPr>
              <a:t> 6</a:t>
            </a:r>
            <a:r>
              <a:rPr lang="pl-PL" dirty="0" smtClean="0">
                <a:solidFill>
                  <a:srgbClr val="0070C0"/>
                </a:solidFill>
              </a:rPr>
              <a:t> Horodeccy</a:t>
            </a:r>
            <a:endParaRPr lang="pl-PL" dirty="0">
              <a:solidFill>
                <a:srgbClr val="0070C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260797" y="3645024"/>
            <a:ext cx="7871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baseline="30000" dirty="0">
                <a:solidFill>
                  <a:srgbClr val="0070C0"/>
                </a:solidFill>
              </a:rPr>
              <a:t>1</a:t>
            </a:r>
            <a:r>
              <a:rPr lang="en-US" dirty="0" smtClean="0"/>
              <a:t>Department </a:t>
            </a:r>
            <a:r>
              <a:rPr lang="en-US" dirty="0"/>
              <a:t>of Computer Science, University College London</a:t>
            </a:r>
            <a:endParaRPr lang="pl-PL" baseline="30000" dirty="0" smtClean="0">
              <a:solidFill>
                <a:srgbClr val="0070C0"/>
              </a:solidFill>
            </a:endParaRPr>
          </a:p>
          <a:p>
            <a:pPr algn="ctr"/>
            <a:r>
              <a:rPr lang="pl-PL" baseline="30000" dirty="0" smtClean="0">
                <a:solidFill>
                  <a:srgbClr val="0070C0"/>
                </a:solidFill>
              </a:rPr>
              <a:t>2</a:t>
            </a:r>
            <a:r>
              <a:rPr lang="pl-PL" dirty="0" smtClean="0"/>
              <a:t>National Quantum Information Centre in </a:t>
            </a:r>
            <a:r>
              <a:rPr lang="pl-PL" dirty="0"/>
              <a:t>Gdańsku, Sopot</a:t>
            </a:r>
          </a:p>
          <a:p>
            <a:pPr algn="ctr"/>
            <a:r>
              <a:rPr lang="pl-PL" baseline="30000" dirty="0" smtClean="0">
                <a:solidFill>
                  <a:srgbClr val="0070C0"/>
                </a:solidFill>
              </a:rPr>
              <a:t>3</a:t>
            </a:r>
            <a:r>
              <a:rPr lang="pl-PL" dirty="0" smtClean="0"/>
              <a:t>Department of </a:t>
            </a:r>
            <a:r>
              <a:rPr lang="pl-PL" dirty="0" err="1" smtClean="0"/>
              <a:t>Physics</a:t>
            </a:r>
            <a:r>
              <a:rPr lang="pl-PL" dirty="0" smtClean="0"/>
              <a:t>, Adam Mickiewicz </a:t>
            </a:r>
            <a:r>
              <a:rPr lang="pl-PL" dirty="0" err="1" smtClean="0"/>
              <a:t>University</a:t>
            </a:r>
            <a:r>
              <a:rPr lang="pl-PL" dirty="0" smtClean="0"/>
              <a:t>, Poznań</a:t>
            </a:r>
          </a:p>
          <a:p>
            <a:pPr algn="ctr"/>
            <a:r>
              <a:rPr lang="pl-PL" baseline="30000" dirty="0" smtClean="0">
                <a:solidFill>
                  <a:srgbClr val="0070C0"/>
                </a:solidFill>
              </a:rPr>
              <a:t>4</a:t>
            </a:r>
            <a:r>
              <a:rPr lang="pl-PL" dirty="0" smtClean="0"/>
              <a:t>Institute of </a:t>
            </a:r>
            <a:r>
              <a:rPr lang="pl-PL" dirty="0" err="1" smtClean="0"/>
              <a:t>Informatics</a:t>
            </a:r>
            <a:r>
              <a:rPr lang="pl-PL" dirty="0" smtClean="0"/>
              <a:t>, </a:t>
            </a:r>
            <a:r>
              <a:rPr lang="pl-PL" dirty="0" err="1" smtClean="0"/>
              <a:t>University</a:t>
            </a:r>
            <a:r>
              <a:rPr lang="pl-PL" dirty="0" smtClean="0"/>
              <a:t> of Gdańsk, Gdańsk</a:t>
            </a:r>
          </a:p>
          <a:p>
            <a:pPr algn="ctr"/>
            <a:r>
              <a:rPr lang="pl-PL" baseline="30000" dirty="0" smtClean="0">
                <a:solidFill>
                  <a:srgbClr val="0070C0"/>
                </a:solidFill>
              </a:rPr>
              <a:t>5</a:t>
            </a:r>
            <a:r>
              <a:rPr lang="pl-PL" dirty="0" smtClean="0"/>
              <a:t>Institute of </a:t>
            </a:r>
            <a:r>
              <a:rPr lang="pl-PL" dirty="0" err="1" smtClean="0"/>
              <a:t>Theoretical</a:t>
            </a:r>
            <a:r>
              <a:rPr lang="pl-PL" dirty="0" smtClean="0"/>
              <a:t> </a:t>
            </a:r>
            <a:r>
              <a:rPr lang="pl-PL" dirty="0" err="1" smtClean="0"/>
              <a:t>Physics</a:t>
            </a:r>
            <a:r>
              <a:rPr lang="pl-PL" dirty="0" smtClean="0"/>
              <a:t> and </a:t>
            </a:r>
            <a:r>
              <a:rPr lang="pl-PL" dirty="0" err="1" smtClean="0"/>
              <a:t>Astrophysic</a:t>
            </a:r>
            <a:r>
              <a:rPr lang="pl-PL" dirty="0"/>
              <a:t>, </a:t>
            </a:r>
            <a:r>
              <a:rPr lang="pl-PL" dirty="0" err="1"/>
              <a:t>University</a:t>
            </a:r>
            <a:r>
              <a:rPr lang="pl-PL" dirty="0"/>
              <a:t> of Gdańsk, </a:t>
            </a:r>
            <a:r>
              <a:rPr lang="pl-PL" dirty="0" smtClean="0"/>
              <a:t>Gdańsk</a:t>
            </a:r>
          </a:p>
          <a:p>
            <a:pPr algn="ctr"/>
            <a:r>
              <a:rPr lang="pl-PL" baseline="30000" dirty="0" smtClean="0">
                <a:solidFill>
                  <a:srgbClr val="0070C0"/>
                </a:solidFill>
              </a:rPr>
              <a:t>6</a:t>
            </a:r>
            <a:r>
              <a:rPr lang="pl-PL" dirty="0" smtClean="0"/>
              <a:t>Department of </a:t>
            </a:r>
            <a:r>
              <a:rPr lang="pl-PL" dirty="0" err="1" smtClean="0"/>
              <a:t>Physics</a:t>
            </a:r>
            <a:r>
              <a:rPr lang="pl-PL" dirty="0" smtClean="0"/>
              <a:t> and Applied Math, Technical </a:t>
            </a:r>
            <a:r>
              <a:rPr lang="pl-PL" dirty="0" err="1" smtClean="0"/>
              <a:t>University</a:t>
            </a:r>
            <a:r>
              <a:rPr lang="pl-PL" dirty="0" smtClean="0"/>
              <a:t> of Gdańsk, Gdańsk</a:t>
            </a:r>
          </a:p>
          <a:p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2987824" y="6328676"/>
            <a:ext cx="207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rgbClr val="7030A0"/>
                </a:solidFill>
              </a:rPr>
              <a:t>QIP 2014  Barcelona</a:t>
            </a:r>
            <a:endParaRPr lang="pl-PL" dirty="0">
              <a:solidFill>
                <a:srgbClr val="7030A0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115616" y="586798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arXiv:1310.4544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40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446856" y="-315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>
                <a:solidFill>
                  <a:srgbClr val="7030A0"/>
                </a:solidFill>
              </a:rPr>
              <a:t>Assumptions</a:t>
            </a:r>
            <a:r>
              <a:rPr lang="pl-PL" dirty="0" smtClean="0">
                <a:solidFill>
                  <a:srgbClr val="7030A0"/>
                </a:solidFill>
              </a:rPr>
              <a:t> (II)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899592" y="1196752"/>
            <a:ext cx="4032129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 smtClean="0"/>
              <a:t>Assumption2</a:t>
            </a:r>
            <a:r>
              <a:rPr lang="pl-PL" dirty="0" smtClean="0"/>
              <a:t>: (</a:t>
            </a:r>
            <a:r>
              <a:rPr lang="pl-PL" dirty="0" err="1" smtClean="0"/>
              <a:t>conditional</a:t>
            </a:r>
            <a:r>
              <a:rPr lang="pl-PL" dirty="0" smtClean="0"/>
              <a:t> non-</a:t>
            </a:r>
            <a:r>
              <a:rPr lang="pl-PL" dirty="0" err="1" smtClean="0"/>
              <a:t>signaling</a:t>
            </a:r>
            <a:r>
              <a:rPr lang="pl-PL" dirty="0" smtClean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38092"/>
            <a:ext cx="671051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a 7"/>
          <p:cNvSpPr/>
          <p:nvPr/>
        </p:nvSpPr>
        <p:spPr>
          <a:xfrm>
            <a:off x="3995936" y="2430180"/>
            <a:ext cx="1665127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Łącznik prosty ze strzałką 8"/>
          <p:cNvCxnSpPr/>
          <p:nvPr/>
        </p:nvCxnSpPr>
        <p:spPr>
          <a:xfrm>
            <a:off x="2915656" y="3222268"/>
            <a:ext cx="1224296" cy="43204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 flipV="1">
            <a:off x="3275856" y="3222268"/>
            <a:ext cx="360040" cy="4320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 flipH="1" flipV="1">
            <a:off x="3275856" y="3222268"/>
            <a:ext cx="251948" cy="4320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/>
          <p:cNvSpPr txBox="1"/>
          <p:nvPr/>
        </p:nvSpPr>
        <p:spPr>
          <a:xfrm>
            <a:off x="6308388" y="2575937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Conditionally</a:t>
            </a:r>
            <a:r>
              <a:rPr lang="pl-PL" dirty="0" smtClean="0"/>
              <a:t> on </a:t>
            </a:r>
          </a:p>
          <a:p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results</a:t>
            </a:r>
            <a:r>
              <a:rPr lang="pl-PL" dirty="0" smtClean="0"/>
              <a:t>…</a:t>
            </a:r>
            <a:endParaRPr lang="pl-PL" dirty="0"/>
          </a:p>
        </p:txBody>
      </p:sp>
      <p:cxnSp>
        <p:nvCxnSpPr>
          <p:cNvPr id="13" name="Łącznik prosty ze strzałką 12"/>
          <p:cNvCxnSpPr/>
          <p:nvPr/>
        </p:nvCxnSpPr>
        <p:spPr>
          <a:xfrm flipH="1">
            <a:off x="5796136" y="2790220"/>
            <a:ext cx="360040" cy="108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/>
          <p:cNvSpPr txBox="1"/>
          <p:nvPr/>
        </p:nvSpPr>
        <p:spPr>
          <a:xfrm>
            <a:off x="899592" y="4086364"/>
            <a:ext cx="1511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blocks</a:t>
            </a:r>
            <a:endParaRPr lang="pl-PL" dirty="0" smtClean="0"/>
          </a:p>
          <a:p>
            <a:r>
              <a:rPr lang="pl-PL" dirty="0" smtClean="0"/>
              <a:t>do not </a:t>
            </a:r>
            <a:r>
              <a:rPr lang="pl-PL" dirty="0" err="1" smtClean="0"/>
              <a:t>signal</a:t>
            </a:r>
            <a:endParaRPr lang="pl-PL" dirty="0" smtClean="0"/>
          </a:p>
        </p:txBody>
      </p:sp>
      <p:cxnSp>
        <p:nvCxnSpPr>
          <p:cNvPr id="15" name="Łącznik prosty ze strzałką 14"/>
          <p:cNvCxnSpPr/>
          <p:nvPr/>
        </p:nvCxnSpPr>
        <p:spPr>
          <a:xfrm flipV="1">
            <a:off x="1835696" y="3438292"/>
            <a:ext cx="36004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/>
          <p:nvPr/>
        </p:nvCxnSpPr>
        <p:spPr>
          <a:xfrm flipV="1">
            <a:off x="2483768" y="3942348"/>
            <a:ext cx="144016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1187624" y="6021288"/>
            <a:ext cx="512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Note</a:t>
            </a:r>
            <a:r>
              <a:rPr lang="pl-PL" b="1" dirty="0" smtClean="0"/>
              <a:t>: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reasonable</a:t>
            </a:r>
            <a:r>
              <a:rPr lang="pl-PL" dirty="0" smtClean="0"/>
              <a:t>, as quantum devices </a:t>
            </a:r>
            <a:r>
              <a:rPr lang="pl-PL" dirty="0" err="1" smtClean="0"/>
              <a:t>satisfies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340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>
                <a:solidFill>
                  <a:srgbClr val="7030A0"/>
                </a:solidFill>
              </a:rPr>
              <a:t>Idea of the proof for </a:t>
            </a:r>
            <a:r>
              <a:rPr lang="pl-PL" dirty="0" err="1" smtClean="0">
                <a:solidFill>
                  <a:srgbClr val="7030A0"/>
                </a:solidFill>
              </a:rPr>
              <a:t>protocol</a:t>
            </a:r>
            <a:r>
              <a:rPr lang="pl-PL" dirty="0" smtClean="0">
                <a:solidFill>
                  <a:srgbClr val="7030A0"/>
                </a:solidFill>
              </a:rPr>
              <a:t> I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971600" y="836712"/>
            <a:ext cx="17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By </a:t>
            </a:r>
            <a:r>
              <a:rPr lang="pl-PL" b="1" dirty="0" err="1" smtClean="0"/>
              <a:t>assumption</a:t>
            </a:r>
            <a:r>
              <a:rPr lang="pl-PL" b="1" dirty="0" smtClean="0"/>
              <a:t> I:</a:t>
            </a:r>
            <a:endParaRPr lang="pl-PL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841121" y="836712"/>
            <a:ext cx="5395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SV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serves</a:t>
            </a:r>
            <a:r>
              <a:rPr lang="pl-PL" dirty="0" smtClean="0"/>
              <a:t> </a:t>
            </a:r>
            <a:r>
              <a:rPr lang="pl-PL" dirty="0" err="1" smtClean="0"/>
              <a:t>itself</a:t>
            </a:r>
            <a:r>
              <a:rPr lang="pl-PL" dirty="0" smtClean="0"/>
              <a:t> as                 </a:t>
            </a:r>
            <a:r>
              <a:rPr lang="pl-PL" dirty="0" err="1" smtClean="0"/>
              <a:t>source</a:t>
            </a:r>
            <a:r>
              <a:rPr lang="pl-PL" dirty="0" smtClean="0"/>
              <a:t>  independent </a:t>
            </a:r>
          </a:p>
          <a:p>
            <a:r>
              <a:rPr lang="pl-PL" dirty="0"/>
              <a:t>o</a:t>
            </a:r>
            <a:r>
              <a:rPr lang="pl-PL" dirty="0" smtClean="0"/>
              <a:t>f the </a:t>
            </a:r>
            <a:r>
              <a:rPr lang="pl-PL" dirty="0" err="1" smtClean="0"/>
              <a:t>output</a:t>
            </a:r>
            <a:r>
              <a:rPr lang="pl-PL" dirty="0" smtClean="0"/>
              <a:t> of the devices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rostokąt 22"/>
              <p:cNvSpPr/>
              <p:nvPr/>
            </p:nvSpPr>
            <p:spPr>
              <a:xfrm>
                <a:off x="5292080" y="836712"/>
                <a:ext cx="730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3" name="Prostoką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836712"/>
                <a:ext cx="7302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pole tekstowe 26"/>
          <p:cNvSpPr txBox="1"/>
          <p:nvPr/>
        </p:nvSpPr>
        <p:spPr>
          <a:xfrm>
            <a:off x="611560" y="1700808"/>
            <a:ext cx="742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Note</a:t>
            </a:r>
            <a:r>
              <a:rPr lang="pl-PL" b="1" dirty="0" smtClean="0"/>
              <a:t>:</a:t>
            </a:r>
            <a:r>
              <a:rPr lang="pl-PL" dirty="0" smtClean="0"/>
              <a:t> we do not </a:t>
            </a:r>
            <a:r>
              <a:rPr lang="pl-PL" dirty="0" err="1" smtClean="0"/>
              <a:t>impose</a:t>
            </a:r>
            <a:r>
              <a:rPr lang="pl-PL" dirty="0" smtClean="0"/>
              <a:t> </a:t>
            </a:r>
            <a:r>
              <a:rPr lang="pl-PL" dirty="0" err="1" smtClean="0"/>
              <a:t>independence</a:t>
            </a:r>
            <a:r>
              <a:rPr lang="pl-PL" dirty="0" smtClean="0"/>
              <a:t> of the </a:t>
            </a:r>
            <a:r>
              <a:rPr lang="pl-PL" dirty="0" err="1" smtClean="0"/>
              <a:t>sources</a:t>
            </a:r>
            <a:r>
              <a:rPr lang="pl-PL" dirty="0" smtClean="0"/>
              <a:t>, as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would</a:t>
            </a:r>
            <a:r>
              <a:rPr lang="pl-PL" dirty="0" smtClean="0"/>
              <a:t> be </a:t>
            </a:r>
            <a:r>
              <a:rPr lang="pl-PL" dirty="0" err="1" smtClean="0"/>
              <a:t>trivial</a:t>
            </a:r>
            <a:endParaRPr lang="pl-PL" dirty="0"/>
          </a:p>
        </p:txBody>
      </p:sp>
      <p:sp>
        <p:nvSpPr>
          <p:cNvPr id="89" name="Prostokąt 88"/>
          <p:cNvSpPr/>
          <p:nvPr/>
        </p:nvSpPr>
        <p:spPr>
          <a:xfrm>
            <a:off x="1835696" y="2852936"/>
            <a:ext cx="3600400" cy="2160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10100101010111000111010101010</a:t>
            </a:r>
            <a:endParaRPr lang="pl-PL" dirty="0"/>
          </a:p>
        </p:txBody>
      </p:sp>
      <p:sp>
        <p:nvSpPr>
          <p:cNvPr id="28" name="Prostokąt 27"/>
          <p:cNvSpPr/>
          <p:nvPr/>
        </p:nvSpPr>
        <p:spPr>
          <a:xfrm>
            <a:off x="1691680" y="3645024"/>
            <a:ext cx="158417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2" name="Łącznik łamany 31"/>
          <p:cNvCxnSpPr>
            <a:endCxn id="28" idx="0"/>
          </p:cNvCxnSpPr>
          <p:nvPr/>
        </p:nvCxnSpPr>
        <p:spPr>
          <a:xfrm rot="16200000" flipH="1">
            <a:off x="2123728" y="3284984"/>
            <a:ext cx="576064" cy="1440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/>
          <p:cNvSpPr txBox="1"/>
          <p:nvPr/>
        </p:nvSpPr>
        <p:spPr>
          <a:xfrm>
            <a:off x="467544" y="2771636"/>
            <a:ext cx="10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SV </a:t>
            </a:r>
            <a:r>
              <a:rPr lang="pl-PL" dirty="0" err="1" smtClean="0"/>
              <a:t>source</a:t>
            </a:r>
            <a:endParaRPr lang="pl-PL" dirty="0"/>
          </a:p>
        </p:txBody>
      </p:sp>
      <p:sp>
        <p:nvSpPr>
          <p:cNvPr id="90" name="Nawias klamrowy zamykający 89"/>
          <p:cNvSpPr/>
          <p:nvPr/>
        </p:nvSpPr>
        <p:spPr>
          <a:xfrm rot="16200000">
            <a:off x="2375755" y="1880828"/>
            <a:ext cx="360041" cy="1440160"/>
          </a:xfrm>
          <a:prstGeom prst="rightBrace">
            <a:avLst>
              <a:gd name="adj1" fmla="val 8333"/>
              <a:gd name="adj2" fmla="val 490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pole tekstowe 90"/>
          <p:cNvSpPr txBox="1"/>
          <p:nvPr/>
        </p:nvSpPr>
        <p:spPr>
          <a:xfrm>
            <a:off x="2393298" y="20608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u</a:t>
            </a:r>
            <a:endParaRPr lang="pl-PL" dirty="0"/>
          </a:p>
        </p:txBody>
      </p:sp>
      <p:sp>
        <p:nvSpPr>
          <p:cNvPr id="92" name="pole tekstowe 91"/>
          <p:cNvSpPr txBox="1"/>
          <p:nvPr/>
        </p:nvSpPr>
        <p:spPr>
          <a:xfrm>
            <a:off x="1672084" y="3851756"/>
            <a:ext cx="16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Devices: P(</a:t>
            </a:r>
            <a:r>
              <a:rPr lang="pl-PL" dirty="0" err="1" smtClean="0"/>
              <a:t>x|u</a:t>
            </a:r>
            <a:r>
              <a:rPr lang="pl-PL" dirty="0" smtClean="0"/>
              <a:t>)</a:t>
            </a:r>
            <a:endParaRPr lang="pl-PL" dirty="0"/>
          </a:p>
        </p:txBody>
      </p:sp>
      <p:cxnSp>
        <p:nvCxnSpPr>
          <p:cNvPr id="94" name="Łącznik prostoliniowy 93"/>
          <p:cNvCxnSpPr>
            <a:stCxn id="28" idx="2"/>
            <a:endCxn id="95" idx="1"/>
          </p:cNvCxnSpPr>
          <p:nvPr/>
        </p:nvCxnSpPr>
        <p:spPr>
          <a:xfrm>
            <a:off x="2483768" y="4365104"/>
            <a:ext cx="0" cy="40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ole tekstowe 94"/>
          <p:cNvSpPr txBox="1"/>
          <p:nvPr/>
        </p:nvSpPr>
        <p:spPr>
          <a:xfrm>
            <a:off x="2483768" y="45811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x</a:t>
            </a:r>
            <a:endParaRPr lang="pl-PL" dirty="0"/>
          </a:p>
        </p:txBody>
      </p:sp>
      <p:sp>
        <p:nvSpPr>
          <p:cNvPr id="96" name="Nawias klamrowy zamykający 95"/>
          <p:cNvSpPr/>
          <p:nvPr/>
        </p:nvSpPr>
        <p:spPr>
          <a:xfrm rot="5400000">
            <a:off x="4315337" y="2524265"/>
            <a:ext cx="360040" cy="1593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7" name="pole tekstowe 96"/>
          <p:cNvSpPr txBox="1"/>
          <p:nvPr/>
        </p:nvSpPr>
        <p:spPr>
          <a:xfrm>
            <a:off x="4324596" y="36450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y</a:t>
            </a:r>
          </a:p>
        </p:txBody>
      </p:sp>
      <p:sp>
        <p:nvSpPr>
          <p:cNvPr id="101" name="pole tekstowe 100"/>
          <p:cNvSpPr txBox="1"/>
          <p:nvPr/>
        </p:nvSpPr>
        <p:spPr>
          <a:xfrm>
            <a:off x="6022280" y="4221088"/>
            <a:ext cx="1724703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P(</a:t>
            </a:r>
            <a:r>
              <a:rPr lang="pl-PL" dirty="0" err="1" smtClean="0"/>
              <a:t>x|y,u</a:t>
            </a:r>
            <a:r>
              <a:rPr lang="pl-PL" dirty="0" smtClean="0"/>
              <a:t>) = P(</a:t>
            </a:r>
            <a:r>
              <a:rPr lang="pl-PL" dirty="0" err="1" smtClean="0"/>
              <a:t>x|u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102" name="pole tekstowe 101"/>
          <p:cNvSpPr txBox="1"/>
          <p:nvPr/>
        </p:nvSpPr>
        <p:spPr>
          <a:xfrm>
            <a:off x="6012160" y="3501008"/>
            <a:ext cx="2734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Reason</a:t>
            </a:r>
            <a:r>
              <a:rPr lang="pl-PL" dirty="0" smtClean="0"/>
              <a:t> for </a:t>
            </a:r>
            <a:r>
              <a:rPr lang="pl-PL" dirty="0" err="1" smtClean="0"/>
              <a:t>independence</a:t>
            </a:r>
            <a:r>
              <a:rPr lang="pl-PL" dirty="0" smtClean="0"/>
              <a:t>:</a:t>
            </a:r>
          </a:p>
          <a:p>
            <a:r>
              <a:rPr lang="pl-PL" dirty="0" smtClean="0"/>
              <a:t>u </a:t>
            </a:r>
            <a:r>
              <a:rPr lang="pl-PL" dirty="0" err="1" smtClean="0"/>
              <a:t>decorrelates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sources</a:t>
            </a:r>
            <a:endParaRPr lang="pl-PL" dirty="0"/>
          </a:p>
        </p:txBody>
      </p:sp>
      <p:cxnSp>
        <p:nvCxnSpPr>
          <p:cNvPr id="106" name="Łącznik prosty ze strzałką 105"/>
          <p:cNvCxnSpPr/>
          <p:nvPr/>
        </p:nvCxnSpPr>
        <p:spPr>
          <a:xfrm flipH="1" flipV="1">
            <a:off x="2915816" y="4765794"/>
            <a:ext cx="782818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Łącznik prosty ze strzałką 107"/>
          <p:cNvCxnSpPr/>
          <p:nvPr/>
        </p:nvCxnSpPr>
        <p:spPr>
          <a:xfrm flipV="1">
            <a:off x="4324596" y="4158372"/>
            <a:ext cx="0" cy="767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pole tekstowe 108"/>
          <p:cNvSpPr txBox="1"/>
          <p:nvPr/>
        </p:nvSpPr>
        <p:spPr>
          <a:xfrm>
            <a:off x="3851920" y="4950460"/>
            <a:ext cx="4617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Two</a:t>
            </a:r>
            <a:r>
              <a:rPr lang="pl-PL" dirty="0" smtClean="0"/>
              <a:t> independent           </a:t>
            </a:r>
            <a:r>
              <a:rPr lang="pl-PL" dirty="0" err="1" smtClean="0"/>
              <a:t>sources</a:t>
            </a:r>
            <a:r>
              <a:rPr lang="pl-PL" dirty="0" smtClean="0"/>
              <a:t> =&gt; non-</a:t>
            </a:r>
            <a:r>
              <a:rPr lang="pl-PL" dirty="0" err="1" smtClean="0"/>
              <a:t>explicit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extractor</a:t>
            </a:r>
            <a:r>
              <a:rPr lang="pl-PL" dirty="0" smtClean="0"/>
              <a:t> </a:t>
            </a:r>
            <a:r>
              <a:rPr lang="pl-PL" dirty="0" err="1" smtClean="0"/>
              <a:t>yields</a:t>
            </a:r>
            <a:r>
              <a:rPr lang="pl-PL" dirty="0" smtClean="0"/>
              <a:t> </a:t>
            </a:r>
            <a:r>
              <a:rPr lang="pl-PL" dirty="0" err="1" smtClean="0"/>
              <a:t>secure</a:t>
            </a:r>
            <a:r>
              <a:rPr lang="pl-PL" dirty="0" smtClean="0"/>
              <a:t> bit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Prostokąt 109"/>
              <p:cNvSpPr/>
              <p:nvPr/>
            </p:nvSpPr>
            <p:spPr>
              <a:xfrm>
                <a:off x="5497984" y="4941168"/>
                <a:ext cx="730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0" name="Prostokąt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84" y="4941168"/>
                <a:ext cx="730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Łącznik prosty ze strzałką 111"/>
          <p:cNvCxnSpPr/>
          <p:nvPr/>
        </p:nvCxnSpPr>
        <p:spPr>
          <a:xfrm>
            <a:off x="3698634" y="2420887"/>
            <a:ext cx="9148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pole tekstowe 112"/>
          <p:cNvSpPr txBox="1"/>
          <p:nvPr/>
        </p:nvSpPr>
        <p:spPr>
          <a:xfrm>
            <a:off x="3779912" y="213285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time</a:t>
            </a:r>
            <a:endParaRPr lang="pl-PL" dirty="0"/>
          </a:p>
        </p:txBody>
      </p:sp>
      <p:sp>
        <p:nvSpPr>
          <p:cNvPr id="114" name="pole tekstowe 113"/>
          <p:cNvSpPr txBox="1"/>
          <p:nvPr/>
        </p:nvSpPr>
        <p:spPr>
          <a:xfrm>
            <a:off x="395536" y="5805264"/>
            <a:ext cx="8237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Note</a:t>
            </a:r>
            <a:r>
              <a:rPr lang="pl-PL" b="1" dirty="0" smtClean="0"/>
              <a:t>: </a:t>
            </a:r>
            <a:r>
              <a:rPr lang="pl-PL" dirty="0" smtClean="0"/>
              <a:t>we </a:t>
            </a:r>
            <a:r>
              <a:rPr lang="pl-PL" dirty="0" err="1" smtClean="0"/>
              <a:t>have</a:t>
            </a:r>
            <a:r>
              <a:rPr lang="pl-PL" dirty="0" smtClean="0"/>
              <a:t> to </a:t>
            </a:r>
            <a:r>
              <a:rPr lang="pl-PL" dirty="0" err="1" smtClean="0"/>
              <a:t>verify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violates</a:t>
            </a:r>
            <a:r>
              <a:rPr lang="pl-PL" dirty="0" smtClean="0"/>
              <a:t> Bell </a:t>
            </a:r>
            <a:r>
              <a:rPr lang="pl-PL" dirty="0" err="1" smtClean="0"/>
              <a:t>inequality</a:t>
            </a:r>
            <a:r>
              <a:rPr lang="pl-PL" dirty="0"/>
              <a:t>.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does</a:t>
            </a:r>
            <a:r>
              <a:rPr lang="pl-PL" dirty="0" smtClean="0"/>
              <a:t> not,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 </a:t>
            </a:r>
            <a:r>
              <a:rPr lang="pl-PL" dirty="0" err="1" smtClean="0"/>
              <a:t>way</a:t>
            </a:r>
            <a:r>
              <a:rPr lang="pl-PL" dirty="0" smtClean="0"/>
              <a:t> </a:t>
            </a:r>
          </a:p>
          <a:p>
            <a:r>
              <a:rPr lang="pl-PL" dirty="0" smtClean="0"/>
              <a:t>to </a:t>
            </a:r>
            <a:r>
              <a:rPr lang="pl-PL" dirty="0" err="1" smtClean="0"/>
              <a:t>check</a:t>
            </a:r>
            <a:r>
              <a:rPr lang="pl-PL" dirty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the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</a:t>
            </a:r>
            <a:r>
              <a:rPr lang="pl-PL" dirty="0" err="1" smtClean="0"/>
              <a:t>deterministic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to </a:t>
            </a:r>
            <a:r>
              <a:rPr lang="pl-PL" dirty="0" err="1" smtClean="0"/>
              <a:t>which</a:t>
            </a:r>
            <a:r>
              <a:rPr lang="pl-PL" dirty="0" smtClean="0"/>
              <a:t> a SV no-go </a:t>
            </a:r>
            <a:r>
              <a:rPr lang="pl-PL" dirty="0" err="1" smtClean="0"/>
              <a:t>applies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6471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8811"/>
            <a:ext cx="5334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5"/>
          <p:cNvSpPr txBox="1"/>
          <p:nvPr/>
        </p:nvSpPr>
        <p:spPr>
          <a:xfrm>
            <a:off x="395536" y="4581128"/>
            <a:ext cx="8792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The </a:t>
            </a:r>
            <a:r>
              <a:rPr lang="pl-PL" b="1" dirty="0" err="1" smtClean="0"/>
              <a:t>protocol</a:t>
            </a:r>
            <a:r>
              <a:rPr lang="pl-PL" b="1" dirty="0" smtClean="0"/>
              <a:t> :  </a:t>
            </a:r>
          </a:p>
          <a:p>
            <a:r>
              <a:rPr lang="pl-PL" dirty="0" smtClean="0"/>
              <a:t>1) </a:t>
            </a:r>
            <a:r>
              <a:rPr lang="pl-PL" dirty="0" err="1" smtClean="0"/>
              <a:t>Use</a:t>
            </a:r>
            <a:r>
              <a:rPr lang="pl-PL" dirty="0" smtClean="0"/>
              <a:t> Device 1 n </a:t>
            </a:r>
            <a:r>
              <a:rPr lang="pl-PL" dirty="0" err="1" smtClean="0"/>
              <a:t>times</a:t>
            </a:r>
            <a:r>
              <a:rPr lang="pl-PL" dirty="0" smtClean="0"/>
              <a:t> </a:t>
            </a:r>
            <a:r>
              <a:rPr lang="pl-PL" dirty="0" err="1" smtClean="0"/>
              <a:t>taking</a:t>
            </a:r>
            <a:r>
              <a:rPr lang="pl-PL" dirty="0" smtClean="0"/>
              <a:t> as </a:t>
            </a:r>
            <a:r>
              <a:rPr lang="pl-PL" dirty="0" err="1" smtClean="0"/>
              <a:t>inputs</a:t>
            </a:r>
            <a:r>
              <a:rPr lang="pl-PL" dirty="0" smtClean="0"/>
              <a:t> </a:t>
            </a:r>
            <a:r>
              <a:rPr lang="pl-PL" dirty="0" err="1" smtClean="0"/>
              <a:t>bits</a:t>
            </a:r>
            <a:r>
              <a:rPr lang="pl-PL" dirty="0" smtClean="0"/>
              <a:t> from SV </a:t>
            </a:r>
            <a:r>
              <a:rPr lang="pl-PL" dirty="0" err="1" smtClean="0"/>
              <a:t>source</a:t>
            </a:r>
            <a:r>
              <a:rPr lang="pl-PL" dirty="0" smtClean="0"/>
              <a:t> forming the</a:t>
            </a:r>
            <a:r>
              <a:rPr lang="pl-PL" b="1" dirty="0" smtClean="0"/>
              <a:t> </a:t>
            </a:r>
            <a:r>
              <a:rPr lang="pl-PL" b="1" dirty="0" err="1" smtClean="0"/>
              <a:t>block</a:t>
            </a:r>
            <a:r>
              <a:rPr lang="pl-PL" b="1" dirty="0" smtClean="0"/>
              <a:t> 1</a:t>
            </a:r>
          </a:p>
          <a:p>
            <a:r>
              <a:rPr lang="pl-PL" dirty="0" smtClean="0"/>
              <a:t>2) Out of n x N</a:t>
            </a:r>
            <a:r>
              <a:rPr lang="pl-PL" baseline="-25000" dirty="0" smtClean="0"/>
              <a:t>2</a:t>
            </a:r>
            <a:r>
              <a:rPr lang="pl-PL" dirty="0" smtClean="0"/>
              <a:t> </a:t>
            </a:r>
            <a:r>
              <a:rPr lang="pl-PL" dirty="0" err="1" smtClean="0"/>
              <a:t>uses</a:t>
            </a:r>
            <a:r>
              <a:rPr lang="pl-PL" dirty="0" smtClean="0"/>
              <a:t> of Device 2 </a:t>
            </a:r>
            <a:r>
              <a:rPr lang="pl-PL" b="1" dirty="0" err="1" smtClean="0"/>
              <a:t>choose</a:t>
            </a:r>
            <a:r>
              <a:rPr lang="pl-PL" b="1" dirty="0" smtClean="0"/>
              <a:t> the </a:t>
            </a:r>
            <a:r>
              <a:rPr lang="pl-PL" b="1" dirty="0" err="1" smtClean="0"/>
              <a:t>block</a:t>
            </a:r>
            <a:r>
              <a:rPr lang="pl-PL" b="1" dirty="0" smtClean="0"/>
              <a:t> 2 </a:t>
            </a:r>
            <a:r>
              <a:rPr lang="pl-PL" dirty="0" smtClean="0"/>
              <a:t>of n </a:t>
            </a:r>
            <a:r>
              <a:rPr lang="pl-PL" dirty="0" err="1" smtClean="0"/>
              <a:t>uses</a:t>
            </a:r>
            <a:r>
              <a:rPr lang="pl-PL" dirty="0" smtClean="0"/>
              <a:t>, </a:t>
            </a:r>
            <a:r>
              <a:rPr lang="pl-PL" b="1" dirty="0" smtClean="0"/>
              <a:t>by </a:t>
            </a:r>
            <a:r>
              <a:rPr lang="pl-PL" b="1" dirty="0" err="1" smtClean="0"/>
              <a:t>means</a:t>
            </a:r>
            <a:r>
              <a:rPr lang="pl-PL" b="1" dirty="0" smtClean="0"/>
              <a:t> of SV </a:t>
            </a:r>
            <a:r>
              <a:rPr lang="pl-PL" b="1" dirty="0" err="1" smtClean="0"/>
              <a:t>source</a:t>
            </a:r>
            <a:r>
              <a:rPr lang="pl-PL" b="1" dirty="0" smtClean="0"/>
              <a:t> </a:t>
            </a:r>
          </a:p>
          <a:p>
            <a:r>
              <a:rPr lang="pl-PL" dirty="0" smtClean="0"/>
              <a:t>3) </a:t>
            </a:r>
            <a:r>
              <a:rPr lang="pl-PL" dirty="0" err="1" smtClean="0"/>
              <a:t>Check</a:t>
            </a:r>
            <a:r>
              <a:rPr lang="pl-PL" dirty="0" smtClean="0"/>
              <a:t> the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b="1" dirty="0" smtClean="0"/>
              <a:t>Bell </a:t>
            </a:r>
            <a:r>
              <a:rPr lang="pl-PL" b="1" dirty="0" err="1" smtClean="0"/>
              <a:t>violation</a:t>
            </a:r>
            <a:r>
              <a:rPr lang="pl-PL" b="1" dirty="0" smtClean="0"/>
              <a:t> in </a:t>
            </a:r>
            <a:r>
              <a:rPr lang="pl-PL" b="1" dirty="0" err="1" smtClean="0"/>
              <a:t>both</a:t>
            </a:r>
            <a:r>
              <a:rPr lang="pl-PL" b="1" dirty="0" smtClean="0"/>
              <a:t> </a:t>
            </a:r>
            <a:r>
              <a:rPr lang="pl-PL" b="1" dirty="0" err="1" smtClean="0"/>
              <a:t>blocks</a:t>
            </a:r>
            <a:endParaRPr lang="pl-PL" b="1" dirty="0" smtClean="0"/>
          </a:p>
          <a:p>
            <a:r>
              <a:rPr lang="pl-PL" dirty="0" smtClean="0"/>
              <a:t>4) Upon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of Bell </a:t>
            </a:r>
            <a:r>
              <a:rPr lang="pl-PL" dirty="0" err="1" smtClean="0"/>
              <a:t>violation</a:t>
            </a:r>
            <a:r>
              <a:rPr lang="pl-PL" dirty="0" smtClean="0"/>
              <a:t> in 3), </a:t>
            </a:r>
            <a:r>
              <a:rPr lang="pl-PL" b="1" dirty="0" err="1" smtClean="0"/>
              <a:t>apply</a:t>
            </a:r>
            <a:r>
              <a:rPr lang="pl-PL" b="1" dirty="0" smtClean="0"/>
              <a:t> </a:t>
            </a:r>
            <a:r>
              <a:rPr lang="pl-PL" b="1" dirty="0" err="1" smtClean="0"/>
              <a:t>Extractor</a:t>
            </a:r>
            <a:r>
              <a:rPr lang="pl-PL" b="1" dirty="0" smtClean="0"/>
              <a:t> to </a:t>
            </a:r>
            <a:r>
              <a:rPr lang="pl-PL" b="1" dirty="0" err="1" smtClean="0"/>
              <a:t>these</a:t>
            </a:r>
            <a:r>
              <a:rPr lang="pl-PL" b="1" dirty="0" smtClean="0"/>
              <a:t> </a:t>
            </a:r>
            <a:r>
              <a:rPr lang="pl-PL" b="1" dirty="0" err="1" smtClean="0"/>
              <a:t>two</a:t>
            </a:r>
            <a:r>
              <a:rPr lang="pl-PL" b="1" dirty="0" smtClean="0"/>
              <a:t> </a:t>
            </a:r>
            <a:r>
              <a:rPr lang="pl-PL" b="1" dirty="0" err="1" smtClean="0"/>
              <a:t>blocks</a:t>
            </a:r>
            <a:r>
              <a:rPr lang="pl-PL" b="1" dirty="0" smtClean="0"/>
              <a:t> and SV </a:t>
            </a:r>
            <a:r>
              <a:rPr lang="pl-PL" b="1" dirty="0" err="1" smtClean="0"/>
              <a:t>source</a:t>
            </a:r>
            <a:endParaRPr lang="pl-PL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-17735" y="15567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Block 1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318628" y="23395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Block 2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134393" y="908720"/>
            <a:ext cx="9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Device 1</a:t>
            </a:r>
            <a:endParaRPr lang="pl-PL" dirty="0"/>
          </a:p>
        </p:txBody>
      </p:sp>
      <p:sp>
        <p:nvSpPr>
          <p:cNvPr id="5" name="Prostokąt 4"/>
          <p:cNvSpPr/>
          <p:nvPr/>
        </p:nvSpPr>
        <p:spPr>
          <a:xfrm>
            <a:off x="5004048" y="548680"/>
            <a:ext cx="2357487" cy="666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5868144" y="2996952"/>
            <a:ext cx="3029163" cy="175432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 smtClean="0"/>
              <a:t>Preliminary </a:t>
            </a:r>
            <a:r>
              <a:rPr lang="pl-PL" b="1" dirty="0" err="1" smtClean="0"/>
              <a:t>assumptions</a:t>
            </a:r>
            <a:r>
              <a:rPr lang="pl-PL" b="1" dirty="0" smtClean="0"/>
              <a:t>:</a:t>
            </a:r>
          </a:p>
          <a:p>
            <a:r>
              <a:rPr lang="pl-PL" dirty="0" smtClean="0"/>
              <a:t>Devices:</a:t>
            </a:r>
          </a:p>
          <a:p>
            <a:pPr marL="285750" indent="-285750">
              <a:buFontTx/>
              <a:buChar char="-"/>
            </a:pPr>
            <a:r>
              <a:rPr lang="pl-PL" dirty="0" smtClean="0"/>
              <a:t>Do not </a:t>
            </a:r>
            <a:r>
              <a:rPr lang="pl-PL" dirty="0" err="1" smtClean="0"/>
              <a:t>signal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each</a:t>
            </a:r>
            <a:r>
              <a:rPr lang="pl-PL" dirty="0" smtClean="0"/>
              <a:t> </a:t>
            </a:r>
            <a:r>
              <a:rPr lang="pl-PL" dirty="0" err="1" smtClean="0"/>
              <a:t>other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forward</a:t>
            </a:r>
            <a:r>
              <a:rPr lang="pl-PL" dirty="0" smtClean="0"/>
              <a:t> </a:t>
            </a:r>
            <a:r>
              <a:rPr lang="pl-PL" dirty="0" err="1" smtClean="0"/>
              <a:t>signaling</a:t>
            </a:r>
            <a:r>
              <a:rPr lang="pl-PL" dirty="0" smtClean="0"/>
              <a:t> </a:t>
            </a:r>
          </a:p>
          <a:p>
            <a:r>
              <a:rPr lang="pl-PL" dirty="0" smtClean="0"/>
              <a:t>(past </a:t>
            </a:r>
            <a:r>
              <a:rPr lang="pl-PL" dirty="0" err="1" smtClean="0"/>
              <a:t>can</a:t>
            </a:r>
            <a:r>
              <a:rPr lang="pl-PL" dirty="0" smtClean="0"/>
              <a:t> influence the </a:t>
            </a:r>
            <a:r>
              <a:rPr lang="pl-PL" dirty="0" err="1" smtClean="0"/>
              <a:t>future</a:t>
            </a:r>
            <a:r>
              <a:rPr lang="pl-PL" dirty="0" smtClean="0"/>
              <a:t>)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179512" y="6093296"/>
            <a:ext cx="8843575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 smtClean="0"/>
              <a:t>Security </a:t>
            </a:r>
            <a:r>
              <a:rPr lang="pl-PL" b="1" dirty="0" err="1" smtClean="0"/>
              <a:t>claim</a:t>
            </a:r>
            <a:r>
              <a:rPr lang="pl-PL" b="1" dirty="0" smtClean="0"/>
              <a:t>: </a:t>
            </a:r>
            <a:r>
              <a:rPr lang="pl-PL" dirty="0" err="1"/>
              <a:t>protocol</a:t>
            </a:r>
            <a:r>
              <a:rPr lang="pl-PL" dirty="0"/>
              <a:t> I, upon </a:t>
            </a:r>
            <a:r>
              <a:rPr lang="pl-PL" dirty="0" err="1"/>
              <a:t>acceptance</a:t>
            </a:r>
            <a:r>
              <a:rPr lang="pl-PL" dirty="0"/>
              <a:t> </a:t>
            </a:r>
            <a:r>
              <a:rPr lang="pl-PL" dirty="0" err="1" smtClean="0"/>
              <a:t>provides</a:t>
            </a:r>
            <a:r>
              <a:rPr lang="pl-PL" dirty="0" smtClean="0"/>
              <a:t> </a:t>
            </a:r>
            <a:r>
              <a:rPr lang="pl-PL" dirty="0" err="1"/>
              <a:t>secure</a:t>
            </a:r>
            <a:r>
              <a:rPr lang="pl-PL" dirty="0"/>
              <a:t> bit </a:t>
            </a:r>
            <a:r>
              <a:rPr lang="pl-PL" dirty="0" err="1"/>
              <a:t>up</a:t>
            </a:r>
            <a:r>
              <a:rPr lang="pl-PL" dirty="0"/>
              <a:t> to error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vanises</a:t>
            </a:r>
            <a:r>
              <a:rPr lang="pl-PL" dirty="0"/>
              <a:t> with </a:t>
            </a:r>
          </a:p>
          <a:p>
            <a:r>
              <a:rPr lang="pl-PL" dirty="0" err="1"/>
              <a:t>uses</a:t>
            </a:r>
            <a:r>
              <a:rPr lang="pl-PL" dirty="0"/>
              <a:t> of devices  </a:t>
            </a:r>
            <a:r>
              <a:rPr lang="pl-PL" dirty="0" smtClean="0"/>
              <a:t>with high </a:t>
            </a:r>
            <a:r>
              <a:rPr lang="pl-PL" dirty="0" err="1" smtClean="0"/>
              <a:t>probability</a:t>
            </a:r>
            <a:endParaRPr lang="pl-PL" dirty="0"/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179512" y="-3874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>
                <a:solidFill>
                  <a:srgbClr val="7030A0"/>
                </a:solidFill>
              </a:rPr>
              <a:t>Protocol</a:t>
            </a:r>
            <a:r>
              <a:rPr lang="pl-PL" dirty="0" smtClean="0">
                <a:solidFill>
                  <a:srgbClr val="7030A0"/>
                </a:solidFill>
              </a:rPr>
              <a:t> II</a:t>
            </a:r>
            <a:endParaRPr lang="pl-PL" dirty="0">
              <a:solidFill>
                <a:srgbClr val="7030A0"/>
              </a:solidFill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5324916" y="819010"/>
            <a:ext cx="9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Device 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57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395536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>
                <a:solidFill>
                  <a:srgbClr val="7030A0"/>
                </a:solidFill>
              </a:rPr>
              <a:t>Idea of the proof for </a:t>
            </a:r>
            <a:r>
              <a:rPr lang="pl-PL" dirty="0" err="1" smtClean="0">
                <a:solidFill>
                  <a:srgbClr val="7030A0"/>
                </a:solidFill>
              </a:rPr>
              <a:t>protocol</a:t>
            </a:r>
            <a:r>
              <a:rPr lang="pl-PL" dirty="0" smtClean="0">
                <a:solidFill>
                  <a:srgbClr val="7030A0"/>
                </a:solidFill>
              </a:rPr>
              <a:t> II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899592" y="1556792"/>
            <a:ext cx="493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>
                <a:solidFill>
                  <a:schemeClr val="tx2"/>
                </a:solidFill>
              </a:rPr>
              <a:t>By </a:t>
            </a:r>
            <a:r>
              <a:rPr lang="pl-PL" b="1" dirty="0" err="1" smtClean="0">
                <a:solidFill>
                  <a:schemeClr val="tx2"/>
                </a:solidFill>
              </a:rPr>
              <a:t>assumption</a:t>
            </a:r>
            <a:r>
              <a:rPr lang="pl-PL" b="1" dirty="0" smtClean="0">
                <a:solidFill>
                  <a:schemeClr val="tx2"/>
                </a:solidFill>
              </a:rPr>
              <a:t> II </a:t>
            </a:r>
            <a:r>
              <a:rPr lang="pl-PL" dirty="0" smtClean="0">
                <a:solidFill>
                  <a:schemeClr val="tx2"/>
                </a:solidFill>
              </a:rPr>
              <a:t>+ </a:t>
            </a:r>
            <a:r>
              <a:rPr lang="pl-PL" dirty="0" err="1" smtClean="0">
                <a:solidFill>
                  <a:schemeClr val="tx2"/>
                </a:solidFill>
              </a:rPr>
              <a:t>new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type</a:t>
            </a:r>
            <a:r>
              <a:rPr lang="pl-PL" dirty="0" smtClean="0">
                <a:solidFill>
                  <a:schemeClr val="tx2"/>
                </a:solidFill>
              </a:rPr>
              <a:t> of </a:t>
            </a:r>
            <a:r>
              <a:rPr lang="pl-PL" dirty="0" err="1" smtClean="0">
                <a:solidFill>
                  <a:schemeClr val="tx2"/>
                </a:solidFill>
              </a:rPr>
              <a:t>deFinetti</a:t>
            </a:r>
            <a:r>
              <a:rPr lang="pl-PL" dirty="0" smtClean="0">
                <a:solidFill>
                  <a:schemeClr val="tx2"/>
                </a:solidFill>
              </a:rPr>
              <a:t> </a:t>
            </a:r>
            <a:r>
              <a:rPr lang="pl-PL" dirty="0" err="1" smtClean="0">
                <a:solidFill>
                  <a:schemeClr val="tx2"/>
                </a:solidFill>
              </a:rPr>
              <a:t>theorem</a:t>
            </a:r>
            <a:r>
              <a:rPr lang="pl-PL" dirty="0" smtClean="0">
                <a:solidFill>
                  <a:schemeClr val="tx2"/>
                </a:solidFill>
              </a:rPr>
              <a:t>: 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870756" y="2134597"/>
            <a:ext cx="441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The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blocks</a:t>
            </a:r>
            <a:r>
              <a:rPr lang="pl-PL" dirty="0" smtClean="0"/>
              <a:t> of </a:t>
            </a:r>
            <a:r>
              <a:rPr lang="pl-PL" dirty="0" err="1" smtClean="0"/>
              <a:t>uses</a:t>
            </a:r>
            <a:r>
              <a:rPr lang="pl-PL" dirty="0" smtClean="0"/>
              <a:t> of devices (#1 and #2)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i="1" dirty="0" err="1" smtClean="0"/>
              <a:t>product</a:t>
            </a:r>
            <a:r>
              <a:rPr lang="pl-PL" i="1" dirty="0" smtClean="0"/>
              <a:t> with </a:t>
            </a:r>
            <a:r>
              <a:rPr lang="pl-PL" i="1" dirty="0" err="1" smtClean="0"/>
              <a:t>each</a:t>
            </a:r>
            <a:r>
              <a:rPr lang="pl-PL" i="1" dirty="0" smtClean="0"/>
              <a:t> </a:t>
            </a:r>
            <a:r>
              <a:rPr lang="pl-PL" i="1" dirty="0" err="1" smtClean="0"/>
              <a:t>other</a:t>
            </a:r>
            <a:endParaRPr lang="pl-PL" i="1" dirty="0"/>
          </a:p>
        </p:txBody>
      </p:sp>
      <p:sp>
        <p:nvSpPr>
          <p:cNvPr id="11" name="Elipsa 10"/>
          <p:cNvSpPr/>
          <p:nvPr/>
        </p:nvSpPr>
        <p:spPr>
          <a:xfrm>
            <a:off x="4572000" y="3501008"/>
            <a:ext cx="180020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1979712" y="450912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3707904" y="4509120"/>
            <a:ext cx="9361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1763688" y="3789040"/>
            <a:ext cx="4337134" cy="2160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10101010111000110101010111000000110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307066" y="3707740"/>
            <a:ext cx="10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SV </a:t>
            </a:r>
            <a:r>
              <a:rPr lang="pl-PL" dirty="0" err="1" smtClean="0"/>
              <a:t>source</a:t>
            </a:r>
            <a:endParaRPr lang="pl-PL" dirty="0"/>
          </a:p>
        </p:txBody>
      </p:sp>
      <p:cxnSp>
        <p:nvCxnSpPr>
          <p:cNvPr id="17" name="Łącznik łamany 16"/>
          <p:cNvCxnSpPr>
            <a:endCxn id="12" idx="0"/>
          </p:cNvCxnSpPr>
          <p:nvPr/>
        </p:nvCxnSpPr>
        <p:spPr>
          <a:xfrm rot="5400000">
            <a:off x="2362927" y="4161911"/>
            <a:ext cx="432046" cy="2623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łamany 18"/>
          <p:cNvCxnSpPr>
            <a:endCxn id="13" idx="0"/>
          </p:cNvCxnSpPr>
          <p:nvPr/>
        </p:nvCxnSpPr>
        <p:spPr>
          <a:xfrm rot="16200000" flipH="1">
            <a:off x="3761910" y="4095073"/>
            <a:ext cx="504057" cy="3240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/>
          <p:cNvSpPr txBox="1"/>
          <p:nvPr/>
        </p:nvSpPr>
        <p:spPr>
          <a:xfrm>
            <a:off x="1979712" y="45811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Block 1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3787683" y="45718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Block 2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pole tekstowe 23"/>
              <p:cNvSpPr txBox="1"/>
              <p:nvPr/>
            </p:nvSpPr>
            <p:spPr>
              <a:xfrm>
                <a:off x="3025086" y="4540478"/>
                <a:ext cx="599780" cy="369332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/>
                            </a:rPr>
                            <m:t>⊗</m:t>
                          </m:r>
                        </m:e>
                        <m:sup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≈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4" name="pole tekstow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086" y="4540478"/>
                <a:ext cx="59978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pole tekstowe 24"/>
              <p:cNvSpPr txBox="1"/>
              <p:nvPr/>
            </p:nvSpPr>
            <p:spPr>
              <a:xfrm>
                <a:off x="4716016" y="4365104"/>
                <a:ext cx="59978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l-PL" i="1">
                              <a:latin typeface="Cambria Math"/>
                            </a:rPr>
                            <m:t>⊗</m:t>
                          </m:r>
                        </m:e>
                        <m:sup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≈</m:t>
                          </m:r>
                        </m:sup>
                      </m:sSup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pole tekstow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365104"/>
                <a:ext cx="59978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Łącznik prostoliniowy 28"/>
          <p:cNvCxnSpPr>
            <a:stCxn id="11" idx="4"/>
          </p:cNvCxnSpPr>
          <p:nvPr/>
        </p:nvCxnSpPr>
        <p:spPr>
          <a:xfrm flipH="1">
            <a:off x="4836317" y="4221088"/>
            <a:ext cx="635783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oliniowy 30"/>
          <p:cNvCxnSpPr>
            <a:stCxn id="12" idx="2"/>
          </p:cNvCxnSpPr>
          <p:nvPr/>
        </p:nvCxnSpPr>
        <p:spPr>
          <a:xfrm>
            <a:off x="2447764" y="4941168"/>
            <a:ext cx="830800" cy="493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oliniowy 33"/>
          <p:cNvCxnSpPr>
            <a:stCxn id="22" idx="2"/>
          </p:cNvCxnSpPr>
          <p:nvPr/>
        </p:nvCxnSpPr>
        <p:spPr>
          <a:xfrm flipH="1">
            <a:off x="3932256" y="4941168"/>
            <a:ext cx="28359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1403648" y="5445224"/>
            <a:ext cx="501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</a:t>
            </a:r>
            <a:r>
              <a:rPr lang="pl-PL" dirty="0" smtClean="0"/>
              <a:t> independent             </a:t>
            </a:r>
            <a:r>
              <a:rPr lang="pl-PL" dirty="0" err="1" smtClean="0"/>
              <a:t>sources</a:t>
            </a:r>
            <a:r>
              <a:rPr lang="pl-PL" dirty="0" smtClean="0"/>
              <a:t>: </a:t>
            </a:r>
            <a:r>
              <a:rPr lang="pl-PL" dirty="0" err="1" smtClean="0"/>
              <a:t>good</a:t>
            </a:r>
            <a:r>
              <a:rPr lang="pl-PL" dirty="0" smtClean="0"/>
              <a:t> for 3-extractor </a:t>
            </a:r>
            <a:endParaRPr lang="pl-PL" dirty="0"/>
          </a:p>
        </p:txBody>
      </p:sp>
      <p:cxnSp>
        <p:nvCxnSpPr>
          <p:cNvPr id="42" name="Łącznik prostoliniowy 41"/>
          <p:cNvCxnSpPr>
            <a:stCxn id="37" idx="2"/>
          </p:cNvCxnSpPr>
          <p:nvPr/>
        </p:nvCxnSpPr>
        <p:spPr>
          <a:xfrm>
            <a:off x="3909655" y="5814556"/>
            <a:ext cx="173221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ole tekstowe 42"/>
          <p:cNvSpPr txBox="1"/>
          <p:nvPr/>
        </p:nvSpPr>
        <p:spPr>
          <a:xfrm>
            <a:off x="3503633" y="6093296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Secure</a:t>
            </a:r>
            <a:r>
              <a:rPr lang="pl-PL" dirty="0" smtClean="0"/>
              <a:t> </a:t>
            </a:r>
            <a:r>
              <a:rPr lang="pl-PL" dirty="0" err="1" smtClean="0"/>
              <a:t>bits</a:t>
            </a:r>
            <a:endParaRPr lang="pl-PL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1835696" y="6444044"/>
            <a:ext cx="470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(SECRECY AGAINST NO-SIGNALING ADVERSARY )</a:t>
            </a:r>
            <a:endParaRPr lang="pl-PL" dirty="0"/>
          </a:p>
        </p:txBody>
      </p:sp>
      <p:cxnSp>
        <p:nvCxnSpPr>
          <p:cNvPr id="3" name="Łącznik prosty ze strzałką 2"/>
          <p:cNvCxnSpPr/>
          <p:nvPr/>
        </p:nvCxnSpPr>
        <p:spPr>
          <a:xfrm flipH="1">
            <a:off x="2123099" y="3501008"/>
            <a:ext cx="1155465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ole tekstowe 3"/>
          <p:cNvSpPr txBox="1"/>
          <p:nvPr/>
        </p:nvSpPr>
        <p:spPr>
          <a:xfrm>
            <a:off x="6804248" y="5445224"/>
            <a:ext cx="219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[</a:t>
            </a:r>
            <a:r>
              <a:rPr lang="pl-PL" dirty="0" err="1" smtClean="0"/>
              <a:t>Chore,Goldreich</a:t>
            </a:r>
            <a:r>
              <a:rPr lang="pl-PL" dirty="0" smtClean="0"/>
              <a:t> ‚88]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2393695" y="313167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time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539552" y="15567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2)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rostokąt 19"/>
              <p:cNvSpPr/>
              <p:nvPr/>
            </p:nvSpPr>
            <p:spPr>
              <a:xfrm>
                <a:off x="2832140" y="5434653"/>
                <a:ext cx="730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dirty="0"/>
                  <a:t> </a:t>
                </a:r>
              </a:p>
            </p:txBody>
          </p:sp>
        </mc:Choice>
        <mc:Fallback xmlns="">
          <p:sp>
            <p:nvSpPr>
              <p:cNvPr id="20" name="Prostoką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140" y="5434653"/>
                <a:ext cx="730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ole tekstowe 31"/>
          <p:cNvSpPr txBox="1"/>
          <p:nvPr/>
        </p:nvSpPr>
        <p:spPr>
          <a:xfrm>
            <a:off x="907876" y="836712"/>
            <a:ext cx="176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By </a:t>
            </a:r>
            <a:r>
              <a:rPr lang="pl-PL" b="1" dirty="0" err="1" smtClean="0"/>
              <a:t>assumption</a:t>
            </a:r>
            <a:r>
              <a:rPr lang="pl-PL" b="1" dirty="0" smtClean="0"/>
              <a:t> I:</a:t>
            </a:r>
            <a:endParaRPr lang="pl-PL" b="1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2777397" y="836712"/>
            <a:ext cx="5395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SV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serves</a:t>
            </a:r>
            <a:r>
              <a:rPr lang="pl-PL" dirty="0" smtClean="0"/>
              <a:t> </a:t>
            </a:r>
            <a:r>
              <a:rPr lang="pl-PL" dirty="0" err="1" smtClean="0"/>
              <a:t>itself</a:t>
            </a:r>
            <a:r>
              <a:rPr lang="pl-PL" dirty="0" smtClean="0"/>
              <a:t> as                 </a:t>
            </a:r>
            <a:r>
              <a:rPr lang="pl-PL" dirty="0" err="1" smtClean="0"/>
              <a:t>source</a:t>
            </a:r>
            <a:r>
              <a:rPr lang="pl-PL" dirty="0" smtClean="0"/>
              <a:t>  independent </a:t>
            </a:r>
          </a:p>
          <a:p>
            <a:r>
              <a:rPr lang="pl-PL" dirty="0"/>
              <a:t>o</a:t>
            </a:r>
            <a:r>
              <a:rPr lang="pl-PL" dirty="0" smtClean="0"/>
              <a:t>f the </a:t>
            </a:r>
            <a:r>
              <a:rPr lang="pl-PL" dirty="0" err="1" smtClean="0"/>
              <a:t>output</a:t>
            </a:r>
            <a:r>
              <a:rPr lang="pl-PL" dirty="0" smtClean="0"/>
              <a:t> of the devices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Prostokąt 34"/>
              <p:cNvSpPr/>
              <p:nvPr/>
            </p:nvSpPr>
            <p:spPr>
              <a:xfrm>
                <a:off x="5228356" y="836712"/>
                <a:ext cx="730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5" name="Prostoką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356" y="836712"/>
                <a:ext cx="7302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pole tekstowe 35"/>
          <p:cNvSpPr txBox="1"/>
          <p:nvPr/>
        </p:nvSpPr>
        <p:spPr>
          <a:xfrm>
            <a:off x="539552" y="83671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1)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44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 txBox="1">
            <a:spLocks/>
          </p:cNvSpPr>
          <p:nvPr/>
        </p:nvSpPr>
        <p:spPr>
          <a:xfrm>
            <a:off x="395536" y="-993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>
                <a:solidFill>
                  <a:srgbClr val="7030A0"/>
                </a:solidFill>
              </a:rPr>
              <a:t>Ingredients</a:t>
            </a:r>
            <a:r>
              <a:rPr lang="pl-PL" dirty="0" smtClean="0">
                <a:solidFill>
                  <a:srgbClr val="7030A0"/>
                </a:solidFill>
              </a:rPr>
              <a:t> of the proof (i)</a:t>
            </a:r>
          </a:p>
          <a:p>
            <a:r>
              <a:rPr lang="pl-PL" dirty="0" smtClean="0">
                <a:solidFill>
                  <a:srgbClr val="7030A0"/>
                </a:solidFill>
              </a:rPr>
              <a:t>a Bell </a:t>
            </a:r>
            <a:r>
              <a:rPr lang="pl-PL" dirty="0" err="1" smtClean="0">
                <a:solidFill>
                  <a:srgbClr val="7030A0"/>
                </a:solidFill>
              </a:rPr>
              <a:t>inequality</a:t>
            </a:r>
            <a:endParaRPr lang="pl-PL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/>
              <p:cNvSpPr txBox="1"/>
              <p:nvPr/>
            </p:nvSpPr>
            <p:spPr>
              <a:xfrm>
                <a:off x="341015" y="4293096"/>
                <a:ext cx="8119417" cy="1195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b="1" dirty="0" smtClean="0"/>
                  <a:t>Lemma.- </a:t>
                </a:r>
                <a:r>
                  <a:rPr lang="pl-PL" dirty="0" err="1" smtClean="0"/>
                  <a:t>Suppose</a:t>
                </a:r>
                <a:r>
                  <a:rPr lang="pl-PL" dirty="0" smtClean="0"/>
                  <a:t> </a:t>
                </a:r>
                <a:r>
                  <a:rPr lang="pl-PL" b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pl-PL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pl-PL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pl-PL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pl-PL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pl-PL" b="1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pl-PL" dirty="0" err="1" smtClean="0"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pl-PL" b="1" dirty="0" err="1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pl-PL" dirty="0" smtClean="0">
                    <a:latin typeface="Times New Roman" pitchFamily="18" charset="0"/>
                    <a:cs typeface="Times New Roman" pitchFamily="18" charset="0"/>
                  </a:rPr>
                  <a:t>)}= </a:t>
                </a:r>
                <a:r>
                  <a:rPr lang="pl-PL" dirty="0" smtClean="0">
                    <a:latin typeface="Times New Roman" pitchFamily="18" charset="0"/>
                    <a:cs typeface="Times New Roman" pitchFamily="18" charset="0"/>
                    <a:sym typeface="Mathematica1"/>
                  </a:rPr>
                  <a:t> &gt;0</a:t>
                </a:r>
                <a:r>
                  <a:rPr lang="pl-PL" baseline="-25000" dirty="0" smtClean="0">
                    <a:sym typeface="Mathematica1"/>
                  </a:rPr>
                  <a:t>  </a:t>
                </a:r>
                <a:r>
                  <a:rPr lang="pl-PL" dirty="0" err="1" smtClean="0">
                    <a:sym typeface="Mathematica1"/>
                  </a:rPr>
                  <a:t>then</a:t>
                </a:r>
                <a:r>
                  <a:rPr lang="pl-PL" dirty="0" smtClean="0">
                    <a:sym typeface="Mathematica1"/>
                  </a:rPr>
                  <a:t> </a:t>
                </a:r>
                <a:r>
                  <a:rPr lang="pl-PL" b="1" dirty="0" smtClean="0">
                    <a:sym typeface="Mathematica1"/>
                  </a:rPr>
                  <a:t> for </a:t>
                </a:r>
                <a:r>
                  <a:rPr lang="pl-PL" b="1" dirty="0" err="1" smtClean="0">
                    <a:sym typeface="Mathematica1"/>
                  </a:rPr>
                  <a:t>any</a:t>
                </a:r>
                <a:r>
                  <a:rPr lang="pl-PL" b="1" dirty="0" smtClean="0">
                    <a:sym typeface="Mathematica1"/>
                  </a:rPr>
                  <a:t> </a:t>
                </a:r>
                <a:r>
                  <a:rPr lang="pl-PL" dirty="0" smtClean="0">
                    <a:sym typeface="Mathematica1"/>
                  </a:rPr>
                  <a:t> </a:t>
                </a:r>
                <a:r>
                  <a:rPr lang="pl-PL" dirty="0" err="1" smtClean="0">
                    <a:sym typeface="Mathematica1"/>
                  </a:rPr>
                  <a:t>measurement</a:t>
                </a:r>
                <a:r>
                  <a:rPr lang="pl-PL" dirty="0" smtClean="0">
                    <a:sym typeface="Mathematica1"/>
                  </a:rPr>
                  <a:t> </a:t>
                </a:r>
                <a:r>
                  <a:rPr lang="pl-PL" dirty="0" smtClean="0">
                    <a:latin typeface="Times New Roman" pitchFamily="18" charset="0"/>
                    <a:cs typeface="Times New Roman" pitchFamily="18" charset="0"/>
                    <a:sym typeface="Mathematica1"/>
                  </a:rPr>
                  <a:t> </a:t>
                </a:r>
                <a:r>
                  <a:rPr lang="pl-PL" dirty="0" err="1" smtClean="0">
                    <a:latin typeface="Times New Roman" pitchFamily="18" charset="0"/>
                    <a:cs typeface="Times New Roman" pitchFamily="18" charset="0"/>
                    <a:sym typeface="Mathematica1"/>
                  </a:rPr>
                  <a:t>setting</a:t>
                </a:r>
                <a:r>
                  <a:rPr lang="pl-PL" dirty="0" smtClean="0">
                    <a:latin typeface="Times New Roman" pitchFamily="18" charset="0"/>
                    <a:cs typeface="Times New Roman" pitchFamily="18" charset="0"/>
                    <a:sym typeface="Mathematica1"/>
                  </a:rPr>
                  <a:t>  </a:t>
                </a:r>
                <a:r>
                  <a:rPr lang="pl-PL" b="1" dirty="0" smtClean="0">
                    <a:sym typeface="Mathematica1"/>
                  </a:rPr>
                  <a:t>u </a:t>
                </a:r>
                <a:r>
                  <a:rPr lang="pl-PL" dirty="0" smtClean="0">
                    <a:sym typeface="Mathematica1"/>
                  </a:rPr>
                  <a:t>and </a:t>
                </a:r>
                <a:r>
                  <a:rPr lang="pl-PL" dirty="0" err="1" smtClean="0">
                    <a:sym typeface="Mathematica1"/>
                  </a:rPr>
                  <a:t>output</a:t>
                </a:r>
                <a:r>
                  <a:rPr lang="pl-PL" dirty="0" smtClean="0">
                    <a:sym typeface="Mathematica1"/>
                  </a:rPr>
                  <a:t> </a:t>
                </a:r>
                <a:r>
                  <a:rPr lang="pl-PL" b="1" dirty="0" smtClean="0">
                    <a:sym typeface="Mathematica1"/>
                  </a:rPr>
                  <a:t>x</a:t>
                </a:r>
                <a:r>
                  <a:rPr lang="pl-PL" dirty="0" smtClean="0">
                    <a:sym typeface="Mathematica1"/>
                  </a:rPr>
                  <a:t>, </a:t>
                </a:r>
                <a:r>
                  <a:rPr lang="pl-PL" dirty="0" err="1" smtClean="0">
                    <a:sym typeface="Mathematica1"/>
                  </a:rPr>
                  <a:t>there</a:t>
                </a:r>
                <a:r>
                  <a:rPr lang="pl-PL" dirty="0" smtClean="0">
                    <a:sym typeface="Mathematica1"/>
                  </a:rPr>
                  <a:t> </a:t>
                </a:r>
                <a:r>
                  <a:rPr lang="pl-PL" dirty="0" err="1" smtClean="0">
                    <a:sym typeface="Mathematica1"/>
                  </a:rPr>
                  <a:t>is</a:t>
                </a:r>
                <a:r>
                  <a:rPr lang="pl-PL" dirty="0" smtClean="0">
                    <a:sym typeface="Mathematica1"/>
                  </a:rPr>
                  <a:t>:</a:t>
                </a:r>
                <a:endParaRPr lang="pl-PL" dirty="0" smtClean="0"/>
              </a:p>
              <a:p>
                <a:r>
                  <a:rPr lang="pl-PL" dirty="0">
                    <a:sym typeface="Mathematica1"/>
                  </a:rPr>
                  <a:t> </a:t>
                </a:r>
                <a:r>
                  <a:rPr lang="pl-PL" dirty="0" smtClean="0">
                    <a:sym typeface="Mathematica1"/>
                  </a:rPr>
                  <a:t>                                          Pr(</a:t>
                </a:r>
                <a:r>
                  <a:rPr lang="pl-PL" b="1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pl-PL" dirty="0" err="1" smtClean="0"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pl-PL" b="1" dirty="0" err="1" smtClean="0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pl-PL" dirty="0" smtClean="0">
                    <a:sym typeface="Mathematica1"/>
                  </a:rPr>
                  <a:t>) [</a:t>
                </a:r>
                <a:r>
                  <a:rPr lang="pl-PL" dirty="0">
                    <a:sym typeface="Mathematica1"/>
                  </a:rPr>
                  <a:t>1</a:t>
                </a:r>
                <a:r>
                  <a:rPr lang="pl-PL" dirty="0" smtClean="0">
                    <a:sym typeface="Mathematica1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 dirty="0" smtClean="0">
                            <a:latin typeface="Cambria Math"/>
                            <a:cs typeface="Times New Roman" pitchFamily="18" charset="0"/>
                            <a:sym typeface="Mathematica1"/>
                          </a:rPr>
                        </m:ctrlPr>
                      </m:fPr>
                      <m:num>
                        <m:r>
                          <a:rPr lang="pl-PL" i="1" dirty="0">
                            <a:latin typeface="Cambria Math"/>
                            <a:cs typeface="Times New Roman" pitchFamily="18" charset="0"/>
                            <a:sym typeface="Mathematica1"/>
                          </a:rPr>
                          <m:t></m:t>
                        </m:r>
                      </m:num>
                      <m:den>
                        <m:sSup>
                          <m:sSupPr>
                            <m:ctrlPr>
                              <a:rPr lang="pl-PL" i="1" dirty="0" smtClean="0">
                                <a:latin typeface="Cambria Math"/>
                                <a:cs typeface="Times New Roman" pitchFamily="18" charset="0"/>
                                <a:sym typeface="Mathematica1"/>
                              </a:rPr>
                            </m:ctrlPr>
                          </m:sSupPr>
                          <m:e>
                            <m:r>
                              <a:rPr lang="pl-PL" b="0" i="1" dirty="0" smtClean="0">
                                <a:latin typeface="Cambria Math"/>
                                <a:cs typeface="Times New Roman" pitchFamily="18" charset="0"/>
                                <a:sym typeface="Mathematica1"/>
                              </a:rPr>
                              <m:t>|</m:t>
                            </m:r>
                            <m:r>
                              <a:rPr lang="pl-PL" b="0" i="1" dirty="0" smtClean="0">
                                <a:latin typeface="Cambria Math"/>
                                <a:cs typeface="Times New Roman" pitchFamily="18" charset="0"/>
                                <a:sym typeface="Mathematica1"/>
                              </a:rPr>
                              <m:t>𝑈</m:t>
                            </m:r>
                            <m:r>
                              <a:rPr lang="pl-PL" b="0" i="1" dirty="0" smtClean="0">
                                <a:latin typeface="Cambria Math"/>
                                <a:cs typeface="Times New Roman" pitchFamily="18" charset="0"/>
                                <a:sym typeface="Mathematica1"/>
                              </a:rPr>
                              <m:t>|(</m:t>
                            </m:r>
                            <m:f>
                              <m:fPr>
                                <m:ctrlPr>
                                  <a:rPr lang="pl-PL" b="0" i="1" dirty="0" smtClean="0">
                                    <a:latin typeface="Cambria Math"/>
                                    <a:cs typeface="Times New Roman" pitchFamily="18" charset="0"/>
                                    <a:sym typeface="Mathematica1"/>
                                  </a:rPr>
                                </m:ctrlPr>
                              </m:fPr>
                              <m:num>
                                <m:r>
                                  <a:rPr lang="pl-PL" b="0" i="1" dirty="0" smtClean="0">
                                    <a:latin typeface="Cambria Math"/>
                                    <a:cs typeface="Times New Roman" pitchFamily="18" charset="0"/>
                                    <a:sym typeface="Mathematica1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l-PL" b="0" i="1" dirty="0" smtClean="0">
                                    <a:latin typeface="Cambria Math"/>
                                    <a:cs typeface="Times New Roman" pitchFamily="18" charset="0"/>
                                    <a:sym typeface="Mathematica1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pl-PL" b="0" i="1" dirty="0" smtClean="0">
                                <a:latin typeface="Cambria Math"/>
                                <a:cs typeface="Times New Roman" pitchFamily="18" charset="0"/>
                                <a:sym typeface="Mathematica1"/>
                              </a:rPr>
                              <m:t>−</m:t>
                            </m:r>
                            <m:r>
                              <a:rPr lang="pl-PL" b="0" i="1" dirty="0" smtClean="0">
                                <a:latin typeface="Cambria Math"/>
                                <a:cs typeface="Times New Roman" pitchFamily="18" charset="0"/>
                                <a:sym typeface="Mathematica1"/>
                              </a:rPr>
                              <m:t>𝜖</m:t>
                            </m:r>
                            <m:r>
                              <a:rPr lang="pl-PL" i="1" dirty="0">
                                <a:latin typeface="Cambria Math"/>
                                <a:cs typeface="Times New Roman" pitchFamily="18" charset="0"/>
                                <a:sym typeface="Mathematica1"/>
                              </a:rPr>
                              <m:t>)</m:t>
                            </m:r>
                          </m:e>
                          <m:sup>
                            <m:r>
                              <a:rPr lang="pl-PL" b="0" i="1" dirty="0" smtClean="0">
                                <a:latin typeface="Cambria Math"/>
                                <a:cs typeface="Times New Roman" pitchFamily="18" charset="0"/>
                                <a:sym typeface="Mathematica1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pl-PL" dirty="0" smtClean="0">
                    <a:latin typeface="Times New Roman" pitchFamily="18" charset="0"/>
                    <a:cs typeface="Times New Roman" pitchFamily="18" charset="0"/>
                    <a:sym typeface="Mathematica1"/>
                  </a:rPr>
                  <a:t>]/3. </a:t>
                </a:r>
                <a:endParaRPr lang="pl-PL" dirty="0"/>
              </a:p>
            </p:txBody>
          </p:sp>
        </mc:Choice>
        <mc:Fallback xmlns="">
          <p:sp>
            <p:nvSpPr>
              <p:cNvPr id="5" name="pole tekstow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5" y="4293096"/>
                <a:ext cx="8119417" cy="1195455"/>
              </a:xfrm>
              <a:prstGeom prst="rect">
                <a:avLst/>
              </a:prstGeom>
              <a:blipFill rotWithShape="1">
                <a:blip r:embed="rId2"/>
                <a:stretch>
                  <a:fillRect l="-676" t="-30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Łącznik prostoliniowy 6"/>
          <p:cNvCxnSpPr/>
          <p:nvPr/>
        </p:nvCxnSpPr>
        <p:spPr>
          <a:xfrm flipV="1">
            <a:off x="6927547" y="1865771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oliniowy 7"/>
          <p:cNvCxnSpPr/>
          <p:nvPr/>
        </p:nvCxnSpPr>
        <p:spPr>
          <a:xfrm flipV="1">
            <a:off x="8425387" y="1865771"/>
            <a:ext cx="0" cy="504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 flipV="1">
            <a:off x="6927547" y="1549241"/>
            <a:ext cx="272745" cy="316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7200292" y="1562850"/>
            <a:ext cx="1116124" cy="18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oliniowy 10"/>
          <p:cNvCxnSpPr/>
          <p:nvPr/>
        </p:nvCxnSpPr>
        <p:spPr>
          <a:xfrm>
            <a:off x="8316416" y="1615041"/>
            <a:ext cx="108971" cy="250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>
          <a:xfrm>
            <a:off x="6916166" y="2369827"/>
            <a:ext cx="14959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6971930" y="193313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LHV</a:t>
            </a:r>
            <a:endParaRPr lang="pl-PL" dirty="0"/>
          </a:p>
        </p:txBody>
      </p:sp>
      <p:sp>
        <p:nvSpPr>
          <p:cNvPr id="14" name="Elipsa 13"/>
          <p:cNvSpPr/>
          <p:nvPr/>
        </p:nvSpPr>
        <p:spPr>
          <a:xfrm>
            <a:off x="6876256" y="1837273"/>
            <a:ext cx="72008" cy="10459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8388424" y="1804686"/>
            <a:ext cx="72008" cy="10459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Elipsa 15"/>
          <p:cNvSpPr/>
          <p:nvPr/>
        </p:nvSpPr>
        <p:spPr>
          <a:xfrm>
            <a:off x="6899922" y="2308742"/>
            <a:ext cx="72008" cy="10459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8340082" y="2308742"/>
            <a:ext cx="72008" cy="10459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Elipsa 17"/>
          <p:cNvSpPr/>
          <p:nvPr/>
        </p:nvSpPr>
        <p:spPr>
          <a:xfrm>
            <a:off x="8268074" y="1510446"/>
            <a:ext cx="72008" cy="10459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Elipsa 18"/>
          <p:cNvSpPr/>
          <p:nvPr/>
        </p:nvSpPr>
        <p:spPr>
          <a:xfrm>
            <a:off x="7164288" y="1510446"/>
            <a:ext cx="72008" cy="104595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0" name="Łącznik prosty ze strzałką 19"/>
          <p:cNvCxnSpPr/>
          <p:nvPr/>
        </p:nvCxnSpPr>
        <p:spPr>
          <a:xfrm flipH="1">
            <a:off x="7956376" y="1045185"/>
            <a:ext cx="864098" cy="75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/>
          <p:cNvCxnSpPr/>
          <p:nvPr/>
        </p:nvCxnSpPr>
        <p:spPr>
          <a:xfrm flipH="1">
            <a:off x="8267115" y="1045185"/>
            <a:ext cx="553357" cy="1072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8748464" y="76470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Q</a:t>
            </a:r>
            <a:endParaRPr lang="pl-PL" dirty="0"/>
          </a:p>
        </p:txBody>
      </p:sp>
      <p:cxnSp>
        <p:nvCxnSpPr>
          <p:cNvPr id="23" name="Łącznik prosty ze strzałką 22"/>
          <p:cNvCxnSpPr/>
          <p:nvPr/>
        </p:nvCxnSpPr>
        <p:spPr>
          <a:xfrm>
            <a:off x="6444208" y="1149568"/>
            <a:ext cx="483339" cy="968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>
            <a:off x="6444208" y="1149568"/>
            <a:ext cx="756084" cy="687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>
            <a:off x="6444208" y="1146220"/>
            <a:ext cx="980038" cy="324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ole tekstowe 25"/>
          <p:cNvSpPr txBox="1"/>
          <p:nvPr/>
        </p:nvSpPr>
        <p:spPr>
          <a:xfrm>
            <a:off x="6076672" y="97143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NS</a:t>
            </a:r>
            <a:endParaRPr lang="pl-PL" dirty="0"/>
          </a:p>
        </p:txBody>
      </p:sp>
      <p:sp>
        <p:nvSpPr>
          <p:cNvPr id="27" name="pole tekstowe 26"/>
          <p:cNvSpPr txBox="1"/>
          <p:nvPr/>
        </p:nvSpPr>
        <p:spPr>
          <a:xfrm>
            <a:off x="7573934" y="132700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x</a:t>
            </a:r>
            <a:endParaRPr lang="pl-PL" sz="2400" dirty="0"/>
          </a:p>
        </p:txBody>
      </p:sp>
      <p:sp>
        <p:nvSpPr>
          <p:cNvPr id="28" name="Prostokąt 27"/>
          <p:cNvSpPr/>
          <p:nvPr/>
        </p:nvSpPr>
        <p:spPr>
          <a:xfrm>
            <a:off x="7532718" y="117990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i="1" dirty="0">
                <a:latin typeface="Times New Roman" pitchFamily="18" charset="0"/>
                <a:cs typeface="Times New Roman" pitchFamily="18" charset="0"/>
              </a:rPr>
              <a:t>P*</a:t>
            </a:r>
            <a:endParaRPr lang="pl-PL" dirty="0"/>
          </a:p>
        </p:txBody>
      </p:sp>
      <p:sp>
        <p:nvSpPr>
          <p:cNvPr id="29" name="Cięciwa 28"/>
          <p:cNvSpPr/>
          <p:nvPr/>
        </p:nvSpPr>
        <p:spPr>
          <a:xfrm rot="8150259">
            <a:off x="6378993" y="1655383"/>
            <a:ext cx="2342056" cy="2083990"/>
          </a:xfrm>
          <a:prstGeom prst="chord">
            <a:avLst>
              <a:gd name="adj1" fmla="val 5725015"/>
              <a:gd name="adj2" fmla="val 108502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/>
          <p:cNvSpPr/>
          <p:nvPr/>
        </p:nvSpPr>
        <p:spPr>
          <a:xfrm>
            <a:off x="4657125" y="2699628"/>
            <a:ext cx="1571059" cy="345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ole tekstowe 30"/>
          <p:cNvSpPr txBox="1"/>
          <p:nvPr/>
        </p:nvSpPr>
        <p:spPr>
          <a:xfrm>
            <a:off x="4932040" y="2675722"/>
            <a:ext cx="99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l-PL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l-PL" dirty="0" err="1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pl-PL" b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)}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431322" y="262762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</a:t>
            </a:r>
            <a:r>
              <a:rPr lang="pl-PL" baseline="-25000" dirty="0" smtClean="0"/>
              <a:t>1</a:t>
            </a:r>
            <a:endParaRPr lang="pl-PL" baseline="-25000" dirty="0"/>
          </a:p>
        </p:txBody>
      </p:sp>
      <p:sp>
        <p:nvSpPr>
          <p:cNvPr id="33" name="Prostokąt 32"/>
          <p:cNvSpPr/>
          <p:nvPr/>
        </p:nvSpPr>
        <p:spPr>
          <a:xfrm>
            <a:off x="1225476" y="1912895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A</a:t>
            </a:r>
            <a:r>
              <a:rPr lang="pl-PL" baseline="-25000" dirty="0" smtClean="0"/>
              <a:t>2</a:t>
            </a:r>
            <a:endParaRPr lang="pl-PL" baseline="-25000" dirty="0"/>
          </a:p>
        </p:txBody>
      </p:sp>
      <p:sp>
        <p:nvSpPr>
          <p:cNvPr id="34" name="Prostokąt 33"/>
          <p:cNvSpPr/>
          <p:nvPr/>
        </p:nvSpPr>
        <p:spPr>
          <a:xfrm>
            <a:off x="1403648" y="321297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A</a:t>
            </a:r>
            <a:r>
              <a:rPr lang="pl-PL" baseline="-25000" dirty="0" smtClean="0"/>
              <a:t>4</a:t>
            </a:r>
            <a:endParaRPr lang="pl-PL" baseline="-25000" dirty="0"/>
          </a:p>
        </p:txBody>
      </p:sp>
      <p:sp>
        <p:nvSpPr>
          <p:cNvPr id="35" name="Prostokąt 34"/>
          <p:cNvSpPr/>
          <p:nvPr/>
        </p:nvSpPr>
        <p:spPr>
          <a:xfrm>
            <a:off x="2411760" y="2771636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A</a:t>
            </a:r>
            <a:r>
              <a:rPr lang="pl-PL" baseline="-25000" dirty="0" smtClean="0"/>
              <a:t>3</a:t>
            </a:r>
            <a:endParaRPr lang="pl-PL" baseline="-25000" dirty="0"/>
          </a:p>
        </p:txBody>
      </p:sp>
      <p:sp>
        <p:nvSpPr>
          <p:cNvPr id="36" name="Elipsa 35"/>
          <p:cNvSpPr/>
          <p:nvPr/>
        </p:nvSpPr>
        <p:spPr>
          <a:xfrm>
            <a:off x="1619672" y="2132856"/>
            <a:ext cx="19813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Elipsa 36"/>
          <p:cNvSpPr/>
          <p:nvPr/>
        </p:nvSpPr>
        <p:spPr>
          <a:xfrm>
            <a:off x="2501661" y="2596262"/>
            <a:ext cx="19813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Elipsa 37"/>
          <p:cNvSpPr/>
          <p:nvPr/>
        </p:nvSpPr>
        <p:spPr>
          <a:xfrm>
            <a:off x="1691680" y="3212976"/>
            <a:ext cx="19813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Elipsa 38"/>
          <p:cNvSpPr/>
          <p:nvPr/>
        </p:nvSpPr>
        <p:spPr>
          <a:xfrm>
            <a:off x="827584" y="2740278"/>
            <a:ext cx="198131" cy="184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Dowolny kształt 39"/>
          <p:cNvSpPr/>
          <p:nvPr/>
        </p:nvSpPr>
        <p:spPr>
          <a:xfrm>
            <a:off x="1413553" y="2282227"/>
            <a:ext cx="640469" cy="1005840"/>
          </a:xfrm>
          <a:custGeom>
            <a:avLst/>
            <a:gdLst>
              <a:gd name="connsiteX0" fmla="*/ 297681 w 640469"/>
              <a:gd name="connsiteY0" fmla="*/ 0 h 1005840"/>
              <a:gd name="connsiteX1" fmla="*/ 10298 w 640469"/>
              <a:gd name="connsiteY1" fmla="*/ 300446 h 1005840"/>
              <a:gd name="connsiteX2" fmla="*/ 624253 w 640469"/>
              <a:gd name="connsiteY2" fmla="*/ 522515 h 1005840"/>
              <a:gd name="connsiteX3" fmla="*/ 402184 w 640469"/>
              <a:gd name="connsiteY3" fmla="*/ 100584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469" h="1005840">
                <a:moveTo>
                  <a:pt x="297681" y="0"/>
                </a:moveTo>
                <a:cubicBezTo>
                  <a:pt x="126775" y="106680"/>
                  <a:pt x="-44131" y="213360"/>
                  <a:pt x="10298" y="300446"/>
                </a:cubicBezTo>
                <a:cubicBezTo>
                  <a:pt x="64727" y="387532"/>
                  <a:pt x="558939" y="404949"/>
                  <a:pt x="624253" y="522515"/>
                </a:cubicBezTo>
                <a:cubicBezTo>
                  <a:pt x="689567" y="640081"/>
                  <a:pt x="545875" y="822960"/>
                  <a:pt x="402184" y="1005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Dowolny kształt 40"/>
          <p:cNvSpPr/>
          <p:nvPr/>
        </p:nvSpPr>
        <p:spPr>
          <a:xfrm>
            <a:off x="927463" y="2700239"/>
            <a:ext cx="862148" cy="391987"/>
          </a:xfrm>
          <a:custGeom>
            <a:avLst/>
            <a:gdLst>
              <a:gd name="connsiteX0" fmla="*/ 862148 w 862148"/>
              <a:gd name="connsiteY0" fmla="*/ 0 h 391987"/>
              <a:gd name="connsiteX1" fmla="*/ 535577 w 862148"/>
              <a:gd name="connsiteY1" fmla="*/ 391886 h 391987"/>
              <a:gd name="connsiteX2" fmla="*/ 222068 w 862148"/>
              <a:gd name="connsiteY2" fmla="*/ 39188 h 391987"/>
              <a:gd name="connsiteX3" fmla="*/ 0 w 862148"/>
              <a:gd name="connsiteY3" fmla="*/ 104503 h 39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148" h="391987">
                <a:moveTo>
                  <a:pt x="862148" y="0"/>
                </a:moveTo>
                <a:cubicBezTo>
                  <a:pt x="752202" y="192677"/>
                  <a:pt x="642257" y="385355"/>
                  <a:pt x="535577" y="391886"/>
                </a:cubicBezTo>
                <a:cubicBezTo>
                  <a:pt x="428897" y="398417"/>
                  <a:pt x="311331" y="87085"/>
                  <a:pt x="222068" y="39188"/>
                </a:cubicBezTo>
                <a:cubicBezTo>
                  <a:pt x="132805" y="-8709"/>
                  <a:pt x="66402" y="47897"/>
                  <a:pt x="0" y="1045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Dowolny kształt 41"/>
          <p:cNvSpPr/>
          <p:nvPr/>
        </p:nvSpPr>
        <p:spPr>
          <a:xfrm>
            <a:off x="1776549" y="2530302"/>
            <a:ext cx="796834" cy="156874"/>
          </a:xfrm>
          <a:custGeom>
            <a:avLst/>
            <a:gdLst>
              <a:gd name="connsiteX0" fmla="*/ 0 w 796834"/>
              <a:gd name="connsiteY0" fmla="*/ 156874 h 156874"/>
              <a:gd name="connsiteX1" fmla="*/ 195942 w 796834"/>
              <a:gd name="connsiteY1" fmla="*/ 120 h 156874"/>
              <a:gd name="connsiteX2" fmla="*/ 457200 w 796834"/>
              <a:gd name="connsiteY2" fmla="*/ 130748 h 156874"/>
              <a:gd name="connsiteX3" fmla="*/ 796834 w 796834"/>
              <a:gd name="connsiteY3" fmla="*/ 117685 h 15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34" h="156874">
                <a:moveTo>
                  <a:pt x="0" y="156874"/>
                </a:moveTo>
                <a:cubicBezTo>
                  <a:pt x="59871" y="80674"/>
                  <a:pt x="119742" y="4474"/>
                  <a:pt x="195942" y="120"/>
                </a:cubicBezTo>
                <a:cubicBezTo>
                  <a:pt x="272142" y="-4234"/>
                  <a:pt x="357051" y="111154"/>
                  <a:pt x="457200" y="130748"/>
                </a:cubicBezTo>
                <a:cubicBezTo>
                  <a:pt x="557349" y="150342"/>
                  <a:pt x="677091" y="134013"/>
                  <a:pt x="796834" y="11768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ole tekstowe 42"/>
          <p:cNvSpPr txBox="1"/>
          <p:nvPr/>
        </p:nvSpPr>
        <p:spPr>
          <a:xfrm>
            <a:off x="251520" y="1239917"/>
            <a:ext cx="3401316" cy="748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 err="1" smtClean="0"/>
              <a:t>Entangled</a:t>
            </a:r>
            <a:r>
              <a:rPr lang="pl-PL" sz="1600" dirty="0" smtClean="0"/>
              <a:t> 4-qubit  in </a:t>
            </a:r>
            <a:r>
              <a:rPr lang="pl-PL" sz="1600" dirty="0" err="1" smtClean="0"/>
              <a:t>state</a:t>
            </a:r>
            <a:r>
              <a:rPr lang="pl-PL" sz="1600" dirty="0" smtClean="0"/>
              <a:t>  |</a:t>
            </a:r>
            <a:r>
              <a:rPr lang="pl-PL" sz="1600" dirty="0" smtClean="0">
                <a:sym typeface="Mathematica1"/>
              </a:rPr>
              <a:t>,</a:t>
            </a:r>
          </a:p>
          <a:p>
            <a:r>
              <a:rPr lang="pl-PL" sz="1600" dirty="0" smtClean="0">
                <a:sym typeface="Mathematica1"/>
              </a:rPr>
              <a:t> u=0 -  </a:t>
            </a:r>
            <a:r>
              <a:rPr lang="pl-PL" sz="1600" dirty="0" err="1" smtClean="0">
                <a:sym typeface="Mathematica1"/>
              </a:rPr>
              <a:t>measure</a:t>
            </a:r>
            <a:r>
              <a:rPr lang="pl-PL" sz="1600" dirty="0" smtClean="0">
                <a:sym typeface="Mathematica1"/>
              </a:rPr>
              <a:t> </a:t>
            </a:r>
            <a:r>
              <a:rPr lang="pl-PL" sz="1600" baseline="-25000" dirty="0" smtClean="0">
                <a:sym typeface="Mathematica1"/>
              </a:rPr>
              <a:t>z </a:t>
            </a:r>
            <a:r>
              <a:rPr lang="pl-PL" sz="1600" dirty="0">
                <a:sym typeface="Mathematica1"/>
              </a:rPr>
              <a:t> </a:t>
            </a:r>
            <a:r>
              <a:rPr lang="pl-PL" sz="1600" dirty="0" smtClean="0">
                <a:sym typeface="Mathematica1"/>
              </a:rPr>
              <a:t>, u=1 </a:t>
            </a:r>
            <a:r>
              <a:rPr lang="pl-PL" sz="1600" dirty="0">
                <a:sym typeface="Mathematica1"/>
              </a:rPr>
              <a:t>-  </a:t>
            </a:r>
            <a:r>
              <a:rPr lang="pl-PL" sz="1600" dirty="0" err="1">
                <a:sym typeface="Mathematica1"/>
              </a:rPr>
              <a:t>measure</a:t>
            </a:r>
            <a:r>
              <a:rPr lang="pl-PL" sz="1600" dirty="0">
                <a:sym typeface="Mathematica1"/>
              </a:rPr>
              <a:t> </a:t>
            </a:r>
            <a:r>
              <a:rPr lang="pl-PL" sz="1600" dirty="0" smtClean="0">
                <a:sym typeface="Mathematica1"/>
              </a:rPr>
              <a:t></a:t>
            </a:r>
            <a:r>
              <a:rPr lang="pl-PL" sz="1600" baseline="-25000" dirty="0" smtClean="0">
                <a:sym typeface="Mathematica1"/>
              </a:rPr>
              <a:t>x </a:t>
            </a:r>
            <a:endParaRPr lang="pl-PL" sz="1600" baseline="-25000" dirty="0"/>
          </a:p>
          <a:p>
            <a:endParaRPr lang="pl-PL" sz="1600" baseline="-25000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1691680" y="18448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dirty="0"/>
          </a:p>
        </p:txBody>
      </p:sp>
      <p:sp>
        <p:nvSpPr>
          <p:cNvPr id="45" name="Prostokąt 44"/>
          <p:cNvSpPr/>
          <p:nvPr/>
        </p:nvSpPr>
        <p:spPr>
          <a:xfrm>
            <a:off x="2759090" y="240230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pl-PL" dirty="0"/>
          </a:p>
        </p:txBody>
      </p:sp>
      <p:sp>
        <p:nvSpPr>
          <p:cNvPr id="46" name="pole tekstowe 45"/>
          <p:cNvSpPr txBox="1"/>
          <p:nvPr/>
        </p:nvSpPr>
        <p:spPr>
          <a:xfrm>
            <a:off x="1739628" y="328498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pl-PL" baseline="-25000" dirty="0">
                <a:latin typeface="Times New Roman" pitchFamily="18" charset="0"/>
                <a:cs typeface="Times New Roman" pitchFamily="18" charset="0"/>
              </a:rPr>
              <a:t>3</a:t>
            </a:r>
            <a:endParaRPr lang="pl-PL" dirty="0"/>
          </a:p>
        </p:txBody>
      </p:sp>
      <p:sp>
        <p:nvSpPr>
          <p:cNvPr id="47" name="Prostokąt 46"/>
          <p:cNvSpPr/>
          <p:nvPr/>
        </p:nvSpPr>
        <p:spPr>
          <a:xfrm>
            <a:off x="611560" y="285293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,x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l-PL" dirty="0"/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5" y="3587318"/>
            <a:ext cx="3244661" cy="550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Strzałka w prawo 48"/>
          <p:cNvSpPr/>
          <p:nvPr/>
        </p:nvSpPr>
        <p:spPr>
          <a:xfrm rot="1678014">
            <a:off x="3598671" y="2526498"/>
            <a:ext cx="786020" cy="380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0" name="Łącznik prosty ze strzałką 49"/>
          <p:cNvCxnSpPr/>
          <p:nvPr/>
        </p:nvCxnSpPr>
        <p:spPr>
          <a:xfrm>
            <a:off x="4788024" y="2483604"/>
            <a:ext cx="0" cy="19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/>
          <p:nvPr/>
        </p:nvCxnSpPr>
        <p:spPr>
          <a:xfrm>
            <a:off x="5220072" y="2483604"/>
            <a:ext cx="0" cy="19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Łącznik prosty ze strzałką 51"/>
          <p:cNvCxnSpPr/>
          <p:nvPr/>
        </p:nvCxnSpPr>
        <p:spPr>
          <a:xfrm>
            <a:off x="5652120" y="2483604"/>
            <a:ext cx="0" cy="19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/>
          <p:cNvCxnSpPr/>
          <p:nvPr/>
        </p:nvCxnSpPr>
        <p:spPr>
          <a:xfrm>
            <a:off x="6084168" y="2483604"/>
            <a:ext cx="0" cy="19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ze strzałką 53"/>
          <p:cNvCxnSpPr/>
          <p:nvPr/>
        </p:nvCxnSpPr>
        <p:spPr>
          <a:xfrm>
            <a:off x="4788024" y="3083574"/>
            <a:ext cx="0" cy="19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/>
          <p:cNvCxnSpPr/>
          <p:nvPr/>
        </p:nvCxnSpPr>
        <p:spPr>
          <a:xfrm>
            <a:off x="5220072" y="3083574"/>
            <a:ext cx="0" cy="19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/>
          <p:cNvCxnSpPr/>
          <p:nvPr/>
        </p:nvCxnSpPr>
        <p:spPr>
          <a:xfrm>
            <a:off x="5652120" y="3083574"/>
            <a:ext cx="0" cy="19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ze strzałką 56"/>
          <p:cNvCxnSpPr/>
          <p:nvPr/>
        </p:nvCxnSpPr>
        <p:spPr>
          <a:xfrm>
            <a:off x="6084168" y="3083574"/>
            <a:ext cx="0" cy="192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rostokąt 57"/>
          <p:cNvSpPr/>
          <p:nvPr/>
        </p:nvSpPr>
        <p:spPr>
          <a:xfrm>
            <a:off x="4644008" y="219557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pl-PL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u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  u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  u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l-PL" dirty="0"/>
          </a:p>
        </p:txBody>
      </p:sp>
      <p:sp>
        <p:nvSpPr>
          <p:cNvPr id="59" name="Prostokąt 58"/>
          <p:cNvSpPr/>
          <p:nvPr/>
        </p:nvSpPr>
        <p:spPr>
          <a:xfrm>
            <a:off x="4644008" y="32036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x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  x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     x</a:t>
            </a:r>
            <a:r>
              <a:rPr lang="pl-PL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pl-PL" dirty="0"/>
          </a:p>
        </p:txBody>
      </p:sp>
      <p:sp>
        <p:nvSpPr>
          <p:cNvPr id="60" name="pole tekstowe 59"/>
          <p:cNvSpPr txBox="1"/>
          <p:nvPr/>
        </p:nvSpPr>
        <p:spPr>
          <a:xfrm>
            <a:off x="6444208" y="2483604"/>
            <a:ext cx="2372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Violated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r>
              <a:rPr lang="pl-PL" dirty="0" smtClean="0"/>
              <a:t> to NS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l-PL" dirty="0" smtClean="0"/>
              <a:t>.</a:t>
            </a:r>
            <a:r>
              <a:rPr lang="pl-PL" i="1" dirty="0" smtClean="0">
                <a:latin typeface="Times New Roman" pitchFamily="18" charset="0"/>
                <a:cs typeface="Times New Roman" pitchFamily="18" charset="0"/>
              </a:rPr>
              <a:t>P=</a:t>
            </a:r>
            <a:r>
              <a:rPr lang="pl-PL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561494" y="6265788"/>
            <a:ext cx="820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Proof: by </a:t>
            </a:r>
            <a:r>
              <a:rPr lang="pl-PL" dirty="0" err="1" smtClean="0"/>
              <a:t>Linear</a:t>
            </a:r>
            <a:r>
              <a:rPr lang="pl-PL" dirty="0" smtClean="0"/>
              <a:t> Programming </a:t>
            </a:r>
            <a:r>
              <a:rPr lang="pl-PL" dirty="0"/>
              <a:t>(</a:t>
            </a:r>
            <a:r>
              <a:rPr lang="pl-PL" dirty="0" err="1"/>
              <a:t>analytical</a:t>
            </a:r>
            <a:r>
              <a:rPr lang="pl-PL" dirty="0"/>
              <a:t> </a:t>
            </a:r>
            <a:r>
              <a:rPr lang="pl-PL" dirty="0" err="1"/>
              <a:t>solution</a:t>
            </a:r>
            <a:r>
              <a:rPr lang="pl-PL" dirty="0" smtClean="0"/>
              <a:t>)  [</a:t>
            </a:r>
            <a:r>
              <a:rPr lang="pl-PL" dirty="0" err="1" smtClean="0"/>
              <a:t>Hanggi</a:t>
            </a:r>
            <a:r>
              <a:rPr lang="pl-PL" dirty="0" smtClean="0"/>
              <a:t> </a:t>
            </a:r>
            <a:r>
              <a:rPr lang="pl-PL" dirty="0" err="1" smtClean="0"/>
              <a:t>Renner</a:t>
            </a:r>
            <a:r>
              <a:rPr lang="pl-PL" dirty="0" smtClean="0"/>
              <a:t> EUROCRYPT 2010]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pole tekstowe 65"/>
              <p:cNvSpPr txBox="1"/>
              <p:nvPr/>
            </p:nvSpPr>
            <p:spPr>
              <a:xfrm>
                <a:off x="5004048" y="4931876"/>
                <a:ext cx="103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pl-PL" i="1" smtClean="0">
                          <a:latin typeface="Cambria Math"/>
                          <a:ea typeface="Cambria Math"/>
                        </a:rPr>
                        <m:t>𝛾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&lt;1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6" name="pole tekstow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931876"/>
                <a:ext cx="1032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ole tekstowe 3"/>
          <p:cNvSpPr txBox="1"/>
          <p:nvPr/>
        </p:nvSpPr>
        <p:spPr>
          <a:xfrm>
            <a:off x="431322" y="5661248"/>
            <a:ext cx="7624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Interpretation</a:t>
            </a:r>
            <a:r>
              <a:rPr lang="pl-PL" b="1" dirty="0" smtClean="0"/>
              <a:t>:</a:t>
            </a:r>
            <a:r>
              <a:rPr lang="pl-PL" dirty="0" smtClean="0"/>
              <a:t> </a:t>
            </a:r>
            <a:r>
              <a:rPr lang="pl-PL" dirty="0" err="1" smtClean="0"/>
              <a:t>output</a:t>
            </a:r>
            <a:r>
              <a:rPr lang="pl-PL" dirty="0" smtClean="0"/>
              <a:t> of a </a:t>
            </a:r>
            <a:r>
              <a:rPr lang="pl-PL" smtClean="0"/>
              <a:t>box 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partially</a:t>
            </a:r>
            <a:r>
              <a:rPr lang="pl-PL" dirty="0" smtClean="0"/>
              <a:t> </a:t>
            </a:r>
            <a:r>
              <a:rPr lang="pl-PL" dirty="0" err="1" smtClean="0"/>
              <a:t>random</a:t>
            </a:r>
            <a:r>
              <a:rPr lang="pl-PL" dirty="0" smtClean="0"/>
              <a:t>, </a:t>
            </a:r>
            <a:r>
              <a:rPr lang="pl-PL" dirty="0" err="1" smtClean="0"/>
              <a:t>even</a:t>
            </a:r>
            <a:r>
              <a:rPr lang="pl-PL" dirty="0" smtClean="0"/>
              <a:t> </a:t>
            </a:r>
            <a:r>
              <a:rPr lang="pl-PL" dirty="0" err="1" smtClean="0"/>
              <a:t>when</a:t>
            </a:r>
            <a:r>
              <a:rPr lang="pl-PL" dirty="0" smtClean="0"/>
              <a:t> </a:t>
            </a:r>
            <a:r>
              <a:rPr lang="pl-PL" dirty="0" err="1" smtClean="0"/>
              <a:t>noise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allowed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868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67544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>
                <a:solidFill>
                  <a:srgbClr val="7030A0"/>
                </a:solidFill>
              </a:rPr>
              <a:t>Ingredients</a:t>
            </a:r>
            <a:r>
              <a:rPr lang="pl-PL" dirty="0" smtClean="0">
                <a:solidFill>
                  <a:srgbClr val="7030A0"/>
                </a:solidFill>
              </a:rPr>
              <a:t> of the </a:t>
            </a:r>
            <a:r>
              <a:rPr lang="pl-PL" dirty="0">
                <a:solidFill>
                  <a:srgbClr val="7030A0"/>
                </a:solidFill>
              </a:rPr>
              <a:t>proof (ii)</a:t>
            </a:r>
            <a:endParaRPr lang="pl-PL" dirty="0" smtClean="0">
              <a:solidFill>
                <a:srgbClr val="7030A0"/>
              </a:solidFill>
            </a:endParaRPr>
          </a:p>
          <a:p>
            <a:r>
              <a:rPr lang="pl-PL" dirty="0" err="1" smtClean="0">
                <a:solidFill>
                  <a:srgbClr val="7030A0"/>
                </a:solidFill>
              </a:rPr>
              <a:t>Azuma-Hoeffding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err="1" smtClean="0">
                <a:solidFill>
                  <a:srgbClr val="7030A0"/>
                </a:solidFill>
              </a:rPr>
              <a:t>inequality</a:t>
            </a:r>
            <a:r>
              <a:rPr lang="pl-PL" dirty="0" smtClean="0">
                <a:solidFill>
                  <a:srgbClr val="7030A0"/>
                </a:solidFill>
              </a:rPr>
              <a:t> for </a:t>
            </a:r>
            <a:r>
              <a:rPr lang="pl-PL" dirty="0" err="1" smtClean="0">
                <a:solidFill>
                  <a:srgbClr val="7030A0"/>
                </a:solidFill>
              </a:rPr>
              <a:t>estimation</a:t>
            </a:r>
            <a:endParaRPr lang="pl-PL" dirty="0" smtClean="0">
              <a:solidFill>
                <a:srgbClr val="7030A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271951" y="1377642"/>
            <a:ext cx="24864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Adaptation of</a:t>
            </a:r>
          </a:p>
          <a:p>
            <a:r>
              <a:rPr lang="pl-PL" dirty="0" smtClean="0"/>
              <a:t>[</a:t>
            </a:r>
            <a:r>
              <a:rPr lang="pl-PL" dirty="0" err="1" smtClean="0"/>
              <a:t>Pironio</a:t>
            </a:r>
            <a:r>
              <a:rPr lang="pl-PL" dirty="0" smtClean="0"/>
              <a:t> et al. 2010,2013</a:t>
            </a:r>
            <a:br>
              <a:rPr lang="pl-PL" dirty="0" smtClean="0"/>
            </a:br>
            <a:r>
              <a:rPr lang="pl-PL" dirty="0" smtClean="0"/>
              <a:t>Fahr et al.,</a:t>
            </a:r>
          </a:p>
          <a:p>
            <a:r>
              <a:rPr lang="pl-PL" dirty="0" err="1" smtClean="0"/>
              <a:t>Pironio</a:t>
            </a:r>
            <a:r>
              <a:rPr lang="pl-PL" dirty="0" smtClean="0"/>
              <a:t> </a:t>
            </a:r>
            <a:r>
              <a:rPr lang="pl-PL" dirty="0" err="1" smtClean="0"/>
              <a:t>Massar</a:t>
            </a:r>
            <a:r>
              <a:rPr lang="pl-PL" dirty="0" smtClean="0"/>
              <a:t>, 2013] </a:t>
            </a:r>
          </a:p>
          <a:p>
            <a:r>
              <a:rPr lang="pl-PL" dirty="0" smtClean="0"/>
              <a:t>– for </a:t>
            </a:r>
            <a:r>
              <a:rPr lang="pl-PL" dirty="0" err="1" smtClean="0"/>
              <a:t>randomness</a:t>
            </a:r>
            <a:endParaRPr lang="pl-PL" dirty="0" smtClean="0"/>
          </a:p>
          <a:p>
            <a:r>
              <a:rPr lang="pl-PL" dirty="0" err="1" smtClean="0"/>
              <a:t>expansion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899592" y="1475492"/>
            <a:ext cx="462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Azuma-Hoeffding</a:t>
            </a:r>
            <a:r>
              <a:rPr lang="pl-PL" dirty="0" smtClean="0"/>
              <a:t> </a:t>
            </a:r>
            <a:r>
              <a:rPr lang="pl-PL" dirty="0" err="1" smtClean="0"/>
              <a:t>inequality</a:t>
            </a:r>
            <a:r>
              <a:rPr lang="pl-PL" dirty="0" smtClean="0"/>
              <a:t> </a:t>
            </a:r>
            <a:r>
              <a:rPr lang="pl-PL" dirty="0" err="1" smtClean="0"/>
              <a:t>enables</a:t>
            </a:r>
            <a:r>
              <a:rPr lang="pl-PL" dirty="0" smtClean="0"/>
              <a:t> </a:t>
            </a:r>
            <a:r>
              <a:rPr lang="pl-PL" dirty="0" err="1" smtClean="0"/>
              <a:t>estimation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868409" y="3212976"/>
            <a:ext cx="7242175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		With high </a:t>
            </a:r>
            <a:r>
              <a:rPr lang="pl-PL" dirty="0" err="1" smtClean="0"/>
              <a:t>probability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least</a:t>
            </a:r>
            <a:r>
              <a:rPr lang="pl-PL" dirty="0"/>
              <a:t> </a:t>
            </a:r>
            <a:r>
              <a:rPr lang="pl-PL" dirty="0" smtClean="0"/>
              <a:t>g x n of </a:t>
            </a:r>
            <a:r>
              <a:rPr lang="pl-PL" dirty="0" err="1"/>
              <a:t>good</a:t>
            </a:r>
            <a:r>
              <a:rPr lang="pl-PL" dirty="0"/>
              <a:t> </a:t>
            </a:r>
            <a:r>
              <a:rPr lang="pl-PL" dirty="0" err="1"/>
              <a:t>boxes</a:t>
            </a:r>
            <a:r>
              <a:rPr lang="pl-PL" dirty="0"/>
              <a:t> (with Bell </a:t>
            </a:r>
            <a:r>
              <a:rPr lang="pl-PL" dirty="0" err="1"/>
              <a:t>value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most  </a:t>
            </a:r>
            <a:r>
              <a:rPr lang="el-GR" dirty="0"/>
              <a:t>δ</a:t>
            </a:r>
            <a:r>
              <a:rPr lang="pl-PL" dirty="0"/>
              <a:t>) </a:t>
            </a:r>
            <a:r>
              <a:rPr lang="pl-PL" dirty="0" smtClean="0"/>
              <a:t> with g &gt; 0</a:t>
            </a:r>
            <a:endParaRPr lang="pl-PL" dirty="0"/>
          </a:p>
        </p:txBody>
      </p:sp>
      <p:sp>
        <p:nvSpPr>
          <p:cNvPr id="9" name="Strzałka w dół 8"/>
          <p:cNvSpPr/>
          <p:nvPr/>
        </p:nvSpPr>
        <p:spPr>
          <a:xfrm>
            <a:off x="4067944" y="2649979"/>
            <a:ext cx="216024" cy="274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9" y="4245145"/>
            <a:ext cx="7601665" cy="47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lipsa 11"/>
          <p:cNvSpPr/>
          <p:nvPr/>
        </p:nvSpPr>
        <p:spPr>
          <a:xfrm>
            <a:off x="2225953" y="4139788"/>
            <a:ext cx="874704" cy="72937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4577329" y="4149080"/>
            <a:ext cx="3131840" cy="64807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2452585" y="4869160"/>
                <a:ext cx="538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pl-PL" dirty="0" smtClean="0"/>
                  <a:t>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85" y="4869160"/>
                <a:ext cx="53873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pole tekstowe 15"/>
              <p:cNvSpPr txBox="1"/>
              <p:nvPr/>
            </p:nvSpPr>
            <p:spPr>
              <a:xfrm>
                <a:off x="6052985" y="4797152"/>
                <a:ext cx="538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pl-PL" dirty="0" smtClean="0"/>
                  <a:t>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6" name="pole tekstow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985" y="4797152"/>
                <a:ext cx="53873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ole tekstowe 14"/>
          <p:cNvSpPr txBox="1"/>
          <p:nvPr/>
        </p:nvSpPr>
        <p:spPr>
          <a:xfrm>
            <a:off x="4211753" y="48691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….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pole tekstowe 17"/>
              <p:cNvSpPr txBox="1"/>
              <p:nvPr/>
            </p:nvSpPr>
            <p:spPr>
              <a:xfrm>
                <a:off x="7962520" y="4293096"/>
                <a:ext cx="777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pl-PL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l-PL" i="1" dirty="0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p>
                        <m:r>
                          <a:rPr lang="pl-PL" b="0" i="1" dirty="0" smtClean="0">
                            <a:latin typeface="Cambria Math"/>
                            <a:ea typeface="Cambria Math"/>
                          </a:rPr>
                          <m:t>𝑔𝑛</m:t>
                        </m:r>
                      </m:sup>
                    </m:sSup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8" name="pole tekstow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520" y="4293096"/>
                <a:ext cx="77732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ole tekstowe 16"/>
          <p:cNvSpPr txBox="1"/>
          <p:nvPr/>
        </p:nvSpPr>
        <p:spPr>
          <a:xfrm>
            <a:off x="-36512" y="3933056"/>
            <a:ext cx="18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Hence</a:t>
            </a:r>
            <a:r>
              <a:rPr lang="pl-PL" dirty="0" smtClean="0"/>
              <a:t> for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u,x</a:t>
            </a:r>
            <a:r>
              <a:rPr lang="pl-PL" dirty="0" smtClean="0"/>
              <a:t>: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068657" y="5517875"/>
                <a:ext cx="940835" cy="656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l-PL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l-PL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l-PL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l-PL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pl-PL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pl-PL" b="0" i="1" smtClean="0">
                                      <a:latin typeface="Cambria Math"/>
                                      <a:ea typeface="Cambria Math"/>
                                    </a:rPr>
                                    <m:t>𝑔𝑛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657" y="5517875"/>
                <a:ext cx="940835" cy="6560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ole tekstowe 19"/>
              <p:cNvSpPr txBox="1"/>
              <p:nvPr/>
            </p:nvSpPr>
            <p:spPr>
              <a:xfrm>
                <a:off x="1591241" y="566124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0" name="pole tekstow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41" y="5661248"/>
                <a:ext cx="40267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ole tekstowe 20"/>
              <p:cNvSpPr txBox="1"/>
              <p:nvPr/>
            </p:nvSpPr>
            <p:spPr>
              <a:xfrm>
                <a:off x="3028649" y="566124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/>
                          <a:ea typeface="Cambria Math"/>
                        </a:rPr>
                        <m:t>~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1" name="pole tekstow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49" y="5661248"/>
                <a:ext cx="40267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ole tekstowe 10"/>
          <p:cNvSpPr txBox="1"/>
          <p:nvPr/>
        </p:nvSpPr>
        <p:spPr>
          <a:xfrm>
            <a:off x="3460697" y="566124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Linear</a:t>
            </a:r>
            <a:r>
              <a:rPr lang="pl-PL" dirty="0" smtClean="0"/>
              <a:t> in n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5" y="1977806"/>
            <a:ext cx="1219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51" y="2040379"/>
            <a:ext cx="1152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58" y="2021484"/>
            <a:ext cx="3206110" cy="48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rostokąt 2"/>
              <p:cNvSpPr/>
              <p:nvPr/>
            </p:nvSpPr>
            <p:spPr>
              <a:xfrm>
                <a:off x="868409" y="5651956"/>
                <a:ext cx="730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pl-PL" i="1">
                              <a:latin typeface="Cambria Math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3" name="Prostoką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09" y="5651956"/>
                <a:ext cx="7302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3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46856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>
                <a:solidFill>
                  <a:srgbClr val="7030A0"/>
                </a:solidFill>
              </a:rPr>
              <a:t>Ingredients</a:t>
            </a:r>
            <a:r>
              <a:rPr lang="pl-PL" dirty="0" smtClean="0">
                <a:solidFill>
                  <a:srgbClr val="7030A0"/>
                </a:solidFill>
              </a:rPr>
              <a:t> of the proof </a:t>
            </a:r>
          </a:p>
          <a:p>
            <a:r>
              <a:rPr lang="pl-PL" dirty="0" smtClean="0">
                <a:solidFill>
                  <a:srgbClr val="7030A0"/>
                </a:solidFill>
              </a:rPr>
              <a:t>(iii) de </a:t>
            </a:r>
            <a:r>
              <a:rPr lang="pl-PL" dirty="0" err="1" smtClean="0">
                <a:solidFill>
                  <a:srgbClr val="7030A0"/>
                </a:solidFill>
              </a:rPr>
              <a:t>Finetti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err="1" smtClean="0">
                <a:solidFill>
                  <a:srgbClr val="7030A0"/>
                </a:solidFill>
              </a:rPr>
              <a:t>theorem</a:t>
            </a:r>
            <a:endParaRPr lang="pl-PL" dirty="0" smtClean="0">
              <a:solidFill>
                <a:srgbClr val="7030A0"/>
              </a:soli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5724128" y="119675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[</a:t>
            </a:r>
            <a:r>
              <a:rPr lang="pl-PL" dirty="0" err="1" smtClean="0"/>
              <a:t>Brandao</a:t>
            </a:r>
            <a:r>
              <a:rPr lang="pl-PL" dirty="0" smtClean="0"/>
              <a:t> </a:t>
            </a:r>
            <a:r>
              <a:rPr lang="pl-PL" dirty="0" err="1" smtClean="0"/>
              <a:t>Harrow</a:t>
            </a:r>
            <a:r>
              <a:rPr lang="pl-PL" dirty="0" smtClean="0"/>
              <a:t> STOC’13] + SV </a:t>
            </a:r>
            <a:r>
              <a:rPr lang="pl-PL" dirty="0" err="1" smtClean="0"/>
              <a:t>correction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40793"/>
            <a:ext cx="8073510" cy="4224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6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1888913" y="2132856"/>
            <a:ext cx="1314935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4932040" y="4005064"/>
            <a:ext cx="129614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/>
          <p:cNvSpPr/>
          <p:nvPr/>
        </p:nvSpPr>
        <p:spPr>
          <a:xfrm>
            <a:off x="4932040" y="2132856"/>
            <a:ext cx="1296144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Łącznik prosty ze strzałką 7"/>
          <p:cNvCxnSpPr/>
          <p:nvPr/>
        </p:nvCxnSpPr>
        <p:spPr>
          <a:xfrm>
            <a:off x="2483769" y="162880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>
            <a:endCxn id="6" idx="0"/>
          </p:cNvCxnSpPr>
          <p:nvPr/>
        </p:nvCxnSpPr>
        <p:spPr>
          <a:xfrm>
            <a:off x="5580112" y="1628800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/>
          <p:cNvCxnSpPr>
            <a:stCxn id="6" idx="2"/>
          </p:cNvCxnSpPr>
          <p:nvPr/>
        </p:nvCxnSpPr>
        <p:spPr>
          <a:xfrm>
            <a:off x="5580112" y="2996952"/>
            <a:ext cx="0" cy="28803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oliniowy 13"/>
          <p:cNvCxnSpPr/>
          <p:nvPr/>
        </p:nvCxnSpPr>
        <p:spPr>
          <a:xfrm>
            <a:off x="4067944" y="1196752"/>
            <a:ext cx="0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endCxn id="5" idx="0"/>
          </p:cNvCxnSpPr>
          <p:nvPr/>
        </p:nvCxnSpPr>
        <p:spPr>
          <a:xfrm>
            <a:off x="5580112" y="3573016"/>
            <a:ext cx="0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/>
          <p:cNvSpPr txBox="1"/>
          <p:nvPr/>
        </p:nvSpPr>
        <p:spPr>
          <a:xfrm>
            <a:off x="2118217" y="23802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Block 1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5155835" y="422108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Block 2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827584" y="5517232"/>
            <a:ext cx="6534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Average</a:t>
            </a:r>
            <a:r>
              <a:rPr lang="pl-PL" dirty="0" smtClean="0"/>
              <a:t>   </a:t>
            </a:r>
            <a:r>
              <a:rPr lang="pl-PL" dirty="0" err="1" smtClean="0"/>
              <a:t>over</a:t>
            </a:r>
            <a:r>
              <a:rPr lang="pl-PL" dirty="0" smtClean="0"/>
              <a:t>     the choice of         from SV </a:t>
            </a:r>
            <a:r>
              <a:rPr lang="pl-PL" dirty="0" err="1" smtClean="0"/>
              <a:t>source</a:t>
            </a:r>
            <a:r>
              <a:rPr lang="pl-PL" dirty="0"/>
              <a:t> </a:t>
            </a:r>
            <a:r>
              <a:rPr lang="pl-PL" dirty="0" smtClean="0"/>
              <a:t>, and </a:t>
            </a:r>
            <a:r>
              <a:rPr lang="pl-PL" dirty="0" err="1" smtClean="0"/>
              <a:t>output</a:t>
            </a:r>
            <a:r>
              <a:rPr lang="pl-PL" dirty="0" smtClean="0"/>
              <a:t>       ,</a:t>
            </a:r>
          </a:p>
          <a:p>
            <a:r>
              <a:rPr lang="pl-PL" dirty="0" err="1" smtClean="0"/>
              <a:t>Outputs</a:t>
            </a:r>
            <a:r>
              <a:rPr lang="pl-PL" dirty="0" smtClean="0"/>
              <a:t>           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close</a:t>
            </a:r>
            <a:r>
              <a:rPr lang="pl-PL" dirty="0" smtClean="0"/>
              <a:t> to </a:t>
            </a:r>
            <a:r>
              <a:rPr lang="pl-PL" dirty="0" err="1" smtClean="0"/>
              <a:t>product</a:t>
            </a:r>
            <a:endParaRPr lang="pl-PL" dirty="0"/>
          </a:p>
        </p:txBody>
      </p:sp>
      <p:cxnSp>
        <p:nvCxnSpPr>
          <p:cNvPr id="23" name="Łącznik prosty ze strzałką 22"/>
          <p:cNvCxnSpPr>
            <a:stCxn id="4" idx="2"/>
          </p:cNvCxnSpPr>
          <p:nvPr/>
        </p:nvCxnSpPr>
        <p:spPr>
          <a:xfrm flipH="1">
            <a:off x="2546379" y="2996952"/>
            <a:ext cx="2" cy="288032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>
            <a:stCxn id="5" idx="2"/>
          </p:cNvCxnSpPr>
          <p:nvPr/>
        </p:nvCxnSpPr>
        <p:spPr>
          <a:xfrm>
            <a:off x="5580112" y="4797152"/>
            <a:ext cx="3885" cy="288032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pole tekstowe 25"/>
              <p:cNvSpPr txBox="1"/>
              <p:nvPr/>
            </p:nvSpPr>
            <p:spPr>
              <a:xfrm>
                <a:off x="3817174" y="3995772"/>
                <a:ext cx="466794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/>
                        </a:rPr>
                        <m:t>⊗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6" name="pole tekstow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74" y="3995772"/>
                <a:ext cx="46679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Łącznik prosty ze strzałką 26"/>
          <p:cNvCxnSpPr/>
          <p:nvPr/>
        </p:nvCxnSpPr>
        <p:spPr>
          <a:xfrm flipH="1">
            <a:off x="1979710" y="5949280"/>
            <a:ext cx="2" cy="288032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/>
          <p:nvPr/>
        </p:nvCxnSpPr>
        <p:spPr>
          <a:xfrm>
            <a:off x="3923928" y="5445224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>
            <a:off x="6948264" y="5517232"/>
            <a:ext cx="0" cy="28803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/>
          <p:cNvSpPr txBox="1"/>
          <p:nvPr/>
        </p:nvSpPr>
        <p:spPr>
          <a:xfrm>
            <a:off x="4860032" y="2278613"/>
            <a:ext cx="143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prior</a:t>
            </a:r>
            <a:r>
              <a:rPr lang="pl-PL" dirty="0" smtClean="0"/>
              <a:t> to </a:t>
            </a:r>
          </a:p>
          <a:p>
            <a:r>
              <a:rPr lang="pl-PL" dirty="0" smtClean="0"/>
              <a:t>Block 2</a:t>
            </a:r>
            <a:endParaRPr lang="pl-PL" dirty="0"/>
          </a:p>
        </p:txBody>
      </p:sp>
      <p:sp>
        <p:nvSpPr>
          <p:cNvPr id="32" name="pole tekstowe 31"/>
          <p:cNvSpPr txBox="1"/>
          <p:nvPr/>
        </p:nvSpPr>
        <p:spPr>
          <a:xfrm>
            <a:off x="467544" y="1628800"/>
            <a:ext cx="9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Device 1</a:t>
            </a:r>
            <a:endParaRPr lang="pl-PL" dirty="0"/>
          </a:p>
        </p:txBody>
      </p:sp>
      <p:sp>
        <p:nvSpPr>
          <p:cNvPr id="33" name="pole tekstowe 32"/>
          <p:cNvSpPr txBox="1"/>
          <p:nvPr/>
        </p:nvSpPr>
        <p:spPr>
          <a:xfrm>
            <a:off x="6948264" y="1508373"/>
            <a:ext cx="98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Device 2</a:t>
            </a:r>
            <a:endParaRPr lang="pl-PL" dirty="0"/>
          </a:p>
        </p:txBody>
      </p:sp>
      <p:sp>
        <p:nvSpPr>
          <p:cNvPr id="34" name="Tytuł 1"/>
          <p:cNvSpPr txBox="1">
            <a:spLocks/>
          </p:cNvSpPr>
          <p:nvPr/>
        </p:nvSpPr>
        <p:spPr>
          <a:xfrm>
            <a:off x="446856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>
                <a:solidFill>
                  <a:srgbClr val="7030A0"/>
                </a:solidFill>
              </a:rPr>
              <a:t>Ingredients</a:t>
            </a:r>
            <a:r>
              <a:rPr lang="pl-PL" dirty="0" smtClean="0">
                <a:solidFill>
                  <a:srgbClr val="7030A0"/>
                </a:solidFill>
              </a:rPr>
              <a:t> of the proof </a:t>
            </a:r>
          </a:p>
          <a:p>
            <a:r>
              <a:rPr lang="pl-PL" dirty="0" smtClean="0">
                <a:solidFill>
                  <a:srgbClr val="7030A0"/>
                </a:solidFill>
              </a:rPr>
              <a:t>(iii) de </a:t>
            </a:r>
            <a:r>
              <a:rPr lang="pl-PL" dirty="0" err="1" smtClean="0">
                <a:solidFill>
                  <a:srgbClr val="7030A0"/>
                </a:solidFill>
              </a:rPr>
              <a:t>Finetti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err="1" smtClean="0">
                <a:solidFill>
                  <a:srgbClr val="7030A0"/>
                </a:solidFill>
              </a:rPr>
              <a:t>theorem</a:t>
            </a:r>
            <a:endParaRPr lang="pl-PL" dirty="0" smtClean="0">
              <a:solidFill>
                <a:srgbClr val="7030A0"/>
              </a:solidFill>
            </a:endParaRPr>
          </a:p>
        </p:txBody>
      </p:sp>
      <p:sp>
        <p:nvSpPr>
          <p:cNvPr id="35" name="Elipsa 34"/>
          <p:cNvSpPr/>
          <p:nvPr/>
        </p:nvSpPr>
        <p:spPr>
          <a:xfrm rot="1697569">
            <a:off x="2073753" y="3781861"/>
            <a:ext cx="3894226" cy="864096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ole tekstowe 37"/>
          <p:cNvSpPr txBox="1"/>
          <p:nvPr/>
        </p:nvSpPr>
        <p:spPr>
          <a:xfrm>
            <a:off x="6918951" y="3501008"/>
            <a:ext cx="2005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Recall</a:t>
            </a:r>
            <a:r>
              <a:rPr lang="pl-PL" dirty="0" smtClean="0"/>
              <a:t>: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number</a:t>
            </a:r>
            <a:r>
              <a:rPr lang="pl-PL" dirty="0" smtClean="0"/>
              <a:t> of Block 2 </a:t>
            </a:r>
          </a:p>
          <a:p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chosen</a:t>
            </a:r>
            <a:endParaRPr lang="pl-PL" dirty="0" smtClean="0"/>
          </a:p>
          <a:p>
            <a:r>
              <a:rPr lang="pl-PL" dirty="0" err="1" smtClean="0"/>
              <a:t>according</a:t>
            </a:r>
            <a:r>
              <a:rPr lang="pl-PL" dirty="0" smtClean="0"/>
              <a:t> to </a:t>
            </a:r>
            <a:r>
              <a:rPr lang="pl-PL" dirty="0" err="1" smtClean="0"/>
              <a:t>bits</a:t>
            </a:r>
            <a:r>
              <a:rPr lang="pl-PL" dirty="0" smtClean="0"/>
              <a:t> </a:t>
            </a:r>
          </a:p>
          <a:p>
            <a:r>
              <a:rPr lang="pl-PL" dirty="0" smtClean="0"/>
              <a:t>from SV </a:t>
            </a:r>
            <a:r>
              <a:rPr lang="pl-PL" dirty="0" err="1" smtClean="0"/>
              <a:t>source</a:t>
            </a:r>
            <a:endParaRPr lang="pl-PL" dirty="0"/>
          </a:p>
        </p:txBody>
      </p:sp>
      <p:cxnSp>
        <p:nvCxnSpPr>
          <p:cNvPr id="40" name="Łącznik prostoliniowy 39"/>
          <p:cNvCxnSpPr/>
          <p:nvPr/>
        </p:nvCxnSpPr>
        <p:spPr>
          <a:xfrm flipV="1">
            <a:off x="6516216" y="4005064"/>
            <a:ext cx="288032" cy="17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309320"/>
            <a:ext cx="72675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76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7030A0"/>
                </a:solidFill>
              </a:rPr>
              <a:t>Technical part of </a:t>
            </a:r>
            <a:r>
              <a:rPr lang="pl-PL" dirty="0">
                <a:solidFill>
                  <a:srgbClr val="7030A0"/>
                </a:solidFill>
              </a:rPr>
              <a:t>d</a:t>
            </a:r>
            <a:r>
              <a:rPr lang="pl-PL" dirty="0" smtClean="0">
                <a:solidFill>
                  <a:srgbClr val="7030A0"/>
                </a:solidFill>
              </a:rPr>
              <a:t>e </a:t>
            </a:r>
            <a:r>
              <a:rPr lang="pl-PL" dirty="0" err="1" smtClean="0">
                <a:solidFill>
                  <a:srgbClr val="7030A0"/>
                </a:solidFill>
              </a:rPr>
              <a:t>Finetti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err="1" smtClean="0">
                <a:solidFill>
                  <a:srgbClr val="7030A0"/>
                </a:solidFill>
              </a:rPr>
              <a:t>bound</a:t>
            </a:r>
            <a:endParaRPr lang="pl-PL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691547" cy="372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Łącznik prostoliniowy 4"/>
          <p:cNvCxnSpPr/>
          <p:nvPr/>
        </p:nvCxnSpPr>
        <p:spPr>
          <a:xfrm>
            <a:off x="5148064" y="2060848"/>
            <a:ext cx="266429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oliniowy 6"/>
          <p:cNvCxnSpPr/>
          <p:nvPr/>
        </p:nvCxnSpPr>
        <p:spPr>
          <a:xfrm>
            <a:off x="1475656" y="2852936"/>
            <a:ext cx="388843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oliniowy 7"/>
          <p:cNvCxnSpPr/>
          <p:nvPr/>
        </p:nvCxnSpPr>
        <p:spPr>
          <a:xfrm>
            <a:off x="1259632" y="2276872"/>
            <a:ext cx="30243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oliniowy 9"/>
          <p:cNvCxnSpPr/>
          <p:nvPr/>
        </p:nvCxnSpPr>
        <p:spPr>
          <a:xfrm>
            <a:off x="4015604" y="3212976"/>
            <a:ext cx="30243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oliniowy 12"/>
          <p:cNvCxnSpPr/>
          <p:nvPr/>
        </p:nvCxnSpPr>
        <p:spPr>
          <a:xfrm>
            <a:off x="3275856" y="4365104"/>
            <a:ext cx="187220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oliniowy 16"/>
          <p:cNvCxnSpPr/>
          <p:nvPr/>
        </p:nvCxnSpPr>
        <p:spPr>
          <a:xfrm>
            <a:off x="6480212" y="3284984"/>
            <a:ext cx="75608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oliniowy 18"/>
          <p:cNvCxnSpPr/>
          <p:nvPr/>
        </p:nvCxnSpPr>
        <p:spPr>
          <a:xfrm>
            <a:off x="1475656" y="4365104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oliniowy 20"/>
          <p:cNvCxnSpPr/>
          <p:nvPr/>
        </p:nvCxnSpPr>
        <p:spPr>
          <a:xfrm>
            <a:off x="5580112" y="4365104"/>
            <a:ext cx="6480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>
            <a:off x="4644008" y="443711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rostokąt 23"/>
          <p:cNvSpPr/>
          <p:nvPr/>
        </p:nvSpPr>
        <p:spPr>
          <a:xfrm>
            <a:off x="3347864" y="4149080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763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/>
          <p:cNvSpPr txBox="1">
            <a:spLocks/>
          </p:cNvSpPr>
          <p:nvPr/>
        </p:nvSpPr>
        <p:spPr>
          <a:xfrm>
            <a:off x="446856" y="1257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>
                <a:solidFill>
                  <a:srgbClr val="7030A0"/>
                </a:solidFill>
              </a:rPr>
              <a:t>Putting</a:t>
            </a:r>
            <a:r>
              <a:rPr lang="pl-PL" dirty="0" smtClean="0">
                <a:solidFill>
                  <a:srgbClr val="7030A0"/>
                </a:solidFill>
              </a:rPr>
              <a:t> the </a:t>
            </a:r>
            <a:r>
              <a:rPr lang="pl-PL" dirty="0" err="1" smtClean="0">
                <a:solidFill>
                  <a:srgbClr val="7030A0"/>
                </a:solidFill>
              </a:rPr>
              <a:t>pieces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err="1" smtClean="0">
                <a:solidFill>
                  <a:srgbClr val="7030A0"/>
                </a:solidFill>
              </a:rPr>
              <a:t>together</a:t>
            </a:r>
            <a:r>
              <a:rPr lang="pl-PL" dirty="0" smtClean="0">
                <a:solidFill>
                  <a:srgbClr val="7030A0"/>
                </a:solidFill>
              </a:rPr>
              <a:t>: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251520" y="1918573"/>
            <a:ext cx="50854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The </a:t>
            </a:r>
            <a:r>
              <a:rPr lang="pl-PL" b="1" dirty="0" err="1" smtClean="0"/>
              <a:t>protocol</a:t>
            </a:r>
            <a:r>
              <a:rPr lang="pl-PL" b="1" dirty="0" smtClean="0"/>
              <a:t> :  </a:t>
            </a:r>
          </a:p>
          <a:p>
            <a:r>
              <a:rPr lang="pl-PL" dirty="0" smtClean="0"/>
              <a:t>1)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#1, N </a:t>
            </a:r>
            <a:r>
              <a:rPr lang="pl-PL" dirty="0" err="1" smtClean="0"/>
              <a:t>times</a:t>
            </a:r>
            <a:endParaRPr lang="pl-PL" dirty="0" smtClean="0"/>
          </a:p>
          <a:p>
            <a:r>
              <a:rPr lang="pl-PL" dirty="0" smtClean="0"/>
              <a:t>2) Out of </a:t>
            </a:r>
            <a:r>
              <a:rPr lang="pl-PL" dirty="0" err="1" smtClean="0"/>
              <a:t>NxK</a:t>
            </a:r>
            <a:r>
              <a:rPr lang="pl-PL" dirty="0" smtClean="0"/>
              <a:t> </a:t>
            </a:r>
            <a:r>
              <a:rPr lang="pl-PL" dirty="0" err="1" smtClean="0"/>
              <a:t>uses</a:t>
            </a:r>
            <a:r>
              <a:rPr lang="pl-PL" dirty="0" smtClean="0"/>
              <a:t> of </a:t>
            </a:r>
            <a:r>
              <a:rPr lang="pl-PL" dirty="0" err="1" smtClean="0"/>
              <a:t>device</a:t>
            </a:r>
            <a:r>
              <a:rPr lang="pl-PL" dirty="0" smtClean="0"/>
              <a:t> #2 </a:t>
            </a:r>
            <a:r>
              <a:rPr lang="pl-PL" dirty="0" err="1" smtClean="0"/>
              <a:t>choose</a:t>
            </a:r>
            <a:r>
              <a:rPr lang="pl-PL" dirty="0" smtClean="0"/>
              <a:t> a </a:t>
            </a:r>
            <a:r>
              <a:rPr lang="pl-PL" dirty="0" err="1" smtClean="0"/>
              <a:t>block</a:t>
            </a:r>
            <a:r>
              <a:rPr lang="pl-PL" dirty="0" smtClean="0"/>
              <a:t> </a:t>
            </a:r>
          </a:p>
          <a:p>
            <a:r>
              <a:rPr lang="pl-PL" dirty="0" smtClean="0"/>
              <a:t>of N </a:t>
            </a:r>
            <a:r>
              <a:rPr lang="pl-PL" dirty="0" err="1" smtClean="0"/>
              <a:t>uses</a:t>
            </a:r>
            <a:r>
              <a:rPr lang="pl-PL" dirty="0" smtClean="0"/>
              <a:t>, by </a:t>
            </a:r>
            <a:r>
              <a:rPr lang="pl-PL" dirty="0" err="1" smtClean="0"/>
              <a:t>means</a:t>
            </a:r>
            <a:r>
              <a:rPr lang="pl-PL" dirty="0" smtClean="0"/>
              <a:t> of SV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</a:p>
          <a:p>
            <a:r>
              <a:rPr lang="pl-PL" dirty="0" smtClean="0"/>
              <a:t>3) </a:t>
            </a:r>
            <a:r>
              <a:rPr lang="pl-PL" dirty="0" err="1" smtClean="0"/>
              <a:t>Check</a:t>
            </a:r>
            <a:r>
              <a:rPr lang="pl-PL" dirty="0" smtClean="0"/>
              <a:t> the </a:t>
            </a:r>
            <a:r>
              <a:rPr lang="pl-PL" dirty="0" err="1" smtClean="0"/>
              <a:t>level</a:t>
            </a:r>
            <a:r>
              <a:rPr lang="pl-PL" dirty="0" smtClean="0"/>
              <a:t> of Bell </a:t>
            </a:r>
            <a:r>
              <a:rPr lang="pl-PL" dirty="0" err="1" smtClean="0"/>
              <a:t>violation</a:t>
            </a:r>
            <a:r>
              <a:rPr lang="pl-PL" dirty="0" smtClean="0"/>
              <a:t> in </a:t>
            </a:r>
            <a:r>
              <a:rPr lang="pl-PL" dirty="0" err="1" smtClean="0"/>
              <a:t>both</a:t>
            </a:r>
            <a:r>
              <a:rPr lang="pl-PL" dirty="0" smtClean="0"/>
              <a:t> the </a:t>
            </a:r>
            <a:r>
              <a:rPr lang="pl-PL" dirty="0" err="1" smtClean="0"/>
              <a:t>blocks</a:t>
            </a:r>
            <a:endParaRPr lang="pl-PL" dirty="0" smtClean="0"/>
          </a:p>
          <a:p>
            <a:r>
              <a:rPr lang="pl-PL" dirty="0" smtClean="0"/>
              <a:t>4) Upon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of Bell </a:t>
            </a:r>
            <a:r>
              <a:rPr lang="pl-PL" dirty="0" err="1" smtClean="0"/>
              <a:t>violation</a:t>
            </a:r>
            <a:r>
              <a:rPr lang="pl-PL" dirty="0" smtClean="0"/>
              <a:t> in 3), </a:t>
            </a:r>
          </a:p>
          <a:p>
            <a:r>
              <a:rPr lang="pl-PL" dirty="0" err="1" smtClean="0"/>
              <a:t>apply</a:t>
            </a:r>
            <a:r>
              <a:rPr lang="pl-PL" dirty="0" smtClean="0"/>
              <a:t> </a:t>
            </a:r>
            <a:r>
              <a:rPr lang="pl-PL" dirty="0" err="1" smtClean="0"/>
              <a:t>Extractor</a:t>
            </a:r>
            <a:r>
              <a:rPr lang="pl-PL" dirty="0" smtClean="0"/>
              <a:t> to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blocks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4555116" y="4366845"/>
            <a:ext cx="349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By </a:t>
            </a:r>
            <a:r>
              <a:rPr lang="pl-PL" dirty="0" err="1" smtClean="0"/>
              <a:t>Azuma-Hoeffding</a:t>
            </a:r>
            <a:r>
              <a:rPr lang="pl-PL" dirty="0" smtClean="0"/>
              <a:t>:  </a:t>
            </a:r>
            <a:r>
              <a:rPr lang="pl-PL" dirty="0" err="1" smtClean="0"/>
              <a:t>enough</a:t>
            </a:r>
            <a:r>
              <a:rPr lang="pl-PL" dirty="0" smtClean="0"/>
              <a:t> </a:t>
            </a:r>
            <a:r>
              <a:rPr lang="pl-PL" dirty="0" err="1" smtClean="0"/>
              <a:t>good</a:t>
            </a:r>
            <a:endParaRPr lang="pl-PL" dirty="0" smtClean="0"/>
          </a:p>
          <a:p>
            <a:r>
              <a:rPr lang="pl-PL" dirty="0" err="1"/>
              <a:t>b</a:t>
            </a:r>
            <a:r>
              <a:rPr lang="pl-PL" dirty="0" err="1" smtClean="0"/>
              <a:t>oxes</a:t>
            </a:r>
            <a:r>
              <a:rPr lang="pl-PL" dirty="0" smtClean="0"/>
              <a:t> for </a:t>
            </a:r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Hmin</a:t>
            </a:r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>
          <a:xfrm>
            <a:off x="6304537" y="2206605"/>
            <a:ext cx="269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By </a:t>
            </a:r>
            <a:r>
              <a:rPr lang="pl-PL" dirty="0" err="1" smtClean="0"/>
              <a:t>DeFinetti</a:t>
            </a:r>
            <a:r>
              <a:rPr lang="pl-PL" dirty="0" smtClean="0"/>
              <a:t> Block 1 and </a:t>
            </a:r>
          </a:p>
          <a:p>
            <a:r>
              <a:rPr lang="pl-PL" dirty="0" smtClean="0"/>
              <a:t>Block 2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almost</a:t>
            </a:r>
            <a:r>
              <a:rPr lang="pl-PL" dirty="0" smtClean="0"/>
              <a:t> </a:t>
            </a:r>
            <a:r>
              <a:rPr lang="pl-PL" dirty="0" err="1" smtClean="0"/>
              <a:t>product</a:t>
            </a:r>
            <a:endParaRPr lang="pl-PL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395536" y="1403484"/>
            <a:ext cx="735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We </a:t>
            </a:r>
            <a:r>
              <a:rPr lang="pl-PL" dirty="0" err="1" smtClean="0"/>
              <a:t>choose</a:t>
            </a:r>
            <a:r>
              <a:rPr lang="pl-PL" dirty="0" smtClean="0"/>
              <a:t> a Bell </a:t>
            </a:r>
            <a:r>
              <a:rPr lang="pl-PL" dirty="0" err="1" smtClean="0"/>
              <a:t>inequality</a:t>
            </a:r>
            <a:r>
              <a:rPr lang="pl-PL" dirty="0" smtClean="0"/>
              <a:t>,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algebraically</a:t>
            </a:r>
            <a:r>
              <a:rPr lang="pl-PL" dirty="0" smtClean="0"/>
              <a:t> </a:t>
            </a:r>
            <a:r>
              <a:rPr lang="pl-PL" dirty="0" err="1" smtClean="0"/>
              <a:t>violated</a:t>
            </a:r>
            <a:r>
              <a:rPr lang="pl-PL" dirty="0" smtClean="0"/>
              <a:t> on quantum </a:t>
            </a:r>
            <a:r>
              <a:rPr lang="pl-PL" dirty="0" err="1" smtClean="0"/>
              <a:t>state</a:t>
            </a:r>
            <a:r>
              <a:rPr lang="pl-PL" dirty="0" smtClean="0"/>
              <a:t> </a:t>
            </a:r>
            <a:endParaRPr lang="pl-PL" dirty="0"/>
          </a:p>
        </p:txBody>
      </p:sp>
      <p:cxnSp>
        <p:nvCxnSpPr>
          <p:cNvPr id="11" name="Łącznik prosty ze strzałką 10"/>
          <p:cNvCxnSpPr>
            <a:endCxn id="8" idx="1"/>
          </p:cNvCxnSpPr>
          <p:nvPr/>
        </p:nvCxnSpPr>
        <p:spPr>
          <a:xfrm flipV="1">
            <a:off x="4788024" y="2529771"/>
            <a:ext cx="1516513" cy="10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>
            <a:off x="5220072" y="3356992"/>
            <a:ext cx="9361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/>
          <p:cNvCxnSpPr>
            <a:stCxn id="6" idx="2"/>
          </p:cNvCxnSpPr>
          <p:nvPr/>
        </p:nvCxnSpPr>
        <p:spPr>
          <a:xfrm flipH="1">
            <a:off x="2794235" y="3949898"/>
            <a:ext cx="1" cy="1351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ole tekstowe 16"/>
          <p:cNvSpPr txBox="1"/>
          <p:nvPr/>
        </p:nvSpPr>
        <p:spPr>
          <a:xfrm>
            <a:off x="1187624" y="5445224"/>
            <a:ext cx="6330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By </a:t>
            </a:r>
            <a:r>
              <a:rPr lang="pl-PL" dirty="0" err="1" smtClean="0"/>
              <a:t>assumptions</a:t>
            </a:r>
            <a:r>
              <a:rPr lang="pl-PL" dirty="0" smtClean="0"/>
              <a:t>, and the </a:t>
            </a:r>
            <a:r>
              <a:rPr lang="pl-PL" dirty="0" err="1" smtClean="0"/>
              <a:t>above</a:t>
            </a:r>
            <a:r>
              <a:rPr lang="pl-PL" dirty="0" smtClean="0"/>
              <a:t>,</a:t>
            </a:r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3 </a:t>
            </a:r>
            <a:r>
              <a:rPr lang="pl-PL" dirty="0" err="1" smtClean="0"/>
              <a:t>Hmin</a:t>
            </a:r>
            <a:r>
              <a:rPr lang="pl-PL" dirty="0" smtClean="0"/>
              <a:t> </a:t>
            </a:r>
            <a:r>
              <a:rPr lang="pl-PL" dirty="0" err="1" smtClean="0"/>
              <a:t>sources</a:t>
            </a:r>
            <a:r>
              <a:rPr lang="pl-PL" dirty="0" smtClean="0"/>
              <a:t> </a:t>
            </a:r>
            <a:r>
              <a:rPr lang="pl-PL" dirty="0" err="1" smtClean="0"/>
              <a:t>close</a:t>
            </a:r>
            <a:r>
              <a:rPr lang="pl-PL" dirty="0" smtClean="0"/>
              <a:t> to </a:t>
            </a:r>
            <a:r>
              <a:rPr lang="pl-PL" dirty="0" err="1" smtClean="0"/>
              <a:t>product</a:t>
            </a:r>
            <a:r>
              <a:rPr lang="pl-PL" dirty="0" smtClean="0"/>
              <a:t>:</a:t>
            </a:r>
          </a:p>
          <a:p>
            <a:r>
              <a:rPr lang="pl-PL" dirty="0" smtClean="0"/>
              <a:t>The </a:t>
            </a:r>
            <a:r>
              <a:rPr lang="pl-PL" dirty="0" err="1" smtClean="0"/>
              <a:t>rest</a:t>
            </a:r>
            <a:r>
              <a:rPr lang="pl-PL" dirty="0" smtClean="0"/>
              <a:t> of SV </a:t>
            </a:r>
            <a:r>
              <a:rPr lang="pl-PL" dirty="0" err="1" smtClean="0"/>
              <a:t>source</a:t>
            </a:r>
            <a:r>
              <a:rPr lang="pl-PL" dirty="0" smtClean="0"/>
              <a:t> and </a:t>
            </a:r>
            <a:r>
              <a:rPr lang="pl-PL" dirty="0" err="1" smtClean="0"/>
              <a:t>two</a:t>
            </a:r>
            <a:r>
              <a:rPr lang="pl-PL" dirty="0" smtClean="0"/>
              <a:t> </a:t>
            </a:r>
            <a:r>
              <a:rPr lang="pl-PL" dirty="0" err="1" smtClean="0"/>
              <a:t>blocks</a:t>
            </a:r>
            <a:r>
              <a:rPr lang="pl-PL" dirty="0" smtClean="0"/>
              <a:t>                 =&gt; </a:t>
            </a:r>
            <a:r>
              <a:rPr lang="pl-PL" dirty="0" err="1" smtClean="0"/>
              <a:t>Extractors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963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 err="1" smtClean="0">
                <a:solidFill>
                  <a:srgbClr val="7030A0"/>
                </a:solidFill>
              </a:rPr>
              <a:t>Motivation</a:t>
            </a:r>
            <a:endParaRPr lang="pl-PL" dirty="0">
              <a:solidFill>
                <a:srgbClr val="7030A0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7" y="1253505"/>
            <a:ext cx="1224136" cy="1285622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124744"/>
            <a:ext cx="1656185" cy="1584177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043608" y="3645024"/>
            <a:ext cx="7528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Does</a:t>
            </a:r>
            <a:r>
              <a:rPr lang="pl-PL" sz="2800" dirty="0" smtClean="0"/>
              <a:t> </a:t>
            </a:r>
            <a:r>
              <a:rPr lang="pl-PL" sz="2800" dirty="0" err="1" smtClean="0"/>
              <a:t>anyone</a:t>
            </a:r>
            <a:r>
              <a:rPr lang="pl-PL" sz="2800" dirty="0" smtClean="0"/>
              <a:t> </a:t>
            </a:r>
            <a:r>
              <a:rPr lang="pl-PL" sz="2800" dirty="0" err="1" smtClean="0"/>
              <a:t>know</a:t>
            </a:r>
            <a:r>
              <a:rPr lang="pl-PL" sz="2800" dirty="0" smtClean="0"/>
              <a:t> the </a:t>
            </a:r>
            <a:r>
              <a:rPr lang="pl-PL" sz="2800" dirty="0" err="1" smtClean="0"/>
              <a:t>result</a:t>
            </a:r>
            <a:r>
              <a:rPr lang="pl-PL" sz="2800" dirty="0" smtClean="0"/>
              <a:t> of </a:t>
            </a:r>
            <a:r>
              <a:rPr lang="pl-PL" sz="2800" dirty="0" err="1" smtClean="0"/>
              <a:t>throwing</a:t>
            </a:r>
            <a:r>
              <a:rPr lang="pl-PL" sz="2800" dirty="0" smtClean="0"/>
              <a:t> a </a:t>
            </a:r>
            <a:r>
              <a:rPr lang="pl-PL" sz="2800" dirty="0" err="1" smtClean="0"/>
              <a:t>coin</a:t>
            </a:r>
            <a:r>
              <a:rPr lang="pl-PL" sz="2800" dirty="0" smtClean="0"/>
              <a:t> ?</a:t>
            </a:r>
            <a:endParaRPr lang="pl-PL" sz="28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136785" y="4521314"/>
            <a:ext cx="4166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000" dirty="0" err="1" smtClean="0"/>
              <a:t>can</a:t>
            </a:r>
            <a:r>
              <a:rPr lang="pl-PL" sz="2000" dirty="0" smtClean="0"/>
              <a:t> one </a:t>
            </a:r>
            <a:r>
              <a:rPr lang="pl-PL" sz="2000" dirty="0" err="1" smtClean="0"/>
              <a:t>decorrelate</a:t>
            </a:r>
            <a:r>
              <a:rPr lang="pl-PL" sz="2000" dirty="0" smtClean="0"/>
              <a:t> </a:t>
            </a:r>
            <a:r>
              <a:rPr lang="pl-PL" sz="2000" dirty="0" err="1" smtClean="0"/>
              <a:t>randomness</a:t>
            </a:r>
            <a:r>
              <a:rPr lang="pl-PL" sz="2000" dirty="0" smtClean="0"/>
              <a:t> </a:t>
            </a:r>
          </a:p>
          <a:p>
            <a:pPr algn="ctr"/>
            <a:r>
              <a:rPr lang="pl-PL" sz="2000" dirty="0" smtClean="0"/>
              <a:t>from the third person: </a:t>
            </a:r>
            <a:r>
              <a:rPr lang="pl-PL" sz="2000" dirty="0" err="1" smtClean="0"/>
              <a:t>eavesdropper</a:t>
            </a:r>
            <a:r>
              <a:rPr lang="pl-PL" sz="2000" dirty="0" smtClean="0"/>
              <a:t> ?</a:t>
            </a:r>
            <a:endParaRPr lang="pl-PL" sz="20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3923928" y="191683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or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7596336" y="220486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1048340" y="5589240"/>
            <a:ext cx="7484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Example</a:t>
            </a:r>
            <a:r>
              <a:rPr lang="pl-PL" b="1" dirty="0" smtClean="0"/>
              <a:t>:</a:t>
            </a:r>
            <a:r>
              <a:rPr lang="pl-PL" dirty="0" smtClean="0"/>
              <a:t> </a:t>
            </a:r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your</a:t>
            </a:r>
            <a:r>
              <a:rPr lang="pl-PL" dirty="0" smtClean="0"/>
              <a:t> choice of </a:t>
            </a:r>
            <a:r>
              <a:rPr lang="pl-PL" dirty="0" err="1" smtClean="0"/>
              <a:t>product</a:t>
            </a:r>
            <a:r>
              <a:rPr lang="pl-PL" dirty="0" smtClean="0"/>
              <a:t> to </a:t>
            </a:r>
            <a:r>
              <a:rPr lang="pl-PL" dirty="0" err="1" smtClean="0"/>
              <a:t>buy</a:t>
            </a:r>
            <a:r>
              <a:rPr lang="pl-PL" dirty="0" smtClean="0"/>
              <a:t> independent of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knowledge</a:t>
            </a:r>
            <a:endParaRPr lang="pl-PL" dirty="0" smtClean="0"/>
          </a:p>
          <a:p>
            <a:r>
              <a:rPr lang="pl-PL" dirty="0" smtClean="0"/>
              <a:t>	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commercials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02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67544" y="-171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>
                <a:solidFill>
                  <a:srgbClr val="7030A0"/>
                </a:solidFill>
              </a:rPr>
              <a:t>Conclusions</a:t>
            </a:r>
            <a:r>
              <a:rPr lang="pl-PL" dirty="0" smtClean="0">
                <a:solidFill>
                  <a:srgbClr val="7030A0"/>
                </a:solidFill>
              </a:rPr>
              <a:t> and Open </a:t>
            </a:r>
            <a:r>
              <a:rPr lang="pl-PL" dirty="0" err="1" smtClean="0">
                <a:solidFill>
                  <a:srgbClr val="7030A0"/>
                </a:solidFill>
              </a:rPr>
              <a:t>problems</a:t>
            </a:r>
            <a:endParaRPr lang="pl-PL" dirty="0" smtClean="0">
              <a:solidFill>
                <a:srgbClr val="7030A0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345961" y="2701369"/>
            <a:ext cx="811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Can</a:t>
            </a:r>
            <a:r>
              <a:rPr lang="pl-PL" dirty="0" smtClean="0"/>
              <a:t> we </a:t>
            </a:r>
            <a:r>
              <a:rPr lang="pl-PL" dirty="0" err="1" smtClean="0"/>
              <a:t>obtain</a:t>
            </a:r>
            <a:r>
              <a:rPr lang="pl-PL" dirty="0" smtClean="0"/>
              <a:t> a </a:t>
            </a:r>
            <a:r>
              <a:rPr lang="pl-PL" dirty="0" err="1" smtClean="0"/>
              <a:t>protocol</a:t>
            </a:r>
            <a:r>
              <a:rPr lang="pl-PL" dirty="0" smtClean="0"/>
              <a:t> with non-zero </a:t>
            </a:r>
            <a:r>
              <a:rPr lang="pl-PL" dirty="0" err="1" smtClean="0"/>
              <a:t>rate</a:t>
            </a:r>
            <a:r>
              <a:rPr lang="pl-PL" dirty="0" smtClean="0"/>
              <a:t> of </a:t>
            </a:r>
            <a:r>
              <a:rPr lang="pl-PL" dirty="0" err="1" smtClean="0"/>
              <a:t>amplified</a:t>
            </a:r>
            <a:r>
              <a:rPr lang="pl-PL" dirty="0" smtClean="0"/>
              <a:t> </a:t>
            </a:r>
            <a:r>
              <a:rPr lang="pl-PL" dirty="0" err="1" smtClean="0"/>
              <a:t>randomness</a:t>
            </a:r>
            <a:r>
              <a:rPr lang="pl-PL" dirty="0" smtClean="0"/>
              <a:t> and </a:t>
            </a:r>
            <a:r>
              <a:rPr lang="pl-PL" dirty="0" err="1" smtClean="0"/>
              <a:t>explicit</a:t>
            </a:r>
            <a:endParaRPr lang="pl-PL" dirty="0" smtClean="0"/>
          </a:p>
          <a:p>
            <a:r>
              <a:rPr lang="pl-PL" dirty="0" smtClean="0"/>
              <a:t>       </a:t>
            </a:r>
            <a:r>
              <a:rPr lang="pl-PL" dirty="0" err="1" smtClean="0"/>
              <a:t>extractor</a:t>
            </a:r>
            <a:r>
              <a:rPr lang="pl-PL" dirty="0" smtClean="0"/>
              <a:t> ?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345961" y="4032773"/>
            <a:ext cx="825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</a:t>
            </a:r>
            <a:r>
              <a:rPr lang="pl-PL" dirty="0" smtClean="0"/>
              <a:t> one </a:t>
            </a:r>
            <a:r>
              <a:rPr lang="pl-PL" dirty="0" err="1" smtClean="0"/>
              <a:t>achieve</a:t>
            </a:r>
            <a:r>
              <a:rPr lang="pl-PL" dirty="0" smtClean="0"/>
              <a:t> </a:t>
            </a:r>
            <a:r>
              <a:rPr lang="pl-PL" dirty="0" err="1" smtClean="0"/>
              <a:t>randomness</a:t>
            </a:r>
            <a:r>
              <a:rPr lang="pl-PL" dirty="0" smtClean="0"/>
              <a:t> </a:t>
            </a:r>
            <a:r>
              <a:rPr lang="pl-PL" dirty="0" err="1" smtClean="0"/>
              <a:t>amplification</a:t>
            </a:r>
            <a:r>
              <a:rPr lang="pl-PL" dirty="0" smtClean="0"/>
              <a:t> for </a:t>
            </a:r>
            <a:r>
              <a:rPr lang="pl-PL" dirty="0" err="1" smtClean="0"/>
              <a:t>any</a:t>
            </a:r>
            <a:r>
              <a:rPr lang="pl-PL" dirty="0" smtClean="0"/>
              <a:t> epsilon, from </a:t>
            </a:r>
            <a:r>
              <a:rPr lang="pl-PL" dirty="0" err="1" smtClean="0"/>
              <a:t>bipartite</a:t>
            </a:r>
            <a:r>
              <a:rPr lang="pl-PL" dirty="0" smtClean="0"/>
              <a:t> devices ?</a:t>
            </a:r>
          </a:p>
          <a:p>
            <a:r>
              <a:rPr lang="pl-PL" dirty="0"/>
              <a:t> </a:t>
            </a:r>
            <a:r>
              <a:rPr lang="pl-PL" dirty="0" smtClean="0"/>
              <a:t>    (in </a:t>
            </a:r>
            <a:r>
              <a:rPr lang="pl-PL" dirty="0" err="1" smtClean="0"/>
              <a:t>preparation</a:t>
            </a:r>
            <a:r>
              <a:rPr lang="pl-PL" dirty="0" smtClean="0"/>
              <a:t>)</a:t>
            </a:r>
          </a:p>
        </p:txBody>
      </p:sp>
      <p:sp>
        <p:nvSpPr>
          <p:cNvPr id="13" name="pole tekstowe 12"/>
          <p:cNvSpPr txBox="1"/>
          <p:nvPr/>
        </p:nvSpPr>
        <p:spPr>
          <a:xfrm>
            <a:off x="345961" y="4797152"/>
            <a:ext cx="760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Tolerance</a:t>
            </a:r>
            <a:r>
              <a:rPr lang="pl-PL" dirty="0" smtClean="0"/>
              <a:t> of </a:t>
            </a:r>
            <a:r>
              <a:rPr lang="pl-PL" dirty="0" err="1" smtClean="0"/>
              <a:t>noise</a:t>
            </a:r>
            <a:r>
              <a:rPr lang="pl-PL" dirty="0" smtClean="0"/>
              <a:t> –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a </a:t>
            </a:r>
            <a:r>
              <a:rPr lang="pl-PL" dirty="0" err="1" smtClean="0"/>
              <a:t>protocol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robust</a:t>
            </a:r>
            <a:r>
              <a:rPr lang="pl-PL" dirty="0" smtClean="0"/>
              <a:t> </a:t>
            </a:r>
            <a:r>
              <a:rPr lang="pl-PL" dirty="0" err="1" smtClean="0"/>
              <a:t>against</a:t>
            </a:r>
            <a:r>
              <a:rPr lang="pl-PL" dirty="0" smtClean="0"/>
              <a:t> </a:t>
            </a:r>
            <a:r>
              <a:rPr lang="pl-PL" dirty="0" err="1" smtClean="0"/>
              <a:t>noise</a:t>
            </a:r>
            <a:r>
              <a:rPr lang="pl-PL" dirty="0" smtClean="0"/>
              <a:t> ? </a:t>
            </a:r>
          </a:p>
        </p:txBody>
      </p:sp>
      <p:sp>
        <p:nvSpPr>
          <p:cNvPr id="14" name="pole tekstowe 13"/>
          <p:cNvSpPr txBox="1"/>
          <p:nvPr/>
        </p:nvSpPr>
        <p:spPr>
          <a:xfrm>
            <a:off x="395536" y="5435932"/>
            <a:ext cx="614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Could</a:t>
            </a:r>
            <a:r>
              <a:rPr lang="pl-PL" dirty="0" smtClean="0"/>
              <a:t> we start not from SV-</a:t>
            </a:r>
            <a:r>
              <a:rPr lang="pl-PL" dirty="0" err="1" smtClean="0"/>
              <a:t>source</a:t>
            </a:r>
            <a:r>
              <a:rPr lang="pl-PL" dirty="0" smtClean="0"/>
              <a:t>, but from the            one ?</a:t>
            </a:r>
            <a:endParaRPr lang="pl-PL" dirty="0"/>
          </a:p>
        </p:txBody>
      </p:sp>
      <p:sp>
        <p:nvSpPr>
          <p:cNvPr id="15" name="Dowolny kształt 14"/>
          <p:cNvSpPr/>
          <p:nvPr/>
        </p:nvSpPr>
        <p:spPr>
          <a:xfrm>
            <a:off x="179512" y="4005064"/>
            <a:ext cx="166449" cy="277091"/>
          </a:xfrm>
          <a:custGeom>
            <a:avLst/>
            <a:gdLst>
              <a:gd name="connsiteX0" fmla="*/ 0 w 166449"/>
              <a:gd name="connsiteY0" fmla="*/ 124691 h 277091"/>
              <a:gd name="connsiteX1" fmla="*/ 55418 w 166449"/>
              <a:gd name="connsiteY1" fmla="*/ 193963 h 277091"/>
              <a:gd name="connsiteX2" fmla="*/ 83127 w 166449"/>
              <a:gd name="connsiteY2" fmla="*/ 277091 h 277091"/>
              <a:gd name="connsiteX3" fmla="*/ 110837 w 166449"/>
              <a:gd name="connsiteY3" fmla="*/ 249381 h 277091"/>
              <a:gd name="connsiteX4" fmla="*/ 138546 w 166449"/>
              <a:gd name="connsiteY4" fmla="*/ 166254 h 277091"/>
              <a:gd name="connsiteX5" fmla="*/ 152400 w 166449"/>
              <a:gd name="connsiteY5" fmla="*/ 69272 h 277091"/>
              <a:gd name="connsiteX6" fmla="*/ 166255 w 166449"/>
              <a:gd name="connsiteY6" fmla="*/ 0 h 2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449" h="277091">
                <a:moveTo>
                  <a:pt x="0" y="124691"/>
                </a:moveTo>
                <a:cubicBezTo>
                  <a:pt x="18473" y="147782"/>
                  <a:pt x="41258" y="168003"/>
                  <a:pt x="55418" y="193963"/>
                </a:cubicBezTo>
                <a:cubicBezTo>
                  <a:pt x="69404" y="219605"/>
                  <a:pt x="83127" y="277091"/>
                  <a:pt x="83127" y="277091"/>
                </a:cubicBezTo>
                <a:cubicBezTo>
                  <a:pt x="92364" y="267854"/>
                  <a:pt x="104995" y="261065"/>
                  <a:pt x="110837" y="249381"/>
                </a:cubicBezTo>
                <a:cubicBezTo>
                  <a:pt x="123899" y="223257"/>
                  <a:pt x="138546" y="166254"/>
                  <a:pt x="138546" y="166254"/>
                </a:cubicBezTo>
                <a:cubicBezTo>
                  <a:pt x="143164" y="133927"/>
                  <a:pt x="145996" y="101293"/>
                  <a:pt x="152400" y="69272"/>
                </a:cubicBezTo>
                <a:cubicBezTo>
                  <a:pt x="169176" y="-14608"/>
                  <a:pt x="166255" y="63535"/>
                  <a:pt x="166255" y="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/>
              <p:cNvSpPr/>
              <p:nvPr/>
            </p:nvSpPr>
            <p:spPr>
              <a:xfrm>
                <a:off x="5303540" y="5426640"/>
                <a:ext cx="783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dirty="0" smtClean="0"/>
                  <a:t>  </a:t>
                </a:r>
                <a:endParaRPr lang="pl-PL" dirty="0"/>
              </a:p>
            </p:txBody>
          </p:sp>
        </mc:Choice>
        <mc:Fallback xmlns="">
          <p:sp>
            <p:nvSpPr>
              <p:cNvPr id="8" name="Prostoką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40" y="5426640"/>
                <a:ext cx="78309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ole tekstowe 1"/>
          <p:cNvSpPr txBox="1"/>
          <p:nvPr/>
        </p:nvSpPr>
        <p:spPr>
          <a:xfrm>
            <a:off x="395536" y="836712"/>
            <a:ext cx="7969105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l-PL" dirty="0" smtClean="0"/>
              <a:t>Full </a:t>
            </a:r>
            <a:r>
              <a:rPr lang="pl-PL" dirty="0" err="1" smtClean="0"/>
              <a:t>randomness</a:t>
            </a:r>
            <a:r>
              <a:rPr lang="pl-PL" dirty="0" smtClean="0"/>
              <a:t> </a:t>
            </a:r>
            <a:r>
              <a:rPr lang="pl-PL" dirty="0" err="1" smtClean="0"/>
              <a:t>amplification</a:t>
            </a:r>
            <a:r>
              <a:rPr lang="pl-PL" dirty="0" smtClean="0"/>
              <a:t> w.r.t. to non-</a:t>
            </a:r>
            <a:r>
              <a:rPr lang="pl-PL" dirty="0" err="1" smtClean="0"/>
              <a:t>signaling</a:t>
            </a:r>
            <a:r>
              <a:rPr lang="pl-PL" dirty="0" smtClean="0"/>
              <a:t> </a:t>
            </a:r>
            <a:r>
              <a:rPr lang="pl-PL" dirty="0" err="1" smtClean="0"/>
              <a:t>adversary</a:t>
            </a:r>
            <a:r>
              <a:rPr lang="pl-PL" dirty="0"/>
              <a:t> </a:t>
            </a:r>
            <a:r>
              <a:rPr lang="pl-PL" dirty="0" err="1" smtClean="0"/>
              <a:t>using</a:t>
            </a:r>
            <a:r>
              <a:rPr lang="pl-PL" dirty="0" smtClean="0"/>
              <a:t>  small </a:t>
            </a:r>
            <a:r>
              <a:rPr lang="pl-PL" dirty="0" err="1" smtClean="0"/>
              <a:t>number</a:t>
            </a:r>
            <a:endParaRPr lang="pl-PL" dirty="0" smtClean="0"/>
          </a:p>
          <a:p>
            <a:r>
              <a:rPr lang="pl-PL" dirty="0"/>
              <a:t>o</a:t>
            </a:r>
            <a:r>
              <a:rPr lang="pl-PL" dirty="0" smtClean="0"/>
              <a:t>f devices ( 1 </a:t>
            </a:r>
            <a:r>
              <a:rPr lang="pl-PL" dirty="0" err="1" smtClean="0"/>
              <a:t>or</a:t>
            </a:r>
            <a:r>
              <a:rPr lang="pl-PL" dirty="0" smtClean="0"/>
              <a:t> 2)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possible</a:t>
            </a:r>
            <a:r>
              <a:rPr lang="pl-PL" dirty="0" smtClean="0"/>
              <a:t>. </a:t>
            </a:r>
            <a:r>
              <a:rPr lang="pl-PL" dirty="0"/>
              <a:t> </a:t>
            </a:r>
            <a:r>
              <a:rPr lang="pl-PL" dirty="0" err="1" smtClean="0"/>
              <a:t>Noise</a:t>
            </a:r>
            <a:r>
              <a:rPr lang="pl-PL" dirty="0" smtClean="0"/>
              <a:t> </a:t>
            </a:r>
            <a:r>
              <a:rPr lang="pl-PL" dirty="0" err="1" smtClean="0"/>
              <a:t>tolarance</a:t>
            </a:r>
            <a:r>
              <a:rPr lang="pl-PL" dirty="0" smtClean="0"/>
              <a:t> </a:t>
            </a:r>
            <a:r>
              <a:rPr lang="pl-PL" dirty="0" err="1" smtClean="0"/>
              <a:t>dependence</a:t>
            </a:r>
            <a:r>
              <a:rPr lang="pl-PL" dirty="0" smtClean="0"/>
              <a:t> show.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323528" y="1835532"/>
            <a:ext cx="774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Drawback</a:t>
            </a:r>
            <a:r>
              <a:rPr lang="pl-PL" dirty="0" smtClean="0"/>
              <a:t> 1 of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protocol</a:t>
            </a:r>
            <a:r>
              <a:rPr lang="pl-PL" dirty="0" smtClean="0"/>
              <a:t>: to </a:t>
            </a:r>
            <a:r>
              <a:rPr lang="pl-PL" dirty="0" err="1" smtClean="0"/>
              <a:t>make</a:t>
            </a:r>
            <a:r>
              <a:rPr lang="pl-PL" dirty="0" smtClean="0"/>
              <a:t> </a:t>
            </a:r>
            <a:r>
              <a:rPr lang="pl-PL" dirty="0" err="1" smtClean="0"/>
              <a:t>deFinetti</a:t>
            </a:r>
            <a:r>
              <a:rPr lang="pl-PL" dirty="0" smtClean="0"/>
              <a:t> </a:t>
            </a:r>
            <a:r>
              <a:rPr lang="pl-PL" dirty="0" err="1" smtClean="0"/>
              <a:t>work</a:t>
            </a:r>
            <a:r>
              <a:rPr lang="pl-PL" dirty="0" smtClean="0"/>
              <a:t> we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make</a:t>
            </a:r>
            <a:r>
              <a:rPr lang="pl-PL" dirty="0" smtClean="0"/>
              <a:t> t </a:t>
            </a:r>
            <a:r>
              <a:rPr lang="pl-PL" dirty="0" err="1" smtClean="0"/>
              <a:t>large</a:t>
            </a:r>
            <a:r>
              <a:rPr lang="pl-PL" dirty="0" smtClean="0"/>
              <a:t>: 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3" y="2204864"/>
            <a:ext cx="36576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/>
          <p:nvPr/>
        </p:nvSpPr>
        <p:spPr>
          <a:xfrm>
            <a:off x="4450417" y="2276872"/>
            <a:ext cx="24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Large</a:t>
            </a:r>
            <a:r>
              <a:rPr lang="pl-PL" dirty="0" smtClean="0"/>
              <a:t> </a:t>
            </a:r>
            <a:r>
              <a:rPr lang="pl-PL" dirty="0" err="1" smtClean="0"/>
              <a:t>number</a:t>
            </a:r>
            <a:r>
              <a:rPr lang="pl-PL" dirty="0" smtClean="0"/>
              <a:t> of </a:t>
            </a:r>
            <a:r>
              <a:rPr lang="pl-PL" dirty="0" err="1" smtClean="0"/>
              <a:t>uses</a:t>
            </a:r>
            <a:r>
              <a:rPr lang="pl-PL" dirty="0"/>
              <a:t> </a:t>
            </a:r>
            <a:r>
              <a:rPr lang="pl-PL" dirty="0" smtClean="0"/>
              <a:t>… 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682348" y="3286725"/>
            <a:ext cx="666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Drawback</a:t>
            </a:r>
            <a:r>
              <a:rPr lang="pl-PL" dirty="0" smtClean="0"/>
              <a:t> 2: for single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nonzero</a:t>
            </a:r>
            <a:r>
              <a:rPr lang="pl-PL" dirty="0" smtClean="0"/>
              <a:t> </a:t>
            </a:r>
            <a:r>
              <a:rPr lang="pl-PL" dirty="0" err="1" smtClean="0"/>
              <a:t>rate</a:t>
            </a:r>
            <a:r>
              <a:rPr lang="pl-PL" dirty="0" smtClean="0"/>
              <a:t> but no </a:t>
            </a:r>
            <a:r>
              <a:rPr lang="pl-PL" dirty="0" err="1" smtClean="0"/>
              <a:t>explicit</a:t>
            </a:r>
            <a:r>
              <a:rPr lang="pl-PL" dirty="0" smtClean="0"/>
              <a:t> </a:t>
            </a:r>
            <a:r>
              <a:rPr lang="pl-PL" dirty="0" err="1" smtClean="0"/>
              <a:t>extractor</a:t>
            </a:r>
            <a:r>
              <a:rPr lang="pl-PL" dirty="0" smtClean="0"/>
              <a:t>,</a:t>
            </a:r>
          </a:p>
          <a:p>
            <a:r>
              <a:rPr lang="pl-PL" dirty="0" smtClean="0"/>
              <a:t>for </a:t>
            </a:r>
            <a:r>
              <a:rPr lang="pl-PL" dirty="0" err="1" smtClean="0"/>
              <a:t>two</a:t>
            </a:r>
            <a:r>
              <a:rPr lang="pl-PL" dirty="0" smtClean="0"/>
              <a:t> devices </a:t>
            </a:r>
            <a:r>
              <a:rPr lang="pl-PL" dirty="0" err="1" smtClean="0"/>
              <a:t>explicit</a:t>
            </a:r>
            <a:r>
              <a:rPr lang="pl-PL" dirty="0" smtClean="0"/>
              <a:t> </a:t>
            </a:r>
            <a:r>
              <a:rPr lang="pl-PL" dirty="0" err="1" smtClean="0"/>
              <a:t>extractor</a:t>
            </a:r>
            <a:r>
              <a:rPr lang="pl-PL" dirty="0" smtClean="0"/>
              <a:t> but zero </a:t>
            </a:r>
            <a:r>
              <a:rPr lang="pl-PL" dirty="0" err="1" smtClean="0"/>
              <a:t>rate</a:t>
            </a:r>
            <a:r>
              <a:rPr lang="pl-PL" dirty="0" smtClean="0"/>
              <a:t> </a:t>
            </a:r>
            <a:r>
              <a:rPr lang="pl-PL" dirty="0" err="1" smtClean="0"/>
              <a:t>due</a:t>
            </a:r>
            <a:r>
              <a:rPr lang="pl-PL" dirty="0" smtClean="0"/>
              <a:t> to error 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pole tekstowe 16"/>
              <p:cNvSpPr txBox="1"/>
              <p:nvPr/>
            </p:nvSpPr>
            <p:spPr>
              <a:xfrm>
                <a:off x="7125967" y="3563724"/>
                <a:ext cx="155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|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/>
                      </a:rPr>
                      <m:t>∑|</m:t>
                    </m:r>
                    <m:r>
                      <a:rPr lang="pl-PL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err="1" smtClean="0"/>
                  <a:t>exp</a:t>
                </a:r>
                <a:r>
                  <a:rPr lang="pl-PL" dirty="0" smtClean="0"/>
                  <a:t>(-</a:t>
                </a:r>
                <a:r>
                  <a:rPr lang="pl-PL" dirty="0" err="1" smtClean="0"/>
                  <a:t>cn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𝜂</m:t>
                    </m:r>
                    <m:r>
                      <a:rPr lang="pl-PL" b="0" i="1" smtClean="0">
                        <a:latin typeface="Cambria Math"/>
                      </a:rPr>
                      <m:t>)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7" name="pole tekstow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67" y="3563724"/>
                <a:ext cx="155048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543" t="-8333" r="-394" b="-26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ole tekstowe 5"/>
          <p:cNvSpPr txBox="1"/>
          <p:nvPr/>
        </p:nvSpPr>
        <p:spPr>
          <a:xfrm>
            <a:off x="467544" y="6021288"/>
            <a:ext cx="603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Finally</a:t>
            </a:r>
            <a:r>
              <a:rPr lang="pl-PL" dirty="0" smtClean="0"/>
              <a:t> : proof </a:t>
            </a:r>
            <a:r>
              <a:rPr lang="pl-PL" dirty="0" err="1" smtClean="0"/>
              <a:t>applies</a:t>
            </a:r>
            <a:r>
              <a:rPr lang="pl-PL" dirty="0" smtClean="0"/>
              <a:t> for 2 devices and 3 devices  </a:t>
            </a:r>
            <a:r>
              <a:rPr lang="pl-PL" dirty="0" err="1" smtClean="0"/>
              <a:t>respectively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if</a:t>
            </a:r>
            <a:r>
              <a:rPr lang="pl-PL" dirty="0" smtClean="0"/>
              <a:t> we </a:t>
            </a:r>
            <a:r>
              <a:rPr lang="pl-PL" dirty="0" err="1" smtClean="0"/>
              <a:t>don’t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the SV </a:t>
            </a:r>
            <a:r>
              <a:rPr lang="pl-PL" dirty="0" err="1" smtClean="0"/>
              <a:t>apart</a:t>
            </a:r>
            <a:r>
              <a:rPr lang="pl-PL" dirty="0" smtClean="0"/>
              <a:t> from </a:t>
            </a:r>
            <a:r>
              <a:rPr lang="pl-PL" dirty="0" err="1" smtClean="0"/>
              <a:t>setting</a:t>
            </a:r>
            <a:r>
              <a:rPr lang="pl-PL" dirty="0" smtClean="0"/>
              <a:t> the </a:t>
            </a:r>
            <a:r>
              <a:rPr lang="pl-PL" dirty="0" err="1" smtClean="0"/>
              <a:t>inputs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11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2249347" y="2708920"/>
            <a:ext cx="4554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 smtClean="0"/>
              <a:t>Thank</a:t>
            </a:r>
            <a:r>
              <a:rPr lang="pl-PL" sz="2800" dirty="0" smtClean="0"/>
              <a:t> </a:t>
            </a:r>
            <a:r>
              <a:rPr lang="pl-PL" sz="2800" dirty="0" err="1" smtClean="0"/>
              <a:t>you</a:t>
            </a:r>
            <a:r>
              <a:rPr lang="pl-PL" sz="2800" dirty="0" smtClean="0"/>
              <a:t> for </a:t>
            </a:r>
            <a:r>
              <a:rPr lang="pl-PL" sz="2800" dirty="0" err="1" smtClean="0"/>
              <a:t>your</a:t>
            </a:r>
            <a:r>
              <a:rPr lang="pl-PL" sz="2800" dirty="0" smtClean="0"/>
              <a:t> </a:t>
            </a:r>
            <a:r>
              <a:rPr lang="pl-PL" sz="2800" dirty="0" err="1" smtClean="0"/>
              <a:t>attention</a:t>
            </a:r>
            <a:r>
              <a:rPr lang="pl-PL" sz="2800" dirty="0" smtClean="0"/>
              <a:t> !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6853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1199456" y="1700808"/>
            <a:ext cx="589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 smtClean="0"/>
              <a:t>Danger</a:t>
            </a:r>
            <a:r>
              <a:rPr lang="pl-PL" dirty="0" smtClean="0"/>
              <a:t>: </a:t>
            </a:r>
            <a:r>
              <a:rPr lang="pl-PL" dirty="0" err="1" smtClean="0"/>
              <a:t>Eve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sell</a:t>
            </a:r>
            <a:r>
              <a:rPr lang="pl-PL" dirty="0" smtClean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 with </a:t>
            </a:r>
            <a:r>
              <a:rPr lang="pl-PL" dirty="0" err="1" smtClean="0"/>
              <a:t>imprinted</a:t>
            </a:r>
            <a:r>
              <a:rPr lang="pl-PL" dirty="0" smtClean="0"/>
              <a:t> </a:t>
            </a:r>
            <a:r>
              <a:rPr lang="pl-PL" dirty="0" err="1" smtClean="0"/>
              <a:t>bits</a:t>
            </a:r>
            <a:r>
              <a:rPr lang="pl-PL" dirty="0" smtClean="0"/>
              <a:t> in </a:t>
            </a:r>
            <a:r>
              <a:rPr lang="pl-PL" dirty="0" err="1" smtClean="0"/>
              <a:t>advance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1187624" y="2483604"/>
            <a:ext cx="577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We do not trust </a:t>
            </a:r>
            <a:r>
              <a:rPr lang="pl-PL" dirty="0" err="1" smtClean="0"/>
              <a:t>that</a:t>
            </a:r>
            <a:r>
              <a:rPr lang="pl-PL" dirty="0" smtClean="0"/>
              <a:t> devices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bulit</a:t>
            </a:r>
            <a:r>
              <a:rPr lang="pl-PL" dirty="0" smtClean="0"/>
              <a:t> </a:t>
            </a:r>
            <a:r>
              <a:rPr lang="pl-PL" dirty="0" err="1" smtClean="0"/>
              <a:t>due</a:t>
            </a:r>
            <a:r>
              <a:rPr lang="pl-PL" dirty="0" smtClean="0"/>
              <a:t> to </a:t>
            </a:r>
            <a:r>
              <a:rPr lang="pl-PL" dirty="0" err="1" smtClean="0"/>
              <a:t>specifiation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1187624" y="3284984"/>
            <a:ext cx="624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We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relay</a:t>
            </a:r>
            <a:r>
              <a:rPr lang="pl-PL" dirty="0" smtClean="0"/>
              <a:t> on </a:t>
            </a:r>
            <a:r>
              <a:rPr lang="pl-PL" dirty="0" err="1" smtClean="0"/>
              <a:t>statistics</a:t>
            </a:r>
            <a:r>
              <a:rPr lang="pl-PL" dirty="0" smtClean="0"/>
              <a:t> of </a:t>
            </a:r>
            <a:r>
              <a:rPr lang="pl-PL" dirty="0" err="1" smtClean="0"/>
              <a:t>inputs</a:t>
            </a:r>
            <a:r>
              <a:rPr lang="pl-PL" dirty="0" smtClean="0"/>
              <a:t> and </a:t>
            </a:r>
            <a:r>
              <a:rPr lang="pl-PL" dirty="0" err="1" smtClean="0"/>
              <a:t>outputs</a:t>
            </a:r>
            <a:r>
              <a:rPr lang="pl-PL" dirty="0" smtClean="0"/>
              <a:t> of the </a:t>
            </a:r>
            <a:r>
              <a:rPr lang="pl-PL" dirty="0" err="1" smtClean="0"/>
              <a:t>device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1259632" y="4077072"/>
            <a:ext cx="419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Security proof </a:t>
            </a:r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statistics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10" name="Tytuł 1"/>
          <p:cNvSpPr txBox="1">
            <a:spLocks/>
          </p:cNvSpPr>
          <p:nvPr/>
        </p:nvSpPr>
        <p:spPr>
          <a:xfrm>
            <a:off x="457200" y="446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>
                <a:solidFill>
                  <a:srgbClr val="7030A0"/>
                </a:solidFill>
              </a:rPr>
              <a:t>Device </a:t>
            </a:r>
            <a:r>
              <a:rPr lang="pl-PL" dirty="0" err="1" smtClean="0">
                <a:solidFill>
                  <a:srgbClr val="7030A0"/>
                </a:solidFill>
              </a:rPr>
              <a:t>independence</a:t>
            </a:r>
            <a:endParaRPr lang="pl-P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-27384"/>
                <a:ext cx="8229600" cy="1143000"/>
              </a:xfrm>
            </p:spPr>
            <p:txBody>
              <a:bodyPr>
                <a:normAutofit fontScale="90000"/>
              </a:bodyPr>
              <a:lstStyle/>
              <a:p>
                <a:r>
                  <a:rPr lang="pl-PL" dirty="0" err="1" smtClean="0">
                    <a:solidFill>
                      <a:srgbClr val="7030A0"/>
                    </a:solidFill>
                  </a:rPr>
                  <a:t>Sources</a:t>
                </a:r>
                <a:r>
                  <a:rPr lang="pl-PL" dirty="0" smtClean="0">
                    <a:solidFill>
                      <a:srgbClr val="7030A0"/>
                    </a:solidFill>
                  </a:rPr>
                  <a:t> of </a:t>
                </a:r>
                <a:r>
                  <a:rPr lang="pl-PL" dirty="0" err="1" smtClean="0">
                    <a:solidFill>
                      <a:srgbClr val="7030A0"/>
                    </a:solidFill>
                  </a:rPr>
                  <a:t>randomness</a:t>
                </a:r>
                <a:r>
                  <a:rPr lang="pl-PL" dirty="0" smtClean="0">
                    <a:solidFill>
                      <a:srgbClr val="7030A0"/>
                    </a:solidFill>
                  </a:rPr>
                  <a:t>: </a:t>
                </a:r>
                <a:br>
                  <a:rPr lang="pl-PL" dirty="0" smtClean="0">
                    <a:solidFill>
                      <a:srgbClr val="7030A0"/>
                    </a:solidFill>
                  </a:rPr>
                </a:br>
                <a:r>
                  <a:rPr lang="pl-PL" dirty="0" err="1" smtClean="0">
                    <a:solidFill>
                      <a:srgbClr val="7030A0"/>
                    </a:solidFill>
                  </a:rPr>
                  <a:t>Santha-Vazirani</a:t>
                </a:r>
                <a:r>
                  <a:rPr lang="pl-PL" dirty="0" smtClean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l-PL" i="0">
                            <a:solidFill>
                              <a:srgbClr val="7030A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l-PL" i="0">
                            <a:solidFill>
                              <a:srgbClr val="7030A0"/>
                            </a:solidFill>
                            <a:latin typeface="Cambria Math"/>
                          </a:rPr>
                          <m:t>min</m:t>
                        </m:r>
                      </m:sub>
                    </m:sSub>
                  </m:oMath>
                </a14:m>
                <a:r>
                  <a:rPr lang="pl-PL" dirty="0" smtClean="0">
                    <a:solidFill>
                      <a:srgbClr val="7030A0"/>
                    </a:solidFill>
                  </a:rPr>
                  <a:t> </a:t>
                </a:r>
                <a:r>
                  <a:rPr lang="pl-PL" dirty="0" err="1" smtClean="0">
                    <a:solidFill>
                      <a:srgbClr val="7030A0"/>
                    </a:solidFill>
                  </a:rPr>
                  <a:t>type</a:t>
                </a:r>
                <a:endParaRPr lang="pl-PL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ytu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-27384"/>
                <a:ext cx="8229600" cy="1143000"/>
              </a:xfrm>
              <a:blipFill rotWithShape="1">
                <a:blip r:embed="rId2"/>
                <a:stretch>
                  <a:fillRect t="-17112" b="-304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ole tekstowe 8"/>
          <p:cNvSpPr txBox="1"/>
          <p:nvPr/>
        </p:nvSpPr>
        <p:spPr>
          <a:xfrm>
            <a:off x="755576" y="2852936"/>
            <a:ext cx="529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Fact</a:t>
            </a:r>
            <a:r>
              <a:rPr lang="pl-PL" b="1" dirty="0" smtClean="0"/>
              <a:t>:</a:t>
            </a:r>
            <a:r>
              <a:rPr lang="pl-PL" dirty="0" smtClean="0"/>
              <a:t> </a:t>
            </a:r>
            <a:r>
              <a:rPr lang="pl-PL" dirty="0" err="1" smtClean="0"/>
              <a:t>classics</a:t>
            </a:r>
            <a:r>
              <a:rPr lang="pl-PL" dirty="0" smtClean="0"/>
              <a:t> =&gt;</a:t>
            </a:r>
            <a:r>
              <a:rPr lang="pl-PL" dirty="0" smtClean="0">
                <a:solidFill>
                  <a:srgbClr val="FF0000"/>
                </a:solidFill>
              </a:rPr>
              <a:t>„no go”</a:t>
            </a:r>
            <a:r>
              <a:rPr lang="pl-PL" dirty="0" smtClean="0"/>
              <a:t> [M. </a:t>
            </a:r>
            <a:r>
              <a:rPr lang="pl-PL" dirty="0" err="1" smtClean="0"/>
              <a:t>Santha</a:t>
            </a:r>
            <a:r>
              <a:rPr lang="pl-PL" dirty="0" smtClean="0"/>
              <a:t>, U.V. </a:t>
            </a:r>
            <a:r>
              <a:rPr lang="pl-PL" dirty="0" err="1" smtClean="0"/>
              <a:t>Vazirani</a:t>
            </a:r>
            <a:r>
              <a:rPr lang="pl-PL" dirty="0" smtClean="0"/>
              <a:t> 1984]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723364" y="3356992"/>
            <a:ext cx="723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Classical</a:t>
            </a:r>
            <a:r>
              <a:rPr lang="pl-PL" dirty="0" smtClean="0"/>
              <a:t> </a:t>
            </a:r>
            <a:r>
              <a:rPr lang="pl-PL" dirty="0" err="1" smtClean="0"/>
              <a:t>processing</a:t>
            </a:r>
            <a:r>
              <a:rPr lang="pl-PL" dirty="0" smtClean="0"/>
              <a:t> of SV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does</a:t>
            </a:r>
            <a:r>
              <a:rPr lang="pl-PL" dirty="0" smtClean="0"/>
              <a:t> not </a:t>
            </a:r>
            <a:r>
              <a:rPr lang="pl-PL" dirty="0" err="1" smtClean="0"/>
              <a:t>lead</a:t>
            </a:r>
            <a:r>
              <a:rPr lang="pl-PL" dirty="0" smtClean="0"/>
              <a:t> to </a:t>
            </a:r>
            <a:r>
              <a:rPr lang="pl-PL" dirty="0" err="1" smtClean="0"/>
              <a:t>randomness</a:t>
            </a:r>
            <a:r>
              <a:rPr lang="pl-PL" dirty="0" smtClean="0"/>
              <a:t> </a:t>
            </a:r>
            <a:r>
              <a:rPr lang="pl-PL" dirty="0" err="1" smtClean="0"/>
              <a:t>amplfication</a:t>
            </a:r>
            <a:endParaRPr lang="pl-PL" dirty="0" smtClean="0"/>
          </a:p>
        </p:txBody>
      </p:sp>
      <p:sp>
        <p:nvSpPr>
          <p:cNvPr id="3" name="pole tekstowe 2"/>
          <p:cNvSpPr txBox="1"/>
          <p:nvPr/>
        </p:nvSpPr>
        <p:spPr>
          <a:xfrm>
            <a:off x="676596" y="1268760"/>
            <a:ext cx="120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Definition:</a:t>
            </a:r>
            <a:endParaRPr lang="pl-P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/>
              <p:cNvSpPr txBox="1"/>
              <p:nvPr/>
            </p:nvSpPr>
            <p:spPr>
              <a:xfrm>
                <a:off x="2657769" y="1844824"/>
                <a:ext cx="324036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pl-PL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pl-PL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pl-PL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pl-PL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pl-PL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pl-PL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l-PL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6" name="pole tekstow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69" y="1844824"/>
                <a:ext cx="3240360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787570" y="2425385"/>
            <a:ext cx="557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e – </a:t>
            </a:r>
            <a:r>
              <a:rPr lang="pl-PL" dirty="0" err="1" smtClean="0"/>
              <a:t>any</a:t>
            </a:r>
            <a:r>
              <a:rPr lang="pl-PL" dirty="0" smtClean="0"/>
              <a:t> </a:t>
            </a:r>
            <a:r>
              <a:rPr lang="pl-PL" dirty="0" err="1" smtClean="0"/>
              <a:t>variable</a:t>
            </a:r>
            <a:r>
              <a:rPr lang="pl-PL" dirty="0" smtClean="0"/>
              <a:t> </a:t>
            </a:r>
            <a:r>
              <a:rPr lang="pl-PL" dirty="0" err="1" smtClean="0"/>
              <a:t>that</a:t>
            </a:r>
            <a:r>
              <a:rPr lang="pl-PL" dirty="0" smtClean="0"/>
              <a:t> </a:t>
            </a:r>
            <a:r>
              <a:rPr lang="pl-PL" dirty="0" err="1" smtClean="0"/>
              <a:t>could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influenced</a:t>
            </a:r>
            <a:r>
              <a:rPr lang="pl-PL" dirty="0" smtClean="0"/>
              <a:t> the </a:t>
            </a:r>
            <a:r>
              <a:rPr lang="pl-PL" dirty="0" err="1" smtClean="0"/>
              <a:t>variable</a:t>
            </a:r>
            <a:r>
              <a:rPr lang="pl-PL" dirty="0" smtClean="0"/>
              <a:t> X</a:t>
            </a:r>
            <a:r>
              <a:rPr lang="pl-PL" baseline="-25000" dirty="0" smtClean="0"/>
              <a:t>i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1763688" y="1268760"/>
            <a:ext cx="6500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A </a:t>
            </a:r>
            <a:r>
              <a:rPr lang="pl-PL" dirty="0" err="1" smtClean="0"/>
              <a:t>sequence</a:t>
            </a:r>
            <a:r>
              <a:rPr lang="pl-PL" dirty="0" smtClean="0"/>
              <a:t> X</a:t>
            </a:r>
            <a:r>
              <a:rPr lang="pl-PL" baseline="-25000" dirty="0" smtClean="0"/>
              <a:t>1 </a:t>
            </a:r>
            <a:r>
              <a:rPr lang="pl-PL" dirty="0" smtClean="0"/>
              <a:t>….</a:t>
            </a:r>
            <a:r>
              <a:rPr lang="pl-PL" dirty="0"/>
              <a:t> </a:t>
            </a:r>
            <a:r>
              <a:rPr lang="pl-PL" dirty="0" err="1" smtClean="0"/>
              <a:t>X</a:t>
            </a:r>
            <a:r>
              <a:rPr lang="pl-PL" baseline="-25000" dirty="0" err="1" smtClean="0"/>
              <a:t>n</a:t>
            </a:r>
            <a:r>
              <a:rPr lang="pl-PL" dirty="0" smtClean="0"/>
              <a:t> </a:t>
            </a:r>
            <a:r>
              <a:rPr lang="pl-PL" dirty="0" err="1" smtClean="0"/>
              <a:t>satisfies</a:t>
            </a:r>
            <a:r>
              <a:rPr lang="pl-PL" dirty="0" smtClean="0"/>
              <a:t> </a:t>
            </a:r>
            <a:r>
              <a:rPr lang="pl-PL" dirty="0" err="1" smtClean="0"/>
              <a:t>condition</a:t>
            </a:r>
            <a:r>
              <a:rPr lang="pl-PL" dirty="0" smtClean="0"/>
              <a:t> of </a:t>
            </a:r>
            <a:r>
              <a:rPr lang="pl-PL" dirty="0" err="1" smtClean="0"/>
              <a:t>Santha-Vazirani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for </a:t>
            </a:r>
            <a:r>
              <a:rPr lang="pl-PL" dirty="0" err="1" smtClean="0"/>
              <a:t>any</a:t>
            </a:r>
            <a:r>
              <a:rPr lang="pl-PL" dirty="0" smtClean="0"/>
              <a:t> i</a:t>
            </a:r>
          </a:p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755576" y="3861048"/>
            <a:ext cx="31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Weaker</a:t>
            </a:r>
            <a:r>
              <a:rPr lang="pl-PL" b="1" dirty="0" smtClean="0"/>
              <a:t> </a:t>
            </a:r>
            <a:r>
              <a:rPr lang="pl-PL" b="1" dirty="0" err="1" smtClean="0"/>
              <a:t>source</a:t>
            </a:r>
            <a:r>
              <a:rPr lang="pl-PL" b="1" dirty="0" smtClean="0"/>
              <a:t> of </a:t>
            </a:r>
            <a:r>
              <a:rPr lang="pl-PL" b="1" dirty="0" err="1" smtClean="0"/>
              <a:t>randomness</a:t>
            </a:r>
            <a:r>
              <a:rPr lang="pl-PL" b="1" dirty="0" smtClean="0"/>
              <a:t>:</a:t>
            </a:r>
            <a:endParaRPr lang="pl-PL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3" y="4259856"/>
            <a:ext cx="3748947" cy="82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pole tekstowe 18"/>
          <p:cNvSpPr txBox="1"/>
          <p:nvPr/>
        </p:nvSpPr>
        <p:spPr>
          <a:xfrm>
            <a:off x="787807" y="5303975"/>
            <a:ext cx="596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From 2 independent min-</a:t>
            </a:r>
            <a:r>
              <a:rPr lang="pl-PL" dirty="0" err="1" smtClean="0"/>
              <a:t>entropy</a:t>
            </a:r>
            <a:r>
              <a:rPr lang="pl-PL" dirty="0" smtClean="0"/>
              <a:t> </a:t>
            </a:r>
            <a:r>
              <a:rPr lang="pl-PL" dirty="0" err="1" smtClean="0"/>
              <a:t>sources</a:t>
            </a:r>
            <a:r>
              <a:rPr lang="pl-PL" dirty="0" smtClean="0"/>
              <a:t>  =&gt; </a:t>
            </a:r>
            <a:r>
              <a:rPr lang="pl-PL" dirty="0" err="1" smtClean="0"/>
              <a:t>fully</a:t>
            </a:r>
            <a:r>
              <a:rPr lang="pl-PL" dirty="0" smtClean="0"/>
              <a:t> </a:t>
            </a:r>
            <a:r>
              <a:rPr lang="pl-PL" dirty="0" err="1" smtClean="0"/>
              <a:t>random</a:t>
            </a:r>
            <a:r>
              <a:rPr lang="pl-PL" dirty="0" smtClean="0"/>
              <a:t> bit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6012160" y="6516052"/>
            <a:ext cx="2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[</a:t>
            </a:r>
            <a:r>
              <a:rPr lang="pl-PL" dirty="0" err="1" smtClean="0"/>
              <a:t>Chor</a:t>
            </a:r>
            <a:r>
              <a:rPr lang="pl-PL" dirty="0" smtClean="0"/>
              <a:t> and </a:t>
            </a:r>
            <a:r>
              <a:rPr lang="pl-PL" dirty="0" err="1" smtClean="0"/>
              <a:t>Goldreich</a:t>
            </a:r>
            <a:r>
              <a:rPr lang="pl-PL" dirty="0" smtClean="0"/>
              <a:t> ’88, </a:t>
            </a:r>
            <a:r>
              <a:rPr lang="pl-PL" dirty="0" err="1" smtClean="0"/>
              <a:t>Rao</a:t>
            </a:r>
            <a:r>
              <a:rPr lang="pl-PL" dirty="0" smtClean="0"/>
              <a:t>]</a:t>
            </a:r>
          </a:p>
        </p:txBody>
      </p:sp>
      <p:sp>
        <p:nvSpPr>
          <p:cNvPr id="21" name="Prostokąt 20"/>
          <p:cNvSpPr/>
          <p:nvPr/>
        </p:nvSpPr>
        <p:spPr>
          <a:xfrm>
            <a:off x="784434" y="6133946"/>
            <a:ext cx="6235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From </a:t>
            </a:r>
            <a:r>
              <a:rPr lang="pl-PL" dirty="0" smtClean="0"/>
              <a:t>3 </a:t>
            </a:r>
            <a:r>
              <a:rPr lang="pl-PL" dirty="0"/>
              <a:t>independent min-</a:t>
            </a:r>
            <a:r>
              <a:rPr lang="pl-PL" dirty="0" err="1"/>
              <a:t>entropy</a:t>
            </a:r>
            <a:r>
              <a:rPr lang="pl-PL" dirty="0"/>
              <a:t> </a:t>
            </a:r>
            <a:r>
              <a:rPr lang="pl-PL" dirty="0" err="1" smtClean="0"/>
              <a:t>sources</a:t>
            </a:r>
            <a:r>
              <a:rPr lang="pl-PL" dirty="0" smtClean="0"/>
              <a:t> =&gt; </a:t>
            </a:r>
            <a:r>
              <a:rPr lang="pl-PL" dirty="0" err="1" smtClean="0"/>
              <a:t>fully</a:t>
            </a:r>
            <a:r>
              <a:rPr lang="pl-PL" dirty="0" smtClean="0"/>
              <a:t> </a:t>
            </a:r>
            <a:r>
              <a:rPr lang="pl-PL" dirty="0" err="1" smtClean="0"/>
              <a:t>random</a:t>
            </a:r>
            <a:r>
              <a:rPr lang="pl-PL" dirty="0" smtClean="0"/>
              <a:t> bit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6876256" y="5274496"/>
            <a:ext cx="219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Non </a:t>
            </a:r>
            <a:r>
              <a:rPr lang="pl-PL" dirty="0" err="1" smtClean="0"/>
              <a:t>explicit</a:t>
            </a:r>
            <a:r>
              <a:rPr lang="pl-PL" dirty="0" smtClean="0"/>
              <a:t> </a:t>
            </a:r>
            <a:r>
              <a:rPr lang="pl-PL" dirty="0" err="1" smtClean="0"/>
              <a:t>extractor</a:t>
            </a:r>
            <a:endParaRPr lang="pl-PL" dirty="0"/>
          </a:p>
        </p:txBody>
      </p:sp>
      <p:sp>
        <p:nvSpPr>
          <p:cNvPr id="25" name="pole tekstowe 24"/>
          <p:cNvSpPr txBox="1"/>
          <p:nvPr/>
        </p:nvSpPr>
        <p:spPr>
          <a:xfrm>
            <a:off x="7020272" y="6165304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Explicit</a:t>
            </a:r>
            <a:r>
              <a:rPr lang="pl-PL" dirty="0" smtClean="0"/>
              <a:t> </a:t>
            </a:r>
            <a:r>
              <a:rPr lang="pl-PL" dirty="0" err="1" smtClean="0"/>
              <a:t>extractor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/>
              <p:cNvSpPr txBox="1"/>
              <p:nvPr/>
            </p:nvSpPr>
            <p:spPr>
              <a:xfrm>
                <a:off x="4148734" y="3861048"/>
                <a:ext cx="4011355" cy="646331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A </a:t>
                </a:r>
                <a:r>
                  <a:rPr lang="pl-PL" dirty="0" err="1"/>
                  <a:t>sequence</a:t>
                </a:r>
                <a:r>
                  <a:rPr lang="pl-PL" dirty="0"/>
                  <a:t> X</a:t>
                </a:r>
                <a:r>
                  <a:rPr lang="pl-PL" baseline="-25000" dirty="0"/>
                  <a:t>1 </a:t>
                </a:r>
                <a:r>
                  <a:rPr lang="pl-PL" dirty="0"/>
                  <a:t>…. </a:t>
                </a:r>
                <a:r>
                  <a:rPr lang="pl-PL" dirty="0" err="1" smtClean="0"/>
                  <a:t>X</a:t>
                </a:r>
                <a:r>
                  <a:rPr lang="pl-PL" baseline="-25000" dirty="0" err="1" smtClean="0"/>
                  <a:t>n</a:t>
                </a:r>
                <a:r>
                  <a:rPr lang="pl-PL" baseline="-25000" dirty="0" smtClean="0"/>
                  <a:t> </a:t>
                </a:r>
                <a:r>
                  <a:rPr lang="pl-PL" dirty="0" err="1" smtClean="0"/>
                  <a:t>is</a:t>
                </a:r>
                <a:r>
                  <a:rPr lang="pl-PL" dirty="0"/>
                  <a:t> </a:t>
                </a:r>
                <a:r>
                  <a:rPr lang="pl-PL" dirty="0" err="1" smtClean="0"/>
                  <a:t>linear</a:t>
                </a:r>
                <a:r>
                  <a:rPr lang="pl-P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l-PL" i="1"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pl-PL" i="1">
                        <a:latin typeface="Cambria Math"/>
                      </a:rPr>
                      <m:t> </m:t>
                    </m:r>
                  </m:oMath>
                </a14:m>
                <a:r>
                  <a:rPr lang="pl-PL" dirty="0" err="1" smtClean="0"/>
                  <a:t>source</a:t>
                </a:r>
                <a:endParaRPr lang="pl-PL" dirty="0" smtClean="0"/>
              </a:p>
              <a:p>
                <a:r>
                  <a:rPr lang="pl-PL" dirty="0" err="1" smtClean="0"/>
                  <a:t>if</a:t>
                </a:r>
                <a:r>
                  <a:rPr lang="pl-P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pl-PL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dirty="0" smtClean="0"/>
                  <a:t>   (</a:t>
                </a:r>
                <a:r>
                  <a:rPr lang="pl-PL" dirty="0"/>
                  <a:t>X</a:t>
                </a:r>
                <a:r>
                  <a:rPr lang="pl-PL" baseline="-25000" dirty="0"/>
                  <a:t>1 </a:t>
                </a:r>
                <a:r>
                  <a:rPr lang="pl-PL" dirty="0"/>
                  <a:t>…. </a:t>
                </a:r>
                <a:r>
                  <a:rPr lang="pl-PL" dirty="0" err="1"/>
                  <a:t>X</a:t>
                </a:r>
                <a:r>
                  <a:rPr lang="pl-PL" baseline="-25000" dirty="0" err="1"/>
                  <a:t>n</a:t>
                </a:r>
                <a:r>
                  <a:rPr lang="pl-PL" baseline="-25000" dirty="0"/>
                  <a:t> </a:t>
                </a:r>
                <a:r>
                  <a:rPr lang="pl-PL" dirty="0" smtClean="0"/>
                  <a:t>) &gt; </a:t>
                </a:r>
                <a:r>
                  <a:rPr lang="pl-PL" dirty="0" err="1" smtClean="0"/>
                  <a:t>cn</a:t>
                </a:r>
                <a:r>
                  <a:rPr lang="pl-PL" dirty="0" smtClean="0"/>
                  <a:t> for </a:t>
                </a:r>
                <a:r>
                  <a:rPr lang="pl-PL" dirty="0" err="1" smtClean="0"/>
                  <a:t>some</a:t>
                </a:r>
                <a:r>
                  <a:rPr lang="pl-PL" dirty="0" smtClean="0"/>
                  <a:t> c &gt;0</a:t>
                </a:r>
              </a:p>
            </p:txBody>
          </p:sp>
        </mc:Choice>
        <mc:Fallback xmlns="">
          <p:sp>
            <p:nvSpPr>
              <p:cNvPr id="4" name="pole tekstow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34" y="3861048"/>
                <a:ext cx="4011355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212" t="-3704" r="-152" b="-12963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rostokąt 4"/>
          <p:cNvSpPr/>
          <p:nvPr/>
        </p:nvSpPr>
        <p:spPr>
          <a:xfrm>
            <a:off x="611560" y="1196752"/>
            <a:ext cx="7706727" cy="165618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/>
          <p:cNvSpPr txBox="1"/>
          <p:nvPr/>
        </p:nvSpPr>
        <p:spPr>
          <a:xfrm>
            <a:off x="827584" y="4941168"/>
            <a:ext cx="63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Fact</a:t>
            </a:r>
            <a:r>
              <a:rPr lang="pl-PL" b="1" dirty="0" smtClean="0"/>
              <a:t>: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9582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>
                <a:solidFill>
                  <a:srgbClr val="7030A0"/>
                </a:solidFill>
              </a:rPr>
              <a:t>Quantum </a:t>
            </a:r>
            <a:r>
              <a:rPr lang="pl-PL" dirty="0" err="1" smtClean="0">
                <a:solidFill>
                  <a:srgbClr val="7030A0"/>
                </a:solidFill>
              </a:rPr>
              <a:t>mechanics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err="1" smtClean="0">
                <a:solidFill>
                  <a:srgbClr val="7030A0"/>
                </a:solidFill>
              </a:rPr>
              <a:t>allows</a:t>
            </a:r>
            <a:r>
              <a:rPr lang="pl-PL" dirty="0" smtClean="0">
                <a:solidFill>
                  <a:srgbClr val="7030A0"/>
                </a:solidFill>
              </a:rPr>
              <a:t/>
            </a:r>
            <a:br>
              <a:rPr lang="pl-PL" dirty="0" smtClean="0">
                <a:solidFill>
                  <a:srgbClr val="7030A0"/>
                </a:solidFill>
              </a:rPr>
            </a:br>
            <a:r>
              <a:rPr lang="pl-PL" dirty="0" smtClean="0">
                <a:solidFill>
                  <a:srgbClr val="7030A0"/>
                </a:solidFill>
              </a:rPr>
              <a:t>for </a:t>
            </a:r>
            <a:r>
              <a:rPr lang="pl-PL" dirty="0" err="1" smtClean="0">
                <a:solidFill>
                  <a:srgbClr val="7030A0"/>
                </a:solidFill>
              </a:rPr>
              <a:t>randomness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r>
              <a:rPr lang="pl-PL" dirty="0" err="1" smtClean="0">
                <a:solidFill>
                  <a:srgbClr val="7030A0"/>
                </a:solidFill>
              </a:rPr>
              <a:t>amplification</a:t>
            </a:r>
            <a:endParaRPr lang="pl-PL" dirty="0">
              <a:solidFill>
                <a:srgbClr val="7030A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827584" y="1196752"/>
            <a:ext cx="459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[R. Colbeck &amp; R. </a:t>
            </a:r>
            <a:r>
              <a:rPr lang="pl-PL" b="1" dirty="0" err="1" smtClean="0"/>
              <a:t>Renner</a:t>
            </a:r>
            <a:r>
              <a:rPr lang="pl-PL" b="1" dirty="0" smtClean="0"/>
              <a:t>,  Nature </a:t>
            </a:r>
            <a:r>
              <a:rPr lang="pl-PL" b="1" dirty="0" err="1" smtClean="0"/>
              <a:t>Physics</a:t>
            </a:r>
            <a:r>
              <a:rPr lang="pl-PL" b="1" dirty="0" smtClean="0"/>
              <a:t> 2012]</a:t>
            </a:r>
            <a:endParaRPr lang="pl-PL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7584" y="1628800"/>
            <a:ext cx="631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Some</a:t>
            </a:r>
            <a:r>
              <a:rPr lang="pl-PL" dirty="0" smtClean="0"/>
              <a:t> </a:t>
            </a:r>
            <a:r>
              <a:rPr lang="pl-PL" dirty="0" err="1" smtClean="0"/>
              <a:t>measurements</a:t>
            </a:r>
            <a:r>
              <a:rPr lang="pl-PL" dirty="0" smtClean="0"/>
              <a:t> on </a:t>
            </a:r>
            <a:r>
              <a:rPr lang="pl-PL" dirty="0" err="1" smtClean="0"/>
              <a:t>maximally</a:t>
            </a:r>
            <a:r>
              <a:rPr lang="pl-PL" dirty="0" smtClean="0"/>
              <a:t> </a:t>
            </a:r>
            <a:r>
              <a:rPr lang="pl-PL" dirty="0" err="1" smtClean="0"/>
              <a:t>enatangled</a:t>
            </a:r>
            <a:r>
              <a:rPr lang="pl-PL" dirty="0" smtClean="0"/>
              <a:t> </a:t>
            </a:r>
            <a:r>
              <a:rPr lang="pl-PL" dirty="0" err="1" smtClean="0"/>
              <a:t>states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random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67" y="2390403"/>
            <a:ext cx="2965647" cy="75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pole tekstowe 20"/>
          <p:cNvSpPr txBox="1"/>
          <p:nvPr/>
        </p:nvSpPr>
        <p:spPr>
          <a:xfrm>
            <a:off x="867555" y="2132856"/>
            <a:ext cx="643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Idea:</a:t>
            </a:r>
            <a:r>
              <a:rPr lang="pl-PL" dirty="0" smtClean="0"/>
              <a:t> </a:t>
            </a:r>
            <a:r>
              <a:rPr lang="pl-PL" dirty="0" err="1" smtClean="0"/>
              <a:t>results</a:t>
            </a:r>
            <a:r>
              <a:rPr lang="pl-PL" dirty="0" smtClean="0"/>
              <a:t> of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measurements</a:t>
            </a:r>
            <a:r>
              <a:rPr lang="pl-PL" dirty="0" smtClean="0"/>
              <a:t>  </a:t>
            </a:r>
            <a:r>
              <a:rPr lang="pl-PL" dirty="0" err="1" smtClean="0"/>
              <a:t>violate</a:t>
            </a:r>
            <a:r>
              <a:rPr lang="pl-PL" dirty="0" smtClean="0"/>
              <a:t> </a:t>
            </a:r>
            <a:r>
              <a:rPr lang="pl-PL" dirty="0" err="1" smtClean="0"/>
              <a:t>certain</a:t>
            </a:r>
            <a:r>
              <a:rPr lang="pl-PL" dirty="0" smtClean="0"/>
              <a:t> Bell </a:t>
            </a:r>
            <a:r>
              <a:rPr lang="pl-PL" dirty="0" err="1" smtClean="0"/>
              <a:t>inequality</a:t>
            </a:r>
            <a:endParaRPr lang="pl-PL" dirty="0" smtClean="0"/>
          </a:p>
        </p:txBody>
      </p:sp>
      <p:sp>
        <p:nvSpPr>
          <p:cNvPr id="6" name="pole tekstowe 5"/>
          <p:cNvSpPr txBox="1"/>
          <p:nvPr/>
        </p:nvSpPr>
        <p:spPr>
          <a:xfrm>
            <a:off x="912011" y="2636912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Result</a:t>
            </a:r>
            <a:r>
              <a:rPr lang="pl-PL" b="1" dirty="0" smtClean="0"/>
              <a:t> :</a:t>
            </a:r>
            <a:r>
              <a:rPr lang="pl-PL" dirty="0" smtClean="0"/>
              <a:t>  For 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5770018" y="2581019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 N-th </a:t>
            </a:r>
            <a:r>
              <a:rPr lang="pl-PL" dirty="0" err="1" smtClean="0"/>
              <a:t>chained</a:t>
            </a:r>
            <a:r>
              <a:rPr lang="pl-PL" dirty="0" smtClean="0"/>
              <a:t> Bell </a:t>
            </a:r>
            <a:r>
              <a:rPr lang="pl-PL" dirty="0" err="1" smtClean="0"/>
              <a:t>inequality</a:t>
            </a:r>
            <a:endParaRPr lang="pl-PL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900047" y="3645024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[</a:t>
            </a:r>
            <a:r>
              <a:rPr lang="pl-PL" b="1" dirty="0" err="1" smtClean="0"/>
              <a:t>Gallego</a:t>
            </a:r>
            <a:r>
              <a:rPr lang="pl-PL" b="1" dirty="0" smtClean="0"/>
              <a:t> et al. arXiv:1210.6514 ]</a:t>
            </a:r>
            <a:endParaRPr lang="pl-PL" b="1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5592220" y="4086364"/>
            <a:ext cx="344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Use</a:t>
            </a:r>
            <a:r>
              <a:rPr lang="pl-PL" dirty="0" smtClean="0"/>
              <a:t> of 5-partite </a:t>
            </a:r>
            <a:r>
              <a:rPr lang="pl-PL" dirty="0" err="1" smtClean="0"/>
              <a:t>Mermin</a:t>
            </a:r>
            <a:r>
              <a:rPr lang="pl-PL" dirty="0" smtClean="0"/>
              <a:t> </a:t>
            </a:r>
            <a:r>
              <a:rPr lang="pl-PL" dirty="0" err="1" smtClean="0"/>
              <a:t>inequality</a:t>
            </a:r>
            <a:endParaRPr lang="pl-PL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906458" y="4725144"/>
            <a:ext cx="512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b="1" dirty="0" err="1" smtClean="0"/>
              <a:t>exists</a:t>
            </a:r>
            <a:r>
              <a:rPr lang="pl-PL" dirty="0" smtClean="0"/>
              <a:t> </a:t>
            </a:r>
            <a:r>
              <a:rPr lang="pl-PL" dirty="0" err="1" smtClean="0"/>
              <a:t>hash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which</a:t>
            </a:r>
            <a:r>
              <a:rPr lang="pl-PL" dirty="0" smtClean="0"/>
              <a:t> </a:t>
            </a:r>
            <a:r>
              <a:rPr lang="pl-PL" dirty="0" err="1" smtClean="0"/>
              <a:t>outputs</a:t>
            </a:r>
            <a:r>
              <a:rPr lang="pl-PL" dirty="0" smtClean="0"/>
              <a:t>  </a:t>
            </a:r>
            <a:r>
              <a:rPr lang="pl-PL" dirty="0" err="1" smtClean="0"/>
              <a:t>perfect</a:t>
            </a:r>
            <a:r>
              <a:rPr lang="pl-PL" dirty="0" smtClean="0"/>
              <a:t> bit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900047" y="4086364"/>
            <a:ext cx="87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For </a:t>
            </a:r>
            <a:r>
              <a:rPr lang="pl-PL" dirty="0" err="1" smtClean="0"/>
              <a:t>any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/>
              <p:cNvSpPr txBox="1"/>
              <p:nvPr/>
            </p:nvSpPr>
            <p:spPr>
              <a:xfrm>
                <a:off x="2323508" y="4044238"/>
                <a:ext cx="110408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>
                    <a:ea typeface="Cambria Math"/>
                  </a:rPr>
                  <a:t>0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pl-PL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&lt; 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3" name="pole tekstow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08" y="4044238"/>
                <a:ext cx="1104085" cy="483466"/>
              </a:xfrm>
              <a:prstGeom prst="rect">
                <a:avLst/>
              </a:prstGeom>
              <a:blipFill rotWithShape="1">
                <a:blip r:embed="rId3"/>
                <a:stretch>
                  <a:fillRect l="-4420" b="-75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ole tekstowe 13"/>
          <p:cNvSpPr txBox="1"/>
          <p:nvPr/>
        </p:nvSpPr>
        <p:spPr>
          <a:xfrm>
            <a:off x="899592" y="5157192"/>
            <a:ext cx="552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Drawbacks</a:t>
            </a:r>
            <a:r>
              <a:rPr lang="pl-PL" dirty="0" smtClean="0"/>
              <a:t>:  - </a:t>
            </a:r>
            <a:r>
              <a:rPr lang="pl-PL" dirty="0" err="1" smtClean="0"/>
              <a:t>hash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not </a:t>
            </a:r>
            <a:r>
              <a:rPr lang="pl-PL" dirty="0" err="1" smtClean="0"/>
              <a:t>explicit</a:t>
            </a:r>
            <a:endParaRPr lang="pl-PL" dirty="0" smtClean="0"/>
          </a:p>
          <a:p>
            <a:r>
              <a:rPr lang="pl-PL" dirty="0"/>
              <a:t>	 </a:t>
            </a:r>
            <a:r>
              <a:rPr lang="pl-PL" dirty="0" smtClean="0"/>
              <a:t>     - </a:t>
            </a:r>
            <a:r>
              <a:rPr lang="pl-PL" dirty="0" err="1" smtClean="0"/>
              <a:t>asymptotically</a:t>
            </a:r>
            <a:r>
              <a:rPr lang="pl-PL" dirty="0" smtClean="0"/>
              <a:t> </a:t>
            </a:r>
            <a:r>
              <a:rPr lang="pl-PL" dirty="0" err="1" smtClean="0"/>
              <a:t>many</a:t>
            </a:r>
            <a:r>
              <a:rPr lang="pl-PL" dirty="0" smtClean="0"/>
              <a:t> non-</a:t>
            </a:r>
            <a:r>
              <a:rPr lang="pl-PL" dirty="0" err="1" smtClean="0"/>
              <a:t>signaling</a:t>
            </a:r>
            <a:r>
              <a:rPr lang="pl-PL" dirty="0" smtClean="0"/>
              <a:t> devices</a:t>
            </a:r>
          </a:p>
          <a:p>
            <a:r>
              <a:rPr lang="pl-PL" dirty="0"/>
              <a:t>	</a:t>
            </a:r>
            <a:r>
              <a:rPr lang="pl-PL" dirty="0" smtClean="0"/>
              <a:t>      - </a:t>
            </a:r>
            <a:r>
              <a:rPr lang="pl-PL" dirty="0" err="1" smtClean="0"/>
              <a:t>tolerance</a:t>
            </a:r>
            <a:r>
              <a:rPr lang="pl-PL" dirty="0" smtClean="0"/>
              <a:t> of </a:t>
            </a:r>
            <a:r>
              <a:rPr lang="pl-PL" dirty="0" err="1" smtClean="0"/>
              <a:t>noise</a:t>
            </a:r>
            <a:r>
              <a:rPr lang="pl-PL" dirty="0" smtClean="0"/>
              <a:t> not </a:t>
            </a:r>
            <a:r>
              <a:rPr lang="pl-PL" dirty="0" err="1" smtClean="0"/>
              <a:t>included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922405" y="3212976"/>
            <a:ext cx="32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[</a:t>
            </a:r>
            <a:r>
              <a:rPr lang="pl-PL" dirty="0" err="1" smtClean="0"/>
              <a:t>A.Grudka</a:t>
            </a:r>
            <a:r>
              <a:rPr lang="pl-PL" dirty="0" smtClean="0"/>
              <a:t> et al. arXiv:1303.5591</a:t>
            </a:r>
            <a:r>
              <a:rPr lang="pl-PL" u="sng" dirty="0" smtClean="0"/>
              <a:t>]</a:t>
            </a:r>
            <a:endParaRPr lang="pl-PL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ole tekstowe 7"/>
              <p:cNvSpPr txBox="1"/>
              <p:nvPr/>
            </p:nvSpPr>
            <p:spPr>
              <a:xfrm>
                <a:off x="4644008" y="3212976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pl-PL" dirty="0" smtClean="0"/>
                  <a:t>0.0961</a:t>
                </a:r>
                <a:endParaRPr lang="pl-PL" dirty="0"/>
              </a:p>
            </p:txBody>
          </p:sp>
        </mc:Choice>
        <mc:Fallback xmlns="">
          <p:sp>
            <p:nvSpPr>
              <p:cNvPr id="8" name="pole tekstow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212976"/>
                <a:ext cx="9973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908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ole tekstowe 14"/>
          <p:cNvSpPr txBox="1"/>
          <p:nvPr/>
        </p:nvSpPr>
        <p:spPr>
          <a:xfrm>
            <a:off x="5827249" y="3203684"/>
            <a:ext cx="9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optimal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937867" y="6165304"/>
            <a:ext cx="385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[R. </a:t>
            </a:r>
            <a:r>
              <a:rPr lang="pl-PL" dirty="0" err="1" smtClean="0"/>
              <a:t>Ramanathan</a:t>
            </a:r>
            <a:r>
              <a:rPr lang="pl-PL" dirty="0" smtClean="0"/>
              <a:t> et al. arXiv:1308.4635]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82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pl-PL" dirty="0" smtClean="0">
                <a:solidFill>
                  <a:srgbClr val="7030A0"/>
                </a:solidFill>
              </a:rPr>
              <a:t>The </a:t>
            </a:r>
            <a:r>
              <a:rPr lang="pl-PL" dirty="0" err="1" smtClean="0">
                <a:solidFill>
                  <a:srgbClr val="7030A0"/>
                </a:solidFill>
              </a:rPr>
              <a:t>results</a:t>
            </a:r>
            <a:r>
              <a:rPr lang="pl-PL" dirty="0" smtClean="0">
                <a:solidFill>
                  <a:srgbClr val="7030A0"/>
                </a:solidFill>
              </a:rPr>
              <a:t> </a:t>
            </a:r>
            <a:endParaRPr lang="pl-PL" dirty="0">
              <a:solidFill>
                <a:srgbClr val="7030A0"/>
              </a:solidFill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003605" y="4067780"/>
            <a:ext cx="477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</a:t>
            </a:r>
            <a:r>
              <a:rPr lang="pl-PL" dirty="0" smtClean="0"/>
              <a:t>) </a:t>
            </a:r>
            <a:r>
              <a:rPr lang="pl-PL" dirty="0" err="1" smtClean="0"/>
              <a:t>Protocol</a:t>
            </a:r>
            <a:r>
              <a:rPr lang="pl-PL" dirty="0" smtClean="0"/>
              <a:t> (II) of </a:t>
            </a:r>
            <a:r>
              <a:rPr lang="pl-PL" dirty="0" err="1" smtClean="0"/>
              <a:t>randomness</a:t>
            </a:r>
            <a:r>
              <a:rPr lang="pl-PL" dirty="0" smtClean="0"/>
              <a:t> </a:t>
            </a:r>
            <a:r>
              <a:rPr lang="pl-PL" dirty="0" err="1" smtClean="0"/>
              <a:t>amplification</a:t>
            </a:r>
            <a:r>
              <a:rPr lang="pl-PL" dirty="0" smtClean="0"/>
              <a:t> with: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368001" y="4499828"/>
            <a:ext cx="2475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l-PL" dirty="0" smtClean="0"/>
              <a:t>2 devices </a:t>
            </a:r>
          </a:p>
          <a:p>
            <a:pPr marL="285750" indent="-285750">
              <a:buFontTx/>
              <a:buChar char="-"/>
            </a:pPr>
            <a:r>
              <a:rPr lang="pl-PL" dirty="0" err="1" smtClean="0"/>
              <a:t>explicit</a:t>
            </a:r>
            <a:r>
              <a:rPr lang="pl-PL" dirty="0" smtClean="0"/>
              <a:t> </a:t>
            </a:r>
            <a:r>
              <a:rPr lang="pl-PL" dirty="0" err="1" smtClean="0"/>
              <a:t>hash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pPr marL="285750" indent="-285750">
              <a:buFontTx/>
              <a:buChar char="-"/>
            </a:pPr>
            <a:r>
              <a:rPr lang="pl-PL" dirty="0" err="1" smtClean="0"/>
              <a:t>tolerance</a:t>
            </a:r>
            <a:r>
              <a:rPr lang="pl-PL" dirty="0" smtClean="0"/>
              <a:t> of </a:t>
            </a:r>
            <a:r>
              <a:rPr lang="pl-PL" dirty="0" err="1" smtClean="0"/>
              <a:t>noise</a:t>
            </a:r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>
          <a:xfrm>
            <a:off x="1039252" y="2114272"/>
            <a:ext cx="4778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</a:t>
            </a:r>
            <a:r>
              <a:rPr lang="pl-PL" dirty="0" smtClean="0"/>
              <a:t>) </a:t>
            </a:r>
            <a:r>
              <a:rPr lang="pl-PL" dirty="0" err="1" smtClean="0"/>
              <a:t>Protocol</a:t>
            </a:r>
            <a:r>
              <a:rPr lang="pl-PL" dirty="0" smtClean="0"/>
              <a:t> (I) of </a:t>
            </a:r>
            <a:r>
              <a:rPr lang="pl-PL" dirty="0" err="1" smtClean="0"/>
              <a:t>randomness</a:t>
            </a:r>
            <a:r>
              <a:rPr lang="pl-PL" dirty="0" smtClean="0"/>
              <a:t> </a:t>
            </a:r>
            <a:r>
              <a:rPr lang="pl-PL" dirty="0" err="1" smtClean="0"/>
              <a:t>amplification</a:t>
            </a:r>
            <a:r>
              <a:rPr lang="pl-PL" dirty="0" smtClean="0"/>
              <a:t> with:</a:t>
            </a:r>
          </a:p>
          <a:p>
            <a:endParaRPr lang="pl-PL" dirty="0"/>
          </a:p>
          <a:p>
            <a:r>
              <a:rPr lang="pl-PL" dirty="0"/>
              <a:t> </a:t>
            </a:r>
            <a:r>
              <a:rPr lang="pl-PL" dirty="0" smtClean="0"/>
              <a:t>     - single </a:t>
            </a:r>
            <a:r>
              <a:rPr lang="pl-PL" dirty="0" err="1" smtClean="0"/>
              <a:t>device</a:t>
            </a:r>
            <a:r>
              <a:rPr lang="pl-PL" dirty="0" smtClean="0"/>
              <a:t>, but non-</a:t>
            </a:r>
            <a:r>
              <a:rPr lang="pl-PL" dirty="0" err="1" smtClean="0"/>
              <a:t>explicit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endParaRPr lang="pl-PL" dirty="0" smtClean="0"/>
          </a:p>
          <a:p>
            <a:r>
              <a:rPr lang="pl-PL" dirty="0"/>
              <a:t> </a:t>
            </a:r>
            <a:r>
              <a:rPr lang="pl-PL" dirty="0" smtClean="0"/>
              <a:t>     - </a:t>
            </a:r>
            <a:r>
              <a:rPr lang="pl-PL" dirty="0" err="1" smtClean="0"/>
              <a:t>tolerance</a:t>
            </a:r>
            <a:r>
              <a:rPr lang="pl-PL" dirty="0" smtClean="0"/>
              <a:t> of </a:t>
            </a:r>
            <a:r>
              <a:rPr lang="pl-PL" dirty="0" err="1" smtClean="0"/>
              <a:t>noise</a:t>
            </a:r>
            <a:endParaRPr lang="pl-PL" dirty="0" smtClean="0"/>
          </a:p>
        </p:txBody>
      </p:sp>
      <p:sp>
        <p:nvSpPr>
          <p:cNvPr id="9" name="pole tekstowe 8"/>
          <p:cNvSpPr txBox="1"/>
          <p:nvPr/>
        </p:nvSpPr>
        <p:spPr>
          <a:xfrm>
            <a:off x="1223985" y="5579948"/>
            <a:ext cx="419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: SV-version of </a:t>
            </a:r>
            <a:r>
              <a:rPr lang="pl-PL" dirty="0" err="1" smtClean="0"/>
              <a:t>deFinetti</a:t>
            </a:r>
            <a:r>
              <a:rPr lang="pl-PL" dirty="0" smtClean="0"/>
              <a:t> </a:t>
            </a:r>
            <a:r>
              <a:rPr lang="pl-PL" dirty="0" err="1" smtClean="0"/>
              <a:t>theorem</a:t>
            </a:r>
            <a:endParaRPr lang="pl-PL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187624" y="3410416"/>
            <a:ext cx="450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tool</a:t>
            </a:r>
            <a:r>
              <a:rPr lang="pl-PL" dirty="0" smtClean="0"/>
              <a:t>: </a:t>
            </a:r>
            <a:r>
              <a:rPr lang="pl-PL" dirty="0" err="1" smtClean="0"/>
              <a:t>proper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r>
              <a:rPr lang="pl-PL" dirty="0" smtClean="0"/>
              <a:t> of </a:t>
            </a:r>
            <a:r>
              <a:rPr lang="pl-PL" dirty="0" err="1" smtClean="0"/>
              <a:t>implicit</a:t>
            </a:r>
            <a:r>
              <a:rPr lang="pl-PL" dirty="0" smtClean="0"/>
              <a:t> </a:t>
            </a:r>
            <a:r>
              <a:rPr lang="pl-PL" dirty="0" err="1" smtClean="0"/>
              <a:t>assumptions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106358" y="971436"/>
            <a:ext cx="476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Starting</a:t>
            </a:r>
            <a:r>
              <a:rPr lang="pl-PL" dirty="0" smtClean="0"/>
              <a:t> from </a:t>
            </a:r>
            <a:r>
              <a:rPr lang="pl-PL" dirty="0" err="1" smtClean="0"/>
              <a:t>any</a:t>
            </a:r>
            <a:r>
              <a:rPr lang="pl-PL" dirty="0" smtClean="0"/>
              <a:t> epsilon-</a:t>
            </a:r>
            <a:r>
              <a:rPr lang="pl-PL" dirty="0" err="1" smtClean="0"/>
              <a:t>Santha</a:t>
            </a:r>
            <a:r>
              <a:rPr lang="pl-PL" dirty="0" smtClean="0"/>
              <a:t>-</a:t>
            </a:r>
            <a:r>
              <a:rPr lang="pl-PL" dirty="0" err="1" smtClean="0"/>
              <a:t>Vazirani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r>
              <a:rPr lang="pl-PL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/>
              <p:cNvSpPr txBox="1"/>
              <p:nvPr/>
            </p:nvSpPr>
            <p:spPr>
              <a:xfrm>
                <a:off x="6055301" y="899428"/>
                <a:ext cx="110408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>
                    <a:ea typeface="Cambria Math"/>
                  </a:rPr>
                  <a:t>0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pl-PL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pl-PL" b="0" i="1" smtClean="0">
                        <a:latin typeface="Cambria Math"/>
                        <a:ea typeface="Cambria Math"/>
                      </a:rPr>
                      <m:t>&lt; </m:t>
                    </m:r>
                    <m:f>
                      <m:fPr>
                        <m:ctrlPr>
                          <a:rPr lang="pl-PL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pl-PL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01" y="899428"/>
                <a:ext cx="1104085" cy="483466"/>
              </a:xfrm>
              <a:prstGeom prst="rect">
                <a:avLst/>
              </a:prstGeom>
              <a:blipFill rotWithShape="1">
                <a:blip r:embed="rId2"/>
                <a:stretch>
                  <a:fillRect l="-4420" b="-88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ole tekstowe 6"/>
          <p:cNvSpPr txBox="1"/>
          <p:nvPr/>
        </p:nvSpPr>
        <p:spPr>
          <a:xfrm>
            <a:off x="1110714" y="1466200"/>
            <a:ext cx="648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o</a:t>
            </a:r>
            <a:r>
              <a:rPr lang="pl-PL" dirty="0" err="1" smtClean="0"/>
              <a:t>btain</a:t>
            </a:r>
            <a:r>
              <a:rPr lang="pl-PL" dirty="0" smtClean="0"/>
              <a:t> </a:t>
            </a:r>
            <a:r>
              <a:rPr lang="pl-PL" dirty="0" err="1" smtClean="0"/>
              <a:t>bits</a:t>
            </a:r>
            <a:r>
              <a:rPr lang="pl-PL" dirty="0" smtClean="0"/>
              <a:t> of </a:t>
            </a:r>
            <a:r>
              <a:rPr lang="pl-PL" dirty="0" err="1" smtClean="0"/>
              <a:t>randomness</a:t>
            </a:r>
            <a:r>
              <a:rPr lang="pl-PL" dirty="0" smtClean="0"/>
              <a:t> </a:t>
            </a:r>
            <a:r>
              <a:rPr lang="pl-PL" dirty="0" err="1" smtClean="0"/>
              <a:t>secure</a:t>
            </a:r>
            <a:r>
              <a:rPr lang="pl-PL" dirty="0" smtClean="0"/>
              <a:t> with </a:t>
            </a:r>
            <a:r>
              <a:rPr lang="pl-PL" dirty="0" err="1" smtClean="0"/>
              <a:t>respect</a:t>
            </a:r>
            <a:r>
              <a:rPr lang="pl-PL" dirty="0" smtClean="0"/>
              <a:t> to non-</a:t>
            </a:r>
            <a:r>
              <a:rPr lang="pl-PL" dirty="0" err="1" smtClean="0"/>
              <a:t>signaling</a:t>
            </a:r>
            <a:r>
              <a:rPr lang="pl-PL" dirty="0" smtClean="0"/>
              <a:t> </a:t>
            </a:r>
            <a:r>
              <a:rPr lang="pl-PL" dirty="0" err="1" smtClean="0"/>
              <a:t>Eve</a:t>
            </a:r>
            <a:endParaRPr lang="pl-PL" dirty="0"/>
          </a:p>
        </p:txBody>
      </p:sp>
      <p:sp>
        <p:nvSpPr>
          <p:cNvPr id="12" name="Prostokąt 11"/>
          <p:cNvSpPr/>
          <p:nvPr/>
        </p:nvSpPr>
        <p:spPr>
          <a:xfrm>
            <a:off x="894690" y="899428"/>
            <a:ext cx="6701646" cy="93610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2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1" y="5185638"/>
            <a:ext cx="6929395" cy="68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6"/>
          <p:cNvSpPr txBox="1"/>
          <p:nvPr/>
        </p:nvSpPr>
        <p:spPr>
          <a:xfrm>
            <a:off x="323528" y="5230941"/>
            <a:ext cx="1399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Quality</a:t>
            </a:r>
            <a:r>
              <a:rPr lang="pl-PL" dirty="0" smtClean="0"/>
              <a:t> of </a:t>
            </a:r>
          </a:p>
          <a:p>
            <a:r>
              <a:rPr lang="pl-PL" dirty="0" err="1"/>
              <a:t>r</a:t>
            </a:r>
            <a:r>
              <a:rPr lang="pl-PL" dirty="0" err="1" smtClean="0"/>
              <a:t>andomness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558102" y="1296223"/>
            <a:ext cx="936104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>
                <a:solidFill>
                  <a:schemeClr val="tx1"/>
                </a:solidFill>
              </a:rPr>
              <a:t>Eve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9" name="Elipsa 8"/>
          <p:cNvSpPr/>
          <p:nvPr/>
        </p:nvSpPr>
        <p:spPr>
          <a:xfrm>
            <a:off x="1763688" y="2276872"/>
            <a:ext cx="1080120" cy="79208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Alice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0" name="Elipsa 9"/>
          <p:cNvSpPr/>
          <p:nvPr/>
        </p:nvSpPr>
        <p:spPr>
          <a:xfrm>
            <a:off x="4572000" y="2276872"/>
            <a:ext cx="1368152" cy="79208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Bob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2771800" y="692696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 smtClean="0"/>
              <a:t>ε</a:t>
            </a:r>
            <a:r>
              <a:rPr lang="pl-PL" sz="3200" baseline="-25000" dirty="0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source</a:t>
            </a:r>
            <a:r>
              <a:rPr lang="pl-PL" dirty="0" smtClean="0"/>
              <a:t> SV</a:t>
            </a:r>
            <a:endParaRPr lang="pl-PL" dirty="0"/>
          </a:p>
        </p:txBody>
      </p:sp>
      <p:cxnSp>
        <p:nvCxnSpPr>
          <p:cNvPr id="13" name="Łącznik łamany 12"/>
          <p:cNvCxnSpPr/>
          <p:nvPr/>
        </p:nvCxnSpPr>
        <p:spPr>
          <a:xfrm rot="16200000" flipH="1">
            <a:off x="4301970" y="1610798"/>
            <a:ext cx="792088" cy="5400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łamany 13"/>
          <p:cNvCxnSpPr/>
          <p:nvPr/>
        </p:nvCxnSpPr>
        <p:spPr>
          <a:xfrm rot="5400000">
            <a:off x="2375756" y="1592796"/>
            <a:ext cx="792088" cy="57606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/>
        </p:nvSpPr>
        <p:spPr>
          <a:xfrm>
            <a:off x="3275856" y="2492896"/>
            <a:ext cx="914400" cy="914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A </a:t>
            </a:r>
            <a:r>
              <a:rPr lang="pl-PL" dirty="0" err="1" smtClean="0">
                <a:solidFill>
                  <a:schemeClr val="tx1"/>
                </a:solidFill>
              </a:rPr>
              <a:t>device</a:t>
            </a:r>
            <a:endParaRPr lang="pl-PL" dirty="0">
              <a:solidFill>
                <a:schemeClr val="tx1"/>
              </a:solidFill>
            </a:endParaRPr>
          </a:p>
        </p:txBody>
      </p:sp>
      <p:cxnSp>
        <p:nvCxnSpPr>
          <p:cNvPr id="16" name="Łącznik łamany 15"/>
          <p:cNvCxnSpPr/>
          <p:nvPr/>
        </p:nvCxnSpPr>
        <p:spPr>
          <a:xfrm rot="10800000" flipV="1">
            <a:off x="4190256" y="2348880"/>
            <a:ext cx="507758" cy="28803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łamany 16"/>
          <p:cNvCxnSpPr/>
          <p:nvPr/>
        </p:nvCxnSpPr>
        <p:spPr>
          <a:xfrm>
            <a:off x="2627784" y="2348880"/>
            <a:ext cx="576064" cy="2880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łamany 17"/>
          <p:cNvCxnSpPr/>
          <p:nvPr/>
        </p:nvCxnSpPr>
        <p:spPr>
          <a:xfrm rot="5400000">
            <a:off x="2843809" y="3140969"/>
            <a:ext cx="504057" cy="36004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18"/>
          <p:cNvSpPr/>
          <p:nvPr/>
        </p:nvSpPr>
        <p:spPr>
          <a:xfrm>
            <a:off x="2771800" y="3573016"/>
            <a:ext cx="18002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 smtClean="0"/>
              <a:t>ε</a:t>
            </a:r>
            <a:r>
              <a:rPr lang="pl-PL" sz="3200" baseline="-25000" dirty="0" smtClean="0"/>
              <a:t>out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ole tekstowe 20"/>
              <p:cNvSpPr txBox="1"/>
              <p:nvPr/>
            </p:nvSpPr>
            <p:spPr>
              <a:xfrm>
                <a:off x="3158593" y="4653136"/>
                <a:ext cx="132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0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/>
                      </a:rPr>
                      <m:t>≈</m:t>
                    </m:r>
                  </m:oMath>
                </a14:m>
                <a:r>
                  <a:rPr lang="el-GR" dirty="0" smtClean="0"/>
                  <a:t>ε</a:t>
                </a:r>
                <a:r>
                  <a:rPr lang="pl-PL" baseline="-25000" dirty="0" smtClean="0"/>
                  <a:t>out </a:t>
                </a:r>
                <a:r>
                  <a:rPr lang="pl-PL" dirty="0" smtClean="0"/>
                  <a:t>&lt;</a:t>
                </a:r>
                <a:r>
                  <a:rPr lang="pl-PL" baseline="-25000" dirty="0" smtClean="0"/>
                  <a:t> </a:t>
                </a:r>
                <a:r>
                  <a:rPr lang="el-GR" dirty="0" smtClean="0"/>
                  <a:t>ε</a:t>
                </a:r>
                <a:r>
                  <a:rPr lang="pl-PL" baseline="-25000" dirty="0" smtClean="0"/>
                  <a:t>in  </a:t>
                </a:r>
                <a:endParaRPr lang="pl-PL" dirty="0"/>
              </a:p>
            </p:txBody>
          </p:sp>
        </mc:Choice>
        <mc:Fallback xmlns="">
          <p:sp>
            <p:nvSpPr>
              <p:cNvPr id="21" name="pole tekstow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93" y="4653136"/>
                <a:ext cx="132119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87" t="-8197" b="-245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ole tekstowe 21"/>
          <p:cNvSpPr txBox="1"/>
          <p:nvPr/>
        </p:nvSpPr>
        <p:spPr>
          <a:xfrm>
            <a:off x="2053846" y="4643844"/>
            <a:ext cx="64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Task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23" name="pole tekstowe 22"/>
          <p:cNvSpPr txBox="1"/>
          <p:nvPr/>
        </p:nvSpPr>
        <p:spPr>
          <a:xfrm>
            <a:off x="7265221" y="2391271"/>
            <a:ext cx="205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P(XZ|U,W)</a:t>
            </a:r>
            <a:endParaRPr lang="pl-PL" sz="2400" dirty="0"/>
          </a:p>
        </p:txBody>
      </p:sp>
      <p:sp>
        <p:nvSpPr>
          <p:cNvPr id="24" name="pole tekstowe 23"/>
          <p:cNvSpPr txBox="1"/>
          <p:nvPr/>
        </p:nvSpPr>
        <p:spPr>
          <a:xfrm>
            <a:off x="2987824" y="44624"/>
            <a:ext cx="5574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smtClean="0">
                <a:solidFill>
                  <a:srgbClr val="7030A0"/>
                </a:solidFill>
              </a:rPr>
              <a:t>The </a:t>
            </a:r>
            <a:r>
              <a:rPr lang="pl-PL" sz="2800" dirty="0" err="1" smtClean="0">
                <a:solidFill>
                  <a:srgbClr val="7030A0"/>
                </a:solidFill>
              </a:rPr>
              <a:t>scheme</a:t>
            </a:r>
            <a:r>
              <a:rPr lang="pl-PL" sz="2800" dirty="0" smtClean="0">
                <a:solidFill>
                  <a:srgbClr val="7030A0"/>
                </a:solidFill>
              </a:rPr>
              <a:t> of </a:t>
            </a:r>
            <a:r>
              <a:rPr lang="pl-PL" sz="2800" dirty="0" err="1" smtClean="0">
                <a:solidFill>
                  <a:srgbClr val="7030A0"/>
                </a:solidFill>
              </a:rPr>
              <a:t>randomness</a:t>
            </a:r>
            <a:r>
              <a:rPr lang="pl-PL" sz="2800" dirty="0" smtClean="0">
                <a:solidFill>
                  <a:srgbClr val="7030A0"/>
                </a:solidFill>
              </a:rPr>
              <a:t> </a:t>
            </a:r>
            <a:r>
              <a:rPr lang="pl-PL" sz="2800" dirty="0" err="1" smtClean="0">
                <a:solidFill>
                  <a:srgbClr val="7030A0"/>
                </a:solidFill>
              </a:rPr>
              <a:t>amplifier</a:t>
            </a:r>
            <a:endParaRPr lang="pl-PL" sz="2800" dirty="0">
              <a:solidFill>
                <a:srgbClr val="7030A0"/>
              </a:solidFill>
            </a:endParaRPr>
          </a:p>
        </p:txBody>
      </p:sp>
      <p:cxnSp>
        <p:nvCxnSpPr>
          <p:cNvPr id="28" name="Łącznik prostoliniowy 27"/>
          <p:cNvCxnSpPr/>
          <p:nvPr/>
        </p:nvCxnSpPr>
        <p:spPr>
          <a:xfrm>
            <a:off x="6103332" y="567844"/>
            <a:ext cx="0" cy="40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/>
          <p:cNvSpPr txBox="1"/>
          <p:nvPr/>
        </p:nvSpPr>
        <p:spPr>
          <a:xfrm>
            <a:off x="7474632" y="508030"/>
            <a:ext cx="10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SV </a:t>
            </a:r>
            <a:r>
              <a:rPr lang="pl-PL" dirty="0" err="1" smtClean="0"/>
              <a:t>source</a:t>
            </a:r>
            <a:endParaRPr lang="pl-PL" dirty="0"/>
          </a:p>
        </p:txBody>
      </p:sp>
      <p:cxnSp>
        <p:nvCxnSpPr>
          <p:cNvPr id="31" name="Łącznik prosty ze strzałką 30"/>
          <p:cNvCxnSpPr/>
          <p:nvPr/>
        </p:nvCxnSpPr>
        <p:spPr>
          <a:xfrm>
            <a:off x="7988727" y="1484785"/>
            <a:ext cx="37279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>
            <a:off x="7687700" y="2834934"/>
            <a:ext cx="0" cy="468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le tekstowe 34"/>
          <p:cNvSpPr txBox="1"/>
          <p:nvPr/>
        </p:nvSpPr>
        <p:spPr>
          <a:xfrm>
            <a:off x="6797138" y="3356992"/>
            <a:ext cx="10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Extractor</a:t>
            </a:r>
            <a:endParaRPr lang="pl-PL" dirty="0"/>
          </a:p>
        </p:txBody>
      </p:sp>
      <p:cxnSp>
        <p:nvCxnSpPr>
          <p:cNvPr id="37" name="Łącznik prosty ze strzałką 36"/>
          <p:cNvCxnSpPr/>
          <p:nvPr/>
        </p:nvCxnSpPr>
        <p:spPr>
          <a:xfrm>
            <a:off x="6876466" y="3798332"/>
            <a:ext cx="0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pole tekstowe 37"/>
              <p:cNvSpPr txBox="1"/>
              <p:nvPr/>
            </p:nvSpPr>
            <p:spPr>
              <a:xfrm>
                <a:off x="6748972" y="4365104"/>
                <a:ext cx="19979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dirty="0" smtClean="0"/>
                  <a:t>S – </a:t>
                </a:r>
                <a:r>
                  <a:rPr lang="pl-PL" dirty="0" err="1" smtClean="0"/>
                  <a:t>randomness</a:t>
                </a:r>
                <a:endParaRPr lang="pl-PL" dirty="0" smtClean="0"/>
              </a:p>
              <a:p>
                <a:r>
                  <a:rPr lang="pl-PL" dirty="0" smtClean="0"/>
                  <a:t> of alfabet </a:t>
                </a:r>
                <a:r>
                  <a:rPr lang="pl-PL" dirty="0" err="1" smtClean="0"/>
                  <a:t>size</a:t>
                </a:r>
                <a14:m>
                  <m:oMath xmlns:m="http://schemas.openxmlformats.org/officeDocument/2006/math">
                    <m:r>
                      <a:rPr lang="pl-PL" b="0" i="0" smtClean="0">
                        <a:latin typeface="Cambria Math"/>
                      </a:rPr>
                      <m:t>   </m:t>
                    </m:r>
                    <m:r>
                      <a:rPr lang="pl-PL" b="0" i="1" smtClean="0">
                        <a:latin typeface="Cambria Math"/>
                      </a:rPr>
                      <m:t>|∑|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8" name="pole tekstow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972" y="4365104"/>
                <a:ext cx="1997983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439" t="-4717" r="-610" b="-1415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ole tekstowe 1"/>
          <p:cNvSpPr txBox="1"/>
          <p:nvPr/>
        </p:nvSpPr>
        <p:spPr>
          <a:xfrm>
            <a:off x="1763688" y="3275692"/>
            <a:ext cx="103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Extractor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6084168" y="2483604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Device:</a:t>
            </a:r>
            <a:endParaRPr lang="pl-PL" dirty="0"/>
          </a:p>
        </p:txBody>
      </p:sp>
      <p:sp>
        <p:nvSpPr>
          <p:cNvPr id="6" name="Prostokąt 5"/>
          <p:cNvSpPr/>
          <p:nvPr/>
        </p:nvSpPr>
        <p:spPr>
          <a:xfrm>
            <a:off x="6246996" y="884724"/>
            <a:ext cx="2304608" cy="2400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101011000101110101</a:t>
            </a:r>
            <a:endParaRPr lang="pl-PL" dirty="0"/>
          </a:p>
        </p:txBody>
      </p:sp>
      <p:sp>
        <p:nvSpPr>
          <p:cNvPr id="26" name="Nawias klamrowy zamykający 25"/>
          <p:cNvSpPr/>
          <p:nvPr/>
        </p:nvSpPr>
        <p:spPr>
          <a:xfrm rot="5400000">
            <a:off x="7873540" y="953934"/>
            <a:ext cx="299402" cy="7622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Nawias klamrowy zamykający 38"/>
          <p:cNvSpPr/>
          <p:nvPr/>
        </p:nvSpPr>
        <p:spPr>
          <a:xfrm rot="5400000">
            <a:off x="6910123" y="793449"/>
            <a:ext cx="258625" cy="10832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1" name="Łącznik prosty ze strzałką 40"/>
          <p:cNvCxnSpPr>
            <a:stCxn id="39" idx="1"/>
          </p:cNvCxnSpPr>
          <p:nvPr/>
        </p:nvCxnSpPr>
        <p:spPr>
          <a:xfrm>
            <a:off x="7039435" y="1464395"/>
            <a:ext cx="0" cy="1820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/>
          <p:nvPr/>
        </p:nvCxnSpPr>
        <p:spPr>
          <a:xfrm>
            <a:off x="7740176" y="58772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ole tekstowe 45"/>
          <p:cNvSpPr txBox="1"/>
          <p:nvPr/>
        </p:nvSpPr>
        <p:spPr>
          <a:xfrm>
            <a:off x="7380312" y="623731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small</a:t>
            </a:r>
            <a:endParaRPr lang="pl-PL" dirty="0"/>
          </a:p>
        </p:txBody>
      </p:sp>
      <p:sp>
        <p:nvSpPr>
          <p:cNvPr id="30" name="Dowolny kształt 29"/>
          <p:cNvSpPr/>
          <p:nvPr/>
        </p:nvSpPr>
        <p:spPr>
          <a:xfrm>
            <a:off x="1496291" y="1745673"/>
            <a:ext cx="1842654" cy="762000"/>
          </a:xfrm>
          <a:custGeom>
            <a:avLst/>
            <a:gdLst>
              <a:gd name="connsiteX0" fmla="*/ 0 w 1842654"/>
              <a:gd name="connsiteY0" fmla="*/ 0 h 762000"/>
              <a:gd name="connsiteX1" fmla="*/ 110836 w 1842654"/>
              <a:gd name="connsiteY1" fmla="*/ 27709 h 762000"/>
              <a:gd name="connsiteX2" fmla="*/ 166254 w 1842654"/>
              <a:gd name="connsiteY2" fmla="*/ 41563 h 762000"/>
              <a:gd name="connsiteX3" fmla="*/ 249382 w 1842654"/>
              <a:gd name="connsiteY3" fmla="*/ 69272 h 762000"/>
              <a:gd name="connsiteX4" fmla="*/ 346364 w 1842654"/>
              <a:gd name="connsiteY4" fmla="*/ 83127 h 762000"/>
              <a:gd name="connsiteX5" fmla="*/ 429491 w 1842654"/>
              <a:gd name="connsiteY5" fmla="*/ 110836 h 762000"/>
              <a:gd name="connsiteX6" fmla="*/ 526473 w 1842654"/>
              <a:gd name="connsiteY6" fmla="*/ 138545 h 762000"/>
              <a:gd name="connsiteX7" fmla="*/ 609600 w 1842654"/>
              <a:gd name="connsiteY7" fmla="*/ 207818 h 762000"/>
              <a:gd name="connsiteX8" fmla="*/ 651164 w 1842654"/>
              <a:gd name="connsiteY8" fmla="*/ 235527 h 762000"/>
              <a:gd name="connsiteX9" fmla="*/ 748145 w 1842654"/>
              <a:gd name="connsiteY9" fmla="*/ 221672 h 762000"/>
              <a:gd name="connsiteX10" fmla="*/ 803564 w 1842654"/>
              <a:gd name="connsiteY10" fmla="*/ 207818 h 762000"/>
              <a:gd name="connsiteX11" fmla="*/ 1039091 w 1842654"/>
              <a:gd name="connsiteY11" fmla="*/ 221672 h 762000"/>
              <a:gd name="connsiteX12" fmla="*/ 1177636 w 1842654"/>
              <a:gd name="connsiteY12" fmla="*/ 290945 h 762000"/>
              <a:gd name="connsiteX13" fmla="*/ 1219200 w 1842654"/>
              <a:gd name="connsiteY13" fmla="*/ 318654 h 762000"/>
              <a:gd name="connsiteX14" fmla="*/ 1302327 w 1842654"/>
              <a:gd name="connsiteY14" fmla="*/ 332509 h 762000"/>
              <a:gd name="connsiteX15" fmla="*/ 1427018 w 1842654"/>
              <a:gd name="connsiteY15" fmla="*/ 374072 h 762000"/>
              <a:gd name="connsiteX16" fmla="*/ 1468582 w 1842654"/>
              <a:gd name="connsiteY16" fmla="*/ 401782 h 762000"/>
              <a:gd name="connsiteX17" fmla="*/ 1537854 w 1842654"/>
              <a:gd name="connsiteY17" fmla="*/ 471054 h 762000"/>
              <a:gd name="connsiteX18" fmla="*/ 1607127 w 1842654"/>
              <a:gd name="connsiteY18" fmla="*/ 540327 h 762000"/>
              <a:gd name="connsiteX19" fmla="*/ 1648691 w 1842654"/>
              <a:gd name="connsiteY19" fmla="*/ 623454 h 762000"/>
              <a:gd name="connsiteX20" fmla="*/ 1717964 w 1842654"/>
              <a:gd name="connsiteY20" fmla="*/ 692727 h 762000"/>
              <a:gd name="connsiteX21" fmla="*/ 1814945 w 1842654"/>
              <a:gd name="connsiteY21" fmla="*/ 734291 h 762000"/>
              <a:gd name="connsiteX22" fmla="*/ 1842654 w 1842654"/>
              <a:gd name="connsiteY22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42654" h="762000">
                <a:moveTo>
                  <a:pt x="0" y="0"/>
                </a:moveTo>
                <a:cubicBezTo>
                  <a:pt x="140849" y="28169"/>
                  <a:pt x="11425" y="-694"/>
                  <a:pt x="110836" y="27709"/>
                </a:cubicBezTo>
                <a:cubicBezTo>
                  <a:pt x="129145" y="32940"/>
                  <a:pt x="148016" y="36092"/>
                  <a:pt x="166254" y="41563"/>
                </a:cubicBezTo>
                <a:cubicBezTo>
                  <a:pt x="194230" y="49956"/>
                  <a:pt x="220467" y="65141"/>
                  <a:pt x="249382" y="69272"/>
                </a:cubicBezTo>
                <a:lnTo>
                  <a:pt x="346364" y="83127"/>
                </a:lnTo>
                <a:cubicBezTo>
                  <a:pt x="374073" y="92363"/>
                  <a:pt x="401155" y="103752"/>
                  <a:pt x="429491" y="110836"/>
                </a:cubicBezTo>
                <a:cubicBezTo>
                  <a:pt x="499077" y="128233"/>
                  <a:pt x="466845" y="118670"/>
                  <a:pt x="526473" y="138545"/>
                </a:cubicBezTo>
                <a:cubicBezTo>
                  <a:pt x="629671" y="207344"/>
                  <a:pt x="502919" y="118918"/>
                  <a:pt x="609600" y="207818"/>
                </a:cubicBezTo>
                <a:cubicBezTo>
                  <a:pt x="622392" y="218478"/>
                  <a:pt x="637309" y="226291"/>
                  <a:pt x="651164" y="235527"/>
                </a:cubicBezTo>
                <a:cubicBezTo>
                  <a:pt x="683491" y="230909"/>
                  <a:pt x="716017" y="227514"/>
                  <a:pt x="748145" y="221672"/>
                </a:cubicBezTo>
                <a:cubicBezTo>
                  <a:pt x="766879" y="218266"/>
                  <a:pt x="784523" y="207818"/>
                  <a:pt x="803564" y="207818"/>
                </a:cubicBezTo>
                <a:cubicBezTo>
                  <a:pt x="882209" y="207818"/>
                  <a:pt x="960582" y="217054"/>
                  <a:pt x="1039091" y="221672"/>
                </a:cubicBezTo>
                <a:cubicBezTo>
                  <a:pt x="1126817" y="243604"/>
                  <a:pt x="1078665" y="224965"/>
                  <a:pt x="1177636" y="290945"/>
                </a:cubicBezTo>
                <a:cubicBezTo>
                  <a:pt x="1191491" y="300181"/>
                  <a:pt x="1202775" y="315916"/>
                  <a:pt x="1219200" y="318654"/>
                </a:cubicBezTo>
                <a:lnTo>
                  <a:pt x="1302327" y="332509"/>
                </a:lnTo>
                <a:cubicBezTo>
                  <a:pt x="1396772" y="395471"/>
                  <a:pt x="1277686" y="324294"/>
                  <a:pt x="1427018" y="374072"/>
                </a:cubicBezTo>
                <a:cubicBezTo>
                  <a:pt x="1442815" y="379338"/>
                  <a:pt x="1454727" y="392545"/>
                  <a:pt x="1468582" y="401782"/>
                </a:cubicBezTo>
                <a:cubicBezTo>
                  <a:pt x="1531652" y="527923"/>
                  <a:pt x="1456312" y="409897"/>
                  <a:pt x="1537854" y="471054"/>
                </a:cubicBezTo>
                <a:cubicBezTo>
                  <a:pt x="1563978" y="490647"/>
                  <a:pt x="1607127" y="540327"/>
                  <a:pt x="1607127" y="540327"/>
                </a:cubicBezTo>
                <a:cubicBezTo>
                  <a:pt x="1620208" y="579568"/>
                  <a:pt x="1619768" y="590399"/>
                  <a:pt x="1648691" y="623454"/>
                </a:cubicBezTo>
                <a:cubicBezTo>
                  <a:pt x="1670195" y="648030"/>
                  <a:pt x="1686984" y="682400"/>
                  <a:pt x="1717964" y="692727"/>
                </a:cubicBezTo>
                <a:cubicBezTo>
                  <a:pt x="1754908" y="705042"/>
                  <a:pt x="1780707" y="711465"/>
                  <a:pt x="1814945" y="734291"/>
                </a:cubicBezTo>
                <a:cubicBezTo>
                  <a:pt x="1825813" y="741537"/>
                  <a:pt x="1833418" y="752764"/>
                  <a:pt x="1842654" y="7620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6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395536" y="-2434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>
                <a:solidFill>
                  <a:srgbClr val="7030A0"/>
                </a:solidFill>
              </a:rPr>
              <a:t>The </a:t>
            </a:r>
            <a:r>
              <a:rPr lang="pl-PL" dirty="0" err="1" smtClean="0">
                <a:solidFill>
                  <a:srgbClr val="7030A0"/>
                </a:solidFill>
              </a:rPr>
              <a:t>protocol</a:t>
            </a:r>
            <a:r>
              <a:rPr lang="pl-PL" dirty="0" smtClean="0">
                <a:solidFill>
                  <a:srgbClr val="7030A0"/>
                </a:solidFill>
              </a:rPr>
              <a:t> I</a:t>
            </a:r>
          </a:p>
        </p:txBody>
      </p:sp>
      <p:sp>
        <p:nvSpPr>
          <p:cNvPr id="6" name="pole tekstowe 5"/>
          <p:cNvSpPr txBox="1"/>
          <p:nvPr/>
        </p:nvSpPr>
        <p:spPr>
          <a:xfrm>
            <a:off x="539552" y="5301208"/>
            <a:ext cx="7855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smtClean="0"/>
              <a:t>The </a:t>
            </a:r>
            <a:r>
              <a:rPr lang="pl-PL" b="1" dirty="0" err="1" smtClean="0"/>
              <a:t>protocol</a:t>
            </a:r>
            <a:r>
              <a:rPr lang="pl-PL" b="1" dirty="0" smtClean="0"/>
              <a:t> :  </a:t>
            </a:r>
          </a:p>
          <a:p>
            <a:r>
              <a:rPr lang="pl-PL" dirty="0" smtClean="0"/>
              <a:t>1) </a:t>
            </a:r>
            <a:r>
              <a:rPr lang="pl-PL" dirty="0" err="1" smtClean="0"/>
              <a:t>Use</a:t>
            </a:r>
            <a:r>
              <a:rPr lang="pl-PL" dirty="0" smtClean="0"/>
              <a:t> Device 1 </a:t>
            </a:r>
            <a:r>
              <a:rPr lang="pl-PL" b="1" dirty="0" smtClean="0"/>
              <a:t>n</a:t>
            </a:r>
            <a:r>
              <a:rPr lang="pl-PL" dirty="0" smtClean="0"/>
              <a:t> </a:t>
            </a:r>
            <a:r>
              <a:rPr lang="pl-PL" dirty="0" err="1" smtClean="0"/>
              <a:t>times</a:t>
            </a:r>
            <a:r>
              <a:rPr lang="pl-PL" dirty="0" smtClean="0"/>
              <a:t> </a:t>
            </a:r>
            <a:r>
              <a:rPr lang="pl-PL" dirty="0" err="1" smtClean="0"/>
              <a:t>taking</a:t>
            </a:r>
            <a:r>
              <a:rPr lang="pl-PL" dirty="0" smtClean="0"/>
              <a:t> as </a:t>
            </a:r>
            <a:r>
              <a:rPr lang="pl-PL" b="1" dirty="0" err="1" smtClean="0"/>
              <a:t>inputs</a:t>
            </a:r>
            <a:r>
              <a:rPr lang="pl-PL" b="1" dirty="0" smtClean="0"/>
              <a:t> </a:t>
            </a:r>
            <a:r>
              <a:rPr lang="pl-PL" b="1" dirty="0" err="1" smtClean="0"/>
              <a:t>bits</a:t>
            </a:r>
            <a:r>
              <a:rPr lang="pl-PL" b="1" dirty="0" smtClean="0"/>
              <a:t> from SV </a:t>
            </a:r>
            <a:r>
              <a:rPr lang="pl-PL" b="1" dirty="0" err="1" smtClean="0"/>
              <a:t>source</a:t>
            </a:r>
            <a:endParaRPr lang="pl-PL" b="1" dirty="0" smtClean="0"/>
          </a:p>
          <a:p>
            <a:r>
              <a:rPr lang="pl-PL" dirty="0"/>
              <a:t>2</a:t>
            </a:r>
            <a:r>
              <a:rPr lang="pl-PL" dirty="0" smtClean="0"/>
              <a:t>) </a:t>
            </a:r>
            <a:r>
              <a:rPr lang="pl-PL" dirty="0" err="1" smtClean="0"/>
              <a:t>Check</a:t>
            </a:r>
            <a:r>
              <a:rPr lang="pl-PL" dirty="0" smtClean="0"/>
              <a:t> the </a:t>
            </a:r>
            <a:r>
              <a:rPr lang="pl-PL" dirty="0" err="1" smtClean="0"/>
              <a:t>level</a:t>
            </a:r>
            <a:r>
              <a:rPr lang="pl-PL" dirty="0" smtClean="0"/>
              <a:t> of </a:t>
            </a:r>
            <a:r>
              <a:rPr lang="pl-PL" b="1" dirty="0" smtClean="0"/>
              <a:t>Bell </a:t>
            </a:r>
            <a:r>
              <a:rPr lang="pl-PL" b="1" dirty="0" err="1" smtClean="0"/>
              <a:t>violation</a:t>
            </a:r>
            <a:r>
              <a:rPr lang="pl-PL" b="1" dirty="0" smtClean="0"/>
              <a:t> </a:t>
            </a:r>
            <a:r>
              <a:rPr lang="pl-PL" b="1" dirty="0" err="1" smtClean="0"/>
              <a:t>after</a:t>
            </a:r>
            <a:r>
              <a:rPr lang="pl-PL" b="1" dirty="0" smtClean="0"/>
              <a:t> n </a:t>
            </a:r>
            <a:r>
              <a:rPr lang="pl-PL" b="1" dirty="0" err="1" smtClean="0"/>
              <a:t>runs</a:t>
            </a:r>
            <a:endParaRPr lang="pl-PL" b="1" dirty="0" smtClean="0"/>
          </a:p>
          <a:p>
            <a:r>
              <a:rPr lang="pl-PL" dirty="0" smtClean="0"/>
              <a:t>4) Upon </a:t>
            </a:r>
            <a:r>
              <a:rPr lang="pl-PL" dirty="0" err="1" smtClean="0"/>
              <a:t>good</a:t>
            </a:r>
            <a:r>
              <a:rPr lang="pl-PL" dirty="0" smtClean="0"/>
              <a:t> </a:t>
            </a:r>
            <a:r>
              <a:rPr lang="pl-PL" dirty="0" err="1" smtClean="0"/>
              <a:t>level</a:t>
            </a:r>
            <a:r>
              <a:rPr lang="pl-PL" dirty="0" smtClean="0"/>
              <a:t> of Bell </a:t>
            </a:r>
            <a:r>
              <a:rPr lang="pl-PL" dirty="0" err="1" smtClean="0"/>
              <a:t>violation</a:t>
            </a:r>
            <a:r>
              <a:rPr lang="pl-PL" dirty="0" smtClean="0"/>
              <a:t> in 2), </a:t>
            </a:r>
            <a:r>
              <a:rPr lang="pl-PL" b="1" dirty="0" err="1" smtClean="0"/>
              <a:t>apply</a:t>
            </a:r>
            <a:r>
              <a:rPr lang="pl-PL" b="1" dirty="0" smtClean="0"/>
              <a:t> </a:t>
            </a:r>
            <a:r>
              <a:rPr lang="pl-PL" b="1" dirty="0" err="1" smtClean="0"/>
              <a:t>Extractor</a:t>
            </a:r>
            <a:r>
              <a:rPr lang="pl-PL" b="1" dirty="0" smtClean="0"/>
              <a:t> to </a:t>
            </a:r>
            <a:r>
              <a:rPr lang="pl-PL" b="1" dirty="0" err="1" smtClean="0"/>
              <a:t>device</a:t>
            </a:r>
            <a:r>
              <a:rPr lang="pl-PL" b="1" dirty="0" smtClean="0"/>
              <a:t> and SV </a:t>
            </a:r>
            <a:r>
              <a:rPr lang="pl-PL" b="1" dirty="0" err="1" smtClean="0"/>
              <a:t>source</a:t>
            </a:r>
            <a:r>
              <a:rPr lang="pl-PL" b="1" dirty="0" smtClean="0"/>
              <a:t> </a:t>
            </a:r>
            <a:endParaRPr lang="pl-PL" b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539552" y="1331476"/>
            <a:ext cx="81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Single </a:t>
            </a:r>
          </a:p>
          <a:p>
            <a:r>
              <a:rPr lang="pl-PL" dirty="0" smtClean="0"/>
              <a:t>Device</a:t>
            </a:r>
            <a:endParaRPr lang="pl-PL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59" y="1068142"/>
            <a:ext cx="5865279" cy="380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80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 txBox="1">
            <a:spLocks/>
          </p:cNvSpPr>
          <p:nvPr/>
        </p:nvSpPr>
        <p:spPr>
          <a:xfrm>
            <a:off x="446856" y="-3154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err="1" smtClean="0">
                <a:solidFill>
                  <a:srgbClr val="7030A0"/>
                </a:solidFill>
              </a:rPr>
              <a:t>Assumptions</a:t>
            </a:r>
            <a:r>
              <a:rPr lang="pl-PL" dirty="0" smtClean="0">
                <a:solidFill>
                  <a:srgbClr val="7030A0"/>
                </a:solidFill>
              </a:rPr>
              <a:t> (I)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897569" y="838453"/>
            <a:ext cx="4171591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 smtClean="0"/>
              <a:t>Assumption1</a:t>
            </a:r>
            <a:r>
              <a:rPr lang="pl-PL" dirty="0" smtClean="0"/>
              <a:t>: </a:t>
            </a:r>
            <a:r>
              <a:rPr lang="pl-PL" dirty="0"/>
              <a:t>(</a:t>
            </a:r>
            <a:r>
              <a:rPr lang="pl-PL" dirty="0" err="1"/>
              <a:t>fixed</a:t>
            </a:r>
            <a:r>
              <a:rPr lang="pl-PL" dirty="0"/>
              <a:t> </a:t>
            </a:r>
            <a:r>
              <a:rPr lang="pl-PL" dirty="0" err="1" smtClean="0"/>
              <a:t>device</a:t>
            </a:r>
            <a:r>
              <a:rPr lang="pl-PL" dirty="0" smtClean="0"/>
              <a:t>)</a:t>
            </a:r>
            <a:endParaRPr lang="pl-PL" dirty="0"/>
          </a:p>
          <a:p>
            <a:r>
              <a:rPr lang="pl-PL" dirty="0" smtClean="0"/>
              <a:t>the </a:t>
            </a:r>
            <a:r>
              <a:rPr lang="pl-PL" dirty="0" err="1" smtClean="0"/>
              <a:t>device</a:t>
            </a:r>
            <a:r>
              <a:rPr lang="pl-PL" dirty="0" smtClean="0"/>
              <a:t> </a:t>
            </a:r>
            <a:r>
              <a:rPr lang="pl-PL" dirty="0" err="1" smtClean="0"/>
              <a:t>does</a:t>
            </a:r>
            <a:r>
              <a:rPr lang="pl-PL" dirty="0" smtClean="0"/>
              <a:t> not </a:t>
            </a:r>
            <a:r>
              <a:rPr lang="pl-PL" dirty="0" err="1" smtClean="0"/>
              <a:t>depend</a:t>
            </a:r>
            <a:r>
              <a:rPr lang="pl-PL" dirty="0" smtClean="0"/>
              <a:t> on SV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5695243" y="4809926"/>
            <a:ext cx="30619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 smtClean="0"/>
          </a:p>
          <a:p>
            <a:r>
              <a:rPr lang="pl-PL" dirty="0" smtClean="0"/>
              <a:t>Cf. [Colbeck and </a:t>
            </a:r>
            <a:r>
              <a:rPr lang="pl-PL" dirty="0" err="1" smtClean="0"/>
              <a:t>Renner</a:t>
            </a:r>
            <a:r>
              <a:rPr lang="pl-PL" dirty="0" smtClean="0"/>
              <a:t> 2012] </a:t>
            </a:r>
          </a:p>
          <a:p>
            <a:r>
              <a:rPr lang="pl-PL" dirty="0" smtClean="0"/>
              <a:t>[</a:t>
            </a:r>
            <a:r>
              <a:rPr lang="pl-PL" dirty="0" err="1" smtClean="0"/>
              <a:t>Gallego</a:t>
            </a:r>
            <a:r>
              <a:rPr lang="pl-PL" dirty="0" smtClean="0"/>
              <a:t> et al. 2012]</a:t>
            </a:r>
            <a:endParaRPr lang="pl-PL" dirty="0"/>
          </a:p>
        </p:txBody>
      </p:sp>
      <p:sp>
        <p:nvSpPr>
          <p:cNvPr id="2" name="pole tekstowe 1"/>
          <p:cNvSpPr txBox="1"/>
          <p:nvPr/>
        </p:nvSpPr>
        <p:spPr>
          <a:xfrm>
            <a:off x="861749" y="3140968"/>
            <a:ext cx="7598683" cy="64633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pl-PL" b="1" dirty="0" smtClean="0"/>
              <a:t>Assumption 1’:  </a:t>
            </a:r>
            <a:r>
              <a:rPr lang="pl-PL" dirty="0" smtClean="0"/>
              <a:t>(</a:t>
            </a:r>
            <a:r>
              <a:rPr lang="pl-PL" dirty="0" err="1" smtClean="0"/>
              <a:t>Markovity</a:t>
            </a:r>
            <a:r>
              <a:rPr lang="pl-PL" dirty="0" smtClean="0"/>
              <a:t>) : </a:t>
            </a:r>
            <a:r>
              <a:rPr lang="pl-PL" dirty="0" err="1" smtClean="0"/>
              <a:t>given</a:t>
            </a:r>
            <a:r>
              <a:rPr lang="pl-PL" dirty="0" smtClean="0"/>
              <a:t> </a:t>
            </a:r>
            <a:r>
              <a:rPr lang="pl-PL" dirty="0" err="1" smtClean="0"/>
              <a:t>output</a:t>
            </a:r>
            <a:r>
              <a:rPr lang="pl-PL" dirty="0" smtClean="0"/>
              <a:t> of </a:t>
            </a:r>
            <a:r>
              <a:rPr lang="pl-PL" dirty="0" err="1" smtClean="0"/>
              <a:t>Eve</a:t>
            </a:r>
            <a:r>
              <a:rPr lang="pl-PL" dirty="0" smtClean="0"/>
              <a:t>, the </a:t>
            </a:r>
            <a:r>
              <a:rPr lang="pl-PL" dirty="0" err="1" smtClean="0"/>
              <a:t>device</a:t>
            </a:r>
            <a:r>
              <a:rPr lang="pl-PL" dirty="0" smtClean="0"/>
              <a:t> and SV </a:t>
            </a:r>
            <a:r>
              <a:rPr lang="pl-PL" dirty="0" err="1" smtClean="0"/>
              <a:t>source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</a:p>
          <a:p>
            <a:r>
              <a:rPr lang="pl-PL" dirty="0" err="1" smtClean="0"/>
              <a:t>product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44" name="pole tekstowe 43"/>
          <p:cNvSpPr txBox="1"/>
          <p:nvPr/>
        </p:nvSpPr>
        <p:spPr>
          <a:xfrm>
            <a:off x="899592" y="5733256"/>
            <a:ext cx="413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 err="1" smtClean="0"/>
              <a:t>Note</a:t>
            </a:r>
            <a:r>
              <a:rPr lang="pl-PL" b="1" dirty="0" smtClean="0"/>
              <a:t>:</a:t>
            </a:r>
            <a:r>
              <a:rPr lang="pl-PL" dirty="0" smtClean="0"/>
              <a:t>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assumptions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independent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ole tekstowe 45"/>
              <p:cNvSpPr txBox="1"/>
              <p:nvPr/>
            </p:nvSpPr>
            <p:spPr>
              <a:xfrm>
                <a:off x="971600" y="4204512"/>
                <a:ext cx="43618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/>
                        </a:rPr>
                        <m:t>𝑆𝑉</m:t>
                      </m:r>
                      <m:r>
                        <a:rPr lang="pl-PL" sz="2800" b="0" i="1" smtClean="0">
                          <a:latin typeface="Cambria Math"/>
                        </a:rPr>
                        <m:t>⊗</m:t>
                      </m:r>
                      <m:r>
                        <a:rPr lang="pl-PL" sz="2800" b="0" i="1" smtClean="0">
                          <a:latin typeface="Cambria Math"/>
                        </a:rPr>
                        <m:t>𝑃</m:t>
                      </m:r>
                      <m:r>
                        <a:rPr lang="pl-PL" sz="2800" b="0" i="1" smtClean="0">
                          <a:latin typeface="Cambria Math"/>
                        </a:rPr>
                        <m:t>(</m:t>
                      </m:r>
                      <m:r>
                        <a:rPr lang="pl-PL" sz="2800" b="0" i="1" smtClean="0">
                          <a:latin typeface="Cambria Math"/>
                        </a:rPr>
                        <m:t>𝑥</m:t>
                      </m:r>
                      <m:r>
                        <a:rPr lang="pl-PL" sz="2800" b="0" i="1" smtClean="0">
                          <a:latin typeface="Cambria Math"/>
                        </a:rPr>
                        <m:t>|</m:t>
                      </m:r>
                      <m:r>
                        <a:rPr lang="pl-PL" sz="2800" b="0" i="1" smtClean="0">
                          <a:latin typeface="Cambria Math"/>
                        </a:rPr>
                        <m:t>𝑢𝑍</m:t>
                      </m:r>
                      <m:r>
                        <a:rPr lang="pl-PL" sz="2800" i="1">
                          <a:latin typeface="Cambria Math"/>
                        </a:rPr>
                        <m:t>=</m:t>
                      </m:r>
                      <m:r>
                        <a:rPr lang="pl-PL" sz="2800" i="1">
                          <a:latin typeface="Cambria Math"/>
                        </a:rPr>
                        <m:t>𝑧</m:t>
                      </m:r>
                      <m:r>
                        <a:rPr lang="pl-PL" sz="2800" b="0" i="1" smtClean="0">
                          <a:latin typeface="Cambria Math"/>
                        </a:rPr>
                        <m:t>,</m:t>
                      </m:r>
                      <m:r>
                        <a:rPr lang="pl-PL" sz="2800" b="0" i="1" smtClean="0">
                          <a:latin typeface="Cambria Math"/>
                        </a:rPr>
                        <m:t>𝑊</m:t>
                      </m:r>
                      <m:r>
                        <a:rPr lang="pl-PL" sz="2800" b="0" i="1" smtClean="0">
                          <a:latin typeface="Cambria Math"/>
                        </a:rPr>
                        <m:t>=</m:t>
                      </m:r>
                      <m:r>
                        <a:rPr lang="pl-PL" sz="2800" b="0" i="1" smtClean="0">
                          <a:latin typeface="Cambria Math"/>
                        </a:rPr>
                        <m:t>𝑤</m:t>
                      </m:r>
                      <m:r>
                        <a:rPr lang="pl-PL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46" name="pole tekstow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04512"/>
                <a:ext cx="436183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pole tekstowe 70"/>
              <p:cNvSpPr txBox="1"/>
              <p:nvPr/>
            </p:nvSpPr>
            <p:spPr>
              <a:xfrm>
                <a:off x="1547664" y="1988840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b="0" i="1" smtClean="0">
                          <a:latin typeface="Cambria Math"/>
                        </a:rPr>
                        <m:t>𝑆𝑉</m:t>
                      </m:r>
                      <m:r>
                        <a:rPr lang="pl-PL" sz="2800" b="0" i="1" smtClean="0">
                          <a:latin typeface="Cambria Math"/>
                        </a:rPr>
                        <m:t>⊗</m:t>
                      </m:r>
                      <m:r>
                        <a:rPr lang="pl-PL" sz="2800" b="0" i="1" smtClean="0">
                          <a:latin typeface="Cambria Math"/>
                        </a:rPr>
                        <m:t>𝑃</m:t>
                      </m:r>
                      <m:r>
                        <a:rPr lang="pl-PL" sz="2800" b="0" i="1" smtClean="0">
                          <a:latin typeface="Cambria Math"/>
                        </a:rPr>
                        <m:t>(</m:t>
                      </m:r>
                      <m:r>
                        <a:rPr lang="pl-PL" sz="2800" b="0" i="1" smtClean="0">
                          <a:latin typeface="Cambria Math"/>
                        </a:rPr>
                        <m:t>𝑥</m:t>
                      </m:r>
                      <m:r>
                        <a:rPr lang="pl-PL" sz="2800" b="0" i="1" smtClean="0">
                          <a:latin typeface="Cambria Math"/>
                        </a:rPr>
                        <m:t>|</m:t>
                      </m:r>
                      <m:r>
                        <a:rPr lang="pl-PL" sz="2800" b="0" i="1" smtClean="0">
                          <a:latin typeface="Cambria Math"/>
                        </a:rPr>
                        <m:t>𝑢</m:t>
                      </m:r>
                      <m:r>
                        <a:rPr lang="pl-PL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1" name="pole tekstow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988840"/>
                <a:ext cx="266429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8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4864</TotalTime>
  <Words>1669</Words>
  <Application>Microsoft Office PowerPoint</Application>
  <PresentationFormat>Pokaz na ekranie (4:3)</PresentationFormat>
  <Paragraphs>280</Paragraphs>
  <Slides>21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2" baseType="lpstr">
      <vt:lpstr>Motyw pakietu Office</vt:lpstr>
      <vt:lpstr>Robust device independent randomness amplification with few devices</vt:lpstr>
      <vt:lpstr>Motivation</vt:lpstr>
      <vt:lpstr>Prezentacja programu PowerPoint</vt:lpstr>
      <vt:lpstr>Sources of randomness:  Santha-Vazirani and H_min type</vt:lpstr>
      <vt:lpstr>Quantum mechanics allows for randomness amplification</vt:lpstr>
      <vt:lpstr>The results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Technical part of de Finetti bound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Zwiększanie bezpieczeństwa źródła losowych bitów za pomocą dwuukładowych, łańcuchowych nierówności Bella</dc:title>
  <dc:creator>Karol</dc:creator>
  <cp:lastModifiedBy>Karol</cp:lastModifiedBy>
  <cp:revision>285</cp:revision>
  <dcterms:created xsi:type="dcterms:W3CDTF">2013-09-09T09:29:02Z</dcterms:created>
  <dcterms:modified xsi:type="dcterms:W3CDTF">2014-02-19T15:30:23Z</dcterms:modified>
</cp:coreProperties>
</file>