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2" r:id="rId4"/>
    <p:sldId id="274" r:id="rId5"/>
    <p:sldId id="284" r:id="rId6"/>
    <p:sldId id="283" r:id="rId7"/>
    <p:sldId id="276" r:id="rId8"/>
    <p:sldId id="289" r:id="rId9"/>
    <p:sldId id="287" r:id="rId10"/>
    <p:sldId id="290" r:id="rId11"/>
    <p:sldId id="277" r:id="rId12"/>
    <p:sldId id="281" r:id="rId13"/>
    <p:sldId id="291" r:id="rId14"/>
    <p:sldId id="292" r:id="rId15"/>
    <p:sldId id="293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67" autoAdjust="0"/>
  </p:normalViewPr>
  <p:slideViewPr>
    <p:cSldViewPr snapToGrid="0" snapToObjects="1">
      <p:cViewPr varScale="1">
        <p:scale>
          <a:sx n="72" d="100"/>
          <a:sy n="72" d="100"/>
        </p:scale>
        <p:origin x="-2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88066-0D54-F541-95AB-FE02770C31E1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89385-D8B8-FA45-9D70-7A466C38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{\psi}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{0^n} \: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Rightarrow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\: P_{\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{guess}}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2^{-n/2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entHmin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(X|\Theta)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eqdef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\log P_{\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{guess}}(X|\Theta)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9385-D8B8-FA45-9D70-7A466C3864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93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entHtwo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(X|\Theta E)}{n}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f\left(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entHtwo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(A|E)}{n} \right)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entHtwo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(A|E)_{\rho} &amp;\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eqdef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[\tilde{\rho}_{AE}^2]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\text{where} \\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\tilde{\rho}_{AE} &amp;\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eqdef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rho_E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^{-1/2} \rho_{AE}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rho_E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^{-1/2}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2^{-\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entHtwo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(X|\Theta E)} &amp;=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{1}{2^n} \sum_{\ell=0}^n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{1}{2^{\ell}} \sum_{\nu \in \{0,1,3\}^n, |\nu| = \ell}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\left[ \sigma_{\nu} \tilde{\rho}_{AE} \sigma_{\nu} \tilde{\rho}_{AE} \right]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[\sigma_{\nu} \tilde{\rho}_{AE} \sigma_{\nu} \tilde{\rho}_{AE}]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[\tilde{\rho}_{AE}^2]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9385-D8B8-FA45-9D70-7A466C3864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43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\begin{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tikzpicture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}[scale=4]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\draw[very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thin,color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gray,step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=0.5] (-1,0) grid (1,1);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\draw[-&gt;] (-1,0) -- (1,0) node[right] {$\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entHmin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(A|E)}{n}$};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\x in {-1, 0, 1}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\node[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below,font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footnotesize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at (\x cm,0) {\x};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\draw[-&gt;] (0,0) -- (0,1) node[above] {$\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entHmin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(X|\Theta E)}{n}$};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\y in {0, 1}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\node[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left,font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footnotesize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at (0,\y cm) {\y};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\draw[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blue,ultra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thick] plot[smooth, domain=0.0001:0.5, variable=\t] ({-\t*log2(\t) - (1-\t)*log2(1-\t) + \t - 1}, {\t});    % gamma, first piece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\draw[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blue,ultra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thick] plot[smooth, domain=0.5:1, variable=\t] (\t, \t);    % gamma, second piece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\draw[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red,ultra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thick] plot[smooth, domain=0.0001:0.5, variable=\t] ({-\t}, {0.5-\t});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\draw[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red,ultra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thick] plot[smooth, domain=0.0001:1, variable=\t] (\t, 0.5);	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%\draw[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brown,dashdotted,thick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plot[smooth, domain=0.0001:1, variable=\t]({2\t-1}, {\t});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\end{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tikzpicture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9385-D8B8-FA45-9D70-7A466C3864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9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if more generally, can we relate guessing probability to “closeness to maximal entanglement”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9385-D8B8-FA45-9D70-7A466C3864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29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entHmin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(A|E) = -\log 2^n \max_{\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_{E \to A'}}F(\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(\</a:t>
            </a:r>
            <a:r>
              <a:rPr lang="da-D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rho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_{AE}), \Phi_{AA'}</a:t>
            </a:r>
            <a:r>
              <a:rPr lang="da-D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entHmin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(X|\Theta E)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eqdef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\log P_{\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{guess}}(X|\Theta E)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FIGURE: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\begin{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tikzpicture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}[scale=4]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\draw[very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thin,color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gray,step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=0.5] (-1,0) grid (1,1);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\draw[-&gt;] (-1,0) -- (1,0) node[right] {$\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entHmin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(A|E)}{n}$};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\x in {-1, 0, 1}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\node[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below,font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footnotesize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at (\x cm,0) {\x};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\draw[-&gt;] (0,0) -- (0,1) node[above] {$\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entHmin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(X|\Theta E)}{n}$};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\y in {0, 1}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\node[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left,font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footnotesize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at (0,\y cm) {\y};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\draw[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blue,ultra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thick] plot[smooth, domain=0.0001:0.5, variable=\t] ({-\t*log2(\t) - (1-\t)*log2(1-\t) + \t - 1}, {\t});    % gamma, first piece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\draw[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blue,ultra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thick] plot[smooth, domain=0.5:1, variable=\t] (\t, \t);    % gamma, second piece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\end{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tikzpicture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9385-D8B8-FA45-9D70-7A466C3864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3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entHmin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^{\e}(X|\Theta E)}{n}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f\left(\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entHmin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(A|E)}{n}\right)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9385-D8B8-FA45-9D70-7A466C3864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8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entHmin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^{\e}(C|E)}{n}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f_{\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}\left(\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entHmin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(A|E)}{n}\right)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samples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random subset $S$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9385-D8B8-FA45-9D70-7A466C3864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75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quantum memory $&lt; n - O(\log^2 n)$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9385-D8B8-FA45-9D70-7A466C3864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88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entHtwo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(X|\Theta E)}{n}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f\left(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entHtwo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(A|E)}{n} \right)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9385-D8B8-FA45-9D70-7A466C3864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43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entHtwo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(X|\Theta E)}{n}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f\left(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entHtwo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(A|E)}{n} \right)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entHtwo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(A|E)_{\rho} &amp;\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eqdef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[\tilde{\rho}_{AE}^2]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\text{where} \\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\tilde{\rho}_{AE} &amp;\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eqdef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rho_E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^{-1/2} \rho_{AE}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rho_E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^{-1/2}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2^{-\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entHtwo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(X|\Theta E)} &amp;=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{1}{2^n} \sum_{\ell=0}^n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{1}{2^{\ell}} \sum_{\nu \in \{0,1,3\}^n, |\nu| = \ell}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\left[ \sigma_{\nu} \tilde{\rho}_{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A^nE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\sigma_{\nu} \tilde{\rho}_{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A^nE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\right].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Orthogonal basis $\{ \sigma_{\nu}\}_{\nu \in \{0,1,2,3\}^n}$ for operators on $(\CC^2)^{\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otimes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n}$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$\sigma_{\nu} = \sigma_{\nu_1}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otimes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otimes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\sigma_{\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nu_n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qquad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|\nu| = |\{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0\}|$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$\sigma_0 = \id, \;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\sigma_1 = \left(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\begin{array}{cc}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1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&amp; 0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\end{array}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\right)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,\;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\sigma_2 = \left(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\begin{array}{cc}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\\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0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\end{array}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\right),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\sigma_3 = \left(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\begin{array}{cc}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&amp; 0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-1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\end{array}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\right)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9385-D8B8-FA45-9D70-7A466C3864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43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entHtwo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(X|\Theta E)}{n}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f\left(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entHtwo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(A|E)}{n} \right)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entHtwo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(A|E)_{\rho} &amp;\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eqdef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[\tilde{\rho}_{AE}^2]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\text{where} \\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\tilde{\rho}_{AE} &amp;\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eqdef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rho_E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^{-1/2} \rho_{AE}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rho_E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^{-1/2}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2^{-\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entHtwo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(X|\Theta E)} &amp;=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{1}{2^n} \sum_{\ell=0}^n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{1}{2^{\ell}} \sum_{\nu \in \{0,1,3\}^n, |\nu| = \ell}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\left[ \sigma_{\nu} \tilde{\rho}_{AE} \sigma_{\nu} \tilde{\rho}_{AE} \right]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2^{-\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entHtwo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(A|E)}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[\tilde{\rho}_{AE}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\tilde{\rho}_{AE}]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9385-D8B8-FA45-9D70-7A466C3864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4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2/6/2014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4" Type="http://schemas.openxmlformats.org/officeDocument/2006/relationships/image" Target="../media/image31.jpeg"/><Relationship Id="rId5" Type="http://schemas.openxmlformats.org/officeDocument/2006/relationships/image" Target="../media/image32.png"/><Relationship Id="rId6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23.emf"/><Relationship Id="rId5" Type="http://schemas.openxmlformats.org/officeDocument/2006/relationships/image" Target="../media/image36.emf"/><Relationship Id="rId6" Type="http://schemas.openxmlformats.org/officeDocument/2006/relationships/image" Target="../media/image37.emf"/><Relationship Id="rId7" Type="http://schemas.openxmlformats.org/officeDocument/2006/relationships/image" Target="../media/image38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25.emf"/><Relationship Id="rId10" Type="http://schemas.openxmlformats.org/officeDocument/2006/relationships/image" Target="../media/image3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40.emf"/><Relationship Id="rId5" Type="http://schemas.openxmlformats.org/officeDocument/2006/relationships/image" Target="../media/image41.emf"/><Relationship Id="rId6" Type="http://schemas.openxmlformats.org/officeDocument/2006/relationships/image" Target="../media/image39.emf"/><Relationship Id="rId7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7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42.emf"/><Relationship Id="rId5" Type="http://schemas.openxmlformats.org/officeDocument/2006/relationships/image" Target="../media/image44.emf"/><Relationship Id="rId6" Type="http://schemas.openxmlformats.org/officeDocument/2006/relationships/image" Target="../media/image46.emf"/><Relationship Id="rId7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23.e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26.emf"/><Relationship Id="rId9" Type="http://schemas.openxmlformats.org/officeDocument/2006/relationships/image" Target="../media/image27.emf"/><Relationship Id="rId10" Type="http://schemas.openxmlformats.org/officeDocument/2006/relationships/image" Target="../media/image2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69851"/>
            <a:ext cx="7772400" cy="4267200"/>
          </a:xfrm>
        </p:spPr>
        <p:txBody>
          <a:bodyPr anchor="t"/>
          <a:lstStyle/>
          <a:p>
            <a:r>
              <a:rPr lang="en-US" sz="5400" dirty="0" smtClean="0"/>
              <a:t>Entanglement sampling and applications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4512153"/>
            <a:ext cx="7966074" cy="16600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Omar Fawzi (ETH Zürich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Joint work with </a:t>
            </a:r>
            <a:r>
              <a:rPr lang="en-US" dirty="0" err="1"/>
              <a:t>Frédéric</a:t>
            </a:r>
            <a:r>
              <a:rPr lang="en-US" dirty="0"/>
              <a:t> </a:t>
            </a:r>
            <a:r>
              <a:rPr lang="en-US" dirty="0" smtClean="0"/>
              <a:t>Dupuis (Aarhus University)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 smtClean="0"/>
              <a:t>Stephanie </a:t>
            </a:r>
            <a:r>
              <a:rPr lang="en-US" dirty="0" err="1" smtClean="0"/>
              <a:t>Wehner</a:t>
            </a:r>
            <a:r>
              <a:rPr lang="en-US" dirty="0" smtClean="0"/>
              <a:t> (CQT, Singapore</a:t>
            </a:r>
            <a:r>
              <a:rPr lang="en-US" dirty="0" smtClean="0"/>
              <a:t>)</a:t>
            </a:r>
          </a:p>
          <a:p>
            <a:r>
              <a:rPr lang="en-US" b="1" dirty="0"/>
              <a:t>arXiv:1305.1316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22358" y="2752021"/>
            <a:ext cx="5115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333911" y="2099298"/>
            <a:ext cx="1869812" cy="12701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Process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2116767" y="2346274"/>
            <a:ext cx="423354" cy="197313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77800">
              <a:schemeClr val="accent3">
                <a:alpha val="82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5203723" y="2752021"/>
            <a:ext cx="5115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22358" y="3845772"/>
            <a:ext cx="28929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97511" y="2310992"/>
            <a:ext cx="45719" cy="197313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77800">
              <a:schemeClr val="accent3">
                <a:alpha val="82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6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-party </a:t>
            </a:r>
            <a:r>
              <a:rPr lang="de-DE" dirty="0" err="1" smtClean="0"/>
              <a:t>cryptography</a:t>
            </a:r>
            <a:endParaRPr lang="de-DE" dirty="0"/>
          </a:p>
        </p:txBody>
      </p:sp>
      <p:pic>
        <p:nvPicPr>
          <p:cNvPr id="4" name="Picture 3" descr="AliceBlue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2285992"/>
            <a:ext cx="1222353" cy="1857388"/>
          </a:xfrm>
          <a:prstGeom prst="rect">
            <a:avLst/>
          </a:prstGeom>
        </p:spPr>
      </p:pic>
      <p:pic>
        <p:nvPicPr>
          <p:cNvPr id="5" name="Picture 4" descr="honestBob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46" y="2857496"/>
            <a:ext cx="1509255" cy="1071570"/>
          </a:xfrm>
          <a:prstGeom prst="rect">
            <a:avLst/>
          </a:prstGeom>
        </p:spPr>
      </p:pic>
      <p:grpSp>
        <p:nvGrpSpPr>
          <p:cNvPr id="6" name="Group 43"/>
          <p:cNvGrpSpPr/>
          <p:nvPr/>
        </p:nvGrpSpPr>
        <p:grpSpPr>
          <a:xfrm>
            <a:off x="3200400" y="2526268"/>
            <a:ext cx="3805144" cy="1697303"/>
            <a:chOff x="3057524" y="4097904"/>
            <a:chExt cx="3805144" cy="1697303"/>
          </a:xfrm>
        </p:grpSpPr>
        <p:sp>
          <p:nvSpPr>
            <p:cNvPr id="14" name="Rounded Rectangle 13"/>
            <p:cNvSpPr/>
            <p:nvPr/>
          </p:nvSpPr>
          <p:spPr>
            <a:xfrm>
              <a:off x="3929058" y="4643446"/>
              <a:ext cx="1143008" cy="642942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Equal?</a:t>
              </a:r>
              <a:endParaRPr lang="de-DE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43306" y="4429132"/>
              <a:ext cx="285752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5000628" y="4429132"/>
              <a:ext cx="285752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6200000" flipH="1">
              <a:off x="5072066" y="5286388"/>
              <a:ext cx="285752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057524" y="4097904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password</a:t>
              </a:r>
              <a:endParaRPr lang="de-DE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14924" y="4097904"/>
              <a:ext cx="1747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Stored password</a:t>
              </a:r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57818" y="5425875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Yes/No</a:t>
              </a:r>
              <a:endParaRPr lang="de-DE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3581400" y="2514600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62400" y="2145268"/>
            <a:ext cx="12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“I’m Alice!”</a:t>
            </a:r>
            <a:endParaRPr lang="en-US" dirty="0"/>
          </a:p>
        </p:txBody>
      </p:sp>
      <p:pic>
        <p:nvPicPr>
          <p:cNvPr id="36" name="Picture 35" descr="470_16136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2438400"/>
            <a:ext cx="1382526" cy="1600200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457200" y="4495800"/>
            <a:ext cx="990600" cy="875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37" descr="dishonestAlic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9600" y="5486400"/>
            <a:ext cx="609600" cy="120041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447800" y="4953000"/>
            <a:ext cx="5149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Malicious ATM: tries to learn passwords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1447800" y="5943600"/>
            <a:ext cx="7243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Malicious user: tries to learn other customers passwords</a:t>
            </a:r>
            <a:endParaRPr lang="en-US" sz="2400" dirty="0"/>
          </a:p>
        </p:txBody>
      </p:sp>
      <p:grpSp>
        <p:nvGrpSpPr>
          <p:cNvPr id="21" name="Group 25"/>
          <p:cNvGrpSpPr/>
          <p:nvPr/>
        </p:nvGrpSpPr>
        <p:grpSpPr>
          <a:xfrm>
            <a:off x="228600" y="1071546"/>
            <a:ext cx="2343136" cy="1671654"/>
            <a:chOff x="228600" y="1071546"/>
            <a:chExt cx="2343136" cy="1671654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502611" y="1142984"/>
              <a:ext cx="1551595" cy="1371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Cloud Callout 22"/>
            <p:cNvSpPr/>
            <p:nvPr/>
          </p:nvSpPr>
          <p:spPr>
            <a:xfrm>
              <a:off x="228600" y="1071546"/>
              <a:ext cx="2343136" cy="1671654"/>
            </a:xfrm>
            <a:prstGeom prst="cloudCallout">
              <a:avLst>
                <a:gd name="adj1" fmla="val 61155"/>
                <a:gd name="adj2" fmla="val 29822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71604" y="1214422"/>
              <a:ext cx="7858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??</a:t>
              </a:r>
              <a:endParaRPr lang="de-DE" sz="3600" b="1" dirty="0"/>
            </a:p>
          </p:txBody>
        </p:sp>
      </p:grpSp>
      <p:grpSp>
        <p:nvGrpSpPr>
          <p:cNvPr id="28" name="Group 44"/>
          <p:cNvGrpSpPr/>
          <p:nvPr/>
        </p:nvGrpSpPr>
        <p:grpSpPr>
          <a:xfrm>
            <a:off x="6324600" y="609600"/>
            <a:ext cx="2457480" cy="1805006"/>
            <a:chOff x="5929322" y="785794"/>
            <a:chExt cx="2928958" cy="2143140"/>
          </a:xfrm>
        </p:grpSpPr>
        <p:pic>
          <p:nvPicPr>
            <p:cNvPr id="31" name="Picture 30" descr="dishonestAlice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9454" y="928669"/>
              <a:ext cx="1000132" cy="1969437"/>
            </a:xfrm>
            <a:prstGeom prst="rect">
              <a:avLst/>
            </a:prstGeom>
          </p:spPr>
        </p:pic>
        <p:sp>
          <p:nvSpPr>
            <p:cNvPr id="32" name="Cloud Callout 31"/>
            <p:cNvSpPr/>
            <p:nvPr/>
          </p:nvSpPr>
          <p:spPr>
            <a:xfrm>
              <a:off x="5929322" y="785794"/>
              <a:ext cx="2928958" cy="2143140"/>
            </a:xfrm>
            <a:prstGeom prst="cloudCallout">
              <a:avLst>
                <a:gd name="adj1" fmla="val -45031"/>
                <a:gd name="adj2" fmla="val 45183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15272" y="1142984"/>
              <a:ext cx="785818" cy="767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??</a:t>
              </a:r>
              <a:endParaRPr lang="de-DE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1531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secure two-party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00200"/>
            <a:ext cx="8925706" cy="4997593"/>
          </a:xfrm>
        </p:spPr>
        <p:txBody>
          <a:bodyPr>
            <a:normAutofit/>
          </a:bodyPr>
          <a:lstStyle/>
          <a:p>
            <a:r>
              <a:rPr lang="en-US" dirty="0" smtClean="0"/>
              <a:t>Unconditional security impossible</a:t>
            </a:r>
          </a:p>
          <a:p>
            <a:pPr marL="0" indent="0">
              <a:buNone/>
            </a:pPr>
            <a:r>
              <a:rPr lang="en-US" sz="1800" dirty="0" smtClean="0"/>
              <a:t> 	[</a:t>
            </a:r>
            <a:r>
              <a:rPr lang="en-US" sz="1800" dirty="0" err="1" smtClean="0"/>
              <a:t>Mayers</a:t>
            </a:r>
            <a:r>
              <a:rPr lang="en-US" sz="1800" dirty="0" smtClean="0"/>
              <a:t> 1996; Lo, </a:t>
            </a:r>
            <a:r>
              <a:rPr lang="en-US" sz="1800" dirty="0" err="1" smtClean="0"/>
              <a:t>Chau</a:t>
            </a:r>
            <a:r>
              <a:rPr lang="en-US" sz="1800" dirty="0" smtClean="0"/>
              <a:t>, 1996]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Physical assumption: </a:t>
            </a:r>
          </a:p>
          <a:p>
            <a:pPr marL="457200" lvl="1" indent="0">
              <a:buNone/>
            </a:pPr>
            <a:r>
              <a:rPr lang="en-US" sz="2800" dirty="0" smtClean="0"/>
              <a:t>bounded</a:t>
            </a:r>
            <a:r>
              <a:rPr lang="en-US" sz="2800" dirty="0" smtClean="0"/>
              <a:t>/noisy </a:t>
            </a:r>
            <a:r>
              <a:rPr lang="en-US" sz="2800" b="1" dirty="0" smtClean="0"/>
              <a:t>quantum</a:t>
            </a:r>
            <a:r>
              <a:rPr lang="en-US" sz="2800" dirty="0" smtClean="0"/>
              <a:t> </a:t>
            </a:r>
            <a:r>
              <a:rPr lang="en-US" sz="2800" dirty="0" smtClean="0"/>
              <a:t>storage</a:t>
            </a:r>
          </a:p>
          <a:p>
            <a:pPr marL="457200" lvl="1" indent="0">
              <a:buNone/>
            </a:pPr>
            <a:r>
              <a:rPr lang="en-US" sz="1800" dirty="0" smtClean="0"/>
              <a:t>[</a:t>
            </a:r>
            <a:r>
              <a:rPr lang="en-US" sz="1800" dirty="0" err="1" smtClean="0"/>
              <a:t>Damgard</a:t>
            </a:r>
            <a:r>
              <a:rPr lang="en-US" sz="1800" dirty="0" smtClean="0"/>
              <a:t>, Fehr, </a:t>
            </a:r>
            <a:r>
              <a:rPr lang="en-US" sz="1800" dirty="0" err="1" smtClean="0"/>
              <a:t>Salvail</a:t>
            </a:r>
            <a:r>
              <a:rPr lang="en-US" sz="1800" dirty="0" smtClean="0"/>
              <a:t>, </a:t>
            </a:r>
            <a:r>
              <a:rPr lang="en-US" sz="1800" dirty="0" err="1" smtClean="0"/>
              <a:t>Schaffner</a:t>
            </a:r>
            <a:r>
              <a:rPr lang="en-US" sz="1800" dirty="0" smtClean="0"/>
              <a:t> 2005; </a:t>
            </a:r>
            <a:r>
              <a:rPr lang="en-US" sz="1800" dirty="0" err="1" smtClean="0"/>
              <a:t>Wehner</a:t>
            </a:r>
            <a:r>
              <a:rPr lang="en-US" sz="1800" dirty="0" smtClean="0"/>
              <a:t>, </a:t>
            </a:r>
            <a:r>
              <a:rPr lang="en-US" sz="1800" dirty="0" err="1" smtClean="0"/>
              <a:t>Schaffner</a:t>
            </a:r>
            <a:r>
              <a:rPr lang="en-US" sz="1800" dirty="0" smtClean="0"/>
              <a:t>, </a:t>
            </a:r>
            <a:r>
              <a:rPr lang="en-US" sz="1800" dirty="0" err="1" smtClean="0"/>
              <a:t>Terhal</a:t>
            </a:r>
            <a:r>
              <a:rPr lang="en-US" sz="1800" dirty="0" smtClean="0"/>
              <a:t> 2008]</a:t>
            </a:r>
            <a:endParaRPr lang="en-US" sz="2800" dirty="0"/>
          </a:p>
          <a:p>
            <a:pPr lvl="1"/>
            <a:r>
              <a:rPr lang="en-US" sz="2400" dirty="0" smtClean="0"/>
              <a:t>Security if 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Using new uncertainty relation</a:t>
            </a:r>
          </a:p>
          <a:p>
            <a:pPr lvl="1"/>
            <a:r>
              <a:rPr lang="en-US" sz="2400" dirty="0"/>
              <a:t>Security </a:t>
            </a:r>
            <a:r>
              <a:rPr lang="en-US" sz="2400" dirty="0" smtClean="0"/>
              <a:t>if </a:t>
            </a:r>
            <a:endParaRPr lang="en-US" sz="2400" dirty="0"/>
          </a:p>
          <a:p>
            <a:pPr lvl="1"/>
            <a:endParaRPr lang="en-US" sz="2400" dirty="0" smtClean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54" y="4132319"/>
            <a:ext cx="3784600" cy="4191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20" y="5362912"/>
            <a:ext cx="5753100" cy="469900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6120990" y="2557968"/>
            <a:ext cx="2458530" cy="1057965"/>
          </a:xfrm>
          <a:prstGeom prst="wedgeRoundRectCallout">
            <a:avLst>
              <a:gd name="adj1" fmla="val -33285"/>
              <a:gd name="adj2" fmla="val 9204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n: number of communicated </a:t>
            </a:r>
            <a:r>
              <a:rPr lang="en-US" dirty="0" err="1" smtClean="0"/>
              <a:t>qubits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1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uncertainty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1: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" y="1677033"/>
            <a:ext cx="5877366" cy="1004423"/>
          </a:xfrm>
          <a:prstGeom prst="rect">
            <a:avLst/>
          </a:prstGeom>
          <a:ln w="57150" cmpd="sng">
            <a:solidFill>
              <a:srgbClr val="9C5252"/>
            </a:solidFill>
          </a:ln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19" y="2998998"/>
            <a:ext cx="1981200" cy="3302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9" y="1565408"/>
            <a:ext cx="5600700" cy="1104900"/>
          </a:xfrm>
          <a:prstGeom prst="rect">
            <a:avLst/>
          </a:prstGeom>
          <a:ln w="57150" cmpd="sng">
            <a:solidFill>
              <a:srgbClr val="9C5252"/>
            </a:solidFill>
          </a:ln>
        </p:spPr>
      </p:pic>
      <p:sp>
        <p:nvSpPr>
          <p:cNvPr id="10" name="Rounded Rectangular Callout 9"/>
          <p:cNvSpPr/>
          <p:nvPr/>
        </p:nvSpPr>
        <p:spPr>
          <a:xfrm>
            <a:off x="5256641" y="3713933"/>
            <a:ext cx="2928197" cy="612648"/>
          </a:xfrm>
          <a:prstGeom prst="wedgeRoundRectCallout">
            <a:avLst>
              <a:gd name="adj1" fmla="val -67152"/>
              <a:gd name="adj2" fmla="val 14024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Conditional state</a:t>
            </a:r>
            <a:endParaRPr lang="en-US" dirty="0"/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092" y="3005367"/>
            <a:ext cx="1612900" cy="3048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989544" y="902569"/>
            <a:ext cx="2154456" cy="1361453"/>
            <a:chOff x="397883" y="1810255"/>
            <a:chExt cx="2501614" cy="1580830"/>
          </a:xfrm>
        </p:grpSpPr>
        <p:grpSp>
          <p:nvGrpSpPr>
            <p:cNvPr id="14" name="Group 13"/>
            <p:cNvGrpSpPr/>
            <p:nvPr/>
          </p:nvGrpSpPr>
          <p:grpSpPr>
            <a:xfrm>
              <a:off x="397883" y="1810255"/>
              <a:ext cx="2501614" cy="1580830"/>
              <a:chOff x="-26988" y="4438418"/>
              <a:chExt cx="2639411" cy="1639769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16945" y="4438418"/>
                <a:ext cx="2495478" cy="1639769"/>
                <a:chOff x="2343150" y="4590993"/>
                <a:chExt cx="2495478" cy="1639769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2917824" y="4590993"/>
                  <a:ext cx="1346201" cy="1351250"/>
                </a:xfrm>
                <a:prstGeom prst="roundRect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err="1" smtClean="0">
                      <a:solidFill>
                        <a:schemeClr val="tx1"/>
                      </a:solidFill>
                      <a:latin typeface="Abadi MT Condensed Light"/>
                      <a:cs typeface="Abadi MT Condensed Light"/>
                    </a:rPr>
                    <a:t>Meas</a:t>
                  </a:r>
                  <a:r>
                    <a:rPr lang="en-US" sz="2800" dirty="0" smtClean="0">
                      <a:solidFill>
                        <a:schemeClr val="tx1"/>
                      </a:solidFill>
                      <a:latin typeface="Abadi MT Condensed Light"/>
                      <a:cs typeface="Abadi MT Condensed Light"/>
                    </a:rPr>
                    <a:t> in </a:t>
                  </a:r>
                  <a:r>
                    <a:rPr lang="en-US" sz="2800" dirty="0" err="1" smtClean="0">
                      <a:solidFill>
                        <a:schemeClr val="tx1"/>
                      </a:solidFill>
                      <a:latin typeface="Lucida Grande"/>
                      <a:ea typeface="Lucida Grande"/>
                      <a:cs typeface="Lucida Grande"/>
                    </a:rPr>
                    <a:t>Θ</a:t>
                  </a:r>
                  <a:endParaRPr lang="en-US" sz="2800" dirty="0">
                    <a:solidFill>
                      <a:schemeClr val="tx1"/>
                    </a:solidFill>
                    <a:latin typeface="Abadi MT Condensed Light"/>
                    <a:cs typeface="Abadi MT Condensed Light"/>
                  </a:endParaRPr>
                </a:p>
              </p:txBody>
            </p:sp>
            <p:cxnSp>
              <p:nvCxnSpPr>
                <p:cNvPr id="20" name="Straight Connector 19"/>
                <p:cNvCxnSpPr>
                  <a:stCxn id="19" idx="1"/>
                </p:cNvCxnSpPr>
                <p:nvPr/>
              </p:nvCxnSpPr>
              <p:spPr>
                <a:xfrm flipH="1">
                  <a:off x="2343150" y="5266618"/>
                  <a:ext cx="574674" cy="0"/>
                </a:xfrm>
                <a:prstGeom prst="line">
                  <a:avLst/>
                </a:prstGeom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2371322" y="6230762"/>
                  <a:ext cx="2448695" cy="0"/>
                </a:xfrm>
                <a:prstGeom prst="line">
                  <a:avLst/>
                </a:prstGeom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4263954" y="5246386"/>
                  <a:ext cx="574674" cy="0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2740025" y="5453840"/>
                  <a:ext cx="20519" cy="602364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4187332" y="5845150"/>
                  <a:ext cx="3256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Palatino"/>
                      <a:cs typeface="Palatino"/>
                    </a:rPr>
                    <a:t>E</a:t>
                  </a:r>
                  <a:endParaRPr lang="en-US" dirty="0">
                    <a:latin typeface="Palatino"/>
                    <a:cs typeface="Palatino"/>
                  </a:endParaRPr>
                </a:p>
              </p:txBody>
            </p:sp>
          </p:grpSp>
          <p:graphicFrame>
            <p:nvGraphicFramePr>
              <p:cNvPr id="17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2563124"/>
                  </p:ext>
                </p:extLst>
              </p:nvPr>
            </p:nvGraphicFramePr>
            <p:xfrm>
              <a:off x="-26988" y="5395913"/>
              <a:ext cx="498476" cy="400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5" name="Equation" r:id="rId8" imgW="254000" imgH="203200" progId="Equation.3">
                      <p:embed/>
                    </p:oleObj>
                  </mc:Choice>
                  <mc:Fallback>
                    <p:oleObj name="Equation" r:id="rId8" imgW="2540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-26988" y="5395913"/>
                            <a:ext cx="498476" cy="4000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TextBox 17"/>
              <p:cNvSpPr txBox="1"/>
              <p:nvPr/>
            </p:nvSpPr>
            <p:spPr>
              <a:xfrm>
                <a:off x="129556" y="4688583"/>
                <a:ext cx="384263" cy="383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Palatino"/>
                    <a:cs typeface="Palatino"/>
                  </a:rPr>
                  <a:t>A 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43228" y="2018080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X 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2" y="3671589"/>
            <a:ext cx="43307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2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uncertainty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2: Write                    by expanding in Pauli basis 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9" y="1565408"/>
            <a:ext cx="4405296" cy="869072"/>
          </a:xfrm>
          <a:prstGeom prst="rect">
            <a:avLst/>
          </a:prstGeom>
          <a:ln w="57150" cmpd="sng">
            <a:solidFill>
              <a:srgbClr val="9C5252"/>
            </a:solidFill>
          </a:ln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859" y="3422405"/>
            <a:ext cx="1409700" cy="3175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24" y="3876923"/>
            <a:ext cx="6934200" cy="13843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0" y="1378236"/>
            <a:ext cx="4330700" cy="16891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5" y="5592763"/>
            <a:ext cx="8509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16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uncertainty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75" y="745259"/>
            <a:ext cx="3528865" cy="696171"/>
          </a:xfrm>
          <a:prstGeom prst="rect">
            <a:avLst/>
          </a:prstGeom>
          <a:ln w="57150" cmpd="sng">
            <a:solidFill>
              <a:srgbClr val="9C5252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48249" y="1724706"/>
            <a:ext cx="102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Relate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48249" y="3153696"/>
            <a:ext cx="705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and</a:t>
            </a:r>
            <a:endParaRPr lang="en-US" sz="2400" dirty="0"/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0" y="1954005"/>
            <a:ext cx="8509000" cy="1066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8249" y="3948628"/>
            <a:ext cx="2351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Observation 1: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73" y="4379993"/>
            <a:ext cx="8509000" cy="6604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01" y="3161977"/>
            <a:ext cx="3035300" cy="4318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97" y="5624057"/>
            <a:ext cx="5168900" cy="889000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>
            <a:off x="3651426" y="4857432"/>
            <a:ext cx="3448570" cy="612648"/>
          </a:xfrm>
          <a:prstGeom prst="wedgeRoundRectCallout">
            <a:avLst>
              <a:gd name="adj1" fmla="val -34971"/>
              <a:gd name="adj2" fmla="val 7113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Not good enough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590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uncertainty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935" y="5835740"/>
            <a:ext cx="3528865" cy="696171"/>
          </a:xfrm>
          <a:prstGeom prst="rect">
            <a:avLst/>
          </a:prstGeom>
          <a:ln w="57150" cmpd="sng">
            <a:solidFill>
              <a:srgbClr val="9C5252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48249" y="1724706"/>
            <a:ext cx="102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Relate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48249" y="3153696"/>
            <a:ext cx="705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and</a:t>
            </a:r>
            <a:endParaRPr lang="en-US" sz="2400" dirty="0"/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0" y="1954005"/>
            <a:ext cx="8509000" cy="1066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8249" y="3948628"/>
            <a:ext cx="2351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Observation 1: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01" y="3161977"/>
            <a:ext cx="3035300" cy="4318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93" y="3950970"/>
            <a:ext cx="4038600" cy="406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8249" y="4489137"/>
            <a:ext cx="2351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Observation 2: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30" y="4525352"/>
            <a:ext cx="5003800" cy="850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664" y="5933796"/>
            <a:ext cx="4814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Combine 1 and 2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Wingdings"/>
              </a:rPr>
              <a:t>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done!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2507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646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Summary</a:t>
            </a:r>
          </a:p>
          <a:p>
            <a:pPr lvl="1"/>
            <a:r>
              <a:rPr lang="en-US" sz="2400" dirty="0" smtClean="0"/>
              <a:t>Uncertainty relation with quantum adversary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for BB84 measurements</a:t>
            </a:r>
            <a:endParaRPr lang="en-US" sz="2400" dirty="0" smtClean="0"/>
          </a:p>
          <a:p>
            <a:pPr lvl="1"/>
            <a:r>
              <a:rPr lang="en-US" sz="2400" dirty="0" smtClean="0"/>
              <a:t>Generic tool to lower bound output entropy using input entropy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Open </a:t>
            </a:r>
            <a:r>
              <a:rPr lang="en-US" b="1" u="sng" dirty="0" smtClean="0"/>
              <a:t>question</a:t>
            </a:r>
            <a:endParaRPr lang="en-US" b="1" u="sng" dirty="0" smtClean="0"/>
          </a:p>
          <a:p>
            <a:pPr lvl="1"/>
            <a:r>
              <a:rPr lang="en-US" sz="2400" dirty="0" smtClean="0"/>
              <a:t>Combine with </a:t>
            </a:r>
            <a:br>
              <a:rPr lang="en-US" sz="2400" dirty="0" smtClean="0"/>
            </a:br>
            <a:r>
              <a:rPr lang="en-US" sz="2400" dirty="0" smtClean="0"/>
              <a:t>other methods </a:t>
            </a:r>
            <a:br>
              <a:rPr lang="en-US" sz="2400" dirty="0" smtClean="0"/>
            </a:br>
            <a:r>
              <a:rPr lang="en-US" sz="2400" dirty="0" smtClean="0"/>
              <a:t>to improve?</a:t>
            </a:r>
            <a:endParaRPr lang="en-US" sz="2400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840" y="3950960"/>
            <a:ext cx="5397760" cy="276591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3694760" y="4251519"/>
            <a:ext cx="4525359" cy="2274327"/>
          </a:xfrm>
          <a:prstGeom prst="line">
            <a:avLst/>
          </a:prstGeom>
          <a:ln>
            <a:solidFill>
              <a:srgbClr val="9C525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15027" y="4692548"/>
            <a:ext cx="298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?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50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78519"/>
            <a:ext cx="8229600" cy="1334970"/>
          </a:xfrm>
        </p:spPr>
        <p:txBody>
          <a:bodyPr/>
          <a:lstStyle/>
          <a:p>
            <a:r>
              <a:rPr lang="en-US" dirty="0" smtClean="0"/>
              <a:t>Uncertainty relation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1896625"/>
            <a:ext cx="2963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Choose n-</a:t>
            </a:r>
            <a:r>
              <a:rPr lang="en-US" sz="2400" dirty="0" err="1" smtClean="0"/>
              <a:t>qubit</a:t>
            </a:r>
            <a:r>
              <a:rPr lang="en-US" sz="2400" dirty="0" smtClean="0"/>
              <a:t> state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81489" y="2681456"/>
            <a:ext cx="4508450" cy="811493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01318" y="2770647"/>
            <a:ext cx="2355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Choose random </a:t>
            </a:r>
            <a:endParaRPr lang="en-US" sz="2400" baseline="30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88935" y="5175302"/>
            <a:ext cx="4324372" cy="36809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" y="5531732"/>
            <a:ext cx="148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Guess X</a:t>
            </a:r>
            <a:endParaRPr lang="en-US" sz="2800" dirty="0"/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001" y="2425787"/>
            <a:ext cx="520700" cy="469900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408" y="2896409"/>
            <a:ext cx="1651000" cy="317500"/>
          </a:xfrm>
          <a:prstGeom prst="rect">
            <a:avLst/>
          </a:prstGeom>
        </p:spPr>
      </p:pic>
      <p:pic>
        <p:nvPicPr>
          <p:cNvPr id="28" name="Picture 2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107" y="4896668"/>
            <a:ext cx="317500" cy="34290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796350" y="3787210"/>
            <a:ext cx="720000" cy="720000"/>
            <a:chOff x="-3129300" y="2425787"/>
            <a:chExt cx="809936" cy="809936"/>
          </a:xfrm>
        </p:grpSpPr>
        <p:sp>
          <p:nvSpPr>
            <p:cNvPr id="29" name="Rectangle 28"/>
            <p:cNvSpPr/>
            <p:nvPr/>
          </p:nvSpPr>
          <p:spPr>
            <a:xfrm>
              <a:off x="-3129300" y="2425787"/>
              <a:ext cx="809936" cy="80993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-2742743" y="2539794"/>
              <a:ext cx="0" cy="6257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-3050543" y="2839420"/>
              <a:ext cx="63912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5667454" y="3786102"/>
            <a:ext cx="720000" cy="720000"/>
            <a:chOff x="-2976900" y="3921752"/>
            <a:chExt cx="809936" cy="809936"/>
          </a:xfrm>
        </p:grpSpPr>
        <p:grpSp>
          <p:nvGrpSpPr>
            <p:cNvPr id="40" name="Group 39"/>
            <p:cNvGrpSpPr/>
            <p:nvPr/>
          </p:nvGrpSpPr>
          <p:grpSpPr>
            <a:xfrm rot="18900000">
              <a:off x="-2898143" y="4037063"/>
              <a:ext cx="639129" cy="625756"/>
              <a:chOff x="-2898143" y="4037063"/>
              <a:chExt cx="639129" cy="62575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-2590343" y="4037063"/>
                <a:ext cx="0" cy="62575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-2898143" y="4336689"/>
                <a:ext cx="639129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/>
            <p:cNvSpPr/>
            <p:nvPr/>
          </p:nvSpPr>
          <p:spPr>
            <a:xfrm>
              <a:off x="-2976900" y="3921752"/>
              <a:ext cx="809936" cy="80993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-2824500" y="4074152"/>
            <a:ext cx="809936" cy="809936"/>
            <a:chOff x="-2976900" y="3921752"/>
            <a:chExt cx="809936" cy="809936"/>
          </a:xfrm>
        </p:grpSpPr>
        <p:grpSp>
          <p:nvGrpSpPr>
            <p:cNvPr id="62" name="Group 61"/>
            <p:cNvGrpSpPr/>
            <p:nvPr/>
          </p:nvGrpSpPr>
          <p:grpSpPr>
            <a:xfrm rot="18900000">
              <a:off x="-2898143" y="4037063"/>
              <a:ext cx="639129" cy="625756"/>
              <a:chOff x="-2898143" y="4037063"/>
              <a:chExt cx="639129" cy="625756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>
                <a:off x="-2590343" y="4037063"/>
                <a:ext cx="0" cy="62575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>
                <a:off x="-2898143" y="4336689"/>
                <a:ext cx="639129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/>
            <p:cNvSpPr/>
            <p:nvPr/>
          </p:nvSpPr>
          <p:spPr>
            <a:xfrm>
              <a:off x="-2976900" y="3921752"/>
              <a:ext cx="809936" cy="80993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375659" y="3821617"/>
            <a:ext cx="720000" cy="720000"/>
            <a:chOff x="-2976900" y="3921752"/>
            <a:chExt cx="809936" cy="809936"/>
          </a:xfrm>
        </p:grpSpPr>
        <p:grpSp>
          <p:nvGrpSpPr>
            <p:cNvPr id="67" name="Group 66"/>
            <p:cNvGrpSpPr/>
            <p:nvPr/>
          </p:nvGrpSpPr>
          <p:grpSpPr>
            <a:xfrm rot="18900000">
              <a:off x="-2898143" y="4037063"/>
              <a:ext cx="639129" cy="625756"/>
              <a:chOff x="-2898143" y="4037063"/>
              <a:chExt cx="639129" cy="625756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>
                <a:off x="-2590343" y="4037063"/>
                <a:ext cx="0" cy="62575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H="1">
                <a:off x="-2898143" y="4336689"/>
                <a:ext cx="639129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>
            <a:xfrm>
              <a:off x="-2976900" y="3921752"/>
              <a:ext cx="809936" cy="80993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200780" y="3801913"/>
            <a:ext cx="720000" cy="720000"/>
            <a:chOff x="-3129300" y="2425787"/>
            <a:chExt cx="809936" cy="809936"/>
          </a:xfrm>
        </p:grpSpPr>
        <p:sp>
          <p:nvSpPr>
            <p:cNvPr id="72" name="Rectangle 71"/>
            <p:cNvSpPr/>
            <p:nvPr/>
          </p:nvSpPr>
          <p:spPr>
            <a:xfrm>
              <a:off x="-3129300" y="2425787"/>
              <a:ext cx="809936" cy="80993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-2742743" y="2539794"/>
              <a:ext cx="0" cy="6257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-3050543" y="2839420"/>
              <a:ext cx="63912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6589939" y="39539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77" name="Straight Connector 76"/>
          <p:cNvCxnSpPr>
            <a:stCxn id="29" idx="2"/>
            <a:endCxn id="29" idx="2"/>
          </p:cNvCxnSpPr>
          <p:nvPr/>
        </p:nvCxnSpPr>
        <p:spPr>
          <a:xfrm>
            <a:off x="5156350" y="450721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156350" y="4498085"/>
            <a:ext cx="0" cy="1747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6026662" y="4503245"/>
            <a:ext cx="0" cy="1747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7743742" y="4526810"/>
            <a:ext cx="0" cy="1747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026662" y="4484840"/>
            <a:ext cx="0" cy="1747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8553694" y="4508405"/>
            <a:ext cx="0" cy="1747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919368" y="4668008"/>
            <a:ext cx="44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5812341" y="4683167"/>
            <a:ext cx="44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556500" y="4683167"/>
            <a:ext cx="59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n-1</a:t>
            </a:r>
            <a:endParaRPr lang="en-US" sz="2000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8313044" y="4674035"/>
            <a:ext cx="45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X</a:t>
            </a:r>
            <a:r>
              <a:rPr lang="en-US" sz="2000" baseline="-25000" dirty="0" err="1" smtClean="0"/>
              <a:t>n</a:t>
            </a:r>
            <a:endParaRPr lang="en-US" sz="2000" baseline="-25000" dirty="0"/>
          </a:p>
        </p:txBody>
      </p:sp>
      <p:sp>
        <p:nvSpPr>
          <p:cNvPr id="88" name="TextBox 87"/>
          <p:cNvSpPr txBox="1"/>
          <p:nvPr/>
        </p:nvSpPr>
        <p:spPr>
          <a:xfrm>
            <a:off x="266405" y="1015424"/>
            <a:ext cx="6761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E68422"/>
                </a:solidFill>
                <a:latin typeface="Abadi MT Condensed Light"/>
                <a:cs typeface="Abadi MT Condensed Light"/>
              </a:rPr>
              <a:t>Eve</a:t>
            </a:r>
            <a:endParaRPr lang="en-US" sz="3200" dirty="0">
              <a:solidFill>
                <a:srgbClr val="E68422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906622" y="1094204"/>
            <a:ext cx="8128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  <a:latin typeface="Abadi MT Condensed Light"/>
                <a:cs typeface="Abadi MT Condensed Light"/>
              </a:rPr>
              <a:t>Alice</a:t>
            </a:r>
            <a:endParaRPr lang="en-US" sz="3200" dirty="0">
              <a:solidFill>
                <a:schemeClr val="accent3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351342" y="5842290"/>
            <a:ext cx="47255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Maximum </a:t>
            </a:r>
            <a:r>
              <a:rPr lang="en-US" sz="3200" dirty="0" smtClean="0"/>
              <a:t>                       ?</a:t>
            </a:r>
            <a:endParaRPr lang="en-US" sz="3200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-9485457" y="2826816"/>
            <a:ext cx="9162409" cy="5658706"/>
            <a:chOff x="4835182" y="3207194"/>
            <a:chExt cx="9162409" cy="5658706"/>
          </a:xfrm>
        </p:grpSpPr>
        <p:sp>
          <p:nvSpPr>
            <p:cNvPr id="133" name="Content Placeholder 2"/>
            <p:cNvSpPr txBox="1">
              <a:spLocks/>
            </p:cNvSpPr>
            <p:nvPr/>
          </p:nvSpPr>
          <p:spPr>
            <a:xfrm>
              <a:off x="5292383" y="3791970"/>
              <a:ext cx="8229600" cy="45259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pPr marL="0" indent="0">
                <a:buFont typeface="Arial" pitchFamily="34" charset="0"/>
                <a:buNone/>
              </a:pP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835182" y="4088395"/>
              <a:ext cx="2963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Choose n-</a:t>
              </a:r>
              <a:r>
                <a:rPr lang="en-US" sz="2400" dirty="0" err="1" smtClean="0"/>
                <a:t>qubit</a:t>
              </a:r>
              <a:r>
                <a:rPr lang="en-US" sz="2400" dirty="0" smtClean="0"/>
                <a:t> state</a:t>
              </a:r>
              <a:endParaRPr lang="en-US" sz="2400" dirty="0"/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>
              <a:off x="6916672" y="4873226"/>
              <a:ext cx="4508450" cy="811493"/>
            </a:xfrm>
            <a:prstGeom prst="straightConnector1">
              <a:avLst/>
            </a:prstGeom>
            <a:ln w="57150" cmpd="sng"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10036501" y="4962417"/>
              <a:ext cx="23551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Choose random </a:t>
              </a:r>
              <a:endParaRPr lang="en-US" sz="2400" baseline="30000" dirty="0"/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 flipH="1">
              <a:off x="7024118" y="7367072"/>
              <a:ext cx="4324372" cy="368091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5292383" y="7723502"/>
              <a:ext cx="1480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Guess X</a:t>
              </a:r>
              <a:endParaRPr lang="en-US" sz="2800" dirty="0"/>
            </a:p>
          </p:txBody>
        </p:sp>
        <p:pic>
          <p:nvPicPr>
            <p:cNvPr id="139" name="Picture 138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184" y="4617557"/>
              <a:ext cx="520700" cy="469900"/>
            </a:xfrm>
            <a:prstGeom prst="rect">
              <a:avLst/>
            </a:prstGeom>
          </p:spPr>
        </p:pic>
        <p:pic>
          <p:nvPicPr>
            <p:cNvPr id="140" name="Picture 139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6591" y="5088179"/>
              <a:ext cx="1651000" cy="317500"/>
            </a:xfrm>
            <a:prstGeom prst="rect">
              <a:avLst/>
            </a:prstGeom>
          </p:spPr>
        </p:pic>
        <p:pic>
          <p:nvPicPr>
            <p:cNvPr id="141" name="Picture 140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4290" y="7088438"/>
              <a:ext cx="317500" cy="342900"/>
            </a:xfrm>
            <a:prstGeom prst="rect">
              <a:avLst/>
            </a:prstGeom>
          </p:spPr>
        </p:pic>
        <p:grpSp>
          <p:nvGrpSpPr>
            <p:cNvPr id="142" name="Group 141"/>
            <p:cNvGrpSpPr/>
            <p:nvPr/>
          </p:nvGrpSpPr>
          <p:grpSpPr>
            <a:xfrm>
              <a:off x="9631533" y="5978980"/>
              <a:ext cx="720000" cy="720000"/>
              <a:chOff x="-3129300" y="2425787"/>
              <a:chExt cx="809936" cy="80993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-3129300" y="2425787"/>
                <a:ext cx="809936" cy="80993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Arrow Connector 143"/>
              <p:cNvCxnSpPr/>
              <p:nvPr/>
            </p:nvCxnSpPr>
            <p:spPr>
              <a:xfrm>
                <a:off x="-2742743" y="2539794"/>
                <a:ext cx="0" cy="62575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-3050543" y="2839420"/>
                <a:ext cx="639129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10502637" y="5977872"/>
              <a:ext cx="720000" cy="720000"/>
              <a:chOff x="-2976900" y="3921752"/>
              <a:chExt cx="809936" cy="809936"/>
            </a:xfrm>
          </p:grpSpPr>
          <p:grpSp>
            <p:nvGrpSpPr>
              <p:cNvPr id="147" name="Group 146"/>
              <p:cNvGrpSpPr/>
              <p:nvPr/>
            </p:nvGrpSpPr>
            <p:grpSpPr>
              <a:xfrm rot="18900000">
                <a:off x="-2898143" y="4037063"/>
                <a:ext cx="639129" cy="625756"/>
                <a:chOff x="-2898143" y="4037063"/>
                <a:chExt cx="639129" cy="625756"/>
              </a:xfrm>
            </p:grpSpPr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-2590343" y="4037063"/>
                  <a:ext cx="0" cy="625756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/>
                <p:cNvCxnSpPr/>
                <p:nvPr/>
              </p:nvCxnSpPr>
              <p:spPr>
                <a:xfrm flipH="1">
                  <a:off x="-2898143" y="4336689"/>
                  <a:ext cx="639129" cy="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Rectangle 147"/>
              <p:cNvSpPr/>
              <p:nvPr/>
            </p:nvSpPr>
            <p:spPr>
              <a:xfrm>
                <a:off x="-2976900" y="3921752"/>
                <a:ext cx="809936" cy="80993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2210842" y="6013387"/>
              <a:ext cx="720000" cy="720000"/>
              <a:chOff x="-2976900" y="3921752"/>
              <a:chExt cx="809936" cy="809936"/>
            </a:xfrm>
          </p:grpSpPr>
          <p:grpSp>
            <p:nvGrpSpPr>
              <p:cNvPr id="152" name="Group 151"/>
              <p:cNvGrpSpPr/>
              <p:nvPr/>
            </p:nvGrpSpPr>
            <p:grpSpPr>
              <a:xfrm rot="18900000">
                <a:off x="-2898143" y="4037063"/>
                <a:ext cx="639129" cy="625756"/>
                <a:chOff x="-2898143" y="4037063"/>
                <a:chExt cx="639129" cy="625756"/>
              </a:xfrm>
            </p:grpSpPr>
            <p:cxnSp>
              <p:nvCxnSpPr>
                <p:cNvPr id="154" name="Straight Arrow Connector 153"/>
                <p:cNvCxnSpPr/>
                <p:nvPr/>
              </p:nvCxnSpPr>
              <p:spPr>
                <a:xfrm>
                  <a:off x="-2590343" y="4037063"/>
                  <a:ext cx="0" cy="625756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/>
                <p:cNvCxnSpPr/>
                <p:nvPr/>
              </p:nvCxnSpPr>
              <p:spPr>
                <a:xfrm flipH="1">
                  <a:off x="-2898143" y="4336689"/>
                  <a:ext cx="639129" cy="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ectangle 152"/>
              <p:cNvSpPr/>
              <p:nvPr/>
            </p:nvSpPr>
            <p:spPr>
              <a:xfrm>
                <a:off x="-2976900" y="3921752"/>
                <a:ext cx="809936" cy="80993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13035963" y="5993683"/>
              <a:ext cx="720000" cy="720000"/>
              <a:chOff x="-3129300" y="2425787"/>
              <a:chExt cx="809936" cy="809936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-3129300" y="2425787"/>
                <a:ext cx="809936" cy="80993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8" name="Straight Arrow Connector 157"/>
              <p:cNvCxnSpPr/>
              <p:nvPr/>
            </p:nvCxnSpPr>
            <p:spPr>
              <a:xfrm>
                <a:off x="-2742743" y="2539794"/>
                <a:ext cx="0" cy="62575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 flipH="1">
                <a:off x="-3050543" y="2839420"/>
                <a:ext cx="639129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60" name="TextBox 159"/>
            <p:cNvSpPr txBox="1"/>
            <p:nvPr/>
          </p:nvSpPr>
          <p:spPr>
            <a:xfrm>
              <a:off x="11425122" y="61457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161" name="Straight Connector 160"/>
            <p:cNvCxnSpPr>
              <a:stCxn id="143" idx="2"/>
              <a:endCxn id="143" idx="2"/>
            </p:cNvCxnSpPr>
            <p:nvPr/>
          </p:nvCxnSpPr>
          <p:spPr>
            <a:xfrm>
              <a:off x="9991533" y="6698980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9991533" y="6689855"/>
              <a:ext cx="0" cy="1747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10861845" y="6695015"/>
              <a:ext cx="0" cy="1747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12578925" y="6718580"/>
              <a:ext cx="0" cy="1747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10861845" y="6676610"/>
              <a:ext cx="0" cy="1747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V="1">
              <a:off x="13388877" y="6700175"/>
              <a:ext cx="0" cy="1747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9754551" y="6859778"/>
              <a:ext cx="441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X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0647524" y="6874937"/>
              <a:ext cx="441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X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2391683" y="6874937"/>
              <a:ext cx="5976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X</a:t>
              </a:r>
              <a:r>
                <a:rPr lang="en-US" sz="2000" baseline="-25000" dirty="0" smtClean="0"/>
                <a:t>n-1</a:t>
              </a:r>
              <a:endParaRPr lang="en-US" sz="2000" baseline="-250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3148227" y="6865805"/>
              <a:ext cx="455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X</a:t>
              </a:r>
              <a:r>
                <a:rPr lang="en-US" sz="2000" baseline="-25000" dirty="0" err="1" smtClean="0"/>
                <a:t>n</a:t>
              </a:r>
              <a:endParaRPr lang="en-US" sz="2000" baseline="-250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101588" y="3207194"/>
              <a:ext cx="117459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pple Chancery"/>
                  <a:cs typeface="Apple Chancery"/>
                </a:rPr>
                <a:t>EVE</a:t>
              </a:r>
              <a:endParaRPr lang="en-US" sz="3200" dirty="0">
                <a:latin typeface="Apple Chancery"/>
                <a:cs typeface="Apple Chancery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054600" y="8281124"/>
              <a:ext cx="32938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Maximum </a:t>
              </a:r>
              <a:r>
                <a:rPr lang="en-US" sz="3200" dirty="0" err="1" smtClean="0"/>
                <a:t>P</a:t>
              </a:r>
              <a:r>
                <a:rPr lang="en-US" sz="3200" baseline="-25000" dirty="0" err="1" smtClean="0"/>
                <a:t>guess</a:t>
              </a:r>
              <a:r>
                <a:rPr lang="en-US" sz="3200" dirty="0"/>
                <a:t>?</a:t>
              </a:r>
            </a:p>
          </p:txBody>
        </p:sp>
      </p:grp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232" y="5926386"/>
            <a:ext cx="2222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5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75" grpId="0"/>
      <p:bldP spid="84" grpId="0"/>
      <p:bldP spid="85" grpId="0"/>
      <p:bldP spid="86" grpId="0"/>
      <p:bldP spid="87" grpId="0"/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00100"/>
            <a:ext cx="8229600" cy="1600200"/>
          </a:xfrm>
        </p:spPr>
        <p:txBody>
          <a:bodyPr/>
          <a:lstStyle/>
          <a:p>
            <a:r>
              <a:rPr lang="en-US" dirty="0" smtClean="0"/>
              <a:t>Uncertainty relation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dirty="0" smtClean="0"/>
              <a:t>Can </a:t>
            </a:r>
            <a:r>
              <a:rPr lang="en-US" dirty="0" smtClean="0"/>
              <a:t>Eve do better with different       ?</a:t>
            </a:r>
          </a:p>
          <a:p>
            <a:r>
              <a:rPr lang="en-US" dirty="0" smtClean="0"/>
              <a:t>No </a:t>
            </a:r>
            <a:r>
              <a:rPr lang="en-US" sz="1800" dirty="0" smtClean="0"/>
              <a:t>[</a:t>
            </a:r>
            <a:r>
              <a:rPr lang="en-US" sz="1800" dirty="0" err="1"/>
              <a:t>Damgard</a:t>
            </a:r>
            <a:r>
              <a:rPr lang="en-US" sz="1800" dirty="0"/>
              <a:t>, Fehr, </a:t>
            </a:r>
            <a:r>
              <a:rPr lang="en-US" sz="1800" dirty="0" err="1"/>
              <a:t>Salvail</a:t>
            </a:r>
            <a:r>
              <a:rPr lang="en-US" sz="1800" dirty="0"/>
              <a:t>, </a:t>
            </a:r>
            <a:r>
              <a:rPr lang="en-US" sz="1800" dirty="0" err="1"/>
              <a:t>Shaffner</a:t>
            </a:r>
            <a:r>
              <a:rPr lang="en-US" sz="1800" dirty="0"/>
              <a:t>, Renner, 2008</a:t>
            </a:r>
            <a:r>
              <a:rPr lang="en-US" sz="1800" dirty="0" smtClean="0"/>
              <a:t>]</a:t>
            </a:r>
          </a:p>
          <a:p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5035658" y="1223952"/>
            <a:ext cx="4160645" cy="2045210"/>
            <a:chOff x="4983355" y="2052066"/>
            <a:chExt cx="4160645" cy="2045210"/>
          </a:xfrm>
        </p:grpSpPr>
        <p:pic>
          <p:nvPicPr>
            <p:cNvPr id="47" name="Picture 46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2325" y="2052066"/>
              <a:ext cx="342900" cy="317500"/>
            </a:xfrm>
            <a:prstGeom prst="rect">
              <a:avLst/>
            </a:prstGeom>
          </p:spPr>
        </p:pic>
        <p:cxnSp>
          <p:nvCxnSpPr>
            <p:cNvPr id="49" name="Straight Arrow Connector 48"/>
            <p:cNvCxnSpPr/>
            <p:nvPr/>
          </p:nvCxnSpPr>
          <p:spPr>
            <a:xfrm>
              <a:off x="5969859" y="2263755"/>
              <a:ext cx="1411608" cy="3312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000" y="2233838"/>
              <a:ext cx="1651000" cy="317500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6938073" y="2779089"/>
              <a:ext cx="1748727" cy="62586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Measure in 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53" name="Picture 52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4792" y="2989721"/>
              <a:ext cx="215900" cy="2413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7643122" y="3533055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60" name="Straight Connector 59"/>
            <p:cNvCxnSpPr>
              <a:stCxn id="52" idx="2"/>
              <a:endCxn id="56" idx="0"/>
            </p:cNvCxnSpPr>
            <p:nvPr/>
          </p:nvCxnSpPr>
          <p:spPr>
            <a:xfrm>
              <a:off x="7812437" y="3404949"/>
              <a:ext cx="0" cy="1281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5969859" y="3717722"/>
              <a:ext cx="1411609" cy="1846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66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3943" y="3449835"/>
              <a:ext cx="215900" cy="241300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4983355" y="3727944"/>
              <a:ext cx="1017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Guess X</a:t>
              </a:r>
              <a:endParaRPr lang="en-US" dirty="0"/>
            </a:p>
          </p:txBody>
        </p:sp>
      </p:grpSp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6" y="1840443"/>
            <a:ext cx="4762500" cy="482600"/>
          </a:xfrm>
          <a:prstGeom prst="rect">
            <a:avLst/>
          </a:prstGeom>
        </p:spPr>
      </p:pic>
      <p:pic>
        <p:nvPicPr>
          <p:cNvPr id="73" name="Picture 7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908" y="3644100"/>
            <a:ext cx="431800" cy="393700"/>
          </a:xfrm>
          <a:prstGeom prst="rect">
            <a:avLst/>
          </a:prstGeom>
        </p:spPr>
      </p:pic>
      <p:pic>
        <p:nvPicPr>
          <p:cNvPr id="75" name="Picture 7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318" y="4443105"/>
            <a:ext cx="2628900" cy="698500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64" y="6004354"/>
            <a:ext cx="6184900" cy="622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397" y="6046018"/>
            <a:ext cx="1273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badi MT Condensed Light"/>
                <a:cs typeface="Abadi MT Condensed Light"/>
              </a:rPr>
              <a:t>Notation:</a:t>
            </a:r>
            <a:endParaRPr lang="en-US" sz="2800" dirty="0">
              <a:latin typeface="Abadi MT Condensed Light"/>
              <a:cs typeface="Abadi MT Condensed Light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028570" y="5301087"/>
            <a:ext cx="2540123" cy="612648"/>
          </a:xfrm>
          <a:prstGeom prst="wedgeRoundRectCallout">
            <a:avLst>
              <a:gd name="adj1" fmla="val -34337"/>
              <a:gd name="adj2" fmla="val 122969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Between 0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 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71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 relations with quantum 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Eve has a quantum memory</a:t>
            </a:r>
          </a:p>
          <a:p>
            <a:pPr lvl="6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86075" y="2763252"/>
            <a:ext cx="3174141" cy="1668549"/>
            <a:chOff x="5969859" y="2233838"/>
            <a:chExt cx="3174141" cy="1668549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6138580" y="2263755"/>
              <a:ext cx="1242887" cy="3312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000" y="2233838"/>
              <a:ext cx="1651000" cy="3175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938073" y="2779089"/>
              <a:ext cx="1748727" cy="62586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Measure in 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4792" y="2989721"/>
              <a:ext cx="215900" cy="2413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643122" y="3533055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8" idx="2"/>
              <a:endCxn id="10" idx="0"/>
            </p:cNvCxnSpPr>
            <p:nvPr/>
          </p:nvCxnSpPr>
          <p:spPr>
            <a:xfrm>
              <a:off x="7812437" y="3404949"/>
              <a:ext cx="0" cy="1281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5969859" y="3717722"/>
              <a:ext cx="1411609" cy="1846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3943" y="3449835"/>
              <a:ext cx="215900" cy="241300"/>
            </a:xfrm>
            <a:prstGeom prst="rect">
              <a:avLst/>
            </a:prstGeom>
          </p:spPr>
        </p:pic>
      </p:grpSp>
      <p:cxnSp>
        <p:nvCxnSpPr>
          <p:cNvPr id="17" name="Straight Connector 16"/>
          <p:cNvCxnSpPr/>
          <p:nvPr/>
        </p:nvCxnSpPr>
        <p:spPr>
          <a:xfrm flipH="1">
            <a:off x="2331298" y="2793169"/>
            <a:ext cx="1423499" cy="1245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56059" y="2608503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08746" y="3149803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014" y="4431801"/>
            <a:ext cx="215900" cy="2413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532796" y="4108635"/>
            <a:ext cx="1398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Guess X</a:t>
            </a:r>
          </a:p>
          <a:p>
            <a:r>
              <a:rPr lang="en-US" dirty="0" smtClean="0"/>
              <a:t>using E and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31261" y="5113912"/>
            <a:ext cx="50333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Maximum                           ?</a:t>
            </a:r>
            <a:endParaRPr lang="en-US" sz="3200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288" y="5166835"/>
            <a:ext cx="2578100" cy="495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654588" y="6453386"/>
            <a:ext cx="559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+mj-lt"/>
              </a:rPr>
              <a:t>[Berta, </a:t>
            </a:r>
            <a:r>
              <a:rPr lang="en-US" dirty="0" err="1" smtClean="0">
                <a:solidFill>
                  <a:srgbClr val="7F7F7F"/>
                </a:solidFill>
                <a:latin typeface="+mj-lt"/>
              </a:rPr>
              <a:t>Christandl</a:t>
            </a:r>
            <a:r>
              <a:rPr lang="en-US" dirty="0" smtClean="0">
                <a:solidFill>
                  <a:srgbClr val="7F7F7F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rgbClr val="7F7F7F"/>
                </a:solidFill>
                <a:latin typeface="+mj-lt"/>
              </a:rPr>
              <a:t>Colbeck</a:t>
            </a:r>
            <a:r>
              <a:rPr lang="en-US" dirty="0" smtClean="0">
                <a:solidFill>
                  <a:srgbClr val="7F7F7F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rgbClr val="7F7F7F"/>
                </a:solidFill>
                <a:latin typeface="+mj-lt"/>
              </a:rPr>
              <a:t>Renes</a:t>
            </a:r>
            <a:r>
              <a:rPr lang="en-US" dirty="0" smtClean="0">
                <a:solidFill>
                  <a:srgbClr val="7F7F7F"/>
                </a:solidFill>
                <a:latin typeface="+mj-lt"/>
              </a:rPr>
              <a:t>, Renner, 2010] </a:t>
            </a:r>
            <a:endParaRPr lang="en-US" dirty="0">
              <a:solidFill>
                <a:srgbClr val="7F7F7F"/>
              </a:solidFill>
              <a:latin typeface="+mj-lt"/>
            </a:endParaRPr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635" y="2370286"/>
            <a:ext cx="774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19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 relations with quantum 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lvl="6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99883" y="3308917"/>
            <a:ext cx="3174141" cy="1668549"/>
            <a:chOff x="5969859" y="2233838"/>
            <a:chExt cx="3174141" cy="1668549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6138580" y="2263755"/>
              <a:ext cx="1242887" cy="3312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000" y="2233838"/>
              <a:ext cx="1651000" cy="3175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938073" y="2779089"/>
              <a:ext cx="1748727" cy="62586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Measure in 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4792" y="2989721"/>
              <a:ext cx="215900" cy="2413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643122" y="3533055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8" idx="2"/>
              <a:endCxn id="10" idx="0"/>
            </p:cNvCxnSpPr>
            <p:nvPr/>
          </p:nvCxnSpPr>
          <p:spPr>
            <a:xfrm>
              <a:off x="7812437" y="3404949"/>
              <a:ext cx="0" cy="1281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5969859" y="3717722"/>
              <a:ext cx="1411609" cy="1846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3943" y="3449835"/>
              <a:ext cx="215900" cy="241300"/>
            </a:xfrm>
            <a:prstGeom prst="rect">
              <a:avLst/>
            </a:prstGeom>
          </p:spPr>
        </p:pic>
      </p:grpSp>
      <p:cxnSp>
        <p:nvCxnSpPr>
          <p:cNvPr id="17" name="Straight Connector 16"/>
          <p:cNvCxnSpPr>
            <a:endCxn id="27" idx="0"/>
          </p:cNvCxnSpPr>
          <p:nvPr/>
        </p:nvCxnSpPr>
        <p:spPr>
          <a:xfrm flipH="1">
            <a:off x="2245106" y="3338834"/>
            <a:ext cx="1423499" cy="1245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69867" y="3154168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22554" y="3695468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868" y="4772976"/>
            <a:ext cx="215900" cy="2413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370742" y="4584103"/>
            <a:ext cx="1748727" cy="6258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Measure in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0" name="Straight Connector 29"/>
          <p:cNvCxnSpPr>
            <a:stCxn id="27" idx="2"/>
          </p:cNvCxnSpPr>
          <p:nvPr/>
        </p:nvCxnSpPr>
        <p:spPr>
          <a:xfrm>
            <a:off x="2245106" y="5209963"/>
            <a:ext cx="0" cy="1825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83925" y="5391915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24" y="5683271"/>
            <a:ext cx="3429000" cy="4953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11" y="1629418"/>
            <a:ext cx="6007100" cy="1257300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62" y="3037051"/>
            <a:ext cx="774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35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relations with quantum Eve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marL="57150" indent="0">
              <a:buNone/>
            </a:pP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marL="57150" indent="0"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E.g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., if storage of Eve is bounded?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Uncertainty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relation + chain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rule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sym typeface="Wingdings"/>
              </a:rPr>
              <a:t></a:t>
            </a:r>
            <a:endParaRPr lang="en-US" sz="2400" dirty="0" smtClean="0">
              <a:solidFill>
                <a:schemeClr val="tx1"/>
              </a:solidFill>
              <a:latin typeface="+mn-lt"/>
            </a:endParaRP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00" y="4867720"/>
            <a:ext cx="4457700" cy="69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934" y="2364772"/>
            <a:ext cx="8415634" cy="95410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u="sng" dirty="0" smtClean="0"/>
              <a:t>Converse</a:t>
            </a:r>
          </a:p>
          <a:p>
            <a:r>
              <a:rPr lang="en-US" sz="2800" dirty="0" smtClean="0"/>
              <a:t> Is maximal entanglement necessary for large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guess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126633" y="5602943"/>
            <a:ext cx="5628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At least n/2 </a:t>
            </a:r>
            <a:r>
              <a:rPr lang="en-US" sz="2400" dirty="0" err="1" smtClean="0"/>
              <a:t>qubits</a:t>
            </a:r>
            <a:r>
              <a:rPr lang="en-US" sz="2400" dirty="0" smtClean="0"/>
              <a:t> of memory necessary</a:t>
            </a:r>
            <a:endParaRPr lang="en-US" sz="2400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2202"/>
            <a:ext cx="3429000" cy="495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39498" y="1674561"/>
            <a:ext cx="415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using maximal entanglement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05065" y="3881056"/>
            <a:ext cx="8643473" cy="21835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Main result: YES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7622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732"/>
            <a:ext cx="8229600" cy="1600200"/>
          </a:xfrm>
        </p:spPr>
        <p:txBody>
          <a:bodyPr/>
          <a:lstStyle/>
          <a:p>
            <a:r>
              <a:rPr lang="en-US" dirty="0" smtClean="0"/>
              <a:t>The uncertainty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468"/>
            <a:ext cx="8229600" cy="5059695"/>
          </a:xfrm>
        </p:spPr>
        <p:txBody>
          <a:bodyPr/>
          <a:lstStyle/>
          <a:p>
            <a:r>
              <a:rPr lang="en-US" dirty="0" smtClean="0"/>
              <a:t>Measure for closeness to maximal entanglement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Log of guessing prob.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599796" y="2074996"/>
            <a:ext cx="2094689" cy="1598574"/>
            <a:chOff x="6114390" y="152400"/>
            <a:chExt cx="2496210" cy="1905000"/>
          </a:xfrm>
        </p:grpSpPr>
        <p:sp>
          <p:nvSpPr>
            <p:cNvPr id="8" name="Oval 7"/>
            <p:cNvSpPr/>
            <p:nvPr/>
          </p:nvSpPr>
          <p:spPr>
            <a:xfrm>
              <a:off x="6477000" y="152400"/>
              <a:ext cx="2133600" cy="19050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E=X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529323" y="687327"/>
              <a:ext cx="887897" cy="48373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020736" y="1382730"/>
              <a:ext cx="1580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Max entangled</a:t>
              </a:r>
              <a:endParaRPr lang="en-US" dirty="0"/>
            </a:p>
          </p:txBody>
        </p:sp>
        <p:pic>
          <p:nvPicPr>
            <p:cNvPr id="11" name="Picture 10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4390" y="525402"/>
              <a:ext cx="414933" cy="161925"/>
            </a:xfrm>
            <a:prstGeom prst="rect">
              <a:avLst/>
            </a:prstGeom>
          </p:spPr>
        </p:pic>
        <p:pic>
          <p:nvPicPr>
            <p:cNvPr id="12" name="Picture 11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45663">
              <a:off x="6671216" y="688342"/>
              <a:ext cx="825498" cy="184263"/>
            </a:xfrm>
            <a:prstGeom prst="rect">
              <a:avLst/>
            </a:prstGeom>
          </p:spPr>
        </p:pic>
        <p:pic>
          <p:nvPicPr>
            <p:cNvPr id="13" name="Picture 12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51111" y="1157486"/>
              <a:ext cx="461131" cy="193675"/>
            </a:xfrm>
            <a:prstGeom prst="rect">
              <a:avLst/>
            </a:prstGeom>
          </p:spPr>
        </p:pic>
      </p:grp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59" y="3262385"/>
            <a:ext cx="5765800" cy="5207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59" y="1706298"/>
            <a:ext cx="7467600" cy="609600"/>
          </a:xfrm>
          <a:prstGeom prst="rect">
            <a:avLst/>
          </a:prstGeom>
        </p:spPr>
      </p:pic>
      <p:sp>
        <p:nvSpPr>
          <p:cNvPr id="18" name="Rounded Rectangular Callout 17"/>
          <p:cNvSpPr/>
          <p:nvPr/>
        </p:nvSpPr>
        <p:spPr>
          <a:xfrm>
            <a:off x="1252422" y="956666"/>
            <a:ext cx="2416644" cy="491191"/>
          </a:xfrm>
          <a:prstGeom prst="wedgeRoundRectCallout">
            <a:avLst>
              <a:gd name="adj1" fmla="val -20833"/>
              <a:gd name="adj2" fmla="val 8553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between –n and n</a:t>
            </a:r>
            <a:endParaRPr lang="en-US" sz="20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1252422" y="2604440"/>
            <a:ext cx="2416644" cy="491191"/>
          </a:xfrm>
          <a:prstGeom prst="wedgeRoundRectCallout">
            <a:avLst>
              <a:gd name="adj1" fmla="val -20833"/>
              <a:gd name="adj2" fmla="val 8553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  <a:r>
              <a:rPr lang="en-US" sz="2000" dirty="0" smtClean="0"/>
              <a:t>etween 0 and n</a:t>
            </a:r>
            <a:endParaRPr lang="en-US" sz="2000" dirty="0"/>
          </a:p>
        </p:txBody>
      </p:sp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59" y="4650994"/>
            <a:ext cx="7505700" cy="1282700"/>
          </a:xfrm>
          <a:prstGeom prst="rect">
            <a:avLst/>
          </a:prstGeom>
          <a:ln w="57150" cmpd="sng">
            <a:solidFill>
              <a:srgbClr val="9C5252"/>
            </a:solidFill>
          </a:ln>
        </p:spPr>
      </p:pic>
      <p:sp>
        <p:nvSpPr>
          <p:cNvPr id="28" name="Rounded Rectangular Callout 27"/>
          <p:cNvSpPr/>
          <p:nvPr/>
        </p:nvSpPr>
        <p:spPr>
          <a:xfrm>
            <a:off x="6727356" y="995904"/>
            <a:ext cx="2416644" cy="491191"/>
          </a:xfrm>
          <a:prstGeom prst="wedgeRoundRectCallout">
            <a:avLst>
              <a:gd name="adj1" fmla="val -20833"/>
              <a:gd name="adj2" fmla="val 8553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Max entangled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68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00100"/>
            <a:ext cx="8229600" cy="1600200"/>
          </a:xfrm>
        </p:spPr>
        <p:txBody>
          <a:bodyPr/>
          <a:lstStyle/>
          <a:p>
            <a:r>
              <a:rPr lang="en-US" dirty="0" smtClean="0"/>
              <a:t>The uncertainty relation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685265"/>
            <a:ext cx="8130548" cy="4164427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176397" y="5609888"/>
            <a:ext cx="2381365" cy="612648"/>
          </a:xfrm>
          <a:prstGeom prst="wedgeRoundRectCallout">
            <a:avLst>
              <a:gd name="adj1" fmla="val -18734"/>
              <a:gd name="adj2" fmla="val 97054"/>
              <a:gd name="adj3" fmla="val 1666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Max entanglement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016919"/>
            <a:ext cx="7505700" cy="1282700"/>
          </a:xfrm>
          <a:prstGeom prst="rect">
            <a:avLst/>
          </a:prstGeom>
          <a:ln w="57150" cmpd="sng">
            <a:solidFill>
              <a:srgbClr val="9C5252"/>
            </a:solidFill>
          </a:ln>
        </p:spPr>
      </p:pic>
    </p:spTree>
    <p:extLst>
      <p:ext uri="{BB962C8B-B14F-4D97-AF65-F5344CB8AC3E}">
        <p14:creationId xmlns:p14="http://schemas.microsoft.com/office/powerpoint/2010/main" val="2859461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11593"/>
            <a:ext cx="8229600" cy="1600200"/>
          </a:xfrm>
        </p:spPr>
        <p:txBody>
          <a:bodyPr/>
          <a:lstStyle/>
          <a:p>
            <a:r>
              <a:rPr lang="en-US" dirty="0" smtClean="0"/>
              <a:t>General statement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860" y="1513702"/>
            <a:ext cx="3390828" cy="579481"/>
          </a:xfrm>
          <a:prstGeom prst="rect">
            <a:avLst/>
          </a:prstGeom>
          <a:ln w="57150" cmpd="sng">
            <a:noFill/>
          </a:ln>
        </p:spPr>
      </p:pic>
      <p:grpSp>
        <p:nvGrpSpPr>
          <p:cNvPr id="26" name="Group 25"/>
          <p:cNvGrpSpPr/>
          <p:nvPr/>
        </p:nvGrpSpPr>
        <p:grpSpPr>
          <a:xfrm>
            <a:off x="725269" y="1222732"/>
            <a:ext cx="2154456" cy="1361453"/>
            <a:chOff x="397883" y="1810255"/>
            <a:chExt cx="2501614" cy="1580830"/>
          </a:xfrm>
        </p:grpSpPr>
        <p:grpSp>
          <p:nvGrpSpPr>
            <p:cNvPr id="7" name="Group 6"/>
            <p:cNvGrpSpPr/>
            <p:nvPr/>
          </p:nvGrpSpPr>
          <p:grpSpPr>
            <a:xfrm>
              <a:off x="397883" y="1810255"/>
              <a:ext cx="2501614" cy="1580830"/>
              <a:chOff x="-26988" y="4438418"/>
              <a:chExt cx="2639411" cy="163976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6945" y="4438418"/>
                <a:ext cx="2495478" cy="1639769"/>
                <a:chOff x="2343150" y="4590993"/>
                <a:chExt cx="2495478" cy="1639769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2917824" y="4590993"/>
                  <a:ext cx="1346201" cy="1351250"/>
                </a:xfrm>
                <a:prstGeom prst="roundRect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err="1" smtClean="0">
                      <a:solidFill>
                        <a:schemeClr val="tx1"/>
                      </a:solidFill>
                      <a:latin typeface="Abadi MT Condensed Light"/>
                      <a:cs typeface="Abadi MT Condensed Light"/>
                    </a:rPr>
                    <a:t>Meas</a:t>
                  </a:r>
                  <a:r>
                    <a:rPr lang="en-US" sz="2800" dirty="0" smtClean="0">
                      <a:solidFill>
                        <a:schemeClr val="tx1"/>
                      </a:solidFill>
                      <a:latin typeface="Abadi MT Condensed Light"/>
                      <a:cs typeface="Abadi MT Condensed Light"/>
                    </a:rPr>
                    <a:t> in </a:t>
                  </a:r>
                  <a:r>
                    <a:rPr lang="en-US" sz="2800" dirty="0" err="1" smtClean="0">
                      <a:solidFill>
                        <a:schemeClr val="tx1"/>
                      </a:solidFill>
                      <a:latin typeface="Lucida Grande"/>
                      <a:ea typeface="Lucida Grande"/>
                      <a:cs typeface="Lucida Grande"/>
                    </a:rPr>
                    <a:t>Θ</a:t>
                  </a:r>
                  <a:endParaRPr lang="en-US" sz="2800" dirty="0">
                    <a:solidFill>
                      <a:schemeClr val="tx1"/>
                    </a:solidFill>
                    <a:latin typeface="Abadi MT Condensed Light"/>
                    <a:cs typeface="Abadi MT Condensed Light"/>
                  </a:endParaRPr>
                </a:p>
              </p:txBody>
            </p:sp>
            <p:cxnSp>
              <p:nvCxnSpPr>
                <p:cNvPr id="14" name="Straight Connector 13"/>
                <p:cNvCxnSpPr>
                  <a:stCxn id="13" idx="1"/>
                </p:cNvCxnSpPr>
                <p:nvPr/>
              </p:nvCxnSpPr>
              <p:spPr>
                <a:xfrm flipH="1">
                  <a:off x="2343150" y="5266618"/>
                  <a:ext cx="574674" cy="0"/>
                </a:xfrm>
                <a:prstGeom prst="line">
                  <a:avLst/>
                </a:prstGeom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2371322" y="6230762"/>
                  <a:ext cx="2448695" cy="0"/>
                </a:xfrm>
                <a:prstGeom prst="line">
                  <a:avLst/>
                </a:prstGeom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4263954" y="5246386"/>
                  <a:ext cx="574674" cy="0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740025" y="5453840"/>
                  <a:ext cx="20519" cy="602364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4187332" y="5845150"/>
                  <a:ext cx="3256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Palatino"/>
                      <a:cs typeface="Palatino"/>
                    </a:rPr>
                    <a:t>E</a:t>
                  </a:r>
                  <a:endParaRPr lang="en-US" dirty="0">
                    <a:latin typeface="Palatino"/>
                    <a:cs typeface="Palatino"/>
                  </a:endParaRPr>
                </a:p>
              </p:txBody>
            </p:sp>
          </p:grpSp>
          <p:graphicFrame>
            <p:nvGraphicFramePr>
              <p:cNvPr id="10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2166197"/>
                  </p:ext>
                </p:extLst>
              </p:nvPr>
            </p:nvGraphicFramePr>
            <p:xfrm>
              <a:off x="-26988" y="5395913"/>
              <a:ext cx="498476" cy="400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2" name="Equation" r:id="rId5" imgW="254000" imgH="203200" progId="Equation.3">
                      <p:embed/>
                    </p:oleObj>
                  </mc:Choice>
                  <mc:Fallback>
                    <p:oleObj name="Equation" r:id="rId5" imgW="2540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-26988" y="5395913"/>
                            <a:ext cx="498476" cy="4000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TextBox 11"/>
              <p:cNvSpPr txBox="1"/>
              <p:nvPr/>
            </p:nvSpPr>
            <p:spPr>
              <a:xfrm>
                <a:off x="129556" y="4688583"/>
                <a:ext cx="384263" cy="383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Palatino"/>
                    <a:cs typeface="Palatino"/>
                  </a:rPr>
                  <a:t>A 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543228" y="2018080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X 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83951" y="3340538"/>
            <a:ext cx="2501614" cy="1580830"/>
            <a:chOff x="397883" y="1810255"/>
            <a:chExt cx="2501614" cy="1580830"/>
          </a:xfrm>
        </p:grpSpPr>
        <p:grpSp>
          <p:nvGrpSpPr>
            <p:cNvPr id="28" name="Group 27"/>
            <p:cNvGrpSpPr/>
            <p:nvPr/>
          </p:nvGrpSpPr>
          <p:grpSpPr>
            <a:xfrm>
              <a:off x="397883" y="1810255"/>
              <a:ext cx="2501614" cy="1580830"/>
              <a:chOff x="-26988" y="4438418"/>
              <a:chExt cx="2639411" cy="163976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16945" y="4438418"/>
                <a:ext cx="2495478" cy="1639769"/>
                <a:chOff x="2343150" y="4590993"/>
                <a:chExt cx="2495478" cy="1639769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2917824" y="4590993"/>
                  <a:ext cx="1346201" cy="1351250"/>
                </a:xfrm>
                <a:prstGeom prst="roundRect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  <a:latin typeface="Apple Chancery"/>
                      <a:cs typeface="Apple Chancery"/>
                    </a:rPr>
                    <a:t>M</a:t>
                  </a:r>
                  <a:endParaRPr lang="en-US" sz="2800" dirty="0">
                    <a:solidFill>
                      <a:schemeClr val="tx1"/>
                    </a:solidFill>
                    <a:latin typeface="Apple Chancery"/>
                    <a:cs typeface="Apple Chancery"/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33" idx="1"/>
                </p:cNvCxnSpPr>
                <p:nvPr/>
              </p:nvCxnSpPr>
              <p:spPr>
                <a:xfrm flipH="1">
                  <a:off x="2343150" y="5266618"/>
                  <a:ext cx="574674" cy="0"/>
                </a:xfrm>
                <a:prstGeom prst="line">
                  <a:avLst/>
                </a:prstGeom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2371322" y="6230762"/>
                  <a:ext cx="2448695" cy="0"/>
                </a:xfrm>
                <a:prstGeom prst="line">
                  <a:avLst/>
                </a:prstGeom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4263954" y="5246386"/>
                  <a:ext cx="574674" cy="0"/>
                </a:xfrm>
                <a:prstGeom prst="line">
                  <a:avLst/>
                </a:prstGeom>
                <a:ln w="571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2740025" y="5453840"/>
                  <a:ext cx="20519" cy="602364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4187332" y="5845150"/>
                  <a:ext cx="3256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Palatino"/>
                      <a:cs typeface="Palatino"/>
                    </a:rPr>
                    <a:t>E</a:t>
                  </a:r>
                  <a:endParaRPr lang="en-US" dirty="0">
                    <a:latin typeface="Palatino"/>
                    <a:cs typeface="Palatino"/>
                  </a:endParaRPr>
                </a:p>
              </p:txBody>
            </p:sp>
          </p:grpSp>
          <p:graphicFrame>
            <p:nvGraphicFramePr>
              <p:cNvPr id="31" name="Object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91198369"/>
                  </p:ext>
                </p:extLst>
              </p:nvPr>
            </p:nvGraphicFramePr>
            <p:xfrm>
              <a:off x="-26988" y="5395913"/>
              <a:ext cx="498476" cy="400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3" name="Equation" r:id="rId7" imgW="254000" imgH="203200" progId="Equation.3">
                      <p:embed/>
                    </p:oleObj>
                  </mc:Choice>
                  <mc:Fallback>
                    <p:oleObj name="Equation" r:id="rId7" imgW="2540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-26988" y="5395913"/>
                            <a:ext cx="498476" cy="4000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TextBox 31"/>
              <p:cNvSpPr txBox="1"/>
              <p:nvPr/>
            </p:nvSpPr>
            <p:spPr>
              <a:xfrm>
                <a:off x="129556" y="4688583"/>
                <a:ext cx="384263" cy="383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Palatino"/>
                    <a:cs typeface="Palatino"/>
                  </a:rPr>
                  <a:t>A </a:t>
                </a:r>
                <a:endParaRPr lang="en-US" dirty="0">
                  <a:latin typeface="Palatino"/>
                  <a:cs typeface="Palatino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43228" y="2018080"/>
              <a:ext cx="348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"/>
                  <a:cs typeface="Palatino"/>
                </a:rPr>
                <a:t>C </a:t>
              </a:r>
              <a:endParaRPr lang="en-US" dirty="0">
                <a:latin typeface="Palatino"/>
                <a:cs typeface="Palatino"/>
              </a:endParaRPr>
            </a:p>
          </p:txBody>
        </p:sp>
      </p:grpSp>
      <p:pic>
        <p:nvPicPr>
          <p:cNvPr id="40" name="Picture 39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723" y="3634766"/>
            <a:ext cx="5629745" cy="967960"/>
          </a:xfrm>
          <a:prstGeom prst="rect">
            <a:avLst/>
          </a:prstGeom>
          <a:ln w="57150" cmpd="sng">
            <a:solidFill>
              <a:srgbClr val="9C5252"/>
            </a:solidFill>
          </a:ln>
        </p:spPr>
      </p:pic>
      <p:sp>
        <p:nvSpPr>
          <p:cNvPr id="41" name="TextBox 40"/>
          <p:cNvSpPr txBox="1"/>
          <p:nvPr/>
        </p:nvSpPr>
        <p:spPr>
          <a:xfrm>
            <a:off x="2897365" y="2834979"/>
            <a:ext cx="2696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More generally: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292532" y="5182008"/>
            <a:ext cx="145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Example:</a:t>
            </a:r>
            <a:endParaRPr lang="en-US" sz="2400" u="sng" dirty="0"/>
          </a:p>
        </p:txBody>
      </p:sp>
      <p:pic>
        <p:nvPicPr>
          <p:cNvPr id="46" name="Picture 4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14" y="5610586"/>
            <a:ext cx="5852266" cy="988635"/>
          </a:xfrm>
          <a:prstGeom prst="rect">
            <a:avLst/>
          </a:prstGeom>
          <a:ln w="57150" cmpd="sng">
            <a:solidFill>
              <a:schemeClr val="accent2"/>
            </a:solidFill>
          </a:ln>
        </p:spPr>
      </p:pic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9" y="5782025"/>
            <a:ext cx="2921000" cy="711200"/>
          </a:xfrm>
          <a:prstGeom prst="rect">
            <a:avLst/>
          </a:prstGeom>
        </p:spPr>
      </p:pic>
      <p:sp>
        <p:nvSpPr>
          <p:cNvPr id="49" name="Rounded Rectangular Callout 48"/>
          <p:cNvSpPr/>
          <p:nvPr/>
        </p:nvSpPr>
        <p:spPr>
          <a:xfrm>
            <a:off x="1748581" y="2981356"/>
            <a:ext cx="4919242" cy="1621370"/>
          </a:xfrm>
          <a:prstGeom prst="wedgeRoundRectCallout">
            <a:avLst>
              <a:gd name="adj1" fmla="val -1247"/>
              <a:gd name="adj2" fmla="val 10568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Gives bounds on Q Rand Access Codes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003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9" grpId="0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11771</TotalTime>
  <Words>1719</Words>
  <Application>Microsoft Macintosh PowerPoint</Application>
  <PresentationFormat>On-screen Show (4:3)</PresentationFormat>
  <Paragraphs>318</Paragraphs>
  <Slides>16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Executive</vt:lpstr>
      <vt:lpstr>Equation</vt:lpstr>
      <vt:lpstr>Entanglement sampling and applications</vt:lpstr>
      <vt:lpstr>Uncertainty relation game</vt:lpstr>
      <vt:lpstr>Uncertainty relation game</vt:lpstr>
      <vt:lpstr>Uncertainty relations with quantum Eve</vt:lpstr>
      <vt:lpstr>Uncertainty relations with quantum Eve</vt:lpstr>
      <vt:lpstr>Uncertainty relations with quantum Eve</vt:lpstr>
      <vt:lpstr>The uncertainty relation</vt:lpstr>
      <vt:lpstr>The uncertainty relation</vt:lpstr>
      <vt:lpstr>General statement</vt:lpstr>
      <vt:lpstr>Application to two-party cryptography</vt:lpstr>
      <vt:lpstr>Application to secure two-party computation</vt:lpstr>
      <vt:lpstr>Proof of uncertainty relation</vt:lpstr>
      <vt:lpstr>Proof of uncertainty relation</vt:lpstr>
      <vt:lpstr>Proof of uncertainty relation</vt:lpstr>
      <vt:lpstr>Proof of uncertainty relation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Decoupling with random quantum circuits</dc:title>
  <dc:creator>Omar Fawzi</dc:creator>
  <cp:lastModifiedBy>Omar Fawzi</cp:lastModifiedBy>
  <cp:revision>155</cp:revision>
  <dcterms:created xsi:type="dcterms:W3CDTF">2014-01-29T17:52:24Z</dcterms:created>
  <dcterms:modified xsi:type="dcterms:W3CDTF">2014-02-07T17:48:55Z</dcterms:modified>
</cp:coreProperties>
</file>