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58" r:id="rId3"/>
    <p:sldId id="297" r:id="rId4"/>
    <p:sldId id="298" r:id="rId5"/>
    <p:sldId id="304" r:id="rId6"/>
    <p:sldId id="300" r:id="rId7"/>
    <p:sldId id="295" r:id="rId8"/>
    <p:sldId id="305" r:id="rId9"/>
    <p:sldId id="301" r:id="rId10"/>
    <p:sldId id="308" r:id="rId11"/>
    <p:sldId id="307" r:id="rId12"/>
    <p:sldId id="302" r:id="rId13"/>
    <p:sldId id="303" r:id="rId14"/>
    <p:sldId id="287" r:id="rId15"/>
    <p:sldId id="306" r:id="rId16"/>
    <p:sldId id="285" r:id="rId17"/>
    <p:sldId id="291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30" autoAdjust="0"/>
  </p:normalViewPr>
  <p:slideViewPr>
    <p:cSldViewPr snapToGrid="0" snapToObjects="1">
      <p:cViewPr>
        <p:scale>
          <a:sx n="134" d="100"/>
          <a:sy n="134" d="100"/>
        </p:scale>
        <p:origin x="-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B2E6-0350-D24E-96A6-36866FAA282A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07B1-86B7-7540-8935-F691C9EF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instead, let’s approach</a:t>
            </a:r>
            <a:r>
              <a:rPr lang="en-US" baseline="0"/>
              <a:t> entangled via games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68E13-FAD2-334D-9A0E-88A3FDEA24D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defRPr>
            </a:lvl1pPr>
          </a:lstStyle>
          <a:p>
            <a:fld id="{66598145-CC03-0246-A333-FD426F44ED8B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defRPr>
            </a:lvl1pPr>
          </a:lstStyle>
          <a:p>
            <a:fld id="{64E37E09-D64C-8A4C-BE58-364FA10F092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Chalkboard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524" y="96762"/>
            <a:ext cx="7813524" cy="3265714"/>
          </a:xfrm>
        </p:spPr>
        <p:txBody>
          <a:bodyPr/>
          <a:lstStyle/>
          <a:p>
            <a:r>
              <a:rPr lang="en-US" sz="7200" dirty="0" smtClean="0">
                <a:solidFill>
                  <a:srgbClr val="FFFF00">
                    <a:alpha val="71000"/>
                  </a:srgbClr>
                </a:solidFill>
              </a:rPr>
              <a:t>operator norms</a:t>
            </a:r>
            <a:br>
              <a:rPr lang="en-US" sz="7200" dirty="0" smtClean="0">
                <a:solidFill>
                  <a:srgbClr val="FFFF00">
                    <a:alpha val="71000"/>
                  </a:srgbClr>
                </a:solidFill>
              </a:rPr>
            </a:br>
            <a:r>
              <a:rPr lang="en-US" sz="7200" dirty="0" smtClean="0">
                <a:solidFill>
                  <a:srgbClr val="FFFF00">
                    <a:alpha val="71000"/>
                  </a:srgbClr>
                </a:solidFill>
              </a:rPr>
              <a:t>&amp;</a:t>
            </a:r>
            <a:br>
              <a:rPr lang="en-US" sz="7200" dirty="0" smtClean="0">
                <a:solidFill>
                  <a:srgbClr val="FFFF00">
                    <a:alpha val="71000"/>
                  </a:srgbClr>
                </a:solidFill>
              </a:rPr>
            </a:br>
            <a:r>
              <a:rPr lang="en-US" sz="7200" dirty="0" smtClean="0">
                <a:solidFill>
                  <a:srgbClr val="FFFF00">
                    <a:alpha val="71000"/>
                  </a:srgbClr>
                </a:solidFill>
              </a:rPr>
              <a:t> covering nets</a:t>
            </a:r>
            <a:endParaRPr lang="en-US" sz="7200" dirty="0">
              <a:solidFill>
                <a:srgbClr val="FFFF00">
                  <a:alpha val="71000"/>
                </a:srgb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3" y="3940535"/>
            <a:ext cx="6074395" cy="877824"/>
          </a:xfrm>
        </p:spPr>
        <p:txBody>
          <a:bodyPr>
            <a:normAutofit/>
          </a:bodyPr>
          <a:lstStyle/>
          <a:p>
            <a:r>
              <a:rPr lang="en-US" sz="2400" dirty="0"/>
              <a:t>Fernando </a:t>
            </a:r>
            <a:r>
              <a:rPr lang="en-US" sz="2400" dirty="0" err="1"/>
              <a:t>Brandão</a:t>
            </a:r>
            <a:r>
              <a:rPr lang="en-US" sz="2400" dirty="0"/>
              <a:t> (UCL/MSR)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Aram Harrow (MIT)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47223"/>
            <a:ext cx="1186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QIP</a:t>
            </a:r>
          </a:p>
          <a:p>
            <a:r>
              <a:rPr lang="en-US" sz="2000" dirty="0" smtClean="0">
                <a:latin typeface="Chalkboard"/>
                <a:cs typeface="Chalkboard"/>
              </a:rPr>
              <a:t>14.1.2016</a:t>
            </a:r>
            <a:endParaRPr lang="en-US" sz="20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000" y="586116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arXiv:1509.05065</a:t>
            </a:r>
          </a:p>
        </p:txBody>
      </p:sp>
    </p:spTree>
    <p:extLst>
      <p:ext uri="{BB962C8B-B14F-4D97-AF65-F5344CB8AC3E}">
        <p14:creationId xmlns:p14="http://schemas.microsoft.com/office/powerpoint/2010/main" val="397029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/>
          <p:cNvSpPr/>
          <p:nvPr/>
        </p:nvSpPr>
        <p:spPr>
          <a:xfrm>
            <a:off x="5463568" y="3508952"/>
            <a:ext cx="1268287" cy="1218204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halkboard"/>
              <a:cs typeface="Chalkboard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0476" y="3530842"/>
            <a:ext cx="1254972" cy="1254972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halkboard"/>
              <a:cs typeface="Chalkboar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3" y="0"/>
            <a:ext cx="6860042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nets for h</a:t>
            </a:r>
            <a:r>
              <a:rPr lang="en-US" baseline="-25000" dirty="0" smtClean="0"/>
              <a:t>Sep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5" y="-13211"/>
            <a:ext cx="1635795" cy="15641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2167" y="1550894"/>
            <a:ext cx="320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board"/>
                <a:cs typeface="Chalkboard"/>
              </a:rPr>
              <a:t>h</a:t>
            </a:r>
            <a:r>
              <a:rPr lang="en-US" sz="2400" baseline="-25000" dirty="0" err="1">
                <a:latin typeface="Chalkboard"/>
                <a:cs typeface="Chalkboard"/>
              </a:rPr>
              <a:t>Sep</a:t>
            </a:r>
            <a:r>
              <a:rPr lang="en-US" sz="2400" dirty="0">
                <a:latin typeface="Chalkboard"/>
                <a:cs typeface="Chalkboard"/>
              </a:rPr>
              <a:t>(M) = max</a:t>
            </a:r>
            <a:r>
              <a:rPr lang="en-US" sz="2400" baseline="-25000" dirty="0">
                <a:latin typeface="Chalkboard"/>
                <a:cs typeface="Chalkboard"/>
              </a:rPr>
              <a:t>p∈S </a:t>
            </a:r>
            <a:r>
              <a:rPr lang="en-US" sz="2400" dirty="0">
                <a:latin typeface="Chalkboard"/>
                <a:cs typeface="Chalkboard"/>
              </a:rPr>
              <a:t>||</a:t>
            </a:r>
            <a:r>
              <a:rPr lang="en-US" sz="2400" dirty="0" err="1">
                <a:latin typeface="Chalkboard"/>
                <a:cs typeface="Chalkboard"/>
              </a:rPr>
              <a:t>p</a:t>
            </a:r>
            <a:r>
              <a:rPr lang="en-US" sz="2400" dirty="0">
                <a:latin typeface="Chalkboard"/>
                <a:cs typeface="Chalkboard"/>
              </a:rPr>
              <a:t>||</a:t>
            </a:r>
            <a:r>
              <a:rPr lang="en-US" sz="2400" baseline="-25000" dirty="0">
                <a:latin typeface="Chalkboard"/>
                <a:cs typeface="Chalkboard"/>
              </a:rPr>
              <a:t>B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6133" y="2153391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p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 = </a:t>
            </a:r>
            <a:r>
              <a:rPr lang="en-US" sz="2400" dirty="0" err="1">
                <a:latin typeface="Chalkboard"/>
                <a:cs typeface="Chalkboard"/>
              </a:rPr>
              <a:t>tr</a:t>
            </a:r>
            <a:r>
              <a:rPr lang="en-US" sz="2400" dirty="0">
                <a:latin typeface="Chalkboard"/>
                <a:cs typeface="Chalkboard"/>
              </a:rPr>
              <a:t>[A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α]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3" y="2859075"/>
            <a:ext cx="122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α∈D</a:t>
            </a:r>
            <a:r>
              <a:rPr lang="en-US" sz="2400" baseline="-25000">
                <a:latin typeface="Chalkboard"/>
                <a:cs typeface="Chalkboard"/>
              </a:rPr>
              <a:t>n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8919" y="2931532"/>
            <a:ext cx="17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p∈</a:t>
            </a:r>
            <a:r>
              <a:rPr 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Chalkboard"/>
                <a:cs typeface="Chalkboard"/>
              </a:rPr>
              <a:t>S</a:t>
            </a:r>
            <a:r>
              <a:rPr lang="en-US" sz="2400">
                <a:latin typeface="Chalkboard"/>
                <a:cs typeface="Chalkboard"/>
              </a:rPr>
              <a:t>⊆Δ</a:t>
            </a:r>
            <a:r>
              <a:rPr lang="en-US" sz="2400" baseline="-25000">
                <a:latin typeface="Chalkboard"/>
                <a:cs typeface="Chalkboard"/>
              </a:rPr>
              <a:t>m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7749" y="2931532"/>
            <a:ext cx="1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p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B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endParaRPr lang="en-US" sz="2400">
              <a:latin typeface="Chalkboard"/>
              <a:cs typeface="Chalkboard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87661" y="4274911"/>
            <a:ext cx="781402" cy="15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1100" y="4259416"/>
            <a:ext cx="781402" cy="15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12281" y="3530842"/>
            <a:ext cx="1682314" cy="1433232"/>
            <a:chOff x="2473652" y="3458413"/>
            <a:chExt cx="1682314" cy="1433232"/>
          </a:xfrm>
        </p:grpSpPr>
        <p:sp>
          <p:nvSpPr>
            <p:cNvPr id="29" name="Isosceles Triangle 28"/>
            <p:cNvSpPr/>
            <p:nvPr/>
          </p:nvSpPr>
          <p:spPr>
            <a:xfrm>
              <a:off x="2473652" y="3458413"/>
              <a:ext cx="1682314" cy="1433232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37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56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914200" y="3780277"/>
              <a:ext cx="743763" cy="1038168"/>
            </a:xfrm>
            <a:custGeom>
              <a:avLst/>
              <a:gdLst>
                <a:gd name="connsiteX0" fmla="*/ 0 w 508000"/>
                <a:gd name="connsiteY0" fmla="*/ 338667 h 709083"/>
                <a:gd name="connsiteX1" fmla="*/ 0 w 508000"/>
                <a:gd name="connsiteY1" fmla="*/ 338667 h 709083"/>
                <a:gd name="connsiteX2" fmla="*/ 10583 w 508000"/>
                <a:gd name="connsiteY2" fmla="*/ 455083 h 709083"/>
                <a:gd name="connsiteX3" fmla="*/ 21167 w 508000"/>
                <a:gd name="connsiteY3" fmla="*/ 497417 h 709083"/>
                <a:gd name="connsiteX4" fmla="*/ 31750 w 508000"/>
                <a:gd name="connsiteY4" fmla="*/ 550333 h 709083"/>
                <a:gd name="connsiteX5" fmla="*/ 52917 w 508000"/>
                <a:gd name="connsiteY5" fmla="*/ 613833 h 709083"/>
                <a:gd name="connsiteX6" fmla="*/ 74083 w 508000"/>
                <a:gd name="connsiteY6" fmla="*/ 645583 h 709083"/>
                <a:gd name="connsiteX7" fmla="*/ 105833 w 508000"/>
                <a:gd name="connsiteY7" fmla="*/ 709083 h 709083"/>
                <a:gd name="connsiteX8" fmla="*/ 169333 w 508000"/>
                <a:gd name="connsiteY8" fmla="*/ 656167 h 709083"/>
                <a:gd name="connsiteX9" fmla="*/ 190500 w 508000"/>
                <a:gd name="connsiteY9" fmla="*/ 624417 h 709083"/>
                <a:gd name="connsiteX10" fmla="*/ 222250 w 508000"/>
                <a:gd name="connsiteY10" fmla="*/ 592667 h 709083"/>
                <a:gd name="connsiteX11" fmla="*/ 243417 w 508000"/>
                <a:gd name="connsiteY11" fmla="*/ 560917 h 709083"/>
                <a:gd name="connsiteX12" fmla="*/ 306917 w 508000"/>
                <a:gd name="connsiteY12" fmla="*/ 486833 h 709083"/>
                <a:gd name="connsiteX13" fmla="*/ 328083 w 508000"/>
                <a:gd name="connsiteY13" fmla="*/ 444500 h 709083"/>
                <a:gd name="connsiteX14" fmla="*/ 370417 w 508000"/>
                <a:gd name="connsiteY14" fmla="*/ 381000 h 709083"/>
                <a:gd name="connsiteX15" fmla="*/ 423333 w 508000"/>
                <a:gd name="connsiteY15" fmla="*/ 317500 h 709083"/>
                <a:gd name="connsiteX16" fmla="*/ 455083 w 508000"/>
                <a:gd name="connsiteY16" fmla="*/ 296333 h 709083"/>
                <a:gd name="connsiteX17" fmla="*/ 497417 w 508000"/>
                <a:gd name="connsiteY17" fmla="*/ 201083 h 709083"/>
                <a:gd name="connsiteX18" fmla="*/ 508000 w 508000"/>
                <a:gd name="connsiteY18" fmla="*/ 169333 h 709083"/>
                <a:gd name="connsiteX19" fmla="*/ 486833 w 508000"/>
                <a:gd name="connsiteY19" fmla="*/ 137583 h 709083"/>
                <a:gd name="connsiteX20" fmla="*/ 455083 w 508000"/>
                <a:gd name="connsiteY20" fmla="*/ 127000 h 709083"/>
                <a:gd name="connsiteX21" fmla="*/ 412750 w 508000"/>
                <a:gd name="connsiteY21" fmla="*/ 84667 h 709083"/>
                <a:gd name="connsiteX22" fmla="*/ 402167 w 508000"/>
                <a:gd name="connsiteY22" fmla="*/ 52917 h 709083"/>
                <a:gd name="connsiteX23" fmla="*/ 359833 w 508000"/>
                <a:gd name="connsiteY23" fmla="*/ 0 h 709083"/>
                <a:gd name="connsiteX24" fmla="*/ 317500 w 508000"/>
                <a:gd name="connsiteY24" fmla="*/ 63500 h 709083"/>
                <a:gd name="connsiteX25" fmla="*/ 275167 w 508000"/>
                <a:gd name="connsiteY25" fmla="*/ 95250 h 709083"/>
                <a:gd name="connsiteX26" fmla="*/ 201083 w 508000"/>
                <a:gd name="connsiteY26" fmla="*/ 169333 h 709083"/>
                <a:gd name="connsiteX27" fmla="*/ 190500 w 508000"/>
                <a:gd name="connsiteY27" fmla="*/ 201083 h 709083"/>
                <a:gd name="connsiteX28" fmla="*/ 158750 w 508000"/>
                <a:gd name="connsiteY28" fmla="*/ 211667 h 709083"/>
                <a:gd name="connsiteX29" fmla="*/ 127000 w 508000"/>
                <a:gd name="connsiteY29" fmla="*/ 232833 h 709083"/>
                <a:gd name="connsiteX30" fmla="*/ 116417 w 508000"/>
                <a:gd name="connsiteY30" fmla="*/ 264583 h 709083"/>
                <a:gd name="connsiteX31" fmla="*/ 52917 w 508000"/>
                <a:gd name="connsiteY31" fmla="*/ 306917 h 709083"/>
                <a:gd name="connsiteX32" fmla="*/ 0 w 508000"/>
                <a:gd name="connsiteY32" fmla="*/ 338667 h 7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8000" h="709083">
                  <a:moveTo>
                    <a:pt x="0" y="338667"/>
                  </a:moveTo>
                  <a:lnTo>
                    <a:pt x="0" y="338667"/>
                  </a:lnTo>
                  <a:cubicBezTo>
                    <a:pt x="3528" y="377472"/>
                    <a:pt x="5433" y="416459"/>
                    <a:pt x="10583" y="455083"/>
                  </a:cubicBezTo>
                  <a:cubicBezTo>
                    <a:pt x="12505" y="469501"/>
                    <a:pt x="18012" y="483218"/>
                    <a:pt x="21167" y="497417"/>
                  </a:cubicBezTo>
                  <a:cubicBezTo>
                    <a:pt x="25069" y="514977"/>
                    <a:pt x="27017" y="532979"/>
                    <a:pt x="31750" y="550333"/>
                  </a:cubicBezTo>
                  <a:cubicBezTo>
                    <a:pt x="37621" y="571858"/>
                    <a:pt x="40541" y="595268"/>
                    <a:pt x="52917" y="613833"/>
                  </a:cubicBezTo>
                  <a:cubicBezTo>
                    <a:pt x="59972" y="624416"/>
                    <a:pt x="68395" y="634206"/>
                    <a:pt x="74083" y="645583"/>
                  </a:cubicBezTo>
                  <a:cubicBezTo>
                    <a:pt x="117900" y="733216"/>
                    <a:pt x="45175" y="618093"/>
                    <a:pt x="105833" y="709083"/>
                  </a:cubicBezTo>
                  <a:cubicBezTo>
                    <a:pt x="137053" y="688270"/>
                    <a:pt x="143867" y="686726"/>
                    <a:pt x="169333" y="656167"/>
                  </a:cubicBezTo>
                  <a:cubicBezTo>
                    <a:pt x="177476" y="646396"/>
                    <a:pt x="182357" y="634188"/>
                    <a:pt x="190500" y="624417"/>
                  </a:cubicBezTo>
                  <a:cubicBezTo>
                    <a:pt x="200082" y="612919"/>
                    <a:pt x="212668" y="604165"/>
                    <a:pt x="222250" y="592667"/>
                  </a:cubicBezTo>
                  <a:cubicBezTo>
                    <a:pt x="230393" y="582896"/>
                    <a:pt x="235274" y="570688"/>
                    <a:pt x="243417" y="560917"/>
                  </a:cubicBezTo>
                  <a:cubicBezTo>
                    <a:pt x="286710" y="508966"/>
                    <a:pt x="267283" y="550248"/>
                    <a:pt x="306917" y="486833"/>
                  </a:cubicBezTo>
                  <a:cubicBezTo>
                    <a:pt x="315278" y="473454"/>
                    <a:pt x="319966" y="458028"/>
                    <a:pt x="328083" y="444500"/>
                  </a:cubicBezTo>
                  <a:cubicBezTo>
                    <a:pt x="341171" y="422686"/>
                    <a:pt x="356306" y="402167"/>
                    <a:pt x="370417" y="381000"/>
                  </a:cubicBezTo>
                  <a:cubicBezTo>
                    <a:pt x="391231" y="349779"/>
                    <a:pt x="392772" y="342967"/>
                    <a:pt x="423333" y="317500"/>
                  </a:cubicBezTo>
                  <a:cubicBezTo>
                    <a:pt x="433104" y="309357"/>
                    <a:pt x="444500" y="303389"/>
                    <a:pt x="455083" y="296333"/>
                  </a:cubicBezTo>
                  <a:cubicBezTo>
                    <a:pt x="488626" y="246019"/>
                    <a:pt x="472228" y="276649"/>
                    <a:pt x="497417" y="201083"/>
                  </a:cubicBezTo>
                  <a:lnTo>
                    <a:pt x="508000" y="169333"/>
                  </a:lnTo>
                  <a:cubicBezTo>
                    <a:pt x="500944" y="158750"/>
                    <a:pt x="496765" y="145529"/>
                    <a:pt x="486833" y="137583"/>
                  </a:cubicBezTo>
                  <a:cubicBezTo>
                    <a:pt x="478122" y="130614"/>
                    <a:pt x="462971" y="134888"/>
                    <a:pt x="455083" y="127000"/>
                  </a:cubicBezTo>
                  <a:cubicBezTo>
                    <a:pt x="398639" y="70556"/>
                    <a:pt x="497417" y="112888"/>
                    <a:pt x="412750" y="84667"/>
                  </a:cubicBezTo>
                  <a:cubicBezTo>
                    <a:pt x="409222" y="74084"/>
                    <a:pt x="409136" y="61628"/>
                    <a:pt x="402167" y="52917"/>
                  </a:cubicBezTo>
                  <a:cubicBezTo>
                    <a:pt x="347456" y="-15473"/>
                    <a:pt x="386437" y="79807"/>
                    <a:pt x="359833" y="0"/>
                  </a:cubicBezTo>
                  <a:cubicBezTo>
                    <a:pt x="345722" y="21167"/>
                    <a:pt x="337851" y="48236"/>
                    <a:pt x="317500" y="63500"/>
                  </a:cubicBezTo>
                  <a:cubicBezTo>
                    <a:pt x="303389" y="74083"/>
                    <a:pt x="286886" y="82067"/>
                    <a:pt x="275167" y="95250"/>
                  </a:cubicBezTo>
                  <a:cubicBezTo>
                    <a:pt x="203662" y="175693"/>
                    <a:pt x="267045" y="147346"/>
                    <a:pt x="201083" y="169333"/>
                  </a:cubicBezTo>
                  <a:cubicBezTo>
                    <a:pt x="197555" y="179916"/>
                    <a:pt x="198388" y="193195"/>
                    <a:pt x="190500" y="201083"/>
                  </a:cubicBezTo>
                  <a:cubicBezTo>
                    <a:pt x="182612" y="208971"/>
                    <a:pt x="168728" y="206678"/>
                    <a:pt x="158750" y="211667"/>
                  </a:cubicBezTo>
                  <a:cubicBezTo>
                    <a:pt x="147373" y="217355"/>
                    <a:pt x="137583" y="225778"/>
                    <a:pt x="127000" y="232833"/>
                  </a:cubicBezTo>
                  <a:cubicBezTo>
                    <a:pt x="123472" y="243416"/>
                    <a:pt x="124305" y="256695"/>
                    <a:pt x="116417" y="264583"/>
                  </a:cubicBezTo>
                  <a:cubicBezTo>
                    <a:pt x="98429" y="282571"/>
                    <a:pt x="52917" y="306917"/>
                    <a:pt x="52917" y="306917"/>
                  </a:cubicBezTo>
                  <a:lnTo>
                    <a:pt x="0" y="338667"/>
                  </a:lnTo>
                  <a:close/>
                </a:path>
              </a:pathLst>
            </a:custGeom>
            <a:solidFill>
              <a:srgbClr val="732E9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0636" y="2153391"/>
            <a:ext cx="282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||x||</a:t>
            </a:r>
            <a:r>
              <a:rPr lang="en-US" sz="2400" b="1" baseline="-25000" dirty="0">
                <a:latin typeface="Chalkboard"/>
                <a:cs typeface="Chalkboard"/>
              </a:rPr>
              <a:t>B</a:t>
            </a:r>
            <a:r>
              <a:rPr lang="en-US" sz="2400" dirty="0">
                <a:latin typeface="Chalkboard"/>
                <a:cs typeface="Chalkboard"/>
              </a:rPr>
              <a:t> = ||∑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x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B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||</a:t>
            </a:r>
            <a:r>
              <a:rPr lang="en-US" sz="2400" baseline="-25000" dirty="0">
                <a:latin typeface="Chalkboard"/>
                <a:cs typeface="Chalkboard"/>
              </a:rPr>
              <a:t>2-&gt;2</a:t>
            </a:r>
            <a:endParaRPr lang="en-US" sz="2400" dirty="0">
              <a:latin typeface="Chalkboard"/>
              <a:cs typeface="Chalkboar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3105" y="3599469"/>
            <a:ext cx="1301045" cy="2945131"/>
            <a:chOff x="553105" y="3599469"/>
            <a:chExt cx="1301045" cy="2945131"/>
          </a:xfrm>
        </p:grpSpPr>
        <p:sp>
          <p:nvSpPr>
            <p:cNvPr id="13" name="TextBox 12"/>
            <p:cNvSpPr txBox="1"/>
            <p:nvPr/>
          </p:nvSpPr>
          <p:spPr>
            <a:xfrm>
              <a:off x="568988" y="5148462"/>
              <a:ext cx="1285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net size</a:t>
              </a:r>
              <a:br>
                <a:rPr lang="en-US" sz="2400">
                  <a:latin typeface="Chalkboard"/>
                  <a:cs typeface="Chalkboard"/>
                </a:rPr>
              </a:br>
              <a:r>
                <a:rPr lang="en-US" sz="2400">
                  <a:latin typeface="Chalkboard"/>
                  <a:cs typeface="Chalkboard"/>
                </a:rPr>
                <a:t>O(1/ε)</a:t>
              </a:r>
              <a:r>
                <a:rPr lang="en-US" sz="2400" baseline="30000">
                  <a:latin typeface="Chalkboard"/>
                  <a:cs typeface="Chalkboard"/>
                </a:rPr>
                <a:t>n</a:t>
              </a:r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03" name="Smiley Face 402"/>
            <p:cNvSpPr/>
            <p:nvPr/>
          </p:nvSpPr>
          <p:spPr>
            <a:xfrm>
              <a:off x="753989" y="6012095"/>
              <a:ext cx="585755" cy="532505"/>
            </a:xfrm>
            <a:prstGeom prst="smileyFace">
              <a:avLst>
                <a:gd name="adj" fmla="val -4653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3105" y="3599469"/>
              <a:ext cx="1162534" cy="1149577"/>
              <a:chOff x="583585" y="3599469"/>
              <a:chExt cx="1162534" cy="114957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879747" y="3599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32147" y="3599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84547" y="3599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36947" y="3599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489347" y="3599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316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840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364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888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3412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4936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646066" y="3751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35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359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883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407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1931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3455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979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650385" y="3904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879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403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927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451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1975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499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5023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654704" y="40566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922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446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70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0494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2018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3542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5066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659023" y="42090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965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489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9013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0537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2061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585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109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63342" y="43614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532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9056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0580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2104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3628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515261" y="45138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909980" y="4666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062380" y="4666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214780" y="4666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367180" y="4666269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47471" y="3644292"/>
            <a:ext cx="1522125" cy="2867672"/>
            <a:chOff x="2847471" y="3644292"/>
            <a:chExt cx="1522125" cy="2867672"/>
          </a:xfrm>
        </p:grpSpPr>
        <p:grpSp>
          <p:nvGrpSpPr>
            <p:cNvPr id="11" name="Group 10"/>
            <p:cNvGrpSpPr/>
            <p:nvPr/>
          </p:nvGrpSpPr>
          <p:grpSpPr>
            <a:xfrm>
              <a:off x="2847471" y="3644292"/>
              <a:ext cx="1458696" cy="1301977"/>
              <a:chOff x="2857631" y="3644292"/>
              <a:chExt cx="1458696" cy="1301977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3589398" y="3644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441317" y="3796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593717" y="3796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293236" y="3949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445636" y="3949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98036" y="3949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50436" y="3949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297555" y="4101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449955" y="4101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602355" y="4101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754755" y="4101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907155" y="4101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1494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3018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4542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6066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7590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911474" y="42538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0013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31537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3061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34585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6109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7633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915793" y="44062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0057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31581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3105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34629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6153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7677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9201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4072512" y="45586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8576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100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31624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33148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34672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6196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7720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9244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40768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229231" y="47110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28619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0143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1667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3191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4715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6239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37763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9287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0811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233550" y="4863492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3056416" y="5164780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FF00"/>
                  </a:solidFill>
                  <a:latin typeface="Chalkboard"/>
                  <a:cs typeface="Chalkboard"/>
                </a:rPr>
                <a:t>net size</a:t>
              </a:r>
            </a:p>
            <a:p>
              <a:r>
                <a:rPr lang="en-US" sz="2400">
                  <a:solidFill>
                    <a:srgbClr val="FFFF00"/>
                  </a:solidFill>
                  <a:latin typeface="Chalkboard"/>
                  <a:cs typeface="Chalkboard"/>
                </a:rPr>
                <a:t>m</a:t>
              </a:r>
              <a:r>
                <a:rPr lang="en-US" sz="2400" baseline="30000">
                  <a:solidFill>
                    <a:srgbClr val="FFFF00"/>
                  </a:solidFill>
                  <a:latin typeface="Chalkboard"/>
                  <a:cs typeface="Chalkboard"/>
                </a:rPr>
                <a:t>log(n)/ε</a:t>
              </a:r>
              <a:r>
                <a:rPr lang="en-US" sz="2000" baseline="60000">
                  <a:solidFill>
                    <a:srgbClr val="FFFF00"/>
                  </a:solidFill>
                  <a:latin typeface="Chalkboard"/>
                  <a:cs typeface="Chalkboard"/>
                </a:rPr>
                <a:t>2</a:t>
              </a:r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3327054" y="5979459"/>
              <a:ext cx="585755" cy="532505"/>
            </a:xfrm>
            <a:prstGeom prst="smileyFac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5488112" y="3537284"/>
            <a:ext cx="1439641" cy="2990998"/>
            <a:chOff x="5488112" y="3537284"/>
            <a:chExt cx="1439641" cy="2990998"/>
          </a:xfrm>
        </p:grpSpPr>
        <p:sp>
          <p:nvSpPr>
            <p:cNvPr id="399" name="TextBox 398"/>
            <p:cNvSpPr txBox="1"/>
            <p:nvPr/>
          </p:nvSpPr>
          <p:spPr>
            <a:xfrm>
              <a:off x="5642591" y="5148462"/>
              <a:ext cx="1285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net size</a:t>
              </a:r>
              <a:br>
                <a:rPr lang="en-US" sz="2400">
                  <a:latin typeface="Chalkboard"/>
                  <a:cs typeface="Chalkboard"/>
                </a:rPr>
              </a:br>
              <a:r>
                <a:rPr lang="en-US" sz="2400">
                  <a:latin typeface="Chalkboard"/>
                  <a:cs typeface="Chalkboard"/>
                </a:rPr>
                <a:t>O(1/ε)</a:t>
              </a:r>
              <a:r>
                <a:rPr lang="en-US" sz="2400" baseline="30000">
                  <a:latin typeface="Chalkboard"/>
                  <a:cs typeface="Chalkboard"/>
                </a:rPr>
                <a:t>n</a:t>
              </a:r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02" name="Smiley Face 401"/>
            <p:cNvSpPr/>
            <p:nvPr/>
          </p:nvSpPr>
          <p:spPr>
            <a:xfrm>
              <a:off x="5861210" y="5995777"/>
              <a:ext cx="585755" cy="532505"/>
            </a:xfrm>
            <a:prstGeom prst="smileyFace">
              <a:avLst>
                <a:gd name="adj" fmla="val -4653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5488112" y="3537284"/>
              <a:ext cx="1171172" cy="1151231"/>
              <a:chOff x="5488112" y="3867501"/>
              <a:chExt cx="1171172" cy="1151231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54881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6405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57929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9453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60977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62501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64025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6554912" y="38675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54924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56448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57972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59496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61020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62544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64068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6559231" y="40199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54967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56491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58015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59539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61063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62587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64111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6563550" y="41723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55010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56534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58058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59582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61106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62630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64154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6567869" y="4324701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55010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56534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58058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59582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61106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62630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64154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6567869" y="44779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5053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6577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8101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9625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61149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62673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64197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6572188" y="4630328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55053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56577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58101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59625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61149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62673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64197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6572188" y="47835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55097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6621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58145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59669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61193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62717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64241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6576507" y="4935955"/>
                <a:ext cx="82777" cy="827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70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3" y="0"/>
            <a:ext cx="6860042" cy="1429871"/>
          </a:xfrm>
        </p:spPr>
        <p:txBody>
          <a:bodyPr/>
          <a:lstStyle/>
          <a:p>
            <a:r>
              <a:rPr lang="en-US" dirty="0"/>
              <a:t>nets from sampling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1804" y="4920020"/>
            <a:ext cx="3515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Performance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k ≃ log(n)/ε</a:t>
            </a:r>
            <a:r>
              <a:rPr lang="en-US" sz="2400" baseline="30000" dirty="0" smtClean="0">
                <a:latin typeface="Chalkboard"/>
                <a:cs typeface="Chalkboard"/>
              </a:rPr>
              <a:t>2</a:t>
            </a:r>
            <a:r>
              <a:rPr lang="en-US" sz="2400" dirty="0" smtClean="0">
                <a:latin typeface="Chalkboard"/>
                <a:cs typeface="Chalkboard"/>
              </a:rPr>
              <a:t>, m=poly(n)</a:t>
            </a:r>
            <a:endParaRPr lang="en-US" sz="2400" dirty="0">
              <a:latin typeface="Chalkboard"/>
              <a:cs typeface="Chalkboard"/>
            </a:endParaRPr>
          </a:p>
          <a:p>
            <a:r>
              <a:rPr lang="en-US" sz="2400" u="sng" dirty="0" smtClean="0">
                <a:latin typeface="Chalkboard"/>
                <a:cs typeface="Chalkboard"/>
              </a:rPr>
              <a:t>run-time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O(</a:t>
            </a:r>
            <a:r>
              <a:rPr lang="en-US" sz="2400" dirty="0" err="1" smtClean="0">
                <a:latin typeface="Chalkboard"/>
                <a:cs typeface="Chalkboard"/>
              </a:rPr>
              <a:t>m</a:t>
            </a:r>
            <a:r>
              <a:rPr lang="en-US" sz="2400" baseline="30000" dirty="0" err="1" smtClean="0">
                <a:latin typeface="Chalkboard"/>
                <a:cs typeface="Chalkboard"/>
              </a:rPr>
              <a:t>k</a:t>
            </a:r>
            <a:r>
              <a:rPr lang="en-US" sz="2400" dirty="0" smtClean="0">
                <a:latin typeface="Chalkboard"/>
                <a:cs typeface="Chalkboard"/>
              </a:rPr>
              <a:t>) = </a:t>
            </a:r>
            <a:r>
              <a:rPr lang="en-US" sz="2400" dirty="0" err="1" smtClean="0">
                <a:latin typeface="Chalkboard"/>
                <a:cs typeface="Chalkboard"/>
              </a:rPr>
              <a:t>exp</a:t>
            </a:r>
            <a:r>
              <a:rPr lang="en-US" sz="2400" dirty="0" smtClean="0">
                <a:latin typeface="Chalkboard"/>
                <a:cs typeface="Chalkboard"/>
              </a:rPr>
              <a:t>(log</a:t>
            </a:r>
            <a:r>
              <a:rPr lang="en-US" sz="2400" baseline="30000" dirty="0" smtClean="0">
                <a:latin typeface="Chalkboard"/>
                <a:cs typeface="Chalkboard"/>
              </a:rPr>
              <a:t>2</a:t>
            </a:r>
            <a:r>
              <a:rPr lang="en-US" sz="2400" dirty="0" smtClean="0">
                <a:latin typeface="Chalkboard"/>
                <a:cs typeface="Chalkboard"/>
              </a:rPr>
              <a:t>(n)/ε</a:t>
            </a:r>
            <a:r>
              <a:rPr lang="en-US" sz="2400" baseline="30000" dirty="0" smtClean="0">
                <a:latin typeface="Chalkboard"/>
                <a:cs typeface="Chalkboard"/>
              </a:rPr>
              <a:t>2</a:t>
            </a:r>
            <a:r>
              <a:rPr lang="en-US" sz="2400" dirty="0" smtClean="0">
                <a:latin typeface="Chalkboard"/>
                <a:cs typeface="Chalkboard"/>
              </a:rPr>
              <a:t>)</a:t>
            </a:r>
            <a:r>
              <a:rPr lang="en-US" sz="2400" baseline="-25000" dirty="0" smtClean="0">
                <a:latin typeface="Chalkboard"/>
                <a:cs typeface="Chalkboard"/>
              </a:rPr>
              <a:t> </a:t>
            </a:r>
            <a:endParaRPr lang="en-US" sz="2400" dirty="0" smtClean="0">
              <a:latin typeface="Chalkboard"/>
              <a:cs typeface="Chalkboar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285" y="5049586"/>
            <a:ext cx="5657856" cy="123560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Algorithm</a:t>
            </a:r>
            <a:r>
              <a:rPr lang="en-US" sz="2400" dirty="0" smtClean="0">
                <a:latin typeface="Chalkboard"/>
                <a:cs typeface="Chalkboard"/>
              </a:rPr>
              <a:t>: Enumerate over k-sparse q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check whether ∃</a:t>
            </a:r>
            <a:r>
              <a:rPr lang="en-US" sz="2400" dirty="0" err="1" smtClean="0">
                <a:latin typeface="Chalkboard"/>
                <a:cs typeface="Chalkboard"/>
              </a:rPr>
              <a:t>p∈S</a:t>
            </a:r>
            <a:r>
              <a:rPr lang="en-US" sz="2400" dirty="0" smtClean="0">
                <a:latin typeface="Chalkboard"/>
                <a:cs typeface="Chalkboard"/>
              </a:rPr>
              <a:t>, ||p-q||</a:t>
            </a:r>
            <a:r>
              <a:rPr lang="en-US" sz="2400" baseline="-25000" dirty="0" smtClean="0">
                <a:latin typeface="Chalkboard"/>
                <a:cs typeface="Chalkboard"/>
              </a:rPr>
              <a:t>B </a:t>
            </a:r>
            <a:r>
              <a:rPr lang="en-US" sz="2400" dirty="0" smtClean="0">
                <a:latin typeface="Chalkboard"/>
                <a:cs typeface="Chalkboard"/>
              </a:rPr>
              <a:t>≤</a:t>
            </a:r>
            <a:r>
              <a:rPr lang="en-US" sz="2400" dirty="0" err="1" smtClean="0">
                <a:latin typeface="Chalkboard"/>
                <a:cs typeface="Chalkboard"/>
              </a:rPr>
              <a:t>ε</a:t>
            </a:r>
            <a:endParaRPr lang="en-US" sz="2400" dirty="0" smtClean="0">
              <a:latin typeface="Chalkboard"/>
              <a:cs typeface="Chalkboard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if so, compute ||q||</a:t>
            </a:r>
            <a:r>
              <a:rPr lang="en-US" sz="2400" baseline="-25000" dirty="0" smtClean="0">
                <a:latin typeface="Chalkboard"/>
                <a:cs typeface="Chalkboard"/>
              </a:rPr>
              <a:t>B</a:t>
            </a:r>
            <a:endParaRPr lang="en-US" sz="2400" dirty="0">
              <a:latin typeface="Chalkboard"/>
              <a:cs typeface="Chalkboard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142" y="122517"/>
            <a:ext cx="8983908" cy="2370153"/>
            <a:chOff x="18142" y="122517"/>
            <a:chExt cx="8983908" cy="2370153"/>
          </a:xfrm>
        </p:grpSpPr>
        <p:sp>
          <p:nvSpPr>
            <p:cNvPr id="9" name="TextBox 8"/>
            <p:cNvSpPr txBox="1"/>
            <p:nvPr/>
          </p:nvSpPr>
          <p:spPr>
            <a:xfrm>
              <a:off x="18142" y="1284342"/>
              <a:ext cx="76607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Lemma</a:t>
              </a:r>
              <a:r>
                <a:rPr lang="en-US" sz="2400" dirty="0" smtClean="0">
                  <a:latin typeface="Chalkboard"/>
                  <a:cs typeface="Chalkboard"/>
                </a:rPr>
                <a:t>: ∀</a:t>
              </a:r>
              <a:r>
                <a:rPr lang="en-US" sz="2400" dirty="0" err="1" smtClean="0">
                  <a:latin typeface="Chalkboard"/>
                  <a:cs typeface="Chalkboard"/>
                </a:rPr>
                <a:t>p∈Δ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m</a:t>
              </a:r>
              <a:r>
                <a:rPr lang="en-US" sz="2400" dirty="0" smtClean="0">
                  <a:latin typeface="Chalkboard"/>
                  <a:cs typeface="Chalkboard"/>
                </a:rPr>
                <a:t> ∃q k-sparse (each q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 = integer / k)</a:t>
              </a:r>
              <a:br>
                <a:rPr lang="en-US" sz="2400" dirty="0" smtClean="0">
                  <a:latin typeface="Chalkboard"/>
                  <a:cs typeface="Chalkboard"/>
                </a:rPr>
              </a:br>
              <a:endParaRPr lang="en-US" sz="2400" dirty="0">
                <a:latin typeface="Chalkboard"/>
                <a:cs typeface="Chalkboard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154" y="122517"/>
              <a:ext cx="1351896" cy="1292649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694" y="1738008"/>
              <a:ext cx="2949252" cy="754662"/>
            </a:xfrm>
            <a:prstGeom prst="rect">
              <a:avLst/>
            </a:prstGeom>
          </p:spPr>
        </p:pic>
      </p:grpSp>
      <p:sp>
        <p:nvSpPr>
          <p:cNvPr id="12" name="Rounded Rectangle 11"/>
          <p:cNvSpPr/>
          <p:nvPr/>
        </p:nvSpPr>
        <p:spPr>
          <a:xfrm>
            <a:off x="0" y="1342802"/>
            <a:ext cx="7678896" cy="1169218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halkboard"/>
              <a:cs typeface="Chalkboard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293805" y="1611620"/>
            <a:ext cx="1682314" cy="1433232"/>
            <a:chOff x="2473652" y="3458413"/>
            <a:chExt cx="1682314" cy="1433232"/>
          </a:xfrm>
        </p:grpSpPr>
        <p:sp>
          <p:nvSpPr>
            <p:cNvPr id="16" name="Isosceles Triangle 15"/>
            <p:cNvSpPr/>
            <p:nvPr/>
          </p:nvSpPr>
          <p:spPr>
            <a:xfrm>
              <a:off x="2473652" y="3458413"/>
              <a:ext cx="1682314" cy="1433232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37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56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914200" y="3780277"/>
              <a:ext cx="743763" cy="1038168"/>
            </a:xfrm>
            <a:custGeom>
              <a:avLst/>
              <a:gdLst>
                <a:gd name="connsiteX0" fmla="*/ 0 w 508000"/>
                <a:gd name="connsiteY0" fmla="*/ 338667 h 709083"/>
                <a:gd name="connsiteX1" fmla="*/ 0 w 508000"/>
                <a:gd name="connsiteY1" fmla="*/ 338667 h 709083"/>
                <a:gd name="connsiteX2" fmla="*/ 10583 w 508000"/>
                <a:gd name="connsiteY2" fmla="*/ 455083 h 709083"/>
                <a:gd name="connsiteX3" fmla="*/ 21167 w 508000"/>
                <a:gd name="connsiteY3" fmla="*/ 497417 h 709083"/>
                <a:gd name="connsiteX4" fmla="*/ 31750 w 508000"/>
                <a:gd name="connsiteY4" fmla="*/ 550333 h 709083"/>
                <a:gd name="connsiteX5" fmla="*/ 52917 w 508000"/>
                <a:gd name="connsiteY5" fmla="*/ 613833 h 709083"/>
                <a:gd name="connsiteX6" fmla="*/ 74083 w 508000"/>
                <a:gd name="connsiteY6" fmla="*/ 645583 h 709083"/>
                <a:gd name="connsiteX7" fmla="*/ 105833 w 508000"/>
                <a:gd name="connsiteY7" fmla="*/ 709083 h 709083"/>
                <a:gd name="connsiteX8" fmla="*/ 169333 w 508000"/>
                <a:gd name="connsiteY8" fmla="*/ 656167 h 709083"/>
                <a:gd name="connsiteX9" fmla="*/ 190500 w 508000"/>
                <a:gd name="connsiteY9" fmla="*/ 624417 h 709083"/>
                <a:gd name="connsiteX10" fmla="*/ 222250 w 508000"/>
                <a:gd name="connsiteY10" fmla="*/ 592667 h 709083"/>
                <a:gd name="connsiteX11" fmla="*/ 243417 w 508000"/>
                <a:gd name="connsiteY11" fmla="*/ 560917 h 709083"/>
                <a:gd name="connsiteX12" fmla="*/ 306917 w 508000"/>
                <a:gd name="connsiteY12" fmla="*/ 486833 h 709083"/>
                <a:gd name="connsiteX13" fmla="*/ 328083 w 508000"/>
                <a:gd name="connsiteY13" fmla="*/ 444500 h 709083"/>
                <a:gd name="connsiteX14" fmla="*/ 370417 w 508000"/>
                <a:gd name="connsiteY14" fmla="*/ 381000 h 709083"/>
                <a:gd name="connsiteX15" fmla="*/ 423333 w 508000"/>
                <a:gd name="connsiteY15" fmla="*/ 317500 h 709083"/>
                <a:gd name="connsiteX16" fmla="*/ 455083 w 508000"/>
                <a:gd name="connsiteY16" fmla="*/ 296333 h 709083"/>
                <a:gd name="connsiteX17" fmla="*/ 497417 w 508000"/>
                <a:gd name="connsiteY17" fmla="*/ 201083 h 709083"/>
                <a:gd name="connsiteX18" fmla="*/ 508000 w 508000"/>
                <a:gd name="connsiteY18" fmla="*/ 169333 h 709083"/>
                <a:gd name="connsiteX19" fmla="*/ 486833 w 508000"/>
                <a:gd name="connsiteY19" fmla="*/ 137583 h 709083"/>
                <a:gd name="connsiteX20" fmla="*/ 455083 w 508000"/>
                <a:gd name="connsiteY20" fmla="*/ 127000 h 709083"/>
                <a:gd name="connsiteX21" fmla="*/ 412750 w 508000"/>
                <a:gd name="connsiteY21" fmla="*/ 84667 h 709083"/>
                <a:gd name="connsiteX22" fmla="*/ 402167 w 508000"/>
                <a:gd name="connsiteY22" fmla="*/ 52917 h 709083"/>
                <a:gd name="connsiteX23" fmla="*/ 359833 w 508000"/>
                <a:gd name="connsiteY23" fmla="*/ 0 h 709083"/>
                <a:gd name="connsiteX24" fmla="*/ 317500 w 508000"/>
                <a:gd name="connsiteY24" fmla="*/ 63500 h 709083"/>
                <a:gd name="connsiteX25" fmla="*/ 275167 w 508000"/>
                <a:gd name="connsiteY25" fmla="*/ 95250 h 709083"/>
                <a:gd name="connsiteX26" fmla="*/ 201083 w 508000"/>
                <a:gd name="connsiteY26" fmla="*/ 169333 h 709083"/>
                <a:gd name="connsiteX27" fmla="*/ 190500 w 508000"/>
                <a:gd name="connsiteY27" fmla="*/ 201083 h 709083"/>
                <a:gd name="connsiteX28" fmla="*/ 158750 w 508000"/>
                <a:gd name="connsiteY28" fmla="*/ 211667 h 709083"/>
                <a:gd name="connsiteX29" fmla="*/ 127000 w 508000"/>
                <a:gd name="connsiteY29" fmla="*/ 232833 h 709083"/>
                <a:gd name="connsiteX30" fmla="*/ 116417 w 508000"/>
                <a:gd name="connsiteY30" fmla="*/ 264583 h 709083"/>
                <a:gd name="connsiteX31" fmla="*/ 52917 w 508000"/>
                <a:gd name="connsiteY31" fmla="*/ 306917 h 709083"/>
                <a:gd name="connsiteX32" fmla="*/ 0 w 508000"/>
                <a:gd name="connsiteY32" fmla="*/ 338667 h 7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8000" h="709083">
                  <a:moveTo>
                    <a:pt x="0" y="338667"/>
                  </a:moveTo>
                  <a:lnTo>
                    <a:pt x="0" y="338667"/>
                  </a:lnTo>
                  <a:cubicBezTo>
                    <a:pt x="3528" y="377472"/>
                    <a:pt x="5433" y="416459"/>
                    <a:pt x="10583" y="455083"/>
                  </a:cubicBezTo>
                  <a:cubicBezTo>
                    <a:pt x="12505" y="469501"/>
                    <a:pt x="18012" y="483218"/>
                    <a:pt x="21167" y="497417"/>
                  </a:cubicBezTo>
                  <a:cubicBezTo>
                    <a:pt x="25069" y="514977"/>
                    <a:pt x="27017" y="532979"/>
                    <a:pt x="31750" y="550333"/>
                  </a:cubicBezTo>
                  <a:cubicBezTo>
                    <a:pt x="37621" y="571858"/>
                    <a:pt x="40541" y="595268"/>
                    <a:pt x="52917" y="613833"/>
                  </a:cubicBezTo>
                  <a:cubicBezTo>
                    <a:pt x="59972" y="624416"/>
                    <a:pt x="68395" y="634206"/>
                    <a:pt x="74083" y="645583"/>
                  </a:cubicBezTo>
                  <a:cubicBezTo>
                    <a:pt x="117900" y="733216"/>
                    <a:pt x="45175" y="618093"/>
                    <a:pt x="105833" y="709083"/>
                  </a:cubicBezTo>
                  <a:cubicBezTo>
                    <a:pt x="137053" y="688270"/>
                    <a:pt x="143867" y="686726"/>
                    <a:pt x="169333" y="656167"/>
                  </a:cubicBezTo>
                  <a:cubicBezTo>
                    <a:pt x="177476" y="646396"/>
                    <a:pt x="182357" y="634188"/>
                    <a:pt x="190500" y="624417"/>
                  </a:cubicBezTo>
                  <a:cubicBezTo>
                    <a:pt x="200082" y="612919"/>
                    <a:pt x="212668" y="604165"/>
                    <a:pt x="222250" y="592667"/>
                  </a:cubicBezTo>
                  <a:cubicBezTo>
                    <a:pt x="230393" y="582896"/>
                    <a:pt x="235274" y="570688"/>
                    <a:pt x="243417" y="560917"/>
                  </a:cubicBezTo>
                  <a:cubicBezTo>
                    <a:pt x="286710" y="508966"/>
                    <a:pt x="267283" y="550248"/>
                    <a:pt x="306917" y="486833"/>
                  </a:cubicBezTo>
                  <a:cubicBezTo>
                    <a:pt x="315278" y="473454"/>
                    <a:pt x="319966" y="458028"/>
                    <a:pt x="328083" y="444500"/>
                  </a:cubicBezTo>
                  <a:cubicBezTo>
                    <a:pt x="341171" y="422686"/>
                    <a:pt x="356306" y="402167"/>
                    <a:pt x="370417" y="381000"/>
                  </a:cubicBezTo>
                  <a:cubicBezTo>
                    <a:pt x="391231" y="349779"/>
                    <a:pt x="392772" y="342967"/>
                    <a:pt x="423333" y="317500"/>
                  </a:cubicBezTo>
                  <a:cubicBezTo>
                    <a:pt x="433104" y="309357"/>
                    <a:pt x="444500" y="303389"/>
                    <a:pt x="455083" y="296333"/>
                  </a:cubicBezTo>
                  <a:cubicBezTo>
                    <a:pt x="488626" y="246019"/>
                    <a:pt x="472228" y="276649"/>
                    <a:pt x="497417" y="201083"/>
                  </a:cubicBezTo>
                  <a:lnTo>
                    <a:pt x="508000" y="169333"/>
                  </a:lnTo>
                  <a:cubicBezTo>
                    <a:pt x="500944" y="158750"/>
                    <a:pt x="496765" y="145529"/>
                    <a:pt x="486833" y="137583"/>
                  </a:cubicBezTo>
                  <a:cubicBezTo>
                    <a:pt x="478122" y="130614"/>
                    <a:pt x="462971" y="134888"/>
                    <a:pt x="455083" y="127000"/>
                  </a:cubicBezTo>
                  <a:cubicBezTo>
                    <a:pt x="398639" y="70556"/>
                    <a:pt x="497417" y="112888"/>
                    <a:pt x="412750" y="84667"/>
                  </a:cubicBezTo>
                  <a:cubicBezTo>
                    <a:pt x="409222" y="74084"/>
                    <a:pt x="409136" y="61628"/>
                    <a:pt x="402167" y="52917"/>
                  </a:cubicBezTo>
                  <a:cubicBezTo>
                    <a:pt x="347456" y="-15473"/>
                    <a:pt x="386437" y="79807"/>
                    <a:pt x="359833" y="0"/>
                  </a:cubicBezTo>
                  <a:cubicBezTo>
                    <a:pt x="345722" y="21167"/>
                    <a:pt x="337851" y="48236"/>
                    <a:pt x="317500" y="63500"/>
                  </a:cubicBezTo>
                  <a:cubicBezTo>
                    <a:pt x="303389" y="74083"/>
                    <a:pt x="286886" y="82067"/>
                    <a:pt x="275167" y="95250"/>
                  </a:cubicBezTo>
                  <a:cubicBezTo>
                    <a:pt x="203662" y="175693"/>
                    <a:pt x="267045" y="147346"/>
                    <a:pt x="201083" y="169333"/>
                  </a:cubicBezTo>
                  <a:cubicBezTo>
                    <a:pt x="197555" y="179916"/>
                    <a:pt x="198388" y="193195"/>
                    <a:pt x="190500" y="201083"/>
                  </a:cubicBezTo>
                  <a:cubicBezTo>
                    <a:pt x="182612" y="208971"/>
                    <a:pt x="168728" y="206678"/>
                    <a:pt x="158750" y="211667"/>
                  </a:cubicBezTo>
                  <a:cubicBezTo>
                    <a:pt x="147373" y="217355"/>
                    <a:pt x="137583" y="225778"/>
                    <a:pt x="127000" y="232833"/>
                  </a:cubicBezTo>
                  <a:cubicBezTo>
                    <a:pt x="123472" y="243416"/>
                    <a:pt x="124305" y="256695"/>
                    <a:pt x="116417" y="264583"/>
                  </a:cubicBezTo>
                  <a:cubicBezTo>
                    <a:pt x="98429" y="282571"/>
                    <a:pt x="52917" y="306917"/>
                    <a:pt x="52917" y="306917"/>
                  </a:cubicBezTo>
                  <a:lnTo>
                    <a:pt x="0" y="338667"/>
                  </a:lnTo>
                  <a:close/>
                </a:path>
              </a:pathLst>
            </a:custGeom>
            <a:solidFill>
              <a:srgbClr val="732E9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08675" y="1725070"/>
            <a:ext cx="1458696" cy="1301977"/>
            <a:chOff x="2857631" y="3644292"/>
            <a:chExt cx="1458696" cy="1301977"/>
          </a:xfrm>
        </p:grpSpPr>
        <p:sp>
          <p:nvSpPr>
            <p:cNvPr id="19" name="Oval 18"/>
            <p:cNvSpPr/>
            <p:nvPr/>
          </p:nvSpPr>
          <p:spPr>
            <a:xfrm>
              <a:off x="3589398" y="3644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441317" y="3796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93717" y="3796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93236" y="3949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445636" y="3949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98036" y="3949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50436" y="3949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97555" y="4101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49955" y="4101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02355" y="4101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54755" y="4101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07155" y="4101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1494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018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542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6066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7590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911474" y="42538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0013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537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3061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4585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6109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633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915793" y="44062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0057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1581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3105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4629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6153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7677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9201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072512" y="45586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8576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0100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1624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3148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4672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6196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7720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9244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0768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229231" y="47110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8619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0143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1667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3191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4715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239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7763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9287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0811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233550" y="4863492"/>
              <a:ext cx="82777" cy="82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5251" y="3027047"/>
            <a:ext cx="8854949" cy="1353091"/>
            <a:chOff x="205251" y="3027047"/>
            <a:chExt cx="8854949" cy="1353091"/>
          </a:xfrm>
        </p:grpSpPr>
        <p:sp>
          <p:nvSpPr>
            <p:cNvPr id="4" name="TextBox 3"/>
            <p:cNvSpPr txBox="1"/>
            <p:nvPr/>
          </p:nvSpPr>
          <p:spPr>
            <a:xfrm>
              <a:off x="205251" y="3027047"/>
              <a:ext cx="7372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Pf: Sample i</a:t>
              </a:r>
              <a:r>
                <a:rPr lang="en-US" sz="2400" baseline="-25000">
                  <a:latin typeface="Chalkboard"/>
                  <a:cs typeface="Chalkboard"/>
                </a:rPr>
                <a:t>1</a:t>
              </a:r>
              <a:r>
                <a:rPr lang="en-US" sz="2400">
                  <a:latin typeface="Chalkboard"/>
                  <a:cs typeface="Chalkboard"/>
                </a:rPr>
                <a:t>, ..., i</a:t>
              </a:r>
              <a:r>
                <a:rPr lang="en-US" sz="2400" baseline="-25000">
                  <a:latin typeface="Chalkboard"/>
                  <a:cs typeface="Chalkboard"/>
                </a:rPr>
                <a:t>k</a:t>
              </a:r>
              <a:r>
                <a:rPr lang="en-US" sz="2400">
                  <a:latin typeface="Chalkboard"/>
                  <a:cs typeface="Chalkboard"/>
                </a:rPr>
                <a:t> from p.  Operator Chernoff says</a:t>
              </a: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85" y="3488712"/>
              <a:ext cx="5677705" cy="891426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254660" y="3908996"/>
              <a:ext cx="28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Chalkboard"/>
                  <a:cs typeface="Chalkboard"/>
                </a:rPr>
                <a:t>[Ahlswede-Winter ‘00]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2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067697"/>
          </a:xfrm>
        </p:spPr>
        <p:txBody>
          <a:bodyPr/>
          <a:lstStyle/>
          <a:p>
            <a:r>
              <a:rPr lang="en-US" dirty="0" smtClean="0"/>
              <a:t>operator norms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590" y="1127760"/>
            <a:ext cx="2164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halkboard"/>
                <a:cs typeface="Chalkboard"/>
              </a:rPr>
              <a:t>operator 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norm</a:t>
            </a:r>
            <a:endParaRPr lang="en-US" sz="2400" baseline="-25000" dirty="0">
              <a:solidFill>
                <a:srgbClr val="FFFF00"/>
              </a:solidFill>
              <a:latin typeface="Chalkboard"/>
              <a:cs typeface="Chalkboar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82786"/>
              </p:ext>
            </p:extLst>
          </p:nvPr>
        </p:nvGraphicFramePr>
        <p:xfrm>
          <a:off x="314476" y="2853608"/>
          <a:ext cx="8660192" cy="35661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93335"/>
                <a:gridCol w="6966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2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  <a:sym typeface="Wingdings"/>
                        </a:rPr>
                        <a:t>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2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largest singular value.  ||X||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2-&gt;2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= ||X||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op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∞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  <a:sym typeface="Wingdings"/>
                        </a:rPr>
                        <a:t>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MAX-CUT = max{⟨</a:t>
                      </a: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vec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(X), </a:t>
                      </a: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a⊗b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⟩: ||a||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∞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, ||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∞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≤ 1}</a:t>
                      </a:r>
                      <a:endParaRPr lang="en-US" sz="2400" baseline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  <a:sym typeface="Wingdings"/>
                        </a:rPr>
                        <a:t> 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  <a:sym typeface="Wingdings"/>
                        </a:rPr>
                        <a:t>∞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max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i,j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|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X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i,j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| 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= max{⟨</a:t>
                      </a: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vec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(X), </a:t>
                      </a: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a⊗b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⟩: ||a||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, ||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≤ 1}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-&gt; S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br>
                        <a:rPr lang="en-US" sz="2400" baseline="-25000" dirty="0" smtClean="0">
                          <a:latin typeface="Chalkboard"/>
                          <a:cs typeface="Chalkboard"/>
                        </a:rPr>
                      </a:b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of 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X⊗id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channel distinguishability</a:t>
                      </a:r>
                      <a:br>
                        <a:rPr lang="en-US" sz="2400" dirty="0" smtClean="0">
                          <a:latin typeface="Chalkboard"/>
                          <a:cs typeface="Chalkboard"/>
                        </a:rPr>
                      </a:b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(</a:t>
                      </a: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cb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 norm, diamond norm)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-&gt; 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p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max output p-norm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, min output 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Rènyi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-p entropy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2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  <a:sym typeface="Wingdings"/>
                        </a:rPr>
                        <a:t> l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  <a:sym typeface="Wingdings"/>
                        </a:rPr>
                        <a:t>4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hypercontractivity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,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small-set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expansion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1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  <a:sym typeface="Wingdings"/>
                        </a:rPr>
                        <a:t> S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  <a:sym typeface="Wingdings"/>
                        </a:rPr>
                        <a:t>∞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h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Sep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= max{ ⟨Choi(X), 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a⊗b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⟩ : ||a||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50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, ||b||</a:t>
                      </a:r>
                      <a:r>
                        <a:rPr lang="en-US" sz="2400" baseline="-25000" dirty="0" smtClean="0">
                          <a:latin typeface="Chalkboard"/>
                          <a:cs typeface="Chalkboard"/>
                        </a:rPr>
                        <a:t>S</a:t>
                      </a:r>
                      <a:r>
                        <a:rPr lang="en-US" sz="2400" baseline="-50000" dirty="0" smtClean="0">
                          <a:latin typeface="Chalkboard"/>
                          <a:cs typeface="Chalkboard"/>
                        </a:rPr>
                        <a:t>1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≤ 1 }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189" y="2212408"/>
            <a:ext cx="144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halkboard"/>
                <a:cs typeface="Chalkboard"/>
              </a:rPr>
              <a:t>Examples</a:t>
            </a:r>
            <a:endParaRPr lang="en-US" sz="2400" u="sng" dirty="0">
              <a:latin typeface="Chalkboard"/>
              <a:cs typeface="Chalkboard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2" y="1391822"/>
            <a:ext cx="3463636" cy="82058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5" y="1391822"/>
            <a:ext cx="3177385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8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86441"/>
            <a:ext cx="7770813" cy="1429871"/>
          </a:xfrm>
          <a:effectLst/>
        </p:spPr>
        <p:txBody>
          <a:bodyPr>
            <a:normAutofit/>
          </a:bodyPr>
          <a:lstStyle/>
          <a:p>
            <a:r>
              <a:rPr lang="en-US" dirty="0" smtClean="0"/>
              <a:t>complexity of l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r>
              <a:rPr lang="en-US" dirty="0" smtClean="0"/>
              <a:t> norm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25557" y="3362783"/>
            <a:ext cx="3518621" cy="583349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UG ≈ SSE ≤ 2-&gt;4 = h</a:t>
            </a:r>
            <a:r>
              <a:rPr lang="en-US" sz="2400" baseline="-25000" dirty="0">
                <a:latin typeface="Chalkboard"/>
                <a:cs typeface="Chalkboard"/>
              </a:rPr>
              <a:t>Sep</a:t>
            </a:r>
            <a:endParaRPr lang="en-US" sz="2400" dirty="0">
              <a:latin typeface="Chalkboard"/>
              <a:cs typeface="Chalkboard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85800" y="4037934"/>
            <a:ext cx="7629012" cy="2682257"/>
            <a:chOff x="685800" y="4037934"/>
            <a:chExt cx="7629012" cy="2682257"/>
          </a:xfrm>
        </p:grpSpPr>
        <p:sp>
          <p:nvSpPr>
            <p:cNvPr id="8" name="TextBox 7"/>
            <p:cNvSpPr txBox="1"/>
            <p:nvPr/>
          </p:nvSpPr>
          <p:spPr>
            <a:xfrm>
              <a:off x="685800" y="4037934"/>
              <a:ext cx="5157637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Chalkboard"/>
                  <a:cs typeface="Chalkboard"/>
                </a:rPr>
                <a:t>G = normalized adjacency matrix</a:t>
              </a:r>
            </a:p>
            <a:p>
              <a:r>
                <a:rPr lang="en-US" sz="2400">
                  <a:latin typeface="Chalkboard"/>
                  <a:cs typeface="Chalkboard"/>
                </a:rPr>
                <a:t>P</a:t>
              </a:r>
              <a:r>
                <a:rPr lang="en-US" sz="2400" baseline="-25000">
                  <a:latin typeface="Chalkboard"/>
                  <a:cs typeface="Chalkboard"/>
                </a:rPr>
                <a:t>λ</a:t>
              </a:r>
              <a:r>
                <a:rPr lang="en-US" sz="2400">
                  <a:latin typeface="Chalkboard"/>
                  <a:cs typeface="Chalkboard"/>
                </a:rPr>
                <a:t> = largest projector s.t.  G ≥ </a:t>
              </a:r>
              <a:r>
                <a:rPr lang="en-US" sz="2400">
                  <a:latin typeface="cmmi10"/>
                  <a:ea typeface="cmmi10"/>
                  <a:cs typeface="cmmi10"/>
                </a:rPr>
                <a:t>¸</a:t>
              </a:r>
              <a:r>
                <a:rPr lang="en-US" sz="2400">
                  <a:latin typeface="Chalkboard"/>
                  <a:cs typeface="Chalkboard"/>
                </a:rPr>
                <a:t>P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15613" y="5034625"/>
              <a:ext cx="7199199" cy="1685566"/>
            </a:xfrm>
            <a:prstGeom prst="roundRect">
              <a:avLst/>
            </a:prstGeom>
            <a:gradFill rotWithShape="1">
              <a:gsLst>
                <a:gs pos="0">
                  <a:srgbClr val="1D86CD">
                    <a:shade val="20000"/>
                    <a:satMod val="130000"/>
                  </a:srgbClr>
                </a:gs>
                <a:gs pos="50000">
                  <a:srgbClr val="1D86CD">
                    <a:shade val="90000"/>
                    <a:satMod val="130000"/>
                  </a:srgbClr>
                </a:gs>
                <a:gs pos="100000">
                  <a:srgbClr val="1D86CD">
                    <a:shade val="100000"/>
                    <a:satMod val="200000"/>
                    <a:lumMod val="120000"/>
                  </a:srgbClr>
                </a:gs>
              </a:gsLst>
              <a:lin ang="16200000" scaled="0"/>
            </a:gradFill>
            <a:ln w="63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Theorem: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All sets of volume ≤ 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mmi10"/>
                  <a:ea typeface="cmmi10"/>
                  <a:cs typeface="cmmi10"/>
                </a:rPr>
                <a:t>±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 have expansion ≥ 1 - 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mmi10"/>
                  <a:ea typeface="cmmi10"/>
                  <a:cs typeface="cmmi10"/>
                </a:rPr>
                <a:t>¸</a:t>
              </a:r>
              <a:r>
                <a:rPr kumimoji="0" lang="en-US" sz="2400" b="0" i="0" u="none" strike="noStrike" kern="0" cap="none" spc="0" normalizeH="0" baseline="3000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mmi10"/>
                  <a:ea typeface="cmmi10"/>
                  <a:cs typeface="cmmi10"/>
                </a:rPr>
                <a:t>O</a:t>
              </a:r>
              <a:r>
                <a:rPr kumimoji="0" lang="en-US" sz="2400" b="0" i="0" u="none" strike="noStrike" kern="0" cap="none" spc="0" normalizeH="0" baseline="3000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cmmi10"/>
                  <a:cs typeface="Chalkboard"/>
                </a:rPr>
                <a:t>(1)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/>
              </a:r>
              <a:b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</a:b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        iff</a:t>
              </a:r>
            </a:p>
            <a:p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||P</a:t>
              </a:r>
              <a:r>
                <a:rPr lang="en-US" sz="2400" baseline="-25000">
                  <a:latin typeface="Chalkboard"/>
                  <a:cs typeface="Chalkboard"/>
                </a:rPr>
                <a:t>λ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||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2-&gt;4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 ≤ 1/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mmi10"/>
                  <a:ea typeface="cmmi10"/>
                  <a:cs typeface="cmmi10"/>
                </a:rPr>
                <a:t>±</a:t>
              </a:r>
              <a:r>
                <a:rPr kumimoji="0" lang="en-US" sz="2400" b="0" i="0" u="none" strike="noStrike" kern="0" cap="none" spc="0" normalizeH="0" baseline="3000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halkboard"/>
                  <a:ea typeface="+mn-ea"/>
                  <a:cs typeface="+mn-cs"/>
                </a:rPr>
                <a:t>O(1)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57" y="1042910"/>
            <a:ext cx="9264317" cy="3592113"/>
            <a:chOff x="60157" y="1042910"/>
            <a:chExt cx="9264317" cy="3592113"/>
          </a:xfrm>
        </p:grpSpPr>
        <p:sp>
          <p:nvSpPr>
            <p:cNvPr id="4" name="Rectangle 3"/>
            <p:cNvSpPr/>
            <p:nvPr/>
          </p:nvSpPr>
          <p:spPr>
            <a:xfrm>
              <a:off x="60157" y="1042910"/>
              <a:ext cx="9264317" cy="256480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lvl="0">
                <a:spcBef>
                  <a:spcPts val="2000"/>
                </a:spcBef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Unique Games (UG):</a:t>
              </a:r>
              <a:br>
                <a:rPr lang="en-US" sz="2400" dirty="0">
                  <a:solidFill>
                    <a:srgbClr val="FFFF00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Given a system of linear equations: x</a:t>
              </a:r>
              <a:r>
                <a:rPr lang="en-US" sz="2400" baseline="-250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i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– </a:t>
              </a:r>
              <a:r>
                <a:rPr lang="en-US" sz="2400" dirty="0" err="1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x</a:t>
              </a:r>
              <a:r>
                <a:rPr lang="en-US" sz="2400" baseline="-25000" dirty="0" err="1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j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= </a:t>
              </a:r>
              <a:r>
                <a:rPr lang="en-US" sz="2400" dirty="0" err="1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a</a:t>
              </a:r>
              <a:r>
                <a:rPr lang="en-US" sz="2400" baseline="-25000" dirty="0" err="1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ij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mod k.</a:t>
              </a:r>
              <a:b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Determine whether ≥1-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mmi10"/>
                  <a:ea typeface="cmmi10"/>
                  <a:cs typeface="cmmi10"/>
                </a:rPr>
                <a:t>²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or ≤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mmi10"/>
                  <a:ea typeface="cmmi10"/>
                  <a:cs typeface="cmmi10"/>
                </a:rPr>
                <a:t>²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fraction are </a:t>
              </a:r>
              <a:r>
                <a:rPr lang="en-US" sz="2400" dirty="0" err="1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satisfiable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.</a:t>
              </a:r>
            </a:p>
            <a:p>
              <a:pPr lvl="0">
                <a:spcBef>
                  <a:spcPts val="2000"/>
                </a:spcBef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Small-Set Expansion (SSE):</a:t>
              </a:r>
              <a:br>
                <a:rPr lang="en-US" sz="2400" dirty="0">
                  <a:solidFill>
                    <a:srgbClr val="FFFF00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Is the minimum expansion of a set with ≤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mmi10"/>
                  <a:ea typeface="cmmi10"/>
                  <a:cs typeface="cmmi10"/>
                </a:rPr>
                <a:t>±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n vertices ≥1-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mmi10"/>
                  <a:ea typeface="cmmi10"/>
                  <a:cs typeface="cmmi10"/>
                </a:rPr>
                <a:t>²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or ≤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mmi10"/>
                  <a:ea typeface="cmmi10"/>
                  <a:cs typeface="cmmi10"/>
                </a:rPr>
                <a:t>²</a:t>
              </a:r>
              <a:r>
                <a:rPr lang="en-US" sz="2400" dirty="0">
                  <a:solidFill>
                    <a:prstClr val="white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?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998699" y="3440844"/>
              <a:ext cx="1832210" cy="1194179"/>
              <a:chOff x="5295536" y="3886200"/>
              <a:chExt cx="3124200" cy="2251262"/>
            </a:xfrm>
          </p:grpSpPr>
          <p:sp>
            <p:nvSpPr>
              <p:cNvPr id="11" name="Oval 10"/>
              <p:cNvSpPr/>
              <p:nvPr/>
            </p:nvSpPr>
            <p:spPr>
              <a:xfrm rot="20596051">
                <a:off x="5295536" y="3886200"/>
                <a:ext cx="3124200" cy="2251262"/>
              </a:xfrm>
              <a:prstGeom prst="ellipse">
                <a:avLst/>
              </a:prstGeom>
              <a:gradFill flip="none" rotWithShape="1"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739991">
                <a:off x="5638800" y="5060349"/>
                <a:ext cx="1353561" cy="920242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315581" y="4919197"/>
                <a:ext cx="157210" cy="58177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5913331" y="4909307"/>
                <a:ext cx="402252" cy="59166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315581" y="5285150"/>
                <a:ext cx="698329" cy="21581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15581" y="5500968"/>
                <a:ext cx="790044" cy="4134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315581" y="5500968"/>
                <a:ext cx="735014" cy="18969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315581" y="5136790"/>
                <a:ext cx="551585" cy="364176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>
              <a:xfrm rot="739991">
                <a:off x="5782010" y="5183064"/>
                <a:ext cx="1065515" cy="696231"/>
              </a:xfrm>
              <a:prstGeom prst="ellipse">
                <a:avLst/>
              </a:prstGeom>
              <a:gradFill flip="none" rotWithShape="1"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 pitchFamily="18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6082427" y="5209088"/>
                    <a:ext cx="417631" cy="4707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mbria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2427" y="5209088"/>
                    <a:ext cx="417631" cy="470718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 r="-2000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281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36" y="121023"/>
            <a:ext cx="6422159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nets for </a:t>
            </a:r>
            <a:r>
              <a:rPr lang="en-US" dirty="0" err="1" smtClean="0"/>
              <a:t>Banach</a:t>
            </a:r>
            <a:r>
              <a:rPr lang="en-US" dirty="0" smtClean="0"/>
              <a:t> spaces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91" y="1311698"/>
            <a:ext cx="83951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X</a:t>
            </a:r>
            <a:r>
              <a:rPr lang="en-US" sz="2400" dirty="0" smtClean="0">
                <a:latin typeface="Chalkboard"/>
                <a:cs typeface="Chalkboard"/>
              </a:rPr>
              <a:t>:A-&gt;B</a:t>
            </a:r>
            <a:br>
              <a:rPr lang="en-US" sz="2400" dirty="0" smtClean="0">
                <a:latin typeface="Chalkboard"/>
                <a:cs typeface="Chalkboard"/>
              </a:rPr>
            </a:br>
            <a:r>
              <a:rPr lang="en-US" sz="2400" dirty="0" smtClean="0">
                <a:latin typeface="Chalkboard"/>
                <a:cs typeface="Chalkboard"/>
              </a:rPr>
              <a:t>||X||</a:t>
            </a:r>
            <a:r>
              <a:rPr lang="en-US" sz="2400" baseline="-25000" dirty="0" smtClean="0">
                <a:latin typeface="Chalkboard"/>
                <a:cs typeface="Chalkboard"/>
              </a:rPr>
              <a:t>A-&gt;B</a:t>
            </a:r>
            <a:r>
              <a:rPr lang="en-US" sz="2400" dirty="0" smtClean="0">
                <a:latin typeface="Chalkboard"/>
                <a:cs typeface="Chalkboard"/>
              </a:rPr>
              <a:t> = sup ||</a:t>
            </a:r>
            <a:r>
              <a:rPr lang="en-US" sz="2400" dirty="0" err="1" smtClean="0">
                <a:latin typeface="Chalkboard"/>
                <a:cs typeface="Chalkboard"/>
              </a:rPr>
              <a:t>Xa</a:t>
            </a:r>
            <a:r>
              <a:rPr lang="en-US" sz="2400" dirty="0" smtClean="0">
                <a:latin typeface="Chalkboard"/>
                <a:cs typeface="Chalkboard"/>
              </a:rPr>
              <a:t>||</a:t>
            </a:r>
            <a:r>
              <a:rPr lang="en-US" sz="2400" baseline="-25000" dirty="0" smtClean="0">
                <a:latin typeface="Chalkboard"/>
                <a:cs typeface="Chalkboard"/>
              </a:rPr>
              <a:t>B</a:t>
            </a:r>
            <a:r>
              <a:rPr lang="en-US" sz="2400" dirty="0" smtClean="0">
                <a:latin typeface="Chalkboard"/>
                <a:cs typeface="Chalkboard"/>
              </a:rPr>
              <a:t> / ||a||</a:t>
            </a:r>
            <a:r>
              <a:rPr lang="en-US" sz="2400" baseline="-25000" dirty="0" smtClean="0">
                <a:latin typeface="Chalkboard"/>
                <a:cs typeface="Chalkboard"/>
              </a:rPr>
              <a:t>A                          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operator norm</a:t>
            </a:r>
            <a:endParaRPr lang="en-US" sz="2400" baseline="-25000" dirty="0" smtClean="0">
              <a:solidFill>
                <a:srgbClr val="FFFF00"/>
              </a:solidFill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||X||</a:t>
            </a:r>
            <a:r>
              <a:rPr lang="en-US" sz="2400" baseline="-25000" dirty="0" smtClean="0">
                <a:latin typeface="Chalkboard"/>
                <a:cs typeface="Chalkboard"/>
              </a:rPr>
              <a:t>A-&gt;C-&gt;B</a:t>
            </a:r>
            <a:r>
              <a:rPr lang="en-US" sz="2400" dirty="0" smtClean="0">
                <a:latin typeface="Chalkboard"/>
                <a:cs typeface="Chalkboard"/>
              </a:rPr>
              <a:t> = min {||Z||</a:t>
            </a:r>
            <a:r>
              <a:rPr lang="en-US" sz="2400" baseline="-25000" dirty="0" smtClean="0">
                <a:latin typeface="Chalkboard"/>
                <a:cs typeface="Chalkboard"/>
              </a:rPr>
              <a:t>A-&gt;C</a:t>
            </a:r>
            <a:r>
              <a:rPr lang="en-US" sz="2400" dirty="0" smtClean="0">
                <a:latin typeface="Chalkboard"/>
                <a:cs typeface="Chalkboard"/>
              </a:rPr>
              <a:t> ||Y||</a:t>
            </a:r>
            <a:r>
              <a:rPr lang="en-US" sz="2400" baseline="-25000" dirty="0" smtClean="0">
                <a:latin typeface="Chalkboard"/>
                <a:cs typeface="Chalkboard"/>
              </a:rPr>
              <a:t>C-&gt;B</a:t>
            </a:r>
            <a:r>
              <a:rPr lang="en-US" sz="2400" dirty="0" smtClean="0">
                <a:latin typeface="Chalkboard"/>
                <a:cs typeface="Chalkboard"/>
              </a:rPr>
              <a:t> : X=YZ} 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factorization norm</a:t>
            </a:r>
            <a:endParaRPr lang="en-US" sz="2400" dirty="0">
              <a:solidFill>
                <a:srgbClr val="FFFF00"/>
              </a:solidFill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6" y="2612581"/>
            <a:ext cx="82282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Let A,B be arbitrary.  C = l</a:t>
            </a:r>
            <a:r>
              <a:rPr lang="en-US" sz="2400" spc="-3000" baseline="-25000" dirty="0" smtClean="0">
                <a:latin typeface="Chalkboard"/>
                <a:cs typeface="Chalkboard"/>
              </a:rPr>
              <a:t>1</a:t>
            </a:r>
            <a:r>
              <a:rPr lang="en-US" sz="2400" spc="-3000" baseline="30000" dirty="0" smtClean="0">
                <a:latin typeface="Chalkboard"/>
                <a:cs typeface="Chalkboard"/>
              </a:rPr>
              <a:t>m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Only changes are </a:t>
            </a:r>
            <a:r>
              <a:rPr lang="en-US" sz="2400" dirty="0" err="1" smtClean="0">
                <a:latin typeface="Chalkboard"/>
                <a:cs typeface="Chalkboard"/>
              </a:rPr>
              <a:t>sparsification</a:t>
            </a:r>
            <a:r>
              <a:rPr lang="en-US" sz="2400" dirty="0" smtClean="0">
                <a:latin typeface="Chalkboard"/>
                <a:cs typeface="Chalkboard"/>
              </a:rPr>
              <a:t> (cannot assume </a:t>
            </a:r>
            <a:r>
              <a:rPr lang="en-US" sz="2400" dirty="0" err="1" smtClean="0">
                <a:latin typeface="Chalkboard"/>
                <a:cs typeface="Chalkboard"/>
              </a:rPr>
              <a:t>m≤poly</a:t>
            </a:r>
            <a:r>
              <a:rPr lang="en-US" sz="2400" dirty="0" smtClean="0">
                <a:latin typeface="Chalkboard"/>
                <a:cs typeface="Chalkboard"/>
              </a:rPr>
              <a:t>(n))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and operator </a:t>
            </a:r>
            <a:r>
              <a:rPr lang="en-US" sz="2400" dirty="0" err="1" smtClean="0">
                <a:latin typeface="Chalkboard"/>
                <a:cs typeface="Chalkboard"/>
              </a:rPr>
              <a:t>Chernoff</a:t>
            </a:r>
            <a:r>
              <a:rPr lang="en-US" sz="2400" dirty="0" smtClean="0">
                <a:latin typeface="Chalkboard"/>
                <a:cs typeface="Chalkboard"/>
              </a:rPr>
              <a:t> for B.</a:t>
            </a:r>
            <a:endParaRPr lang="en-US" sz="2400" dirty="0">
              <a:latin typeface="Chalkboard"/>
              <a:cs typeface="Chalkboard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52002" y="5666095"/>
            <a:ext cx="6178288" cy="1057131"/>
            <a:chOff x="815717" y="5714475"/>
            <a:chExt cx="6178288" cy="1057131"/>
          </a:xfrm>
        </p:grpSpPr>
        <p:sp>
          <p:nvSpPr>
            <p:cNvPr id="10" name="Rounded Rectangle 9"/>
            <p:cNvSpPr/>
            <p:nvPr/>
          </p:nvSpPr>
          <p:spPr>
            <a:xfrm>
              <a:off x="815717" y="5714475"/>
              <a:ext cx="6178288" cy="1057131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result</a:t>
              </a:r>
              <a:r>
                <a:rPr lang="en-US" sz="2400" dirty="0" smtClean="0">
                  <a:latin typeface="Chalkboard"/>
                  <a:cs typeface="Chalkboard"/>
                </a:rPr>
                <a:t>: </a:t>
              </a:r>
            </a:p>
            <a:p>
              <a:r>
                <a:rPr lang="en-US" sz="2400" dirty="0" smtClean="0">
                  <a:latin typeface="Chalkboard"/>
                  <a:cs typeface="Chalkboard"/>
                </a:rPr>
                <a:t>estimated in time </a:t>
              </a:r>
              <a:r>
                <a:rPr lang="en-US" sz="2400" dirty="0" err="1" smtClean="0">
                  <a:latin typeface="Chalkboard"/>
                  <a:cs typeface="Chalkboard"/>
                </a:rPr>
                <a:t>exp</a:t>
              </a:r>
              <a:r>
                <a:rPr lang="en-US" sz="2400" dirty="0" smtClean="0">
                  <a:latin typeface="Chalkboard"/>
                  <a:cs typeface="Chalkboard"/>
                </a:rPr>
                <a:t>(T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(B)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 log(m)/ε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)</a:t>
              </a:r>
            </a:p>
          </p:txBody>
        </p: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49" y="5792118"/>
              <a:ext cx="4219339" cy="43033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7294123" y="3988584"/>
            <a:ext cx="1647162" cy="1908343"/>
            <a:chOff x="7294123" y="3988584"/>
            <a:chExt cx="1647162" cy="1908343"/>
          </a:xfrm>
        </p:grpSpPr>
        <p:sp>
          <p:nvSpPr>
            <p:cNvPr id="19" name="TextBox 18"/>
            <p:cNvSpPr txBox="1"/>
            <p:nvPr/>
          </p:nvSpPr>
          <p:spPr>
            <a:xfrm>
              <a:off x="7294123" y="3988584"/>
              <a:ext cx="1455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T</a:t>
              </a:r>
              <a:r>
                <a:rPr lang="en-US" sz="2400" baseline="-25000">
                  <a:latin typeface="Chalkboard"/>
                  <a:cs typeface="Chalkboard"/>
                </a:rPr>
                <a:t>2</a:t>
              </a:r>
              <a:r>
                <a:rPr lang="en-US" sz="2400">
                  <a:latin typeface="Chalkboard"/>
                  <a:cs typeface="Chalkboard"/>
                </a:rPr>
                <a:t>(S</a:t>
              </a:r>
              <a:r>
                <a:rPr lang="en-US" sz="2400" baseline="-25000">
                  <a:latin typeface="Chalkboard"/>
                  <a:cs typeface="Chalkboard"/>
                </a:rPr>
                <a:t>2</a:t>
              </a:r>
              <a:r>
                <a:rPr lang="en-US" sz="2400">
                  <a:latin typeface="Chalkboard"/>
                  <a:cs typeface="Chalkboard"/>
                </a:rPr>
                <a:t>) = 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94123" y="4539553"/>
              <a:ext cx="1009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T</a:t>
              </a:r>
              <a:r>
                <a:rPr lang="en-US" sz="2400" baseline="-25000">
                  <a:latin typeface="Chalkboard"/>
                  <a:cs typeface="Chalkboard"/>
                </a:rPr>
                <a:t>2</a:t>
              </a:r>
              <a:r>
                <a:rPr lang="en-US" sz="2400">
                  <a:latin typeface="Chalkboard"/>
                  <a:cs typeface="Chalkboard"/>
                </a:rPr>
                <a:t>(S</a:t>
              </a:r>
              <a:r>
                <a:rPr lang="en-US" sz="2400" baseline="-25000">
                  <a:latin typeface="Chalkboard"/>
                  <a:cs typeface="Chalkboard"/>
                </a:rPr>
                <a:t>∞</a:t>
              </a:r>
              <a:r>
                <a:rPr lang="en-US" sz="2400">
                  <a:latin typeface="Chalkboard"/>
                  <a:cs typeface="Chalkboard"/>
                </a:rPr>
                <a:t>)</a:t>
              </a:r>
            </a:p>
          </p:txBody>
        </p:sp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380" y="5000091"/>
              <a:ext cx="1296905" cy="29326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35520" y="5435262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T</a:t>
              </a:r>
              <a:r>
                <a:rPr lang="en-US" sz="2400" baseline="-25000">
                  <a:latin typeface="Chalkboard"/>
                  <a:cs typeface="Chalkboard"/>
                </a:rPr>
                <a:t>2</a:t>
              </a:r>
              <a:r>
                <a:rPr lang="en-US" sz="2400">
                  <a:latin typeface="Chalkboard"/>
                  <a:cs typeface="Chalkboard"/>
                </a:rPr>
                <a:t>(S</a:t>
              </a:r>
              <a:r>
                <a:rPr lang="en-US" sz="2400" baseline="-25000">
                  <a:latin typeface="Chalkboard"/>
                  <a:cs typeface="Chalkboard"/>
                </a:rPr>
                <a:t>1</a:t>
              </a:r>
              <a:r>
                <a:rPr lang="en-US" sz="2400">
                  <a:latin typeface="Chalkboard"/>
                  <a:cs typeface="Chalkboard"/>
                </a:rPr>
                <a:t>) =</a:t>
              </a:r>
            </a:p>
          </p:txBody>
        </p:sp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806" y="5553870"/>
              <a:ext cx="433714" cy="32094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49601" y="3808008"/>
            <a:ext cx="6796117" cy="1702520"/>
            <a:chOff x="249601" y="3808008"/>
            <a:chExt cx="6796117" cy="1702520"/>
          </a:xfrm>
        </p:grpSpPr>
        <p:sp>
          <p:nvSpPr>
            <p:cNvPr id="15" name="TextBox 14"/>
            <p:cNvSpPr txBox="1"/>
            <p:nvPr/>
          </p:nvSpPr>
          <p:spPr>
            <a:xfrm>
              <a:off x="249601" y="3881095"/>
              <a:ext cx="6653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Type-2 constant</a:t>
              </a:r>
              <a:r>
                <a:rPr lang="en-US" sz="2400" dirty="0" smtClean="0">
                  <a:latin typeface="Chalkboard"/>
                  <a:cs typeface="Chalkboard"/>
                </a:rPr>
                <a:t>: T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(B) is smallest </a:t>
              </a:r>
              <a:r>
                <a:rPr lang="en-US" sz="2400" dirty="0" err="1" smtClean="0">
                  <a:latin typeface="Chalkboard"/>
                  <a:cs typeface="Chalkboard"/>
                </a:rPr>
                <a:t>λ</a:t>
              </a:r>
              <a:r>
                <a:rPr lang="en-US" sz="2400" dirty="0" smtClean="0">
                  <a:latin typeface="Chalkboard"/>
                  <a:cs typeface="Chalkboard"/>
                </a:rPr>
                <a:t> such that</a:t>
              </a:r>
            </a:p>
            <a:p>
              <a:endParaRPr lang="en-US" sz="2400" dirty="0">
                <a:latin typeface="Chalkboard"/>
                <a:cs typeface="Chalkboard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9601" y="3808008"/>
              <a:ext cx="6796117" cy="1702520"/>
              <a:chOff x="249601" y="3808008"/>
              <a:chExt cx="6796117" cy="170252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49601" y="3808008"/>
                <a:ext cx="6796117" cy="1702520"/>
              </a:xfrm>
              <a:prstGeom prst="round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latin typeface="Chalkboard"/>
                  <a:cs typeface="Chalkboard"/>
                </a:endParaRPr>
              </a:p>
            </p:txBody>
          </p:sp>
          <p:pic>
            <p:nvPicPr>
              <p:cNvPr id="27" name="Picture 2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97" y="4274437"/>
                <a:ext cx="6106686" cy="1164086"/>
              </a:xfrm>
              <a:prstGeom prst="rect">
                <a:avLst/>
              </a:prstGeom>
            </p:spPr>
          </p:pic>
        </p:grpSp>
      </p:grpSp>
      <p:pic>
        <p:nvPicPr>
          <p:cNvPr id="31" name="Picture 30" descr="jfish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75" y="121023"/>
            <a:ext cx="2017428" cy="13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4569" y="1713576"/>
            <a:ext cx="8083050" cy="1798705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4"/>
                </a:solidFill>
                <a:latin typeface="Chalkboard"/>
                <a:cs typeface="Chalkboard"/>
              </a:rPr>
              <a:t>S</a:t>
            </a:r>
            <a:r>
              <a:rPr lang="en-US" sz="2400" baseline="-25000">
                <a:solidFill>
                  <a:schemeClr val="accent4"/>
                </a:solidFill>
                <a:latin typeface="Chalkboard"/>
                <a:cs typeface="Chalkboard"/>
              </a:rPr>
              <a:t>1</a:t>
            </a:r>
            <a:r>
              <a:rPr lang="en-US" sz="2400">
                <a:solidFill>
                  <a:schemeClr val="accent4"/>
                </a:solidFill>
                <a:latin typeface="Chalkboard"/>
                <a:cs typeface="Chalkboard"/>
              </a:rPr>
              <a:t> </a:t>
            </a:r>
            <a:r>
              <a:rPr lang="en-US" sz="2400">
                <a:solidFill>
                  <a:schemeClr val="accent4"/>
                </a:solidFill>
                <a:latin typeface="Chalkboard"/>
                <a:cs typeface="Chalkboard"/>
                <a:sym typeface="Wingdings"/>
              </a:rPr>
              <a:t> S</a:t>
            </a:r>
            <a:r>
              <a:rPr lang="en-US" sz="2400" baseline="-25000">
                <a:solidFill>
                  <a:schemeClr val="accent4"/>
                </a:solidFill>
                <a:latin typeface="Chalkboard"/>
                <a:cs typeface="Chalkboard"/>
                <a:sym typeface="Wingdings"/>
              </a:rPr>
              <a:t>p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 </a:t>
            </a:r>
            <a:r>
              <a:rPr lang="en-US" sz="2400">
                <a:latin typeface="Chalkboard"/>
                <a:cs typeface="Chalkboard"/>
                <a:sym typeface="Wingdings"/>
              </a:rPr>
              <a:t>norms of </a:t>
            </a:r>
            <a:r>
              <a:rPr lang="en-US" sz="2400">
                <a:solidFill>
                  <a:srgbClr val="E8950E"/>
                </a:solidFill>
                <a:latin typeface="Chalkboard"/>
                <a:cs typeface="Chalkboard"/>
                <a:sym typeface="Wingdings"/>
              </a:rPr>
              <a:t>entanglement-breaking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 </a:t>
            </a:r>
            <a:r>
              <a:rPr lang="en-US" sz="2400">
                <a:solidFill>
                  <a:srgbClr val="FFFFFF"/>
                </a:solidFill>
                <a:latin typeface="Chalkboard"/>
                <a:cs typeface="Chalkboard"/>
                <a:sym typeface="Wingdings"/>
              </a:rPr>
              <a:t>channels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/>
            </a:r>
            <a:b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</a:br>
            <a:r>
              <a:rPr lang="en-US" sz="2400">
                <a:latin typeface="Chalkboard"/>
                <a:cs typeface="Chalkboard"/>
              </a:rPr>
              <a:t>N(ρ) = ∑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 tr[A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ρ]B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, where ∑</a:t>
            </a:r>
            <a:r>
              <a:rPr lang="en-US" sz="2400" baseline="-25000">
                <a:latin typeface="Chalkboard"/>
                <a:cs typeface="Chalkboard"/>
              </a:rPr>
              <a:t>i </a:t>
            </a:r>
            <a:r>
              <a:rPr lang="en-US" sz="2400">
                <a:latin typeface="Chalkboard"/>
                <a:cs typeface="Chalkboard"/>
              </a:rPr>
              <a:t>A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 = I, ||B</a:t>
            </a:r>
            <a:r>
              <a:rPr lang="en-US" sz="2400" baseline="-25000">
                <a:latin typeface="Chalkboard"/>
                <a:cs typeface="Chalkboard"/>
              </a:rPr>
              <a:t>i</a:t>
            </a:r>
            <a:r>
              <a:rPr lang="en-US" sz="2400">
                <a:latin typeface="Chalkboard"/>
                <a:cs typeface="Chalkboard"/>
              </a:rPr>
              <a:t>||</a:t>
            </a:r>
            <a:r>
              <a:rPr lang="en-US" sz="2400" baseline="-25000">
                <a:latin typeface="Chalkboard"/>
                <a:cs typeface="Chalkboard"/>
              </a:rPr>
              <a:t>1</a:t>
            </a:r>
            <a:r>
              <a:rPr lang="en-US" sz="2400">
                <a:latin typeface="Chalkboard"/>
                <a:cs typeface="Chalkboard"/>
              </a:rPr>
              <a:t> = 1.</a:t>
            </a:r>
            <a:br>
              <a:rPr lang="en-US" sz="2400">
                <a:latin typeface="Chalkboard"/>
                <a:cs typeface="Chalkboard"/>
              </a:rPr>
            </a:br>
            <a:r>
              <a:rPr lang="en-US" sz="2400">
                <a:latin typeface="Chalkboard"/>
                <a:cs typeface="Chalkboard"/>
              </a:rPr>
              <a:t>Can estimate 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</a:rPr>
              <a:t>||N||</a:t>
            </a:r>
            <a:r>
              <a:rPr lang="en-US" sz="2400" baseline="-25000">
                <a:solidFill>
                  <a:srgbClr val="FFFF00"/>
                </a:solidFill>
                <a:latin typeface="Chalkboard"/>
                <a:cs typeface="Chalkboard"/>
              </a:rPr>
              <a:t>1</a:t>
            </a:r>
            <a:r>
              <a:rPr lang="en-US" sz="2400" baseline="-250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p 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±ε</a:t>
            </a:r>
            <a:r>
              <a:rPr lang="en-US" sz="2400">
                <a:latin typeface="Chalkboard"/>
                <a:cs typeface="Chalkboard"/>
                <a:sym typeface="Wingdings"/>
              </a:rPr>
              <a:t>in time 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n</a:t>
            </a:r>
            <a:r>
              <a:rPr lang="en-US" sz="2400" baseline="30000">
                <a:solidFill>
                  <a:srgbClr val="FFFF00"/>
                </a:solidFill>
                <a:latin typeface="Chalkboard"/>
                <a:cs typeface="Chalkboard"/>
                <a:sym typeface="Wingdings"/>
              </a:rPr>
              <a:t>f(p,ε)</a:t>
            </a:r>
            <a:r>
              <a:rPr lang="en-US" sz="2400">
                <a:latin typeface="Chalkboard"/>
                <a:cs typeface="Chalkboard"/>
                <a:sym typeface="Wingdings"/>
              </a:rPr>
              <a:t>.</a:t>
            </a:r>
            <a:endParaRPr lang="en-US" sz="2400" baseline="30000">
              <a:latin typeface="Chalkboard"/>
              <a:cs typeface="Chalkboard"/>
              <a:sym typeface="Wingdings"/>
            </a:endParaRPr>
          </a:p>
          <a:p>
            <a:r>
              <a:rPr lang="en-US" sz="2400">
                <a:latin typeface="Chalkboard"/>
                <a:cs typeface="Chalkboard"/>
              </a:rPr>
              <a:t>(uses bounds on T</a:t>
            </a:r>
            <a:r>
              <a:rPr lang="en-US" sz="2400" baseline="-25000">
                <a:latin typeface="Chalkboard"/>
                <a:cs typeface="Chalkboard"/>
              </a:rPr>
              <a:t>2</a:t>
            </a:r>
            <a:r>
              <a:rPr lang="en-US" sz="2400">
                <a:latin typeface="Chalkboard"/>
                <a:cs typeface="Chalkboard"/>
              </a:rPr>
              <a:t>(S</a:t>
            </a:r>
            <a:r>
              <a:rPr lang="en-US" sz="2400" baseline="-25000">
                <a:latin typeface="Chalkboard"/>
                <a:cs typeface="Chalkboard"/>
              </a:rPr>
              <a:t>p</a:t>
            </a:r>
            <a:r>
              <a:rPr lang="en-US" sz="2400">
                <a:latin typeface="Chalkboard"/>
                <a:cs typeface="Chalkboard"/>
              </a:rPr>
              <a:t>) from [Ball-Carlen-Lieb </a:t>
            </a:r>
            <a:r>
              <a:rPr lang="fr-FR" sz="2400">
                <a:latin typeface="Chalkboard"/>
                <a:cs typeface="Chalkboard"/>
              </a:rPr>
              <a:t>’</a:t>
            </a:r>
            <a:r>
              <a:rPr lang="en-US" sz="2400">
                <a:latin typeface="Chalkboard"/>
                <a:cs typeface="Chalkboard"/>
              </a:rPr>
              <a:t>94</a:t>
            </a:r>
            <a:r>
              <a:rPr lang="en-US" sz="2400" smtClean="0">
                <a:latin typeface="Chalkboard"/>
                <a:cs typeface="Chalkboard"/>
              </a:rPr>
              <a:t>]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8409" y="3943453"/>
            <a:ext cx="3840608" cy="1635186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Chalkboard"/>
                <a:cs typeface="Chalkboard"/>
              </a:rPr>
              <a:t>low-rank measurements:</a:t>
            </a:r>
          </a:p>
          <a:p>
            <a:r>
              <a:rPr lang="en-US" sz="2400" dirty="0" err="1" smtClean="0">
                <a:latin typeface="Chalkboard"/>
                <a:cs typeface="Chalkboard"/>
              </a:rPr>
              <a:t>h</a:t>
            </a:r>
            <a:r>
              <a:rPr lang="en-US" sz="2400" baseline="-25000" dirty="0" err="1" smtClean="0">
                <a:latin typeface="Chalkboard"/>
                <a:cs typeface="Chalkboard"/>
              </a:rPr>
              <a:t>Sep</a:t>
            </a:r>
            <a:r>
              <a:rPr lang="en-US" sz="2400" dirty="0" smtClean="0">
                <a:latin typeface="Chalkboard"/>
                <a:cs typeface="Chalkboard"/>
              </a:rPr>
              <a:t>(∑</a:t>
            </a:r>
            <a:r>
              <a:rPr lang="en-US" sz="2400" baseline="-25000" dirty="0" err="1" smtClean="0">
                <a:latin typeface="Chalkboard"/>
                <a:cs typeface="Chalkboard"/>
              </a:rPr>
              <a:t>i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  <a:r>
              <a:rPr lang="en-US" sz="2400" dirty="0" err="1" smtClean="0">
                <a:latin typeface="Chalkboard"/>
                <a:cs typeface="Chalkboard"/>
              </a:rPr>
              <a:t>A</a:t>
            </a:r>
            <a:r>
              <a:rPr lang="en-US" sz="2400" baseline="-25000" dirty="0" err="1" smtClean="0">
                <a:latin typeface="Chalkboard"/>
                <a:cs typeface="Chalkboard"/>
              </a:rPr>
              <a:t>i</a:t>
            </a:r>
            <a:r>
              <a:rPr lang="en-US" sz="2400" dirty="0" err="1" smtClean="0">
                <a:latin typeface="Chalkboard"/>
                <a:cs typeface="Chalkboard"/>
              </a:rPr>
              <a:t>⊗B</a:t>
            </a:r>
            <a:r>
              <a:rPr lang="en-US" sz="2400" baseline="-25000" dirty="0" err="1" smtClean="0">
                <a:latin typeface="Chalkboard"/>
                <a:cs typeface="Chalkboard"/>
              </a:rPr>
              <a:t>i</a:t>
            </a:r>
            <a:r>
              <a:rPr lang="en-US" sz="2400" dirty="0" smtClean="0">
                <a:latin typeface="Chalkboard"/>
                <a:cs typeface="Chalkboard"/>
              </a:rPr>
              <a:t>)±</a:t>
            </a:r>
            <a:r>
              <a:rPr lang="en-US" sz="2400" dirty="0" err="1" smtClean="0">
                <a:latin typeface="Chalkboard"/>
                <a:cs typeface="Chalkboard"/>
              </a:rPr>
              <a:t>εfor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∑</a:t>
            </a:r>
            <a:r>
              <a:rPr lang="en-US" sz="2400" baseline="-25000" dirty="0" err="1" smtClean="0">
                <a:latin typeface="Chalkboard"/>
                <a:cs typeface="Chalkboard"/>
              </a:rPr>
              <a:t>i</a:t>
            </a:r>
            <a:r>
              <a:rPr lang="en-US" sz="2400" dirty="0" err="1" smtClean="0">
                <a:latin typeface="Chalkboard"/>
                <a:cs typeface="Chalkboard"/>
              </a:rPr>
              <a:t>|A</a:t>
            </a:r>
            <a:r>
              <a:rPr lang="en-US" sz="2400" baseline="-25000" dirty="0" err="1" smtClean="0">
                <a:latin typeface="Chalkboard"/>
                <a:cs typeface="Chalkboard"/>
              </a:rPr>
              <a:t>i</a:t>
            </a:r>
            <a:r>
              <a:rPr lang="en-US" sz="2400" dirty="0" smtClean="0">
                <a:latin typeface="Chalkboard"/>
                <a:cs typeface="Chalkboard"/>
              </a:rPr>
              <a:t>|=1, ||B</a:t>
            </a:r>
            <a:r>
              <a:rPr lang="en-US" sz="2400" baseline="-25000" dirty="0" smtClean="0">
                <a:latin typeface="Chalkboard"/>
                <a:cs typeface="Chalkboard"/>
              </a:rPr>
              <a:t>i</a:t>
            </a:r>
            <a:r>
              <a:rPr lang="en-US" sz="2400" dirty="0" smtClean="0">
                <a:latin typeface="Chalkboard"/>
                <a:cs typeface="Chalkboard"/>
              </a:rPr>
              <a:t>||</a:t>
            </a:r>
            <a:r>
              <a:rPr lang="en-US" sz="2400" baseline="-25000" dirty="0" smtClean="0">
                <a:latin typeface="Chalkboard"/>
                <a:cs typeface="Chalkboard"/>
              </a:rPr>
              <a:t>∞</a:t>
            </a:r>
            <a:r>
              <a:rPr lang="en-US" sz="2400" dirty="0" smtClean="0">
                <a:latin typeface="Chalkboard"/>
                <a:cs typeface="Chalkboard"/>
              </a:rPr>
              <a:t>≤1, 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rank </a:t>
            </a:r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B</a:t>
            </a:r>
            <a:r>
              <a:rPr lang="en-US" sz="2400" baseline="-25000" dirty="0" err="1" smtClean="0">
                <a:solidFill>
                  <a:srgbClr val="FFFF00"/>
                </a:solidFill>
                <a:latin typeface="Chalkboard"/>
                <a:cs typeface="Chalkboard"/>
              </a:rPr>
              <a:t>i</a:t>
            </a:r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≤r</a:t>
            </a:r>
            <a:endParaRPr lang="en-US" sz="2400" dirty="0" smtClean="0">
              <a:solidFill>
                <a:srgbClr val="FFFF00"/>
              </a:solidFill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in time </a:t>
            </a:r>
            <a:r>
              <a:rPr lang="en-US" sz="2400" dirty="0" err="1">
                <a:solidFill>
                  <a:srgbClr val="FFFF00"/>
                </a:solidFill>
                <a:latin typeface="Chalkboard"/>
                <a:cs typeface="Chalkboard"/>
              </a:rPr>
              <a:t>n</a:t>
            </a:r>
            <a:r>
              <a:rPr lang="en-US" sz="2400" baseline="30000" dirty="0" err="1" smtClean="0">
                <a:solidFill>
                  <a:srgbClr val="FFFF00"/>
                </a:solidFill>
                <a:latin typeface="Chalkboard"/>
                <a:cs typeface="Chalkboard"/>
              </a:rPr>
              <a:t>O</a:t>
            </a:r>
            <a:r>
              <a:rPr lang="en-US" sz="2400" baseline="30000" dirty="0" smtClean="0">
                <a:solidFill>
                  <a:srgbClr val="FFFF00"/>
                </a:solidFill>
                <a:latin typeface="Chalkboard"/>
                <a:cs typeface="Chalkboard"/>
              </a:rPr>
              <a:t>(r/ε</a:t>
            </a:r>
            <a:r>
              <a:rPr lang="en-US" sz="2400" baseline="50000" dirty="0" smtClean="0">
                <a:solidFill>
                  <a:srgbClr val="FFFF00"/>
                </a:solidFill>
                <a:latin typeface="Chalkboard"/>
                <a:cs typeface="Chalkboard"/>
              </a:rPr>
              <a:t>2</a:t>
            </a:r>
            <a:r>
              <a:rPr lang="en-US" sz="2400" baseline="30000" dirty="0" smtClean="0">
                <a:solidFill>
                  <a:srgbClr val="FFFF00"/>
                </a:solidFill>
                <a:latin typeface="Chalkboard"/>
                <a:cs typeface="Chalkboard"/>
              </a:rPr>
              <a:t>)</a:t>
            </a:r>
            <a:endParaRPr lang="en-US" sz="2400" dirty="0">
              <a:solidFill>
                <a:srgbClr val="FFFF00"/>
              </a:solidFill>
              <a:latin typeface="Chalkboard"/>
              <a:cs typeface="Chalkboar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84095" y="3943453"/>
            <a:ext cx="4451048" cy="1729214"/>
            <a:chOff x="4584095" y="3943453"/>
            <a:chExt cx="4451048" cy="1729214"/>
          </a:xfrm>
        </p:grpSpPr>
        <p:sp>
          <p:nvSpPr>
            <p:cNvPr id="9" name="Rounded Rectangle 8"/>
            <p:cNvSpPr/>
            <p:nvPr/>
          </p:nvSpPr>
          <p:spPr>
            <a:xfrm>
              <a:off x="4584095" y="3943453"/>
              <a:ext cx="4451048" cy="1729214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</a:rPr>
                <a:t>l</a:t>
              </a:r>
              <a:r>
                <a:rPr lang="en-US" sz="2400" baseline="-25000" dirty="0">
                  <a:solidFill>
                    <a:schemeClr val="accent4"/>
                  </a:solidFill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  <a:sym typeface="Wingdings"/>
                </a:rPr>
                <a:t>l</a:t>
              </a:r>
              <a:r>
                <a:rPr lang="en-US" sz="2400" baseline="-25000" dirty="0" smtClean="0">
                  <a:solidFill>
                    <a:schemeClr val="accent4"/>
                  </a:solidFill>
                  <a:latin typeface="Chalkboard"/>
                  <a:cs typeface="Chalkboard"/>
                  <a:sym typeface="Wingdings"/>
                </a:rPr>
                <a:t>p</a:t>
              </a:r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  <a:sym typeface="Wingdings"/>
                </a:rPr>
                <a:t> for even p≥4</a:t>
              </a:r>
              <a:endParaRPr lang="en-US" sz="2400" dirty="0" smtClean="0">
                <a:solidFill>
                  <a:schemeClr val="accent4"/>
                </a:solidFill>
                <a:latin typeface="Chalkboard"/>
                <a:cs typeface="Chalkboard"/>
              </a:endParaRPr>
            </a:p>
            <a:p>
              <a:endParaRPr lang="en-US" sz="2400" dirty="0" smtClean="0">
                <a:latin typeface="Chalkboard"/>
                <a:cs typeface="Chalkboard"/>
              </a:endParaRPr>
            </a:p>
            <a:p>
              <a:endParaRPr lang="en-US" sz="2400" dirty="0">
                <a:latin typeface="Chalkboard"/>
                <a:cs typeface="Chalkboard"/>
              </a:endParaRPr>
            </a:p>
            <a:p>
              <a:r>
                <a:rPr lang="en-US" sz="2400" dirty="0" smtClean="0">
                  <a:latin typeface="Chalkboard"/>
                  <a:cs typeface="Chalkboard"/>
                </a:rPr>
                <a:t>in time </a:t>
              </a:r>
              <a:r>
                <a:rPr lang="en-US" sz="2400" dirty="0" err="1">
                  <a:solidFill>
                    <a:srgbClr val="FFFF00"/>
                  </a:solidFill>
                  <a:latin typeface="Chalkboard"/>
                  <a:cs typeface="Chalkboard"/>
                </a:rPr>
                <a:t>n</a:t>
              </a:r>
              <a:r>
                <a:rPr lang="en-US" sz="2400" baseline="30000" dirty="0" err="1" smtClean="0">
                  <a:solidFill>
                    <a:srgbClr val="FFFF00"/>
                  </a:solidFill>
                  <a:latin typeface="Chalkboard"/>
                  <a:cs typeface="Chalkboard"/>
                </a:rPr>
                <a:t>O</a:t>
              </a:r>
              <a:r>
                <a:rPr lang="en-US" sz="2400" baseline="300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(p/ε</a:t>
              </a:r>
              <a:r>
                <a:rPr lang="en-US" sz="2400" baseline="500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2</a:t>
              </a:r>
              <a:r>
                <a:rPr lang="en-US" sz="2400" baseline="300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)</a:t>
              </a:r>
              <a:endParaRPr lang="en-US" sz="2400" dirty="0">
                <a:solidFill>
                  <a:srgbClr val="FFFF00"/>
                </a:solidFill>
                <a:latin typeface="Chalkboard"/>
                <a:cs typeface="Chalkboard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986" y="4580134"/>
              <a:ext cx="4274681" cy="4675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65238" y="6047619"/>
            <a:ext cx="831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Multipartite versions of 1-LOCC norm too [cf. Li-Smith ‘14]</a:t>
            </a:r>
            <a:endParaRPr lang="en-US" sz="240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09369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64"/>
            <a:ext cx="9052559" cy="976622"/>
          </a:xfrm>
        </p:spPr>
        <p:txBody>
          <a:bodyPr>
            <a:noAutofit/>
          </a:bodyPr>
          <a:lstStyle/>
          <a:p>
            <a:r>
              <a:rPr lang="en-US" sz="4000" dirty="0" err="1"/>
              <a:t>lots of coincidences!  ε</a:t>
            </a:r>
            <a:r>
              <a:rPr lang="en-US" sz="4000" dirty="0"/>
              <a:t>-nets vs. </a:t>
            </a:r>
            <a:r>
              <a:rPr lang="en-US" sz="4000" dirty="0" err="1" smtClean="0"/>
              <a:t>SoS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15811"/>
              </p:ext>
            </p:extLst>
          </p:nvPr>
        </p:nvGraphicFramePr>
        <p:xfrm>
          <a:off x="383416" y="936074"/>
          <a:ext cx="8180012" cy="575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62"/>
                <a:gridCol w="2775610"/>
                <a:gridCol w="2968740"/>
              </a:tblGrid>
              <a:tr h="449344">
                <a:tc>
                  <a:txBody>
                    <a:bodyPr/>
                    <a:lstStyle/>
                    <a:p>
                      <a:r>
                        <a:rPr lang="en-US" sz="2400">
                          <a:latin typeface="Chalkboard"/>
                          <a:cs typeface="Chalkboard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halkboard"/>
                          <a:cs typeface="Chalkboard"/>
                        </a:rPr>
                        <a:t>ε-nets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SoS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/info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theory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780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max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p∈Δ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p</a:t>
                      </a:r>
                      <a:r>
                        <a:rPr lang="en-US" sz="2400" baseline="30000" dirty="0" err="1" smtClean="0">
                          <a:latin typeface="Chalkboard"/>
                          <a:cs typeface="Chalkboard"/>
                        </a:rPr>
                        <a:t>T</a:t>
                      </a: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Ap</a:t>
                      </a:r>
                      <a:endParaRPr lang="en-US" sz="2400" dirty="0" smtClean="0">
                        <a:latin typeface="Chalkboard"/>
                        <a:cs typeface="Chalkboard"/>
                      </a:endParaRPr>
                    </a:p>
                    <a:p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BK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fr-FR" sz="2400" baseline="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baseline="0" smtClean="0">
                          <a:latin typeface="Chalkboard"/>
                          <a:cs typeface="Chalkboard"/>
                        </a:rPr>
                        <a:t>02, </a:t>
                      </a:r>
                      <a:r>
                        <a:rPr lang="en-US" sz="2400" smtClean="0">
                          <a:latin typeface="Chalkboard"/>
                          <a:cs typeface="Chalkboard"/>
                        </a:rPr>
                        <a:t>KLP</a:t>
                      </a:r>
                      <a:r>
                        <a:rPr lang="en-US" sz="2400" baseline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‘06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DF </a:t>
                      </a:r>
                      <a:r>
                        <a:rPr lang="fr-FR" sz="240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80</a:t>
                      </a:r>
                      <a:br>
                        <a:rPr lang="en-US" sz="2400" dirty="0" smtClean="0">
                          <a:latin typeface="Chalkboard"/>
                          <a:cs typeface="Chalkboard"/>
                        </a:rPr>
                      </a:b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BK </a:t>
                      </a:r>
                      <a:r>
                        <a:rPr lang="fr-FR" sz="240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02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, 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KLP ‘06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78096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halkboard"/>
                          <a:cs typeface="Chalkboard"/>
                        </a:rPr>
                        <a:t>approx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 Nash</a:t>
                      </a:r>
                    </a:p>
                    <a:p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LMM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fr-FR" sz="2400" baseline="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03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HNW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 ‘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16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82197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free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AIM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 ‘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halkboard"/>
                          <a:cs typeface="Chalkboard"/>
                        </a:rPr>
                        <a:t>Brandão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-H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 ‘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13</a:t>
                      </a:r>
                    </a:p>
                  </a:txBody>
                  <a:tcPr/>
                </a:tc>
              </a:tr>
              <a:tr h="82197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unique games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ABS </a:t>
                      </a:r>
                      <a:r>
                        <a:rPr lang="fr-FR" sz="240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10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BRS ‘11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82197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small-set expansion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ABS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fr-FR" sz="2400" baseline="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10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BBHKSZ </a:t>
                      </a:r>
                      <a:r>
                        <a:rPr lang="fr-FR" sz="2400" dirty="0" smtClean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 smtClean="0">
                          <a:latin typeface="Chalkboard"/>
                          <a:cs typeface="Chalkboard"/>
                        </a:rPr>
                        <a:t>12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112806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halkboard"/>
                          <a:cs typeface="Chalkboard"/>
                        </a:rPr>
                        <a:t>h</a:t>
                      </a:r>
                      <a:r>
                        <a:rPr lang="en-US" sz="2400" baseline="-25000" dirty="0" err="1" smtClean="0">
                          <a:latin typeface="Chalkboard"/>
                          <a:cs typeface="Chalkboard"/>
                        </a:rPr>
                        <a:t>Sep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Shi-Wu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fr-FR" sz="2400" baseline="0" dirty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11</a:t>
                      </a:r>
                      <a:br>
                        <a:rPr lang="en-US" sz="2400" baseline="0" dirty="0">
                          <a:latin typeface="Chalkboard"/>
                          <a:cs typeface="Chalkboard"/>
                        </a:rPr>
                      </a:br>
                      <a:r>
                        <a:rPr lang="en-US" sz="2400" dirty="0">
                          <a:latin typeface="Chalkboard"/>
                          <a:cs typeface="Chalkboard"/>
                        </a:rPr>
                        <a:t>BKS </a:t>
                      </a:r>
                      <a:r>
                        <a:rPr lang="fr-FR" sz="2400" dirty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13</a:t>
                      </a:r>
                      <a:br>
                        <a:rPr lang="en-US" sz="2400" dirty="0">
                          <a:latin typeface="Chalkboard"/>
                          <a:cs typeface="Chalkboard"/>
                        </a:rPr>
                      </a:br>
                      <a:r>
                        <a:rPr lang="en-US" sz="2400" baseline="0" dirty="0" err="1" smtClean="0">
                          <a:latin typeface="Chalkboard"/>
                          <a:cs typeface="Chalkboard"/>
                        </a:rPr>
                        <a:t>Brandão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-H </a:t>
                      </a:r>
                      <a:r>
                        <a:rPr lang="en-US" sz="2400" baseline="0" dirty="0">
                          <a:latin typeface="Chalkboard"/>
                          <a:cs typeface="Chalkboard"/>
                        </a:rPr>
                        <a:t>‘</a:t>
                      </a:r>
                      <a:r>
                        <a:rPr lang="en-US" sz="2400" baseline="0" dirty="0" smtClean="0">
                          <a:latin typeface="Chalkboard"/>
                          <a:cs typeface="Chalkboard"/>
                        </a:rPr>
                        <a:t>15</a:t>
                      </a:r>
                      <a:endParaRPr lang="en-US" sz="240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halkboard"/>
                          <a:cs typeface="Chalkboard"/>
                        </a:rPr>
                        <a:t>BCY ‘10</a:t>
                      </a:r>
                      <a:br>
                        <a:rPr lang="en-US" sz="2400" dirty="0">
                          <a:latin typeface="Chalkboard"/>
                          <a:cs typeface="Chalkboard"/>
                        </a:rPr>
                      </a:br>
                      <a:r>
                        <a:rPr lang="en-US" sz="2400" dirty="0" err="1">
                          <a:latin typeface="Chalkboard"/>
                          <a:cs typeface="Chalkboard"/>
                        </a:rPr>
                        <a:t>Brandão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-H </a:t>
                      </a:r>
                      <a:r>
                        <a:rPr lang="fr-FR" sz="2400" dirty="0">
                          <a:latin typeface="Chalkboard"/>
                          <a:cs typeface="Chalkboard"/>
                        </a:rPr>
                        <a:t>’</a:t>
                      </a:r>
                      <a:r>
                        <a:rPr lang="en-US" sz="2400" dirty="0">
                          <a:latin typeface="Chalkboard"/>
                          <a:cs typeface="Chalkboard"/>
                        </a:rPr>
                        <a:t>12</a:t>
                      </a:r>
                      <a:br>
                        <a:rPr lang="en-US" sz="2400" dirty="0">
                          <a:latin typeface="Chalkboard"/>
                          <a:cs typeface="Chalkboard"/>
                        </a:rPr>
                      </a:br>
                      <a:r>
                        <a:rPr lang="en-US" sz="2400" dirty="0">
                          <a:latin typeface="Chalkboard"/>
                          <a:cs typeface="Chalkboard"/>
                        </a:rPr>
                        <a:t>BKS ‘13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5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121023"/>
            <a:ext cx="8361438" cy="1429871"/>
          </a:xfrm>
        </p:spPr>
        <p:txBody>
          <a:bodyPr>
            <a:normAutofit fontScale="90000"/>
          </a:bodyPr>
          <a:lstStyle/>
          <a:p>
            <a:r>
              <a:rPr lang="en-US" smtClean="0"/>
              <a:t>simplest version: </a:t>
            </a:r>
            <a:r>
              <a:rPr lang="en-US" dirty="0" smtClean="0"/>
              <a:t>polynomial optimization over the simplex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241" y="1793790"/>
            <a:ext cx="53365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halkboard"/>
                <a:cs typeface="Chalkboard"/>
              </a:rPr>
              <a:t>Δ</a:t>
            </a:r>
            <a:r>
              <a:rPr lang="en-US" sz="3200" baseline="-25000" dirty="0" err="1" smtClean="0">
                <a:latin typeface="Chalkboard"/>
                <a:cs typeface="Chalkboard"/>
              </a:rPr>
              <a:t>n</a:t>
            </a:r>
            <a:r>
              <a:rPr lang="en-US" sz="3200" dirty="0">
                <a:latin typeface="Chalkboard"/>
                <a:cs typeface="Chalkboard"/>
              </a:rPr>
              <a:t> </a:t>
            </a:r>
            <a:r>
              <a:rPr lang="en-US" sz="3200" dirty="0" smtClean="0">
                <a:latin typeface="Chalkboard"/>
                <a:cs typeface="Chalkboard"/>
              </a:rPr>
              <a:t>= {</a:t>
            </a:r>
            <a:r>
              <a:rPr lang="en-US" sz="3200" dirty="0" err="1" smtClean="0">
                <a:latin typeface="Chalkboard"/>
                <a:cs typeface="Chalkboard"/>
              </a:rPr>
              <a:t>p∈</a:t>
            </a:r>
            <a:r>
              <a:rPr lang="en-US" sz="3200" dirty="0" err="1" smtClean="0">
                <a:latin typeface="msbm10"/>
                <a:ea typeface="msbm10"/>
                <a:cs typeface="msbm10"/>
                <a:sym typeface="Wingdings"/>
              </a:rPr>
              <a:t>R</a:t>
            </a:r>
            <a:r>
              <a:rPr lang="en-US" sz="3200" baseline="30000" dirty="0" err="1" smtClean="0">
                <a:latin typeface="Chalkboard"/>
                <a:ea typeface="msbm10"/>
                <a:cs typeface="msbm10"/>
              </a:rPr>
              <a:t>n</a:t>
            </a:r>
            <a:r>
              <a:rPr lang="en-US" sz="3200" dirty="0" smtClean="0">
                <a:latin typeface="Chalkboard"/>
                <a:cs typeface="Chalkboard"/>
              </a:rPr>
              <a:t> : p≥0, ∑</a:t>
            </a:r>
            <a:r>
              <a:rPr lang="en-US" sz="3200" baseline="-25000" dirty="0" err="1" smtClean="0">
                <a:latin typeface="Chalkboard"/>
                <a:cs typeface="Chalkboard"/>
              </a:rPr>
              <a:t>i</a:t>
            </a:r>
            <a:r>
              <a:rPr lang="en-US" sz="3200" dirty="0" smtClean="0">
                <a:latin typeface="Chalkboard"/>
                <a:cs typeface="Chalkboard"/>
              </a:rPr>
              <a:t> p</a:t>
            </a:r>
            <a:r>
              <a:rPr lang="en-US" sz="3200" baseline="-25000" dirty="0" smtClean="0">
                <a:latin typeface="Chalkboard"/>
                <a:cs typeface="Chalkboard"/>
              </a:rPr>
              <a:t>i</a:t>
            </a:r>
            <a:r>
              <a:rPr lang="en-US" sz="3200" dirty="0" smtClean="0">
                <a:latin typeface="Chalkboard"/>
                <a:cs typeface="Chalkboard"/>
              </a:rPr>
              <a:t> = 1}</a:t>
            </a:r>
            <a:endParaRPr lang="en-US" sz="3200" dirty="0">
              <a:latin typeface="Chalkboard"/>
              <a:cs typeface="Chalkbo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94" y="2390661"/>
            <a:ext cx="868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Given homogenous degree-d poly f(p</a:t>
            </a:r>
            <a:r>
              <a:rPr lang="en-US" sz="2400" baseline="-25000" dirty="0" smtClean="0">
                <a:latin typeface="Chalkboard"/>
                <a:cs typeface="Chalkboard"/>
              </a:rPr>
              <a:t>1</a:t>
            </a:r>
            <a:r>
              <a:rPr lang="en-US" sz="2400" dirty="0" smtClean="0">
                <a:latin typeface="Chalkboard"/>
                <a:cs typeface="Chalkboard"/>
              </a:rPr>
              <a:t>, …, </a:t>
            </a:r>
            <a:r>
              <a:rPr lang="en-US" sz="2400" dirty="0" err="1">
                <a:latin typeface="Chalkboard"/>
                <a:cs typeface="Chalkboard"/>
              </a:rPr>
              <a:t>p</a:t>
            </a:r>
            <a:r>
              <a:rPr lang="en-US" sz="2400" baseline="-25000" dirty="0" err="1" smtClean="0">
                <a:latin typeface="Chalkboard"/>
                <a:cs typeface="Chalkboard"/>
              </a:rPr>
              <a:t>n</a:t>
            </a:r>
            <a:r>
              <a:rPr lang="en-US" sz="2400" dirty="0" smtClean="0">
                <a:latin typeface="Chalkboard"/>
                <a:cs typeface="Chalkboard"/>
              </a:rPr>
              <a:t>), find </a:t>
            </a:r>
            <a:r>
              <a:rPr lang="en-US" sz="2400" dirty="0" err="1" smtClean="0">
                <a:latin typeface="Chalkboard"/>
                <a:cs typeface="Chalkboard"/>
              </a:rPr>
              <a:t>max</a:t>
            </a:r>
            <a:r>
              <a:rPr lang="en-US" sz="2400" baseline="-25000" dirty="0" err="1" smtClean="0">
                <a:latin typeface="Chalkboard"/>
                <a:cs typeface="Chalkboard"/>
              </a:rPr>
              <a:t>p</a:t>
            </a:r>
            <a:r>
              <a:rPr lang="en-US" sz="2400" dirty="0" smtClean="0">
                <a:latin typeface="Chalkboard"/>
                <a:cs typeface="Chalkboard"/>
              </a:rPr>
              <a:t> f(p).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993" y="1572390"/>
            <a:ext cx="8527131" cy="1415134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halkboard"/>
              <a:cs typeface="Chalkboar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9229" y="3151321"/>
            <a:ext cx="7327441" cy="809357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E8950E"/>
                </a:solidFill>
                <a:latin typeface="Chalkboard"/>
                <a:cs typeface="Chalkboard"/>
              </a:rPr>
              <a:t>NP-complete</a:t>
            </a:r>
            <a:r>
              <a:rPr lang="en-US" sz="2400" dirty="0">
                <a:latin typeface="Chalkboard"/>
                <a:cs typeface="Chalkboard"/>
              </a:rPr>
              <a:t>: given graph G with clique number </a:t>
            </a:r>
            <a:r>
              <a:rPr lang="en-US" sz="2400" dirty="0">
                <a:solidFill>
                  <a:srgbClr val="FFFF00"/>
                </a:solidFill>
                <a:latin typeface="Chalkboard"/>
                <a:cs typeface="Chalkboard"/>
              </a:rPr>
              <a:t>α</a:t>
            </a:r>
            <a:r>
              <a:rPr lang="en-US" sz="2400" dirty="0">
                <a:latin typeface="Chalkboard"/>
                <a:cs typeface="Chalkboard"/>
              </a:rPr>
              <a:t>,</a:t>
            </a:r>
          </a:p>
          <a:p>
            <a:r>
              <a:rPr lang="en-US" sz="2400" dirty="0" err="1" smtClean="0">
                <a:latin typeface="Chalkboard"/>
                <a:cs typeface="Chalkboard"/>
              </a:rPr>
              <a:t>max</a:t>
            </a:r>
            <a:r>
              <a:rPr lang="en-US" sz="2400" baseline="-25000" dirty="0" err="1" smtClean="0">
                <a:latin typeface="Chalkboard"/>
                <a:cs typeface="Chalkboard"/>
              </a:rPr>
              <a:t>p</a:t>
            </a:r>
            <a:r>
              <a:rPr lang="en-US" sz="2400" baseline="-25000" dirty="0" smtClean="0">
                <a:latin typeface="Chalkboard"/>
                <a:cs typeface="Chalkboard"/>
              </a:rPr>
              <a:t> </a:t>
            </a:r>
            <a:r>
              <a:rPr lang="en-US" sz="2400" dirty="0" err="1" smtClean="0">
                <a:latin typeface="Chalkboard"/>
                <a:cs typeface="Chalkboard"/>
              </a:rPr>
              <a:t>p</a:t>
            </a:r>
            <a:r>
              <a:rPr lang="en-US" sz="2400" baseline="30000" dirty="0" err="1" smtClean="0">
                <a:latin typeface="Chalkboard"/>
                <a:cs typeface="Chalkboard"/>
              </a:rPr>
              <a:t>T</a:t>
            </a:r>
            <a:r>
              <a:rPr lang="en-US" sz="2400" dirty="0" err="1" smtClean="0">
                <a:latin typeface="Chalkboard"/>
                <a:cs typeface="Chalkboard"/>
              </a:rPr>
              <a:t>Ap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  <a:r>
              <a:rPr lang="en-US" sz="2400" dirty="0">
                <a:latin typeface="Chalkboard"/>
                <a:cs typeface="Chalkboard"/>
              </a:rPr>
              <a:t>= 1 – 1/α</a:t>
            </a:r>
            <a:r>
              <a:rPr lang="en-US" sz="2400" dirty="0" smtClean="0">
                <a:latin typeface="Chalkboard"/>
                <a:cs typeface="Chalkboard"/>
              </a:rPr>
              <a:t>.    </a:t>
            </a:r>
            <a:r>
              <a:rPr lang="en-US" sz="2400" dirty="0">
                <a:latin typeface="Chalkboard"/>
                <a:cs typeface="Chalkboard"/>
              </a:rPr>
              <a:t> </a:t>
            </a:r>
            <a:r>
              <a:rPr lang="en-US" sz="2400" dirty="0" smtClean="0">
                <a:latin typeface="Chalkboard"/>
                <a:cs typeface="Chalkboard"/>
              </a:rPr>
              <a:t> [</a:t>
            </a:r>
            <a:r>
              <a:rPr lang="en-US" sz="2400" dirty="0" err="1" smtClean="0">
                <a:latin typeface="Chalkboard"/>
                <a:cs typeface="Chalkboard"/>
              </a:rPr>
              <a:t>Motzkin</a:t>
            </a:r>
            <a:r>
              <a:rPr lang="en-US" sz="2400" dirty="0" smtClean="0">
                <a:latin typeface="Chalkboard"/>
                <a:cs typeface="Chalkboard"/>
              </a:rPr>
              <a:t>-Strauss, ‘65]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993" y="4252694"/>
            <a:ext cx="8518673" cy="2351306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halkboard"/>
                <a:cs typeface="Chalkboard"/>
              </a:rPr>
              <a:t>Approximation algorithms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halkboard"/>
                <a:cs typeface="Chalkboard"/>
              </a:rPr>
              <a:t>Net: Enumerate over all points in </a:t>
            </a:r>
            <a:r>
              <a:rPr lang="en-US" sz="2400" dirty="0" err="1">
                <a:solidFill>
                  <a:srgbClr val="FFFF00"/>
                </a:solidFill>
                <a:latin typeface="Chalkboard"/>
                <a:cs typeface="Chalkboard"/>
              </a:rPr>
              <a:t>Δ</a:t>
            </a:r>
            <a:r>
              <a:rPr lang="en-US" sz="2400" baseline="-25000" dirty="0" err="1">
                <a:solidFill>
                  <a:srgbClr val="FFFF00"/>
                </a:solidFill>
                <a:latin typeface="Chalkboard"/>
                <a:cs typeface="Chalkboard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Chalkboard"/>
                <a:cs typeface="Chalkboard"/>
              </a:rPr>
              <a:t>(k)</a:t>
            </a:r>
            <a:r>
              <a:rPr lang="en-US" sz="2400" dirty="0">
                <a:latin typeface="Chalkboard"/>
                <a:cs typeface="Chalkboard"/>
              </a:rPr>
              <a:t> := </a:t>
            </a:r>
            <a:r>
              <a:rPr lang="en-US" sz="2400" dirty="0" err="1">
                <a:latin typeface="Chalkboard"/>
                <a:cs typeface="Chalkboard"/>
              </a:rPr>
              <a:t>Δ</a:t>
            </a:r>
            <a:r>
              <a:rPr lang="en-US" sz="2400" baseline="-25000" dirty="0" err="1">
                <a:latin typeface="Chalkboard"/>
                <a:cs typeface="Chalkboard"/>
              </a:rPr>
              <a:t>n</a:t>
            </a:r>
            <a:r>
              <a:rPr lang="en-US" sz="2400" dirty="0">
                <a:latin typeface="Chalkboard"/>
                <a:cs typeface="Chalkboard"/>
              </a:rPr>
              <a:t> ∩ </a:t>
            </a:r>
            <a:r>
              <a:rPr lang="en-US" sz="2400" dirty="0">
                <a:latin typeface="msbm10"/>
                <a:ea typeface="msbm10"/>
                <a:cs typeface="msbm10"/>
              </a:rPr>
              <a:t>Z</a:t>
            </a:r>
            <a:r>
              <a:rPr lang="en-US" sz="2400" baseline="30000" dirty="0">
                <a:latin typeface="Chalkboard"/>
                <a:ea typeface="msbm10"/>
                <a:cs typeface="msbm10"/>
              </a:rPr>
              <a:t>n</a:t>
            </a:r>
            <a:r>
              <a:rPr lang="en-US" sz="2400" dirty="0">
                <a:latin typeface="Chalkboard"/>
                <a:cs typeface="Chalkboard"/>
              </a:rPr>
              <a:t>/k.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halkboard"/>
                <a:cs typeface="Chalkboard"/>
              </a:rPr>
              <a:t>Hierarchy: min </a:t>
            </a:r>
            <a:r>
              <a:rPr lang="en-US" sz="2400" dirty="0" err="1">
                <a:latin typeface="Chalkboard"/>
                <a:cs typeface="Chalkboard"/>
              </a:rPr>
              <a:t>λs.t</a:t>
            </a:r>
            <a:r>
              <a:rPr lang="en-US" sz="2400" dirty="0">
                <a:latin typeface="Chalkboard"/>
                <a:cs typeface="Chalkboard"/>
              </a:rPr>
              <a:t>. (∑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</a:t>
            </a:r>
            <a:r>
              <a:rPr lang="en-US" sz="2400" dirty="0" smtClean="0">
                <a:latin typeface="Chalkboard"/>
                <a:cs typeface="Chalkboard"/>
              </a:rPr>
              <a:t>p</a:t>
            </a:r>
            <a:r>
              <a:rPr lang="en-US" sz="2400" baseline="-25000" dirty="0" smtClean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)</a:t>
            </a:r>
            <a:r>
              <a:rPr lang="en-US" sz="2400" baseline="30000" dirty="0">
                <a:latin typeface="Chalkboard"/>
                <a:cs typeface="Chalkboard"/>
              </a:rPr>
              <a:t>k</a:t>
            </a:r>
            <a:r>
              <a:rPr lang="en-US" sz="2400" dirty="0">
                <a:latin typeface="Chalkboard"/>
                <a:cs typeface="Chalkboard"/>
              </a:rPr>
              <a:t> </a:t>
            </a:r>
            <a:r>
              <a:rPr lang="en-US" sz="2400" dirty="0" smtClean="0">
                <a:latin typeface="Chalkboard"/>
                <a:cs typeface="Chalkboard"/>
              </a:rPr>
              <a:t>(</a:t>
            </a:r>
            <a:r>
              <a:rPr lang="en-US" sz="2400" dirty="0" err="1">
                <a:latin typeface="Chalkboard"/>
                <a:cs typeface="Chalkboard"/>
              </a:rPr>
              <a:t>λ</a:t>
            </a:r>
            <a:r>
              <a:rPr lang="en-US" sz="2400" dirty="0">
                <a:latin typeface="Chalkboard"/>
                <a:cs typeface="Chalkboard"/>
              </a:rPr>
              <a:t>(∑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p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)</a:t>
            </a:r>
            <a:r>
              <a:rPr lang="en-US" sz="2400" baseline="30000" dirty="0">
                <a:latin typeface="Chalkboard"/>
                <a:cs typeface="Chalkboard"/>
              </a:rPr>
              <a:t>d</a:t>
            </a:r>
            <a:r>
              <a:rPr lang="en-US" sz="2400" dirty="0" smtClean="0">
                <a:latin typeface="Chalkboard"/>
                <a:cs typeface="Chalkboard"/>
              </a:rPr>
              <a:t>-f(p)) </a:t>
            </a:r>
            <a:r>
              <a:rPr lang="en-US" sz="2400" dirty="0">
                <a:latin typeface="Chalkboard"/>
                <a:cs typeface="Chalkboard"/>
              </a:rPr>
              <a:t>has all</a:t>
            </a:r>
            <a:br>
              <a:rPr lang="en-US" sz="2400" dirty="0">
                <a:latin typeface="Chalkboard"/>
                <a:cs typeface="Chalkboard"/>
              </a:rPr>
            </a:br>
            <a:r>
              <a:rPr lang="en-US" sz="2400" dirty="0">
                <a:latin typeface="Chalkboard"/>
                <a:cs typeface="Chalkboard"/>
              </a:rPr>
              <a:t>nonnegative coefficients</a:t>
            </a:r>
            <a:r>
              <a:rPr lang="en-US" sz="2400" dirty="0" smtClean="0">
                <a:latin typeface="Chalkboard"/>
                <a:cs typeface="Chalkboard"/>
              </a:rPr>
              <a:t>.</a:t>
            </a:r>
          </a:p>
          <a:p>
            <a:r>
              <a:rPr lang="en-US" sz="24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Thm</a:t>
            </a:r>
            <a:r>
              <a:rPr lang="en-US" sz="2400" dirty="0" smtClean="0">
                <a:latin typeface="Chalkboard"/>
                <a:cs typeface="Chalkboard"/>
              </a:rPr>
              <a:t>: Each gives error ≤ (</a:t>
            </a:r>
            <a:r>
              <a:rPr lang="en-US" sz="2400" dirty="0" err="1" smtClean="0">
                <a:latin typeface="Chalkboard"/>
                <a:cs typeface="Chalkboard"/>
              </a:rPr>
              <a:t>max</a:t>
            </a:r>
            <a:r>
              <a:rPr lang="en-US" sz="2400" baseline="-25000" dirty="0" err="1" smtClean="0">
                <a:latin typeface="Chalkboard"/>
                <a:cs typeface="Chalkboard"/>
              </a:rPr>
              <a:t>p</a:t>
            </a:r>
            <a:r>
              <a:rPr lang="en-US" sz="2400" dirty="0" err="1" smtClean="0">
                <a:latin typeface="Chalkboard"/>
                <a:cs typeface="Chalkboard"/>
              </a:rPr>
              <a:t>f</a:t>
            </a:r>
            <a:r>
              <a:rPr lang="en-US" sz="2400" dirty="0" smtClean="0">
                <a:latin typeface="Chalkboard"/>
                <a:cs typeface="Chalkboard"/>
              </a:rPr>
              <a:t>(p)-</a:t>
            </a:r>
            <a:r>
              <a:rPr lang="en-US" sz="2400" dirty="0" err="1" smtClean="0">
                <a:latin typeface="Chalkboard"/>
                <a:cs typeface="Chalkboard"/>
              </a:rPr>
              <a:t>min</a:t>
            </a:r>
            <a:r>
              <a:rPr lang="en-US" sz="2400" baseline="-25000" dirty="0" err="1" smtClean="0">
                <a:latin typeface="Chalkboard"/>
                <a:cs typeface="Chalkboard"/>
              </a:rPr>
              <a:t>p</a:t>
            </a:r>
            <a:r>
              <a:rPr lang="en-US" sz="2400" dirty="0" err="1" smtClean="0">
                <a:latin typeface="Chalkboard"/>
                <a:cs typeface="Chalkboard"/>
              </a:rPr>
              <a:t>f</a:t>
            </a:r>
            <a:r>
              <a:rPr lang="en-US" sz="2400" dirty="0" smtClean="0">
                <a:latin typeface="Chalkboard"/>
                <a:cs typeface="Chalkboard"/>
              </a:rPr>
              <a:t>(p)) </a:t>
            </a:r>
            <a:r>
              <a:rPr lang="en-US" sz="2400" dirty="0" err="1" smtClean="0">
                <a:latin typeface="Chalkboard"/>
                <a:cs typeface="Chalkboard"/>
              </a:rPr>
              <a:t>exp</a:t>
            </a:r>
            <a:r>
              <a:rPr lang="en-US" sz="2400" dirty="0" smtClean="0">
                <a:latin typeface="Chalkboard"/>
                <a:cs typeface="Chalkboard"/>
              </a:rPr>
              <a:t>(d) / k</a:t>
            </a:r>
            <a:br>
              <a:rPr lang="en-US" sz="2400" dirty="0" smtClean="0">
                <a:latin typeface="Chalkboard"/>
                <a:cs typeface="Chalkboard"/>
              </a:rPr>
            </a:br>
            <a:r>
              <a:rPr lang="en-US" sz="2400" dirty="0" smtClean="0">
                <a:latin typeface="Chalkboard"/>
                <a:cs typeface="Chalkboard"/>
              </a:rPr>
              <a:t>in time </a:t>
            </a:r>
            <a:r>
              <a:rPr lang="en-US" sz="2400" dirty="0" err="1" smtClean="0">
                <a:latin typeface="Chalkboard"/>
                <a:cs typeface="Chalkboard"/>
              </a:rPr>
              <a:t>n</a:t>
            </a:r>
            <a:r>
              <a:rPr lang="en-US" sz="2400" baseline="30000" dirty="0" err="1" smtClean="0">
                <a:latin typeface="Chalkboard"/>
                <a:cs typeface="Chalkboard"/>
              </a:rPr>
              <a:t>O</a:t>
            </a:r>
            <a:r>
              <a:rPr lang="en-US" sz="2400" baseline="30000" dirty="0" smtClean="0">
                <a:latin typeface="Chalkboard"/>
                <a:cs typeface="Chalkboard"/>
              </a:rPr>
              <a:t>(k)</a:t>
            </a:r>
            <a:r>
              <a:rPr lang="en-US" sz="2400" dirty="0" smtClean="0">
                <a:latin typeface="Chalkboard"/>
                <a:cs typeface="Chalkboard"/>
              </a:rPr>
              <a:t>.             [de Klerk, Laurent, </a:t>
            </a:r>
            <a:r>
              <a:rPr lang="en-US" sz="2400" dirty="0" err="1" smtClean="0">
                <a:latin typeface="Chalkboard"/>
                <a:cs typeface="Chalkboard"/>
              </a:rPr>
              <a:t>Parrilo</a:t>
            </a:r>
            <a:r>
              <a:rPr lang="en-US" sz="2400" dirty="0" smtClean="0">
                <a:latin typeface="Chalkboard"/>
                <a:cs typeface="Chalkboard"/>
              </a:rPr>
              <a:t>, </a:t>
            </a:r>
            <a:r>
              <a:rPr lang="fr-FR" sz="2400" dirty="0" smtClean="0">
                <a:latin typeface="Chalkboard"/>
                <a:cs typeface="Chalkboard"/>
              </a:rPr>
              <a:t>’</a:t>
            </a:r>
            <a:r>
              <a:rPr lang="en-US" sz="2400" dirty="0" smtClean="0">
                <a:latin typeface="Chalkboard"/>
                <a:cs typeface="Chalkboard"/>
              </a:rPr>
              <a:t>06]</a:t>
            </a:r>
          </a:p>
        </p:txBody>
      </p:sp>
    </p:spTree>
    <p:extLst>
      <p:ext uri="{BB962C8B-B14F-4D97-AF65-F5344CB8AC3E}">
        <p14:creationId xmlns:p14="http://schemas.microsoft.com/office/powerpoint/2010/main" val="38321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1618"/>
            <a:ext cx="7770813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Application to unique games, small-set expansion, etc.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Tight hardness results, e.g. for 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Sep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What about operators with unknown factorization?</a:t>
            </a:r>
          </a:p>
          <a:p>
            <a:pPr>
              <a:buFont typeface="Arial"/>
              <a:buChar char="•"/>
            </a:pPr>
            <a:r>
              <a:rPr lang="en-US" sz="2800" dirty="0"/>
              <a:t>Explain the coincidences!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077200" cy="425702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separable states and their complexity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approximating the set of separable states</a:t>
            </a:r>
          </a:p>
          <a:p>
            <a:pPr marL="457200" indent="-457200">
              <a:buAutoNum type="arabicPeriod"/>
            </a:pPr>
            <a:r>
              <a:rPr lang="en-US" dirty="0" smtClean="0"/>
              <a:t>approximating general operator norms</a:t>
            </a:r>
          </a:p>
          <a:p>
            <a:pPr marL="457200" indent="-457200">
              <a:buAutoNum type="arabicPeriod"/>
            </a:pPr>
            <a:r>
              <a:rPr lang="en-US" smtClean="0"/>
              <a:t>the simple case of the simplex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3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entanglement and optimization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50332"/>
            <a:ext cx="64230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Chalkboard"/>
                <a:cs typeface="Chalkboard"/>
              </a:rPr>
              <a:t>Definition</a:t>
            </a:r>
            <a:r>
              <a:rPr lang="en-US" sz="2400" dirty="0" smtClean="0">
                <a:latin typeface="Chalkboard"/>
                <a:cs typeface="Chalkboard"/>
              </a:rPr>
              <a:t>: </a:t>
            </a:r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ρ</a:t>
            </a:r>
            <a:r>
              <a:rPr lang="en-US" sz="2400" dirty="0" smtClean="0">
                <a:latin typeface="Chalkboard"/>
                <a:cs typeface="Chalkboard"/>
              </a:rPr>
              <a:t> is separable (i.e. not entangled)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if it can be written as</a:t>
            </a:r>
          </a:p>
          <a:p>
            <a:r>
              <a:rPr lang="en-US" sz="2400" dirty="0">
                <a:latin typeface="Chalkboard"/>
                <a:cs typeface="Chalkboard"/>
              </a:rPr>
              <a:t>ρ = ∑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p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|v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⟩⟨v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| </a:t>
            </a:r>
            <a:r>
              <a:rPr lang="en-US" sz="2400" dirty="0">
                <a:latin typeface="Chalkboard"/>
                <a:ea typeface="msbm10"/>
                <a:cs typeface="msbm10"/>
              </a:rPr>
              <a:t>⊗</a:t>
            </a:r>
            <a:r>
              <a:rPr lang="en-US" sz="2400" dirty="0">
                <a:latin typeface="Chalkboard"/>
                <a:cs typeface="Chalkboard"/>
              </a:rPr>
              <a:t> |w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⟩⟨w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| </a:t>
            </a:r>
            <a:endParaRPr lang="en-US" sz="2400" dirty="0" smtClean="0">
              <a:latin typeface="Chalkboard"/>
              <a:cs typeface="Chalkboar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4704" y="3225032"/>
            <a:ext cx="1748689" cy="1541629"/>
            <a:chOff x="1143000" y="3251768"/>
            <a:chExt cx="1748689" cy="1541629"/>
          </a:xfrm>
        </p:grpSpPr>
        <p:sp>
          <p:nvSpPr>
            <p:cNvPr id="9" name="TextBox 8"/>
            <p:cNvSpPr txBox="1"/>
            <p:nvPr/>
          </p:nvSpPr>
          <p:spPr>
            <a:xfrm>
              <a:off x="1143000" y="3962400"/>
              <a:ext cx="17486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halkboard"/>
                  <a:cs typeface="Chalkboard"/>
                </a:rPr>
                <a:t>probability</a:t>
              </a:r>
              <a:br>
                <a:rPr lang="en-US" sz="2400" dirty="0" smtClean="0">
                  <a:latin typeface="Chalkboard"/>
                  <a:cs typeface="Chalkboard"/>
                </a:rPr>
              </a:br>
              <a:r>
                <a:rPr lang="en-US" sz="2400" dirty="0" smtClean="0">
                  <a:latin typeface="Chalkboard"/>
                  <a:cs typeface="Chalkboard"/>
                </a:rPr>
                <a:t>distribution</a:t>
              </a: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017345" y="3251768"/>
              <a:ext cx="434922" cy="7106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572096" y="3225032"/>
            <a:ext cx="1829967" cy="1408093"/>
            <a:chOff x="3240496" y="3225032"/>
            <a:chExt cx="1829967" cy="1408093"/>
          </a:xfrm>
        </p:grpSpPr>
        <p:sp>
          <p:nvSpPr>
            <p:cNvPr id="14" name="TextBox 13"/>
            <p:cNvSpPr txBox="1"/>
            <p:nvPr/>
          </p:nvSpPr>
          <p:spPr>
            <a:xfrm>
              <a:off x="3240496" y="4171460"/>
              <a:ext cx="1829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halkboard"/>
                  <a:cs typeface="Chalkboard"/>
                </a:rPr>
                <a:t>unit vectors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H="1" flipV="1">
              <a:off x="3240497" y="3251768"/>
              <a:ext cx="914983" cy="9196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155480" y="3225032"/>
              <a:ext cx="114092" cy="9464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262905" y="4880334"/>
            <a:ext cx="8641235" cy="81714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4"/>
                </a:solidFill>
                <a:latin typeface="Chalkboard"/>
                <a:cs typeface="Chalkboard"/>
              </a:rPr>
              <a:t>Weak membership problem</a:t>
            </a:r>
            <a:r>
              <a:rPr lang="en-US" sz="2400">
                <a:latin typeface="Chalkboard"/>
                <a:cs typeface="Chalkboard"/>
              </a:rPr>
              <a:t>: Given </a:t>
            </a:r>
            <a:r>
              <a:rPr lang="en-US" sz="2400" dirty="0">
                <a:latin typeface="Chalkboard"/>
                <a:cs typeface="Chalkboard"/>
              </a:rPr>
              <a:t>ρ and the promise that</a:t>
            </a:r>
            <a:br>
              <a:rPr lang="en-US" sz="2400" dirty="0">
                <a:latin typeface="Chalkboard"/>
                <a:cs typeface="Chalkboard"/>
              </a:rPr>
            </a:br>
            <a:r>
              <a:rPr lang="en-US" sz="2400" dirty="0">
                <a:latin typeface="Chalkboard"/>
                <a:cs typeface="Chalkboard"/>
              </a:rPr>
              <a:t>ρ∈Sep or ρ is far from Sep, determine which is the case.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1316" y="2750655"/>
            <a:ext cx="4149351" cy="103593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Sep = </a:t>
            </a:r>
            <a:r>
              <a:rPr lang="en-US" sz="2400" dirty="0" err="1">
                <a:latin typeface="Chalkboard"/>
                <a:cs typeface="Chalkboard"/>
              </a:rPr>
              <a:t>conv</a:t>
            </a:r>
            <a:r>
              <a:rPr lang="en-US" sz="2400" dirty="0">
                <a:latin typeface="Chalkboard"/>
                <a:cs typeface="Chalkboard"/>
              </a:rPr>
              <a:t>{|v⟩⟨v| </a:t>
            </a:r>
            <a:r>
              <a:rPr lang="en-US" sz="2400" dirty="0">
                <a:latin typeface="Chalkboard"/>
                <a:ea typeface="msbm10"/>
                <a:cs typeface="msbm10"/>
              </a:rPr>
              <a:t>⊗</a:t>
            </a:r>
            <a:r>
              <a:rPr lang="en-US" sz="2400" dirty="0">
                <a:latin typeface="Chalkboard"/>
                <a:cs typeface="Chalkboard"/>
              </a:rPr>
              <a:t> |w⟩⟨w|</a:t>
            </a:r>
            <a:r>
              <a:rPr lang="en-US" sz="2400" dirty="0" smtClean="0">
                <a:latin typeface="Chalkboard"/>
                <a:ea typeface="msbm10"/>
                <a:cs typeface="msbm10"/>
              </a:rPr>
              <a:t>}</a:t>
            </a:r>
          </a:p>
          <a:p>
            <a:r>
              <a:rPr lang="en-US" sz="2400" dirty="0">
                <a:latin typeface="Chalkboard"/>
                <a:ea typeface="msbm10"/>
                <a:cs typeface="msbm10"/>
              </a:rPr>
              <a:t> </a:t>
            </a:r>
            <a:r>
              <a:rPr lang="en-US" sz="2400" dirty="0" smtClean="0">
                <a:latin typeface="Chalkboard"/>
                <a:ea typeface="msbm10"/>
                <a:cs typeface="msbm10"/>
              </a:rPr>
              <a:t>    = </a:t>
            </a:r>
            <a:r>
              <a:rPr lang="en-US" sz="2400" dirty="0" err="1" smtClean="0">
                <a:latin typeface="Chalkboard"/>
                <a:ea typeface="msbm10"/>
                <a:cs typeface="msbm10"/>
              </a:rPr>
              <a:t>conv</a:t>
            </a:r>
            <a:r>
              <a:rPr lang="en-US" sz="2400" dirty="0" smtClean="0">
                <a:latin typeface="Chalkboard"/>
                <a:ea typeface="msbm10"/>
                <a:cs typeface="msbm10"/>
              </a:rPr>
              <a:t>{</a:t>
            </a:r>
            <a:r>
              <a:rPr lang="en-US" sz="2400" dirty="0" err="1" smtClean="0">
                <a:latin typeface="Chalkboard"/>
                <a:ea typeface="msbm10"/>
                <a:cs typeface="msbm10"/>
              </a:rPr>
              <a:t>α⊗β</a:t>
            </a:r>
            <a:r>
              <a:rPr lang="en-US" sz="2400" dirty="0" smtClean="0">
                <a:latin typeface="Chalkboard"/>
                <a:ea typeface="msbm10"/>
                <a:cs typeface="msbm10"/>
              </a:rPr>
              <a:t>}</a:t>
            </a:r>
          </a:p>
          <a:p>
            <a:pPr algn="ctr"/>
            <a:r>
              <a:rPr lang="en-US" sz="2400" baseline="-25000" dirty="0" smtClean="0">
                <a:latin typeface="Chalkboard"/>
                <a:ea typeface="msbm10"/>
                <a:cs typeface="msbm10"/>
              </a:rPr>
              <a:t>=</a:t>
            </a:r>
            <a:endParaRPr lang="en-US" sz="2400" baseline="-25000" dirty="0">
              <a:latin typeface="Chalkboard"/>
              <a:cs typeface="Chalkboar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5688" y="5976793"/>
            <a:ext cx="7364941" cy="6139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rgbClr val="E8950E"/>
                </a:solidFill>
                <a:latin typeface="Chalkboard"/>
                <a:cs typeface="Chalkboard"/>
              </a:rPr>
              <a:t>Optimization</a:t>
            </a:r>
            <a:r>
              <a:rPr lang="en-US" sz="2400">
                <a:latin typeface="Chalkboard"/>
                <a:cs typeface="Chalkboard"/>
              </a:rPr>
              <a:t>: 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</a:rPr>
              <a:t>h</a:t>
            </a:r>
            <a:r>
              <a:rPr lang="en-US" sz="2400" baseline="-25000">
                <a:solidFill>
                  <a:srgbClr val="FFFF00"/>
                </a:solidFill>
                <a:latin typeface="Chalkboard"/>
                <a:cs typeface="Chalkboard"/>
              </a:rPr>
              <a:t>Sep</a:t>
            </a:r>
            <a:r>
              <a:rPr lang="en-US" sz="2400">
                <a:solidFill>
                  <a:srgbClr val="FFFF00"/>
                </a:solidFill>
                <a:latin typeface="Chalkboard"/>
                <a:cs typeface="Chalkboard"/>
              </a:rPr>
              <a:t>(M)</a:t>
            </a:r>
            <a:r>
              <a:rPr lang="en-US" sz="2400">
                <a:latin typeface="Chalkboard"/>
                <a:cs typeface="Chalkboard"/>
              </a:rPr>
              <a:t> := max { tr[Mρ] : ρ∈Sep }</a:t>
            </a:r>
          </a:p>
        </p:txBody>
      </p:sp>
    </p:spTree>
    <p:extLst>
      <p:ext uri="{BB962C8B-B14F-4D97-AF65-F5344CB8AC3E}">
        <p14:creationId xmlns:p14="http://schemas.microsoft.com/office/powerpoint/2010/main" val="360634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45157"/>
            <a:ext cx="7770813" cy="1429871"/>
          </a:xfrm>
        </p:spPr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932" y="2947703"/>
            <a:ext cx="81996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h</a:t>
            </a:r>
            <a:r>
              <a:rPr lang="en-US" sz="2400" baseline="-25000" dirty="0" err="1" smtClean="0">
                <a:solidFill>
                  <a:srgbClr val="FFFF00"/>
                </a:solidFill>
                <a:latin typeface="Chalkboard"/>
                <a:cs typeface="Chalkboard"/>
              </a:rPr>
              <a:t>Sep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(M) ± 0.99 ||M||</a:t>
            </a:r>
            <a:r>
              <a:rPr lang="en-US" sz="2400" baseline="-25000" dirty="0" smtClean="0">
                <a:solidFill>
                  <a:srgbClr val="FFFF00"/>
                </a:solidFill>
                <a:latin typeface="Chalkboard"/>
                <a:cs typeface="Chalkboard"/>
              </a:rPr>
              <a:t>op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 at least as hard as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planted clique                          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[Brubaker, 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Vempala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 ‘09]</a:t>
            </a:r>
            <a:endParaRPr lang="en-US" sz="2400" dirty="0" smtClean="0">
              <a:solidFill>
                <a:schemeClr val="tx2"/>
              </a:solidFill>
              <a:latin typeface="Chalkboard"/>
              <a:cs typeface="Chalkboard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3-SAT[log</a:t>
            </a:r>
            <a:r>
              <a:rPr lang="en-US" sz="2400" baseline="30000" dirty="0" smtClean="0">
                <a:latin typeface="Chalkboard"/>
                <a:cs typeface="Chalkboard"/>
              </a:rPr>
              <a:t>2</a:t>
            </a:r>
            <a:r>
              <a:rPr lang="en-US" sz="2400" dirty="0" smtClean="0">
                <a:latin typeface="Chalkboard"/>
                <a:cs typeface="Chalkboard"/>
              </a:rPr>
              <a:t>(n) / </a:t>
            </a:r>
            <a:r>
              <a:rPr lang="en-US" sz="2400" dirty="0" err="1" smtClean="0">
                <a:latin typeface="Chalkboard"/>
                <a:cs typeface="Chalkboard"/>
              </a:rPr>
              <a:t>polyloglog</a:t>
            </a:r>
            <a:r>
              <a:rPr lang="en-US" sz="2400" dirty="0" smtClean="0">
                <a:latin typeface="Chalkboard"/>
                <a:cs typeface="Chalkboard"/>
              </a:rPr>
              <a:t>(n)]         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[H, 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Montanaro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 ‘10]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932" y="4409685"/>
            <a:ext cx="855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h</a:t>
            </a:r>
            <a:r>
              <a:rPr lang="en-US" sz="2400" baseline="-25000" dirty="0" err="1" smtClean="0">
                <a:solidFill>
                  <a:srgbClr val="FFFF00"/>
                </a:solidFill>
                <a:latin typeface="Chalkboard"/>
                <a:cs typeface="Chalkboard"/>
              </a:rPr>
              <a:t>Sep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(M) ± 0.99 </a:t>
            </a:r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h</a:t>
            </a:r>
            <a:r>
              <a:rPr lang="en-US" sz="2400" baseline="-25000" dirty="0" err="1" smtClean="0">
                <a:solidFill>
                  <a:srgbClr val="FFFF00"/>
                </a:solidFill>
                <a:latin typeface="Chalkboard"/>
                <a:cs typeface="Chalkboard"/>
              </a:rPr>
              <a:t>Sep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(M) at least as hard as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small-set expansion 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[Barak, 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Brandão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, H, 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Kelner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Steurer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, Zhou ‘12]</a:t>
            </a:r>
            <a:r>
              <a:rPr lang="en-US" sz="2400" dirty="0" smtClean="0">
                <a:latin typeface="Chalkboard"/>
                <a:cs typeface="Chalkboard"/>
              </a:rPr>
              <a:t> 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932" y="1879845"/>
            <a:ext cx="845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Chalkboard"/>
                <a:cs typeface="Chalkboard"/>
              </a:rPr>
              <a:t>h</a:t>
            </a:r>
            <a:r>
              <a:rPr lang="en-US" sz="2400" baseline="-25000" dirty="0" err="1" smtClean="0">
                <a:solidFill>
                  <a:srgbClr val="FFFF00"/>
                </a:solidFill>
                <a:latin typeface="Chalkboard"/>
                <a:cs typeface="Chalkboard"/>
              </a:rPr>
              <a:t>Sep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(M) ± ||M||</a:t>
            </a:r>
            <a:r>
              <a:rPr lang="en-US" sz="2400" baseline="-25000" dirty="0">
                <a:solidFill>
                  <a:srgbClr val="FFFF00"/>
                </a:solidFill>
                <a:latin typeface="Chalkboard"/>
                <a:cs typeface="Chalkboard"/>
              </a:rPr>
              <a:t>op</a:t>
            </a:r>
            <a:r>
              <a:rPr lang="en-US" sz="2400" dirty="0" smtClean="0">
                <a:solidFill>
                  <a:srgbClr val="FFFF00"/>
                </a:solidFill>
                <a:latin typeface="Chalkboard"/>
                <a:cs typeface="Chalkboard"/>
              </a:rPr>
              <a:t> / poly(n) at least as hard as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halkboard"/>
                <a:cs typeface="Chalkboard"/>
              </a:rPr>
              <a:t>3-SAT[n]          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[</a:t>
            </a:r>
            <a:r>
              <a:rPr lang="en-US" sz="2000" dirty="0" err="1" smtClean="0">
                <a:solidFill>
                  <a:schemeClr val="tx2"/>
                </a:solidFill>
                <a:latin typeface="Chalkboard"/>
                <a:cs typeface="Chalkboard"/>
              </a:rPr>
              <a:t>Gurvits</a:t>
            </a:r>
            <a:r>
              <a:rPr lang="en-US" sz="2000" dirty="0" smtClean="0">
                <a:solidFill>
                  <a:schemeClr val="tx2"/>
                </a:solidFill>
                <a:latin typeface="Chalkboard"/>
                <a:cs typeface="Chalkboard"/>
              </a:rPr>
              <a:t> ‘03], [Le Gall, Nakagawa, Nishimura ‘12]</a:t>
            </a:r>
            <a:endParaRPr lang="en-US" sz="2000" dirty="0">
              <a:solidFill>
                <a:schemeClr val="tx2"/>
              </a:solidFill>
              <a:latin typeface="Chalkboard"/>
              <a:cs typeface="Chalkbo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9824" y="1175047"/>
            <a:ext cx="578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Suppose local systems have dimension 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6932" y="5264593"/>
            <a:ext cx="6919694" cy="1292662"/>
            <a:chOff x="256932" y="5264593"/>
            <a:chExt cx="6919694" cy="1292662"/>
          </a:xfrm>
        </p:grpSpPr>
        <p:sp>
          <p:nvSpPr>
            <p:cNvPr id="8" name="TextBox 7"/>
            <p:cNvSpPr txBox="1"/>
            <p:nvPr/>
          </p:nvSpPr>
          <p:spPr>
            <a:xfrm>
              <a:off x="256932" y="5726258"/>
              <a:ext cx="6919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FF00"/>
                  </a:solidFill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solidFill>
                    <a:srgbClr val="FFFF00"/>
                  </a:solidFill>
                  <a:latin typeface="Chalkboard"/>
                  <a:cs typeface="Chalkboard"/>
                </a:rPr>
                <a:t>Sep(√n parties)</a:t>
              </a:r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(M) ± 0.99 ||M||</a:t>
              </a:r>
              <a:r>
                <a:rPr lang="en-US" sz="2400" baseline="-25000" dirty="0">
                  <a:solidFill>
                    <a:srgbClr val="FFFF00"/>
                  </a:solidFill>
                  <a:latin typeface="Chalkboard"/>
                  <a:cs typeface="Chalkboard"/>
                </a:rPr>
                <a:t>op</a:t>
              </a:r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 at least as hard as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>
                  <a:latin typeface="Chalkboard"/>
                  <a:cs typeface="Chalkboard"/>
                </a:rPr>
                <a:t>3-SAT[n]          </a:t>
              </a:r>
              <a:r>
                <a:rPr lang="en-US" sz="2000" dirty="0" smtClean="0">
                  <a:solidFill>
                    <a:schemeClr val="tx2"/>
                  </a:solidFill>
                  <a:latin typeface="Chalkboard"/>
                  <a:cs typeface="Chalkboard"/>
                </a:rPr>
                <a:t> 			[Chen, Drucker ‘10]</a:t>
              </a:r>
              <a:endParaRPr lang="en-US" sz="2000" dirty="0">
                <a:solidFill>
                  <a:schemeClr val="tx2"/>
                </a:solidFill>
                <a:latin typeface="Chalkboard"/>
                <a:cs typeface="Chalkboar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9917" y="5264593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multipartite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1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9764" y="0"/>
            <a:ext cx="9058594" cy="174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solidFill>
                  <a:srgbClr val="FFFFFF"/>
                </a:solidFill>
                <a:latin typeface="Chalkboard"/>
                <a:cs typeface="Chalkboard"/>
              </a:rPr>
              <a:t>A hierachy of tests for entanglement</a:t>
            </a:r>
          </a:p>
        </p:txBody>
      </p:sp>
      <p:sp>
        <p:nvSpPr>
          <p:cNvPr id="2" name="Oval 1"/>
          <p:cNvSpPr/>
          <p:nvPr/>
        </p:nvSpPr>
        <p:spPr>
          <a:xfrm>
            <a:off x="2834114" y="4692327"/>
            <a:ext cx="2446422" cy="90904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halkboard"/>
                <a:cs typeface="Chalkboard"/>
              </a:rPr>
              <a:t>separable = </a:t>
            </a:r>
            <a:br>
              <a:rPr lang="en-US">
                <a:latin typeface="Chalkboard"/>
                <a:cs typeface="Chalkboard"/>
              </a:rPr>
            </a:br>
            <a:r>
              <a:rPr lang="en-US">
                <a:latin typeface="Chalkboard"/>
                <a:cs typeface="Chalkboard"/>
              </a:rPr>
              <a:t>∞-extendable</a:t>
            </a:r>
            <a:br>
              <a:rPr lang="en-US">
                <a:latin typeface="Chalkboard"/>
                <a:cs typeface="Chalkboard"/>
              </a:rPr>
            </a:br>
            <a:endParaRPr lang="en-US">
              <a:latin typeface="Chalkboard"/>
              <a:cs typeface="Chalkboard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52850" y="3756538"/>
            <a:ext cx="3422316" cy="18448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2113" y="3895199"/>
            <a:ext cx="193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halkboard"/>
                <a:cs typeface="Chalkboard"/>
              </a:rPr>
              <a:t>100-extendable</a:t>
            </a:r>
          </a:p>
        </p:txBody>
      </p:sp>
      <p:cxnSp>
        <p:nvCxnSpPr>
          <p:cNvPr id="10" name="Straight Connector 9"/>
          <p:cNvCxnSpPr>
            <a:stCxn id="8" idx="2"/>
            <a:endCxn id="2" idx="0"/>
          </p:cNvCxnSpPr>
          <p:nvPr/>
        </p:nvCxnSpPr>
        <p:spPr>
          <a:xfrm flipH="1">
            <a:off x="4057325" y="4264531"/>
            <a:ext cx="253999" cy="42779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55605" y="2673194"/>
            <a:ext cx="6792195" cy="2965359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6955" y="281667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halkboard"/>
                <a:cs typeface="Chalkboard"/>
              </a:rPr>
              <a:t>all quantum states (= 1-extendable)</a:t>
            </a:r>
          </a:p>
        </p:txBody>
      </p:sp>
      <p:sp>
        <p:nvSpPr>
          <p:cNvPr id="15" name="Oval 14"/>
          <p:cNvSpPr/>
          <p:nvPr/>
        </p:nvSpPr>
        <p:spPr>
          <a:xfrm>
            <a:off x="1430429" y="3157005"/>
            <a:ext cx="6269790" cy="247160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1318" y="3144076"/>
            <a:ext cx="15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halkboard"/>
                <a:cs typeface="Chalkboard"/>
              </a:rPr>
              <a:t>2-extendable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0224" y="3328742"/>
            <a:ext cx="127000" cy="42779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667" y="5804388"/>
            <a:ext cx="8393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>
                <a:latin typeface="Chalkboard"/>
                <a:cs typeface="Chalkboard"/>
              </a:rPr>
              <a:t>Algorithms</a:t>
            </a:r>
            <a:r>
              <a:rPr lang="en-US" sz="2000">
                <a:latin typeface="Chalkboard"/>
                <a:cs typeface="Chalkboard"/>
              </a:rPr>
              <a:t>: Can search/optimize over k-extendable states in time </a:t>
            </a:r>
            <a:r>
              <a:rPr lang="en-US" sz="2000">
                <a:solidFill>
                  <a:srgbClr val="FFFF00"/>
                </a:solidFill>
                <a:latin typeface="Chalkboard"/>
                <a:cs typeface="Chalkboard"/>
              </a:rPr>
              <a:t>n</a:t>
            </a:r>
            <a:r>
              <a:rPr lang="en-US" sz="2000" baseline="30000">
                <a:solidFill>
                  <a:srgbClr val="FFFF00"/>
                </a:solidFill>
                <a:latin typeface="Chalkboard"/>
                <a:cs typeface="Chalkboard"/>
              </a:rPr>
              <a:t>O(k)</a:t>
            </a:r>
            <a:r>
              <a:rPr lang="en-US" sz="2000">
                <a:latin typeface="Chalkboard"/>
                <a:cs typeface="Chalkboard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902" y="6272648"/>
            <a:ext cx="776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>
                <a:solidFill>
                  <a:srgbClr val="FFFF00"/>
                </a:solidFill>
                <a:latin typeface="Chalkboard"/>
                <a:cs typeface="Chalkboard"/>
              </a:rPr>
              <a:t>Question</a:t>
            </a:r>
            <a:r>
              <a:rPr lang="en-US" sz="2000">
                <a:latin typeface="Chalkboard"/>
                <a:cs typeface="Chalkboard"/>
              </a:rPr>
              <a:t>: How close are k-extendable states to separable states?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893" y="1686527"/>
            <a:ext cx="7073901" cy="808451"/>
            <a:chOff x="466893" y="1801977"/>
            <a:chExt cx="7073901" cy="808451"/>
          </a:xfrm>
        </p:grpSpPr>
        <p:sp>
          <p:nvSpPr>
            <p:cNvPr id="4" name="TextBox 3"/>
            <p:cNvSpPr txBox="1"/>
            <p:nvPr/>
          </p:nvSpPr>
          <p:spPr>
            <a:xfrm>
              <a:off x="466893" y="1801977"/>
              <a:ext cx="70739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>
                  <a:latin typeface="Chalkboard"/>
                  <a:cs typeface="Chalkboard"/>
                </a:rPr>
                <a:t>Definition:</a:t>
              </a:r>
              <a:r>
                <a:rPr lang="en-US" sz="2000">
                  <a:latin typeface="Chalkboard"/>
                  <a:cs typeface="Chalkboard"/>
                </a:rPr>
                <a:t> ρ</a:t>
              </a:r>
              <a:r>
                <a:rPr lang="en-US" sz="2000" baseline="30000">
                  <a:latin typeface="Chalkboard"/>
                  <a:cs typeface="Chalkboard"/>
                </a:rPr>
                <a:t>AB</a:t>
              </a:r>
              <a:r>
                <a:rPr lang="en-US" sz="2000">
                  <a:latin typeface="Chalkboard"/>
                  <a:cs typeface="Chalkboard"/>
                </a:rPr>
                <a:t> is </a:t>
              </a:r>
              <a:r>
                <a:rPr lang="en-US" sz="2000">
                  <a:solidFill>
                    <a:srgbClr val="FFFF00"/>
                  </a:solidFill>
                  <a:latin typeface="Chalkboard"/>
                  <a:cs typeface="Chalkboard"/>
                </a:rPr>
                <a:t>k-extendable</a:t>
              </a:r>
              <a:r>
                <a:rPr lang="en-US" sz="2000">
                  <a:latin typeface="Chalkboard"/>
                  <a:cs typeface="Chalkboard"/>
                </a:rPr>
                <a:t> if there exists an extension</a:t>
              </a:r>
              <a:br>
                <a:rPr lang="en-US" sz="2000">
                  <a:latin typeface="Chalkboard"/>
                  <a:cs typeface="Chalkboard"/>
                </a:rPr>
              </a:br>
              <a:r>
                <a:rPr lang="en-US" sz="2000">
                  <a:latin typeface="Chalkboard"/>
                  <a:cs typeface="Chalkboard"/>
                </a:rPr>
                <a:t>                       with                        for each i.</a:t>
              </a:r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102" y="2154560"/>
              <a:ext cx="1975427" cy="455868"/>
            </a:xfrm>
            <a:prstGeom prst="rect">
              <a:avLst/>
            </a:prstGeom>
          </p:spPr>
        </p:pic>
      </p:grp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8" y="2121690"/>
            <a:ext cx="1714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127" y="57367"/>
            <a:ext cx="6731587" cy="976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SDP hierarchies for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Sep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39816" y="1840146"/>
            <a:ext cx="4865563" cy="1002225"/>
            <a:chOff x="4414761" y="1320061"/>
            <a:chExt cx="4865563" cy="1002225"/>
          </a:xfrm>
        </p:grpSpPr>
        <p:sp>
          <p:nvSpPr>
            <p:cNvPr id="10" name="Rounded Rectangle 9"/>
            <p:cNvSpPr/>
            <p:nvPr/>
          </p:nvSpPr>
          <p:spPr>
            <a:xfrm>
              <a:off x="4414761" y="1838472"/>
              <a:ext cx="1354667" cy="483814"/>
            </a:xfrm>
            <a:prstGeom prst="roundRect">
              <a:avLst/>
            </a:prstGeom>
            <a:solidFill>
              <a:schemeClr val="accent4">
                <a:alpha val="39000"/>
              </a:scheme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5092095" y="1550894"/>
              <a:ext cx="846666" cy="28757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02476" y="1320061"/>
              <a:ext cx="3377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</a:rPr>
                <a:t>doesn’t match hardness</a:t>
              </a:r>
              <a:endParaRPr lang="en-US" sz="2400" dirty="0">
                <a:solidFill>
                  <a:schemeClr val="accent4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5260" y="1840146"/>
            <a:ext cx="8710119" cy="1837779"/>
            <a:chOff x="195260" y="1840146"/>
            <a:chExt cx="8710119" cy="1837779"/>
          </a:xfrm>
        </p:grpSpPr>
        <p:sp>
          <p:nvSpPr>
            <p:cNvPr id="17" name="Rounded Rectangle 16"/>
            <p:cNvSpPr/>
            <p:nvPr/>
          </p:nvSpPr>
          <p:spPr>
            <a:xfrm>
              <a:off x="400174" y="2326002"/>
              <a:ext cx="7788302" cy="875648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err="1" smtClean="0">
                  <a:latin typeface="Chalkboard"/>
                  <a:cs typeface="Chalkboard"/>
                </a:rPr>
                <a:t>Thm</a:t>
              </a:r>
              <a:r>
                <a:rPr lang="en-US" sz="2400" dirty="0" smtClean="0">
                  <a:latin typeface="Chalkboard"/>
                  <a:cs typeface="Chalkboard"/>
                </a:rPr>
                <a:t>: If M =∑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 A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 ⊗B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 with ∑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 |B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| ≤ I, each |A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i</a:t>
              </a:r>
              <a:r>
                <a:rPr lang="en-US" sz="2400" dirty="0" smtClean="0">
                  <a:latin typeface="Chalkboard"/>
                  <a:cs typeface="Chalkboard"/>
                </a:rPr>
                <a:t>| ≤ I, then</a:t>
              </a:r>
              <a:br>
                <a:rPr lang="en-US" sz="2400" dirty="0" smtClean="0">
                  <a:latin typeface="Chalkboard"/>
                  <a:cs typeface="Chalkboard"/>
                </a:rPr>
              </a:br>
              <a:r>
                <a:rPr lang="en-US" sz="2400" dirty="0" err="1" smtClean="0"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Sep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(n,2)</a:t>
              </a:r>
              <a:r>
                <a:rPr lang="en-US" sz="2400" dirty="0" smtClean="0">
                  <a:latin typeface="Chalkboard"/>
                  <a:cs typeface="Chalkboard"/>
                </a:rPr>
                <a:t>(M) ≤ </a:t>
              </a:r>
              <a:r>
                <a:rPr lang="en-US" sz="2400" dirty="0" err="1" smtClean="0"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k-ext</a:t>
              </a:r>
              <a:r>
                <a:rPr lang="en-US" sz="2400" dirty="0" smtClean="0">
                  <a:latin typeface="Chalkboard"/>
                  <a:cs typeface="Chalkboard"/>
                </a:rPr>
                <a:t>(M) ≤ </a:t>
              </a:r>
              <a:r>
                <a:rPr lang="en-US" sz="2400" dirty="0" err="1" smtClean="0"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Sep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(n,2)</a:t>
              </a:r>
              <a:r>
                <a:rPr lang="en-US" sz="2400" dirty="0" smtClean="0">
                  <a:latin typeface="Chalkboard"/>
                  <a:cs typeface="Chalkboard"/>
                </a:rPr>
                <a:t>(M) + c (log(n)/k)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1/2</a:t>
              </a:r>
              <a:endParaRPr lang="en-US" sz="2400" dirty="0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233" y="1840146"/>
              <a:ext cx="1377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bipartite</a:t>
              </a:r>
              <a:endParaRPr lang="en-US" sz="2400" dirty="0">
                <a:solidFill>
                  <a:srgbClr val="FFFF00"/>
                </a:solidFill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5260" y="3277815"/>
              <a:ext cx="8710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[</a:t>
              </a:r>
              <a:r>
                <a:rPr lang="en-US" sz="2000" dirty="0" err="1">
                  <a:solidFill>
                    <a:prstClr val="white"/>
                  </a:solidFill>
                  <a:latin typeface="Chalkboard"/>
                  <a:cs typeface="Chalkboard"/>
                </a:rPr>
                <a:t>Brandão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, </a:t>
              </a:r>
              <a:r>
                <a:rPr lang="en-US" sz="2000" dirty="0" err="1">
                  <a:solidFill>
                    <a:prstClr val="white"/>
                  </a:solidFill>
                  <a:latin typeface="Chalkboard"/>
                  <a:cs typeface="Chalkboard"/>
                </a:rPr>
                <a:t>Christandl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, Yard </a:t>
              </a:r>
              <a:r>
                <a:rPr lang="fr-FR" sz="2000" dirty="0">
                  <a:solidFill>
                    <a:prstClr val="white"/>
                  </a:solidFill>
                  <a:latin typeface="Chalkboard"/>
                  <a:cs typeface="Chalkboard"/>
                </a:rPr>
                <a:t>’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10], [Yang </a:t>
              </a:r>
              <a:r>
                <a:rPr lang="fr-FR" sz="2000" dirty="0">
                  <a:solidFill>
                    <a:prstClr val="white"/>
                  </a:solidFill>
                  <a:latin typeface="Chalkboard"/>
                  <a:cs typeface="Chalkboard"/>
                </a:rPr>
                <a:t>’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06], [</a:t>
              </a:r>
              <a:r>
                <a:rPr lang="en-US" sz="2000" dirty="0" err="1">
                  <a:solidFill>
                    <a:prstClr val="white"/>
                  </a:solidFill>
                  <a:latin typeface="Chalkboard"/>
                  <a:cs typeface="Chalkboard"/>
                </a:rPr>
                <a:t>Brandão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, H </a:t>
              </a:r>
              <a:r>
                <a:rPr lang="fr-FR" sz="2000" dirty="0">
                  <a:solidFill>
                    <a:prstClr val="white"/>
                  </a:solidFill>
                  <a:latin typeface="Chalkboard"/>
                  <a:cs typeface="Chalkboard"/>
                </a:rPr>
                <a:t>’</a:t>
              </a:r>
              <a:r>
                <a:rPr lang="en-US" sz="2000" dirty="0">
                  <a:solidFill>
                    <a:prstClr val="white"/>
                  </a:solidFill>
                  <a:latin typeface="Chalkboard"/>
                  <a:cs typeface="Chalkboard"/>
                </a:rPr>
                <a:t>12], [Li, Winter ‘12]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2026" y="985609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Sep(</a:t>
            </a:r>
            <a:r>
              <a:rPr lang="en-US" sz="2400" dirty="0" err="1" smtClean="0">
                <a:latin typeface="Chalkboard"/>
                <a:cs typeface="Chalkboard"/>
              </a:rPr>
              <a:t>n,m</a:t>
            </a:r>
            <a:r>
              <a:rPr lang="en-US" sz="2400" dirty="0" smtClean="0">
                <a:latin typeface="Chalkboard"/>
                <a:cs typeface="Chalkboard"/>
              </a:rPr>
              <a:t>) = </a:t>
            </a:r>
            <a:r>
              <a:rPr lang="en-US" sz="2400" dirty="0" err="1" smtClean="0">
                <a:latin typeface="Chalkboard"/>
                <a:cs typeface="Chalkboard"/>
              </a:rPr>
              <a:t>conv</a:t>
            </a:r>
            <a:r>
              <a:rPr lang="en-US" sz="2400" dirty="0" smtClean="0">
                <a:latin typeface="Chalkboard"/>
                <a:cs typeface="Chalkboard"/>
              </a:rPr>
              <a:t>{ρ</a:t>
            </a:r>
            <a:r>
              <a:rPr lang="en-US" sz="2400" baseline="-25000" dirty="0" smtClean="0">
                <a:latin typeface="Chalkboard"/>
                <a:cs typeface="Chalkboard"/>
              </a:rPr>
              <a:t>1</a:t>
            </a:r>
            <a:r>
              <a:rPr lang="en-US" sz="2400" dirty="0" smtClean="0">
                <a:latin typeface="Chalkboard"/>
                <a:cs typeface="Chalkboard"/>
              </a:rPr>
              <a:t> ⊗ ... ⊗ </a:t>
            </a:r>
            <a:r>
              <a:rPr lang="en-US" sz="2400" dirty="0" err="1" smtClean="0">
                <a:latin typeface="Chalkboard"/>
                <a:cs typeface="Chalkboard"/>
              </a:rPr>
              <a:t>ρ</a:t>
            </a:r>
            <a:r>
              <a:rPr lang="en-US" sz="2400" baseline="-25000" dirty="0" err="1">
                <a:latin typeface="Chalkboard"/>
                <a:cs typeface="Chalkboard"/>
              </a:rPr>
              <a:t>m</a:t>
            </a:r>
            <a:r>
              <a:rPr lang="en-US" sz="2400" dirty="0" smtClean="0">
                <a:latin typeface="Chalkboard"/>
                <a:cs typeface="Chalkboard"/>
              </a:rPr>
              <a:t> : </a:t>
            </a:r>
            <a:r>
              <a:rPr lang="en-US" sz="2400" dirty="0" err="1" smtClean="0">
                <a:latin typeface="Chalkboard"/>
                <a:cs typeface="Chalkboard"/>
              </a:rPr>
              <a:t>ρ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 smtClean="0">
                <a:latin typeface="Chalkboard"/>
                <a:cs typeface="Chalkboard"/>
              </a:rPr>
              <a:t> ∈ </a:t>
            </a:r>
            <a:r>
              <a:rPr lang="en-US" sz="2400" dirty="0" err="1" smtClean="0">
                <a:latin typeface="Chalkboard"/>
                <a:cs typeface="Chalkboard"/>
              </a:rPr>
              <a:t>D</a:t>
            </a:r>
            <a:r>
              <a:rPr lang="en-US" sz="2400" baseline="-25000" dirty="0" err="1" smtClean="0">
                <a:latin typeface="Chalkboard"/>
                <a:cs typeface="Chalkboard"/>
              </a:rPr>
              <a:t>n</a:t>
            </a:r>
            <a:r>
              <a:rPr lang="en-US" sz="2400" dirty="0" smtClean="0">
                <a:latin typeface="Chalkboard"/>
                <a:cs typeface="Chalkboard"/>
              </a:rPr>
              <a:t>}</a:t>
            </a:r>
          </a:p>
          <a:p>
            <a:r>
              <a:rPr lang="en-US" sz="2400" dirty="0" err="1" smtClean="0">
                <a:latin typeface="Chalkboard"/>
                <a:cs typeface="Chalkboard"/>
              </a:rPr>
              <a:t>SepSym</a:t>
            </a:r>
            <a:r>
              <a:rPr lang="en-US" sz="2400" dirty="0" smtClean="0">
                <a:latin typeface="Chalkboard"/>
                <a:cs typeface="Chalkboard"/>
              </a:rPr>
              <a:t>(</a:t>
            </a:r>
            <a:r>
              <a:rPr lang="en-US" sz="2400" dirty="0" err="1" smtClean="0">
                <a:latin typeface="Chalkboard"/>
                <a:cs typeface="Chalkboard"/>
              </a:rPr>
              <a:t>n,</a:t>
            </a:r>
            <a:r>
              <a:rPr lang="en-US" sz="2400" dirty="0" err="1">
                <a:latin typeface="Chalkboard"/>
                <a:cs typeface="Chalkboard"/>
              </a:rPr>
              <a:t>m</a:t>
            </a:r>
            <a:r>
              <a:rPr lang="en-US" sz="2400" dirty="0" smtClean="0">
                <a:latin typeface="Chalkboard"/>
                <a:cs typeface="Chalkboard"/>
              </a:rPr>
              <a:t>) = </a:t>
            </a:r>
            <a:r>
              <a:rPr lang="en-US" sz="2400" dirty="0" err="1" smtClean="0">
                <a:latin typeface="Chalkboard"/>
                <a:cs typeface="Chalkboard"/>
              </a:rPr>
              <a:t>conv</a:t>
            </a:r>
            <a:r>
              <a:rPr lang="en-US" sz="2400" dirty="0" smtClean="0">
                <a:latin typeface="Chalkboard"/>
                <a:cs typeface="Chalkboard"/>
              </a:rPr>
              <a:t>{</a:t>
            </a:r>
            <a:r>
              <a:rPr lang="en-US" sz="2400" dirty="0" err="1" smtClean="0">
                <a:latin typeface="Chalkboard"/>
                <a:cs typeface="Chalkboard"/>
              </a:rPr>
              <a:t>ρ</a:t>
            </a:r>
            <a:r>
              <a:rPr lang="en-US" sz="2400" baseline="30000" dirty="0" err="1" smtClean="0">
                <a:latin typeface="Chalkboard"/>
                <a:cs typeface="Chalkboard"/>
              </a:rPr>
              <a:t>⊗m</a:t>
            </a:r>
            <a:r>
              <a:rPr lang="en-US" sz="2400" dirty="0" smtClean="0">
                <a:latin typeface="Chalkboard"/>
                <a:cs typeface="Chalkboard"/>
              </a:rPr>
              <a:t> : </a:t>
            </a:r>
            <a:r>
              <a:rPr lang="en-US" sz="2400" dirty="0" err="1" smtClean="0">
                <a:latin typeface="Chalkboard"/>
                <a:cs typeface="Chalkboard"/>
              </a:rPr>
              <a:t>ρ</a:t>
            </a:r>
            <a:r>
              <a:rPr lang="en-US" sz="2400" dirty="0" smtClean="0">
                <a:latin typeface="Chalkboard"/>
                <a:cs typeface="Chalkboard"/>
              </a:rPr>
              <a:t> ∈ </a:t>
            </a:r>
            <a:r>
              <a:rPr lang="en-US" sz="2400" dirty="0" err="1" smtClean="0">
                <a:latin typeface="Chalkboard"/>
                <a:cs typeface="Chalkboard"/>
              </a:rPr>
              <a:t>D</a:t>
            </a:r>
            <a:r>
              <a:rPr lang="en-US" sz="2400" baseline="-25000" dirty="0" err="1" smtClean="0">
                <a:latin typeface="Chalkboard"/>
                <a:cs typeface="Chalkboard"/>
              </a:rPr>
              <a:t>n</a:t>
            </a:r>
            <a:r>
              <a:rPr lang="en-US" sz="2400" dirty="0" smtClean="0">
                <a:latin typeface="Chalkboard"/>
                <a:cs typeface="Chalkboard"/>
              </a:rPr>
              <a:t>}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1439" y="3723132"/>
            <a:ext cx="8697661" cy="2841738"/>
            <a:chOff x="181439" y="3723132"/>
            <a:chExt cx="8697661" cy="2841738"/>
          </a:xfrm>
        </p:grpSpPr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875" y="4162297"/>
              <a:ext cx="1483946" cy="5806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439" y="6164760"/>
              <a:ext cx="4354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halkboard"/>
                  <a:cs typeface="Chalkboard"/>
                </a:rPr>
                <a:t>[</a:t>
              </a:r>
              <a:r>
                <a:rPr lang="en-US" sz="2000" dirty="0" err="1" smtClean="0">
                  <a:latin typeface="Chalkboard"/>
                  <a:cs typeface="Chalkboard"/>
                </a:rPr>
                <a:t>Brandão</a:t>
              </a:r>
              <a:r>
                <a:rPr lang="en-US" sz="2000" dirty="0" smtClean="0">
                  <a:latin typeface="Chalkboard"/>
                  <a:cs typeface="Chalkboard"/>
                </a:rPr>
                <a:t>, H </a:t>
              </a:r>
              <a:r>
                <a:rPr lang="fr-FR" sz="2000" dirty="0" smtClean="0">
                  <a:latin typeface="Chalkboard"/>
                  <a:cs typeface="Chalkboard"/>
                </a:rPr>
                <a:t>’</a:t>
              </a:r>
              <a:r>
                <a:rPr lang="en-US" sz="2000" dirty="0" smtClean="0">
                  <a:latin typeface="Chalkboard"/>
                  <a:cs typeface="Chalkboard"/>
                </a:rPr>
                <a:t>12], [Li, Smith </a:t>
              </a:r>
              <a:r>
                <a:rPr lang="fr-FR" sz="2000" dirty="0" smtClean="0">
                  <a:latin typeface="Chalkboard"/>
                  <a:cs typeface="Chalkboard"/>
                </a:rPr>
                <a:t>’</a:t>
              </a:r>
              <a:r>
                <a:rPr lang="en-US" sz="2000" dirty="0" smtClean="0">
                  <a:latin typeface="Chalkboard"/>
                  <a:cs typeface="Chalkboard"/>
                </a:rPr>
                <a:t>14]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3970" y="4903431"/>
              <a:ext cx="8635130" cy="1136442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err="1" smtClean="0">
                  <a:latin typeface="Chalkboard"/>
                  <a:cs typeface="Chalkboard"/>
                </a:rPr>
                <a:t>Thm</a:t>
              </a:r>
              <a:r>
                <a:rPr lang="en-US" sz="2400" dirty="0" smtClean="0">
                  <a:latin typeface="Chalkboard"/>
                  <a:cs typeface="Chalkboard"/>
                </a:rPr>
                <a:t>: </a:t>
              </a:r>
            </a:p>
            <a:p>
              <a:r>
                <a:rPr lang="en-US" sz="2400" dirty="0" err="1" smtClean="0">
                  <a:latin typeface="Chalkboard"/>
                  <a:cs typeface="Chalkboard"/>
                </a:rPr>
                <a:t>ε-approx</a:t>
              </a:r>
              <a:r>
                <a:rPr lang="en-US" sz="2400" dirty="0" smtClean="0">
                  <a:latin typeface="Chalkboard"/>
                  <a:cs typeface="Chalkboard"/>
                </a:rPr>
                <a:t> to </a:t>
              </a:r>
              <a:r>
                <a:rPr lang="en-US" sz="2400" dirty="0" err="1" smtClean="0"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SepSym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(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n,m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)</a:t>
              </a:r>
              <a:r>
                <a:rPr lang="en-US" sz="2400" dirty="0" smtClean="0">
                  <a:latin typeface="Chalkboard"/>
                  <a:cs typeface="Chalkboard"/>
                </a:rPr>
                <a:t>(M) in time </a:t>
              </a:r>
              <a:r>
                <a:rPr lang="en-US" sz="2400" dirty="0" err="1" smtClean="0">
                  <a:latin typeface="Chalkboard"/>
                  <a:cs typeface="Chalkboard"/>
                </a:rPr>
                <a:t>exp</a:t>
              </a:r>
              <a:r>
                <a:rPr lang="en-US" sz="2400" dirty="0" smtClean="0">
                  <a:latin typeface="Chalkboard"/>
                  <a:cs typeface="Chalkboard"/>
                </a:rPr>
                <a:t>(m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 log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(n)/ε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).</a:t>
              </a:r>
            </a:p>
            <a:p>
              <a:r>
                <a:rPr lang="en-US" sz="2400" dirty="0" err="1" smtClean="0">
                  <a:latin typeface="Chalkboard"/>
                  <a:cs typeface="Chalkboard"/>
                </a:rPr>
                <a:t>ε-approx</a:t>
              </a:r>
              <a:r>
                <a:rPr lang="en-US" sz="2400" dirty="0" smtClean="0">
                  <a:latin typeface="Chalkboard"/>
                  <a:cs typeface="Chalkboard"/>
                </a:rPr>
                <a:t> to </a:t>
              </a:r>
              <a:r>
                <a:rPr lang="en-US" sz="2400" dirty="0" err="1" smtClean="0">
                  <a:latin typeface="Chalkboard"/>
                  <a:cs typeface="Chalkboard"/>
                </a:rPr>
                <a:t>h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Sep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(</a:t>
              </a:r>
              <a:r>
                <a:rPr lang="en-US" sz="2400" baseline="-25000" dirty="0" err="1" smtClean="0">
                  <a:latin typeface="Chalkboard"/>
                  <a:cs typeface="Chalkboard"/>
                </a:rPr>
                <a:t>n,m</a:t>
              </a:r>
              <a:r>
                <a:rPr lang="en-US" sz="2400" baseline="-25000" dirty="0" smtClean="0">
                  <a:latin typeface="Chalkboard"/>
                  <a:cs typeface="Chalkboard"/>
                </a:rPr>
                <a:t>)</a:t>
              </a:r>
              <a:r>
                <a:rPr lang="en-US" sz="2400" dirty="0" smtClean="0">
                  <a:latin typeface="Chalkboard"/>
                  <a:cs typeface="Chalkboard"/>
                </a:rPr>
                <a:t>(M) in time </a:t>
              </a:r>
              <a:r>
                <a:rPr lang="en-US" sz="2400" dirty="0" err="1" smtClean="0">
                  <a:latin typeface="Chalkboard"/>
                  <a:cs typeface="Chalkboard"/>
                </a:rPr>
                <a:t>exp</a:t>
              </a:r>
              <a:r>
                <a:rPr lang="en-US" sz="2400" dirty="0" smtClean="0">
                  <a:latin typeface="Chalkboard"/>
                  <a:cs typeface="Chalkboard"/>
                </a:rPr>
                <a:t>(m</a:t>
              </a:r>
              <a:r>
                <a:rPr lang="en-US" sz="2400" baseline="30000" dirty="0">
                  <a:latin typeface="Chalkboard"/>
                  <a:cs typeface="Chalkboard"/>
                </a:rPr>
                <a:t>3</a:t>
              </a:r>
              <a:r>
                <a:rPr lang="en-US" sz="2400" dirty="0" smtClean="0">
                  <a:latin typeface="Chalkboard"/>
                  <a:cs typeface="Chalkboard"/>
                </a:rPr>
                <a:t> log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(n)/ε</a:t>
              </a:r>
              <a:r>
                <a:rPr lang="en-US" sz="2400" baseline="30000" dirty="0" smtClean="0">
                  <a:latin typeface="Chalkboard"/>
                  <a:cs typeface="Chalkboard"/>
                </a:rPr>
                <a:t>2</a:t>
              </a:r>
              <a:r>
                <a:rPr lang="en-US" sz="2400" dirty="0" smtClean="0">
                  <a:latin typeface="Chalkboard"/>
                  <a:cs typeface="Chalkboard"/>
                </a:rPr>
                <a:t>).</a:t>
              </a:r>
              <a:endParaRPr lang="en-US" sz="2400" dirty="0">
                <a:latin typeface="Chalkboard"/>
                <a:cs typeface="Chalkboar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5473" y="3723132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  <a:latin typeface="Chalkboard"/>
                  <a:cs typeface="Chalkboard"/>
                </a:rPr>
                <a:t>multipartite</a:t>
              </a:r>
              <a:endParaRPr lang="en-US" sz="2400" dirty="0">
                <a:solidFill>
                  <a:srgbClr val="FFFF00"/>
                </a:solidFill>
                <a:latin typeface="Chalkboard"/>
                <a:cs typeface="Chalkboard"/>
              </a:endParaRPr>
            </a:p>
          </p:txBody>
        </p:sp>
        <p:pic>
          <p:nvPicPr>
            <p:cNvPr id="26" name="Picture 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25" y="4167772"/>
              <a:ext cx="4550049" cy="678170"/>
            </a:xfrm>
            <a:prstGeom prst="rect">
              <a:avLst/>
            </a:prstGeom>
          </p:spPr>
        </p:pic>
        <p:pic>
          <p:nvPicPr>
            <p:cNvPr id="27" name="Picture 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844" y="4160906"/>
              <a:ext cx="1889256" cy="36258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338868" y="5269516"/>
            <a:ext cx="5267105" cy="1526186"/>
            <a:chOff x="5277876" y="2066086"/>
            <a:chExt cx="5267105" cy="1526186"/>
          </a:xfrm>
        </p:grpSpPr>
        <p:sp>
          <p:nvSpPr>
            <p:cNvPr id="32" name="Rounded Rectangle 31"/>
            <p:cNvSpPr/>
            <p:nvPr/>
          </p:nvSpPr>
          <p:spPr>
            <a:xfrm>
              <a:off x="6120708" y="2066086"/>
              <a:ext cx="2624776" cy="439831"/>
            </a:xfrm>
            <a:prstGeom prst="roundRect">
              <a:avLst/>
            </a:prstGeom>
            <a:solidFill>
              <a:schemeClr val="accent4">
                <a:alpha val="39000"/>
              </a:scheme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cxnSp>
          <p:nvCxnSpPr>
            <p:cNvPr id="33" name="Straight Arrow Connector 32"/>
            <p:cNvCxnSpPr>
              <a:stCxn id="32" idx="2"/>
              <a:endCxn id="34" idx="0"/>
            </p:cNvCxnSpPr>
            <p:nvPr/>
          </p:nvCxnSpPr>
          <p:spPr>
            <a:xfrm>
              <a:off x="7433096" y="2505917"/>
              <a:ext cx="478333" cy="62469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77876" y="3130607"/>
              <a:ext cx="5267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</a:rPr>
                <a:t>≈matches Chen-</a:t>
              </a:r>
              <a:r>
                <a:rPr lang="en-US" sz="2400" dirty="0" err="1" smtClean="0">
                  <a:solidFill>
                    <a:schemeClr val="accent4"/>
                  </a:solidFill>
                  <a:latin typeface="Chalkboard"/>
                  <a:cs typeface="Chalkboard"/>
                </a:rPr>
                <a:t>Drucker</a:t>
              </a:r>
              <a:r>
                <a:rPr lang="en-US" sz="2400" dirty="0" smtClean="0">
                  <a:solidFill>
                    <a:schemeClr val="accent4"/>
                  </a:solidFill>
                  <a:latin typeface="Chalkboard"/>
                  <a:cs typeface="Chalkboard"/>
                </a:rPr>
                <a:t> hardness</a:t>
              </a:r>
              <a:endParaRPr lang="en-US" sz="2400" dirty="0">
                <a:solidFill>
                  <a:schemeClr val="accent4"/>
                </a:solidFill>
                <a:latin typeface="Chalkboard"/>
                <a:cs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63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0813" cy="887838"/>
          </a:xfrm>
        </p:spPr>
        <p:txBody>
          <a:bodyPr/>
          <a:lstStyle/>
          <a:p>
            <a:r>
              <a:rPr lang="en-US" dirty="0"/>
              <a:t>proof </a:t>
            </a:r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81" y="1090251"/>
            <a:ext cx="7821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prstClr val="white">
                    <a:tint val="75000"/>
                  </a:prst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Measure extended state and get outcomes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p(a</a:t>
            </a:r>
            <a:r>
              <a:rPr lang="en-US" sz="2400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,b</a:t>
            </a:r>
            <a:r>
              <a:rPr lang="en-US" sz="2400" baseline="-25000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1</a:t>
            </a:r>
            <a:r>
              <a:rPr lang="en-US" sz="2400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,…,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b</a:t>
            </a:r>
            <a:r>
              <a:rPr lang="en-US" sz="2400" baseline="-25000" dirty="0" err="1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k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).</a:t>
            </a:r>
            <a:br>
              <a:rPr lang="en-US" sz="2400" dirty="0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</a:br>
            <a:r>
              <a:rPr lang="en-US" sz="2400" dirty="0" smtClean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Possible because of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1-LOCC</a:t>
            </a:r>
            <a:r>
              <a:rPr lang="en-US" sz="2400" dirty="0" smtClean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rPr>
              <a:t> form of M. </a:t>
            </a:r>
            <a:endParaRPr lang="en-US" sz="2400" dirty="0"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Chalkboar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4" y="2187575"/>
            <a:ext cx="4131555" cy="381667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" y="2959090"/>
            <a:ext cx="4874383" cy="830996"/>
            <a:chOff x="-112889" y="2921304"/>
            <a:chExt cx="3803262" cy="628904"/>
          </a:xfrm>
        </p:grpSpPr>
        <p:sp>
          <p:nvSpPr>
            <p:cNvPr id="6" name="TextBox 5"/>
            <p:cNvSpPr txBox="1"/>
            <p:nvPr/>
          </p:nvSpPr>
          <p:spPr>
            <a:xfrm>
              <a:off x="-112889" y="2921304"/>
              <a:ext cx="2225524" cy="62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2400" u="sng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case 1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/>
              </a:r>
              <a:b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p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(a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,b</a:t>
              </a:r>
              <a:r>
                <a:rPr lang="en-US" sz="2400" baseline="-250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1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) 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≈ p(a)⋅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p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(b</a:t>
              </a:r>
              <a:r>
                <a:rPr lang="en-US" sz="2400" baseline="-250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1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689649" y="3112169"/>
              <a:ext cx="2000724" cy="297496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54889" y="2367844"/>
            <a:ext cx="3101145" cy="1608133"/>
            <a:chOff x="5954889" y="2367844"/>
            <a:chExt cx="3101145" cy="1608133"/>
          </a:xfrm>
        </p:grpSpPr>
        <p:sp>
          <p:nvSpPr>
            <p:cNvPr id="7" name="TextBox 6"/>
            <p:cNvSpPr txBox="1"/>
            <p:nvPr/>
          </p:nvSpPr>
          <p:spPr>
            <a:xfrm>
              <a:off x="6728179" y="2367844"/>
              <a:ext cx="2327855" cy="1608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2400" u="sng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case 2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/>
              </a:r>
              <a:b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p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(a,</a:t>
              </a:r>
              <a:r>
                <a:rPr lang="en-US" sz="2400" baseline="-250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b</a:t>
              </a:r>
              <a:r>
                <a:rPr lang="en-US" sz="2400" baseline="-250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2</a:t>
              </a: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 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| b</a:t>
              </a:r>
              <a:r>
                <a:rPr lang="en-US" sz="2400" baseline="-250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1</a:t>
              </a:r>
              <a:r>
                <a:rPr lang="en-US" sz="2400" dirty="0" smtClean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)</a:t>
              </a:r>
              <a:endParaRPr lang="en-US" sz="2400" dirty="0">
                <a:solidFill>
                  <a:prstClr val="white">
                    <a:tint val="75000"/>
                  </a:prst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Chalkboard"/>
              </a:endParaRPr>
            </a:p>
            <a:p>
              <a:pPr>
                <a:spcBef>
                  <a:spcPts val="300"/>
                </a:spcBef>
              </a:pP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has less mutual</a:t>
              </a:r>
              <a:b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</a:br>
              <a:r>
                <a:rPr lang="en-US" sz="2400" dirty="0">
                  <a:solidFill>
                    <a:prstClr val="white">
                      <a:tint val="75000"/>
                    </a:prstClr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Chalkboard"/>
                </a:rPr>
                <a:t>information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954889" y="2748844"/>
              <a:ext cx="773290" cy="256823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4190" y="6004254"/>
            <a:ext cx="9031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Brandão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Christandl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, Yard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’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10] (secretly in [Yang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’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06])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 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Brandão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, H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’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12], [Li, Winter </a:t>
            </a:r>
            <a:r>
              <a:rPr lang="fr-FR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’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halkboard"/>
                <a:cs typeface="Chalkboard"/>
              </a:rPr>
              <a:t>12], [Li, Smith ‘14]</a:t>
            </a:r>
          </a:p>
        </p:txBody>
      </p:sp>
    </p:spTree>
    <p:extLst>
      <p:ext uri="{BB962C8B-B14F-4D97-AF65-F5344CB8AC3E}">
        <p14:creationId xmlns:p14="http://schemas.microsoft.com/office/powerpoint/2010/main" val="29042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coincidence!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29" y="1854350"/>
            <a:ext cx="7866063" cy="3136776"/>
          </a:xfrm>
        </p:spPr>
        <p:txBody>
          <a:bodyPr/>
          <a:lstStyle/>
          <a:p>
            <a:r>
              <a:rPr lang="en-US" dirty="0" smtClean="0"/>
              <a:t>Run-time </a:t>
            </a:r>
            <a:r>
              <a:rPr lang="en-US" dirty="0" err="1" smtClean="0">
                <a:solidFill>
                  <a:srgbClr val="FFFF00"/>
                </a:solidFill>
              </a:rPr>
              <a:t>exp</a:t>
            </a:r>
            <a:r>
              <a:rPr lang="en-US" dirty="0">
                <a:solidFill>
                  <a:srgbClr val="FFFF00"/>
                </a:solidFill>
              </a:rPr>
              <a:t>(c log</a:t>
            </a:r>
            <a:r>
              <a:rPr lang="en-US" baseline="30000" dirty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(n) </a:t>
            </a:r>
            <a:r>
              <a:rPr lang="en-US" dirty="0">
                <a:solidFill>
                  <a:srgbClr val="FFFF00"/>
                </a:solidFill>
              </a:rPr>
              <a:t>/ ε</a:t>
            </a:r>
            <a:r>
              <a:rPr lang="en-US" baseline="30000" dirty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 appears in both</a:t>
            </a:r>
          </a:p>
          <a:p>
            <a:pPr lvl="1"/>
            <a:r>
              <a:rPr lang="en-US" dirty="0" smtClean="0"/>
              <a:t>Algorithm for M in 1-LOCC</a:t>
            </a:r>
          </a:p>
          <a:p>
            <a:pPr lvl="1"/>
            <a:r>
              <a:rPr lang="en-US" dirty="0" smtClean="0"/>
              <a:t>Hardness for M in SEP.</a:t>
            </a:r>
          </a:p>
          <a:p>
            <a:pPr marL="0" indent="0">
              <a:buNone/>
            </a:pPr>
            <a:r>
              <a:rPr lang="en-US" dirty="0" smtClean="0"/>
              <a:t>Why?  Can we bridge the gap?</a:t>
            </a:r>
          </a:p>
          <a:p>
            <a:r>
              <a:rPr lang="en-US" dirty="0" smtClean="0"/>
              <a:t>Can we find multiplicative approximations, or otherwise use these approaches for small-set expansion?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3" y="0"/>
            <a:ext cx="6860042" cy="1429871"/>
          </a:xfrm>
        </p:spPr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Sep</a:t>
            </a:r>
            <a:r>
              <a:rPr lang="en-US" dirty="0" smtClean="0"/>
              <a:t> for 1-LOCC 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5" y="-13211"/>
            <a:ext cx="1635795" cy="1564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169" y="1199038"/>
            <a:ext cx="697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 =∑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baseline="-25000" dirty="0">
                <a:latin typeface="Chalkboard"/>
                <a:cs typeface="Chalkboard"/>
              </a:rPr>
              <a:t>∈[m]</a:t>
            </a:r>
            <a:r>
              <a:rPr lang="en-US" sz="2400" dirty="0">
                <a:latin typeface="Chalkboard"/>
                <a:cs typeface="Chalkboard"/>
              </a:rPr>
              <a:t> A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⊗B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with 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A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≤ I, each A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 ≥ 0, |B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| ≤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" y="1830917"/>
            <a:ext cx="425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board"/>
                <a:cs typeface="Chalkboard"/>
              </a:rPr>
              <a:t>h</a:t>
            </a:r>
            <a:r>
              <a:rPr lang="en-US" sz="2400" baseline="-25000" dirty="0" err="1">
                <a:latin typeface="Chalkboard"/>
                <a:cs typeface="Chalkboard"/>
              </a:rPr>
              <a:t>Sep</a:t>
            </a:r>
            <a:r>
              <a:rPr lang="en-US" sz="2400" dirty="0">
                <a:latin typeface="Chalkboard"/>
                <a:cs typeface="Chalkboard"/>
              </a:rPr>
              <a:t>(M) = max</a:t>
            </a:r>
            <a:r>
              <a:rPr lang="en-US" sz="2400" baseline="-25000" dirty="0">
                <a:latin typeface="Chalkboard"/>
                <a:cs typeface="Chalkboard"/>
              </a:rPr>
              <a:t>α,β</a:t>
            </a:r>
            <a:r>
              <a:rPr lang="en-US" sz="2400" dirty="0" err="1">
                <a:latin typeface="Chalkboard"/>
                <a:cs typeface="Chalkboard"/>
              </a:rPr>
              <a:t>tr</a:t>
            </a:r>
            <a:r>
              <a:rPr lang="en-US" sz="2400" dirty="0">
                <a:latin typeface="Chalkboard"/>
                <a:cs typeface="Chalkboard"/>
              </a:rPr>
              <a:t>[M(α⊗β)]</a:t>
            </a:r>
            <a:endParaRPr lang="en-US" sz="2400">
              <a:latin typeface="Chalkboard"/>
              <a:cs typeface="Chalkboar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9025" y="1859918"/>
            <a:ext cx="424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= max</a:t>
            </a:r>
            <a:r>
              <a:rPr lang="en-US" sz="2400" baseline="-25000" dirty="0">
                <a:latin typeface="Chalkboard"/>
                <a:cs typeface="Chalkboard"/>
              </a:rPr>
              <a:t>α,β</a:t>
            </a:r>
            <a:r>
              <a:rPr lang="en-US" sz="2400" dirty="0">
                <a:latin typeface="Chalkboard"/>
                <a:cs typeface="Chalkboard"/>
              </a:rPr>
              <a:t>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baseline="-25000" dirty="0">
                <a:latin typeface="Chalkboard"/>
                <a:cs typeface="Chalkboard"/>
              </a:rPr>
              <a:t>∈[m]</a:t>
            </a:r>
            <a:r>
              <a:rPr lang="en-US" sz="2400" dirty="0" err="1">
                <a:latin typeface="Chalkboard"/>
                <a:cs typeface="Chalkboard"/>
              </a:rPr>
              <a:t>tr</a:t>
            </a:r>
            <a:r>
              <a:rPr lang="en-US" sz="2400" dirty="0">
                <a:latin typeface="Chalkboard"/>
                <a:cs typeface="Chalkboard"/>
              </a:rPr>
              <a:t>[A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α]tr[B</a:t>
            </a:r>
            <a:r>
              <a:rPr lang="en-US" sz="2400" baseline="-25000" dirty="0">
                <a:latin typeface="Chalkboard"/>
                <a:cs typeface="Chalkboard"/>
              </a:rPr>
              <a:t>i</a:t>
            </a:r>
            <a:r>
              <a:rPr lang="en-US" sz="2400" dirty="0">
                <a:latin typeface="Chalkboard"/>
                <a:cs typeface="Chalkboard"/>
              </a:rPr>
              <a:t>β]</a:t>
            </a:r>
            <a:endParaRPr lang="en-US" sz="2400">
              <a:latin typeface="Chalkboard"/>
              <a:cs typeface="Chalkboar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697593" y="2538700"/>
            <a:ext cx="7591136" cy="2312940"/>
            <a:chOff x="1697593" y="2538700"/>
            <a:chExt cx="7591136" cy="2312940"/>
          </a:xfrm>
        </p:grpSpPr>
        <p:sp>
          <p:nvSpPr>
            <p:cNvPr id="23" name="TextBox 22"/>
            <p:cNvSpPr txBox="1"/>
            <p:nvPr/>
          </p:nvSpPr>
          <p:spPr>
            <a:xfrm>
              <a:off x="2258438" y="3026837"/>
              <a:ext cx="34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593" y="3589756"/>
              <a:ext cx="1816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p</a:t>
              </a:r>
              <a:r>
                <a:rPr lang="en-US" sz="2400" baseline="-25000">
                  <a:latin typeface="Chalkboard"/>
                  <a:cs typeface="Chalkboard"/>
                </a:rPr>
                <a:t>i</a:t>
              </a:r>
              <a:r>
                <a:rPr lang="en-US" sz="2400">
                  <a:latin typeface="Chalkboard"/>
                  <a:cs typeface="Chalkboard"/>
                </a:rPr>
                <a:t> = </a:t>
              </a:r>
              <a:r>
                <a:rPr lang="en-US" sz="2400" dirty="0" err="1">
                  <a:latin typeface="Chalkboard"/>
                  <a:cs typeface="Chalkboard"/>
                </a:rPr>
                <a:t>tr</a:t>
              </a:r>
              <a:r>
                <a:rPr lang="en-US" sz="2400" dirty="0">
                  <a:latin typeface="Chalkboard"/>
                  <a:cs typeface="Chalkboard"/>
                </a:rPr>
                <a:t>[A</a:t>
              </a:r>
              <a:r>
                <a:rPr lang="en-US" sz="2400" baseline="-25000" dirty="0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α]</a:t>
              </a:r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88790" y="4389975"/>
              <a:ext cx="144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∈</a:t>
              </a:r>
              <a:r>
                <a:rPr lang="en-US" sz="2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halkboard"/>
                  <a:cs typeface="Chalkboard"/>
                </a:rPr>
                <a:t>S</a:t>
              </a:r>
              <a:r>
                <a:rPr lang="en-US" sz="2400">
                  <a:latin typeface="Chalkboard"/>
                  <a:cs typeface="Chalkboard"/>
                </a:rPr>
                <a:t>⊆Δ</a:t>
              </a:r>
              <a:r>
                <a:rPr lang="en-US" sz="2400" baseline="-25000">
                  <a:latin typeface="Chalkboard"/>
                  <a:cs typeface="Chalkboard"/>
                </a:rPr>
                <a:t>m</a:t>
              </a:r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4944" y="2538700"/>
              <a:ext cx="4463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halkboard"/>
                  <a:cs typeface="Chalkboard"/>
                </a:rPr>
                <a:t>= max</a:t>
              </a:r>
              <a:r>
                <a:rPr lang="en-US" sz="2400" baseline="-25000" dirty="0">
                  <a:latin typeface="Chalkboard"/>
                  <a:cs typeface="Chalkboard"/>
                </a:rPr>
                <a:t>p∈</a:t>
              </a:r>
              <a:r>
                <a:rPr lang="en-US" sz="2400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halkboard"/>
                  <a:cs typeface="Chalkboard"/>
                </a:rPr>
                <a:t>S</a:t>
              </a:r>
              <a:r>
                <a:rPr lang="en-US" sz="2400" baseline="-25000" dirty="0">
                  <a:latin typeface="Chalkboard"/>
                  <a:cs typeface="Chalkboard"/>
                </a:rPr>
                <a:t> </a:t>
              </a:r>
              <a:r>
                <a:rPr lang="en-US" sz="2400" dirty="0">
                  <a:latin typeface="Chalkboard"/>
                  <a:cs typeface="Chalkboard"/>
                </a:rPr>
                <a:t>max</a:t>
              </a:r>
              <a:r>
                <a:rPr lang="en-US" sz="2400" baseline="-25000" dirty="0">
                  <a:latin typeface="Chalkboard"/>
                  <a:cs typeface="Chalkboard"/>
                </a:rPr>
                <a:t>β</a:t>
              </a:r>
              <a:r>
                <a:rPr lang="en-US" sz="2400" dirty="0">
                  <a:latin typeface="Chalkboard"/>
                  <a:cs typeface="Chalkboard"/>
                </a:rPr>
                <a:t>∑</a:t>
              </a:r>
              <a:r>
                <a:rPr lang="en-US" sz="2400" baseline="-25000" dirty="0" err="1">
                  <a:latin typeface="Chalkboard"/>
                  <a:cs typeface="Chalkboard"/>
                </a:rPr>
                <a:t>i</a:t>
              </a:r>
              <a:r>
                <a:rPr lang="en-US" sz="2400" baseline="-25000" dirty="0">
                  <a:latin typeface="Chalkboard"/>
                  <a:cs typeface="Chalkboard"/>
                </a:rPr>
                <a:t>∈[m]</a:t>
              </a:r>
              <a:r>
                <a:rPr lang="en-US" sz="2400" dirty="0" err="1">
                  <a:latin typeface="Chalkboard"/>
                  <a:cs typeface="Chalkboard"/>
                </a:rPr>
                <a:t> p</a:t>
              </a:r>
              <a:r>
                <a:rPr lang="en-US" sz="2400" baseline="-25000" dirty="0" err="1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tr[B</a:t>
              </a:r>
              <a:r>
                <a:rPr lang="en-US" sz="2400" baseline="-25000" dirty="0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β]</a:t>
              </a:r>
              <a:endParaRPr lang="en-US" sz="2400">
                <a:latin typeface="Chalkboard"/>
                <a:cs typeface="Chalkboard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856693" y="3159836"/>
            <a:ext cx="338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= max</a:t>
            </a:r>
            <a:r>
              <a:rPr lang="en-US" sz="2400" baseline="-25000" dirty="0">
                <a:latin typeface="Chalkboard"/>
                <a:cs typeface="Chalkboard"/>
              </a:rPr>
              <a:t>p∈</a:t>
            </a:r>
            <a:r>
              <a:rPr lang="en-US" sz="2400" baseline="-25000" dirty="0">
                <a:solidFill>
                  <a:srgbClr val="B070D4"/>
                </a:solidFill>
                <a:latin typeface="Chalkboard"/>
                <a:cs typeface="Chalkboard"/>
              </a:rPr>
              <a:t>S</a:t>
            </a:r>
            <a:r>
              <a:rPr lang="en-US" sz="2400" baseline="-25000" dirty="0">
                <a:latin typeface="Chalkboard"/>
                <a:cs typeface="Chalkboard"/>
              </a:rPr>
              <a:t> </a:t>
            </a:r>
            <a:r>
              <a:rPr lang="en-US" sz="2400" dirty="0">
                <a:latin typeface="Chalkboard"/>
                <a:cs typeface="Chalkboard"/>
              </a:rPr>
              <a:t>||∑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baseline="-25000" dirty="0">
                <a:latin typeface="Chalkboard"/>
                <a:cs typeface="Chalkboard"/>
              </a:rPr>
              <a:t>∈[m]</a:t>
            </a:r>
            <a:r>
              <a:rPr lang="en-US" sz="2400" dirty="0" err="1">
                <a:latin typeface="Chalkboard"/>
                <a:cs typeface="Chalkboard"/>
              </a:rPr>
              <a:t> p</a:t>
            </a:r>
            <a:r>
              <a:rPr lang="en-US" sz="2400" baseline="-25000" dirty="0" err="1">
                <a:latin typeface="Chalkboard"/>
                <a:cs typeface="Chalkboard"/>
              </a:rPr>
              <a:t>i</a:t>
            </a:r>
            <a:r>
              <a:rPr lang="en-US" sz="2400" dirty="0" err="1">
                <a:latin typeface="Chalkboard"/>
                <a:cs typeface="Chalkboard"/>
              </a:rPr>
              <a:t> </a:t>
            </a:r>
            <a:r>
              <a:rPr lang="en-US" sz="2400" dirty="0">
                <a:latin typeface="Chalkboard"/>
                <a:cs typeface="Chalkboard"/>
              </a:rPr>
              <a:t>B||</a:t>
            </a:r>
            <a:r>
              <a:rPr lang="en-US" sz="2400" baseline="-25000" dirty="0">
                <a:latin typeface="Chalkboard"/>
                <a:cs typeface="Chalkboard"/>
              </a:rPr>
              <a:t>op</a:t>
            </a:r>
            <a:endParaRPr lang="en-US" sz="2400">
              <a:latin typeface="Chalkboard"/>
              <a:cs typeface="Chalkboard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899025" y="3883736"/>
            <a:ext cx="3425565" cy="1325732"/>
            <a:chOff x="4899025" y="3883736"/>
            <a:chExt cx="3425565" cy="1325732"/>
          </a:xfrm>
        </p:grpSpPr>
        <p:sp>
          <p:nvSpPr>
            <p:cNvPr id="43" name="TextBox 42"/>
            <p:cNvSpPr txBox="1"/>
            <p:nvPr/>
          </p:nvSpPr>
          <p:spPr>
            <a:xfrm>
              <a:off x="4899025" y="3883736"/>
              <a:ext cx="2205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halkboard"/>
                  <a:cs typeface="Chalkboard"/>
                </a:rPr>
                <a:t>:= </a:t>
              </a:r>
              <a:r>
                <a:rPr lang="en-US" sz="2400" dirty="0">
                  <a:solidFill>
                    <a:srgbClr val="FFFF00"/>
                  </a:solidFill>
                  <a:latin typeface="Chalkboard"/>
                  <a:cs typeface="Chalkboard"/>
                </a:rPr>
                <a:t>max</a:t>
              </a:r>
              <a:r>
                <a:rPr lang="en-US" sz="2400" baseline="-25000" dirty="0">
                  <a:solidFill>
                    <a:srgbClr val="FFFF00"/>
                  </a:solidFill>
                  <a:latin typeface="Chalkboard"/>
                  <a:cs typeface="Chalkboard"/>
                </a:rPr>
                <a:t>p∈S </a:t>
              </a:r>
              <a:r>
                <a:rPr lang="en-US" sz="2400" dirty="0">
                  <a:solidFill>
                    <a:srgbClr val="FFFF00"/>
                  </a:solidFill>
                  <a:latin typeface="Chalkboard"/>
                  <a:cs typeface="Chalkboard"/>
                </a:rPr>
                <a:t>||</a:t>
              </a:r>
              <a:r>
                <a:rPr lang="en-US" sz="2400" dirty="0" err="1">
                  <a:solidFill>
                    <a:srgbClr val="FFFF00"/>
                  </a:solidFill>
                  <a:latin typeface="Chalkboard"/>
                  <a:cs typeface="Chalkboard"/>
                </a:rPr>
                <a:t>p</a:t>
              </a:r>
              <a:r>
                <a:rPr lang="en-US" sz="2400" dirty="0">
                  <a:solidFill>
                    <a:srgbClr val="FFFF00"/>
                  </a:solidFill>
                  <a:latin typeface="Chalkboard"/>
                  <a:cs typeface="Chalkboard"/>
                </a:rPr>
                <a:t>||</a:t>
              </a:r>
              <a:r>
                <a:rPr lang="en-US" sz="2400" baseline="-25000" dirty="0">
                  <a:solidFill>
                    <a:srgbClr val="FFFF00"/>
                  </a:solidFill>
                  <a:latin typeface="Chalkboard"/>
                  <a:cs typeface="Chalkboard"/>
                </a:rPr>
                <a:t>B</a:t>
              </a:r>
              <a:endParaRPr lang="en-US" sz="2400">
                <a:solidFill>
                  <a:srgbClr val="FFFF00"/>
                </a:solidFill>
                <a:latin typeface="Chalkboard"/>
                <a:cs typeface="Chalkboard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4417" y="4747803"/>
              <a:ext cx="262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halkboard"/>
                  <a:cs typeface="Chalkboard"/>
                </a:rPr>
                <a:t>||x||</a:t>
              </a:r>
              <a:r>
                <a:rPr lang="en-US" sz="2400" b="1" baseline="-25000" dirty="0">
                  <a:latin typeface="Chalkboard"/>
                  <a:cs typeface="Chalkboard"/>
                </a:rPr>
                <a:t>B</a:t>
              </a:r>
              <a:r>
                <a:rPr lang="en-US" sz="2400" dirty="0">
                  <a:latin typeface="Chalkboard"/>
                  <a:cs typeface="Chalkboard"/>
                </a:rPr>
                <a:t> = ||∑</a:t>
              </a:r>
              <a:r>
                <a:rPr lang="en-US" sz="2400" baseline="-25000" dirty="0" err="1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 x</a:t>
              </a:r>
              <a:r>
                <a:rPr lang="en-US" sz="2400" baseline="-25000" dirty="0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 B</a:t>
              </a:r>
              <a:r>
                <a:rPr lang="en-US" sz="2400" baseline="-25000" dirty="0">
                  <a:latin typeface="Chalkboard"/>
                  <a:cs typeface="Chalkboard"/>
                </a:rPr>
                <a:t>i</a:t>
              </a:r>
              <a:r>
                <a:rPr lang="en-US" sz="2400" dirty="0">
                  <a:latin typeface="Chalkboard"/>
                  <a:cs typeface="Chalkboard"/>
                </a:rPr>
                <a:t>||</a:t>
              </a:r>
              <a:r>
                <a:rPr lang="en-US" sz="2400" baseline="-25000" dirty="0">
                  <a:latin typeface="Chalkboard"/>
                  <a:cs typeface="Chalkboard"/>
                </a:rPr>
                <a:t>op</a:t>
              </a:r>
              <a:endParaRPr lang="en-US" sz="2400" dirty="0">
                <a:latin typeface="Chalkboard"/>
                <a:cs typeface="Chalkboard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1740" y="2454036"/>
            <a:ext cx="4115218" cy="2059101"/>
            <a:chOff x="855260" y="2454036"/>
            <a:chExt cx="4115218" cy="2059101"/>
          </a:xfrm>
        </p:grpSpPr>
        <p:sp>
          <p:nvSpPr>
            <p:cNvPr id="5" name="Rounded Rectangle 4"/>
            <p:cNvSpPr/>
            <p:nvPr/>
          </p:nvSpPr>
          <p:spPr>
            <a:xfrm>
              <a:off x="855260" y="2508242"/>
              <a:ext cx="814917" cy="814917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latin typeface="Chalkboard"/>
                  <a:cs typeface="Chalkboard"/>
                </a:rPr>
                <a:t>{A</a:t>
              </a:r>
              <a:r>
                <a:rPr lang="en-US" sz="2400" baseline="-25000">
                  <a:latin typeface="Chalkboard"/>
                  <a:cs typeface="Chalkboard"/>
                </a:rPr>
                <a:t>i</a:t>
              </a:r>
              <a:r>
                <a:rPr lang="en-US" sz="2400">
                  <a:latin typeface="Chalkboard"/>
                  <a:cs typeface="Chalkboard"/>
                </a:rPr>
                <a:t>}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91076" y="2508242"/>
              <a:ext cx="814917" cy="814917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>
                  <a:latin typeface="Chalkboard"/>
                  <a:cs typeface="Chalkboard"/>
                </a:rPr>
                <a:t>B</a:t>
              </a:r>
              <a:r>
                <a:rPr lang="en-US" sz="2400" baseline="-25000">
                  <a:latin typeface="Chalkboard"/>
                  <a:cs typeface="Chalkboard"/>
                </a:rPr>
                <a:t>i</a:t>
              </a:r>
              <a:r>
                <a:rPr lang="en-US" sz="2400">
                  <a:latin typeface="Chalkboard"/>
                  <a:cs typeface="Chalkboard"/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540" y="3989917"/>
              <a:ext cx="1253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halkboard"/>
                  <a:cs typeface="Chalkboard"/>
                </a:rPr>
                <a:t>α</a:t>
              </a:r>
              <a:r>
                <a:rPr lang="en-US" sz="2800">
                  <a:latin typeface="Chalkboard"/>
                  <a:cs typeface="Chalkboard"/>
                </a:rPr>
                <a:t>∈D</a:t>
              </a:r>
              <a:r>
                <a:rPr lang="en-US" sz="2800" baseline="-25000">
                  <a:latin typeface="Chalkboard"/>
                  <a:cs typeface="Chalkboard"/>
                </a:rPr>
                <a:t>n</a:t>
              </a:r>
              <a:endParaRPr lang="en-US" sz="2800">
                <a:latin typeface="Chalkboard"/>
                <a:cs typeface="Chalkboar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6931" y="3989917"/>
              <a:ext cx="1253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halkboard"/>
                  <a:cs typeface="Chalkboard"/>
                </a:rPr>
                <a:t>β</a:t>
              </a:r>
              <a:r>
                <a:rPr lang="en-US" sz="2800">
                  <a:latin typeface="Chalkboard"/>
                  <a:cs typeface="Chalkboard"/>
                </a:rPr>
                <a:t>∈D</a:t>
              </a:r>
              <a:r>
                <a:rPr lang="en-US" sz="2800" baseline="-25000">
                  <a:latin typeface="Chalkboard"/>
                  <a:cs typeface="Chalkboard"/>
                </a:rPr>
                <a:t>n</a:t>
              </a:r>
              <a:endParaRPr lang="en-US" sz="2800">
                <a:latin typeface="Chalkboard"/>
                <a:cs typeface="Chalkboard"/>
              </a:endParaRPr>
            </a:p>
          </p:txBody>
        </p:sp>
        <p:cxnSp>
          <p:nvCxnSpPr>
            <p:cNvPr id="17" name="Straight Connector 16"/>
            <p:cNvCxnSpPr>
              <a:stCxn id="5" idx="3"/>
              <a:endCxn id="12" idx="1"/>
            </p:cNvCxnSpPr>
            <p:nvPr/>
          </p:nvCxnSpPr>
          <p:spPr>
            <a:xfrm>
              <a:off x="1670177" y="2915701"/>
              <a:ext cx="2120899" cy="0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5" idx="2"/>
            </p:cNvCxnSpPr>
            <p:nvPr/>
          </p:nvCxnSpPr>
          <p:spPr>
            <a:xfrm flipV="1">
              <a:off x="1262719" y="3323159"/>
              <a:ext cx="0" cy="6667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2"/>
            </p:cNvCxnSpPr>
            <p:nvPr/>
          </p:nvCxnSpPr>
          <p:spPr>
            <a:xfrm flipV="1">
              <a:off x="4137577" y="3323159"/>
              <a:ext cx="60958" cy="728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547341" y="2454036"/>
              <a:ext cx="261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i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3118" y="4947751"/>
            <a:ext cx="5440487" cy="1791716"/>
            <a:chOff x="423118" y="4947751"/>
            <a:chExt cx="5440487" cy="1791716"/>
          </a:xfrm>
        </p:grpSpPr>
        <p:sp>
          <p:nvSpPr>
            <p:cNvPr id="25" name="Oval 24"/>
            <p:cNvSpPr/>
            <p:nvPr/>
          </p:nvSpPr>
          <p:spPr>
            <a:xfrm>
              <a:off x="813014" y="5074752"/>
              <a:ext cx="857163" cy="857163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2311707" y="4947751"/>
              <a:ext cx="1149043" cy="978916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37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56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778000" y="5450417"/>
              <a:ext cx="533707" cy="10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57369" y="5348817"/>
              <a:ext cx="533707" cy="10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2603500" y="5207000"/>
              <a:ext cx="508000" cy="709083"/>
            </a:xfrm>
            <a:custGeom>
              <a:avLst/>
              <a:gdLst>
                <a:gd name="connsiteX0" fmla="*/ 0 w 508000"/>
                <a:gd name="connsiteY0" fmla="*/ 338667 h 709083"/>
                <a:gd name="connsiteX1" fmla="*/ 0 w 508000"/>
                <a:gd name="connsiteY1" fmla="*/ 338667 h 709083"/>
                <a:gd name="connsiteX2" fmla="*/ 10583 w 508000"/>
                <a:gd name="connsiteY2" fmla="*/ 455083 h 709083"/>
                <a:gd name="connsiteX3" fmla="*/ 21167 w 508000"/>
                <a:gd name="connsiteY3" fmla="*/ 497417 h 709083"/>
                <a:gd name="connsiteX4" fmla="*/ 31750 w 508000"/>
                <a:gd name="connsiteY4" fmla="*/ 550333 h 709083"/>
                <a:gd name="connsiteX5" fmla="*/ 52917 w 508000"/>
                <a:gd name="connsiteY5" fmla="*/ 613833 h 709083"/>
                <a:gd name="connsiteX6" fmla="*/ 74083 w 508000"/>
                <a:gd name="connsiteY6" fmla="*/ 645583 h 709083"/>
                <a:gd name="connsiteX7" fmla="*/ 105833 w 508000"/>
                <a:gd name="connsiteY7" fmla="*/ 709083 h 709083"/>
                <a:gd name="connsiteX8" fmla="*/ 169333 w 508000"/>
                <a:gd name="connsiteY8" fmla="*/ 656167 h 709083"/>
                <a:gd name="connsiteX9" fmla="*/ 190500 w 508000"/>
                <a:gd name="connsiteY9" fmla="*/ 624417 h 709083"/>
                <a:gd name="connsiteX10" fmla="*/ 222250 w 508000"/>
                <a:gd name="connsiteY10" fmla="*/ 592667 h 709083"/>
                <a:gd name="connsiteX11" fmla="*/ 243417 w 508000"/>
                <a:gd name="connsiteY11" fmla="*/ 560917 h 709083"/>
                <a:gd name="connsiteX12" fmla="*/ 306917 w 508000"/>
                <a:gd name="connsiteY12" fmla="*/ 486833 h 709083"/>
                <a:gd name="connsiteX13" fmla="*/ 328083 w 508000"/>
                <a:gd name="connsiteY13" fmla="*/ 444500 h 709083"/>
                <a:gd name="connsiteX14" fmla="*/ 370417 w 508000"/>
                <a:gd name="connsiteY14" fmla="*/ 381000 h 709083"/>
                <a:gd name="connsiteX15" fmla="*/ 423333 w 508000"/>
                <a:gd name="connsiteY15" fmla="*/ 317500 h 709083"/>
                <a:gd name="connsiteX16" fmla="*/ 455083 w 508000"/>
                <a:gd name="connsiteY16" fmla="*/ 296333 h 709083"/>
                <a:gd name="connsiteX17" fmla="*/ 497417 w 508000"/>
                <a:gd name="connsiteY17" fmla="*/ 201083 h 709083"/>
                <a:gd name="connsiteX18" fmla="*/ 508000 w 508000"/>
                <a:gd name="connsiteY18" fmla="*/ 169333 h 709083"/>
                <a:gd name="connsiteX19" fmla="*/ 486833 w 508000"/>
                <a:gd name="connsiteY19" fmla="*/ 137583 h 709083"/>
                <a:gd name="connsiteX20" fmla="*/ 455083 w 508000"/>
                <a:gd name="connsiteY20" fmla="*/ 127000 h 709083"/>
                <a:gd name="connsiteX21" fmla="*/ 412750 w 508000"/>
                <a:gd name="connsiteY21" fmla="*/ 84667 h 709083"/>
                <a:gd name="connsiteX22" fmla="*/ 402167 w 508000"/>
                <a:gd name="connsiteY22" fmla="*/ 52917 h 709083"/>
                <a:gd name="connsiteX23" fmla="*/ 359833 w 508000"/>
                <a:gd name="connsiteY23" fmla="*/ 0 h 709083"/>
                <a:gd name="connsiteX24" fmla="*/ 317500 w 508000"/>
                <a:gd name="connsiteY24" fmla="*/ 63500 h 709083"/>
                <a:gd name="connsiteX25" fmla="*/ 275167 w 508000"/>
                <a:gd name="connsiteY25" fmla="*/ 95250 h 709083"/>
                <a:gd name="connsiteX26" fmla="*/ 201083 w 508000"/>
                <a:gd name="connsiteY26" fmla="*/ 169333 h 709083"/>
                <a:gd name="connsiteX27" fmla="*/ 190500 w 508000"/>
                <a:gd name="connsiteY27" fmla="*/ 201083 h 709083"/>
                <a:gd name="connsiteX28" fmla="*/ 158750 w 508000"/>
                <a:gd name="connsiteY28" fmla="*/ 211667 h 709083"/>
                <a:gd name="connsiteX29" fmla="*/ 127000 w 508000"/>
                <a:gd name="connsiteY29" fmla="*/ 232833 h 709083"/>
                <a:gd name="connsiteX30" fmla="*/ 116417 w 508000"/>
                <a:gd name="connsiteY30" fmla="*/ 264583 h 709083"/>
                <a:gd name="connsiteX31" fmla="*/ 52917 w 508000"/>
                <a:gd name="connsiteY31" fmla="*/ 306917 h 709083"/>
                <a:gd name="connsiteX32" fmla="*/ 0 w 508000"/>
                <a:gd name="connsiteY32" fmla="*/ 338667 h 7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8000" h="709083">
                  <a:moveTo>
                    <a:pt x="0" y="338667"/>
                  </a:moveTo>
                  <a:lnTo>
                    <a:pt x="0" y="338667"/>
                  </a:lnTo>
                  <a:cubicBezTo>
                    <a:pt x="3528" y="377472"/>
                    <a:pt x="5433" y="416459"/>
                    <a:pt x="10583" y="455083"/>
                  </a:cubicBezTo>
                  <a:cubicBezTo>
                    <a:pt x="12505" y="469501"/>
                    <a:pt x="18012" y="483218"/>
                    <a:pt x="21167" y="497417"/>
                  </a:cubicBezTo>
                  <a:cubicBezTo>
                    <a:pt x="25069" y="514977"/>
                    <a:pt x="27017" y="532979"/>
                    <a:pt x="31750" y="550333"/>
                  </a:cubicBezTo>
                  <a:cubicBezTo>
                    <a:pt x="37621" y="571858"/>
                    <a:pt x="40541" y="595268"/>
                    <a:pt x="52917" y="613833"/>
                  </a:cubicBezTo>
                  <a:cubicBezTo>
                    <a:pt x="59972" y="624416"/>
                    <a:pt x="68395" y="634206"/>
                    <a:pt x="74083" y="645583"/>
                  </a:cubicBezTo>
                  <a:cubicBezTo>
                    <a:pt x="117900" y="733216"/>
                    <a:pt x="45175" y="618093"/>
                    <a:pt x="105833" y="709083"/>
                  </a:cubicBezTo>
                  <a:cubicBezTo>
                    <a:pt x="137053" y="688270"/>
                    <a:pt x="143867" y="686726"/>
                    <a:pt x="169333" y="656167"/>
                  </a:cubicBezTo>
                  <a:cubicBezTo>
                    <a:pt x="177476" y="646396"/>
                    <a:pt x="182357" y="634188"/>
                    <a:pt x="190500" y="624417"/>
                  </a:cubicBezTo>
                  <a:cubicBezTo>
                    <a:pt x="200082" y="612919"/>
                    <a:pt x="212668" y="604165"/>
                    <a:pt x="222250" y="592667"/>
                  </a:cubicBezTo>
                  <a:cubicBezTo>
                    <a:pt x="230393" y="582896"/>
                    <a:pt x="235274" y="570688"/>
                    <a:pt x="243417" y="560917"/>
                  </a:cubicBezTo>
                  <a:cubicBezTo>
                    <a:pt x="286710" y="508966"/>
                    <a:pt x="267283" y="550248"/>
                    <a:pt x="306917" y="486833"/>
                  </a:cubicBezTo>
                  <a:cubicBezTo>
                    <a:pt x="315278" y="473454"/>
                    <a:pt x="319966" y="458028"/>
                    <a:pt x="328083" y="444500"/>
                  </a:cubicBezTo>
                  <a:cubicBezTo>
                    <a:pt x="341171" y="422686"/>
                    <a:pt x="356306" y="402167"/>
                    <a:pt x="370417" y="381000"/>
                  </a:cubicBezTo>
                  <a:cubicBezTo>
                    <a:pt x="391231" y="349779"/>
                    <a:pt x="392772" y="342967"/>
                    <a:pt x="423333" y="317500"/>
                  </a:cubicBezTo>
                  <a:cubicBezTo>
                    <a:pt x="433104" y="309357"/>
                    <a:pt x="444500" y="303389"/>
                    <a:pt x="455083" y="296333"/>
                  </a:cubicBezTo>
                  <a:cubicBezTo>
                    <a:pt x="488626" y="246019"/>
                    <a:pt x="472228" y="276649"/>
                    <a:pt x="497417" y="201083"/>
                  </a:cubicBezTo>
                  <a:lnTo>
                    <a:pt x="508000" y="169333"/>
                  </a:lnTo>
                  <a:cubicBezTo>
                    <a:pt x="500944" y="158750"/>
                    <a:pt x="496765" y="145529"/>
                    <a:pt x="486833" y="137583"/>
                  </a:cubicBezTo>
                  <a:cubicBezTo>
                    <a:pt x="478122" y="130614"/>
                    <a:pt x="462971" y="134888"/>
                    <a:pt x="455083" y="127000"/>
                  </a:cubicBezTo>
                  <a:cubicBezTo>
                    <a:pt x="398639" y="70556"/>
                    <a:pt x="497417" y="112888"/>
                    <a:pt x="412750" y="84667"/>
                  </a:cubicBezTo>
                  <a:cubicBezTo>
                    <a:pt x="409222" y="74084"/>
                    <a:pt x="409136" y="61628"/>
                    <a:pt x="402167" y="52917"/>
                  </a:cubicBezTo>
                  <a:cubicBezTo>
                    <a:pt x="347456" y="-15473"/>
                    <a:pt x="386437" y="79807"/>
                    <a:pt x="359833" y="0"/>
                  </a:cubicBezTo>
                  <a:cubicBezTo>
                    <a:pt x="345722" y="21167"/>
                    <a:pt x="337851" y="48236"/>
                    <a:pt x="317500" y="63500"/>
                  </a:cubicBezTo>
                  <a:cubicBezTo>
                    <a:pt x="303389" y="74083"/>
                    <a:pt x="286886" y="82067"/>
                    <a:pt x="275167" y="95250"/>
                  </a:cubicBezTo>
                  <a:cubicBezTo>
                    <a:pt x="203662" y="175693"/>
                    <a:pt x="267045" y="147346"/>
                    <a:pt x="201083" y="169333"/>
                  </a:cubicBezTo>
                  <a:cubicBezTo>
                    <a:pt x="197555" y="179916"/>
                    <a:pt x="198388" y="193195"/>
                    <a:pt x="190500" y="201083"/>
                  </a:cubicBezTo>
                  <a:cubicBezTo>
                    <a:pt x="182612" y="208971"/>
                    <a:pt x="168728" y="206678"/>
                    <a:pt x="158750" y="211667"/>
                  </a:cubicBezTo>
                  <a:cubicBezTo>
                    <a:pt x="147373" y="217355"/>
                    <a:pt x="137583" y="225778"/>
                    <a:pt x="127000" y="232833"/>
                  </a:cubicBezTo>
                  <a:cubicBezTo>
                    <a:pt x="123472" y="243416"/>
                    <a:pt x="124305" y="256695"/>
                    <a:pt x="116417" y="264583"/>
                  </a:cubicBezTo>
                  <a:cubicBezTo>
                    <a:pt x="98429" y="282571"/>
                    <a:pt x="52917" y="306917"/>
                    <a:pt x="52917" y="306917"/>
                  </a:cubicBezTo>
                  <a:lnTo>
                    <a:pt x="0" y="338667"/>
                  </a:lnTo>
                  <a:close/>
                </a:path>
              </a:pathLst>
            </a:custGeom>
            <a:solidFill>
              <a:srgbClr val="732E9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27418" y="5119885"/>
              <a:ext cx="858982" cy="780893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latin typeface="Chalkboard"/>
                <a:cs typeface="Chalkboar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118" y="5908470"/>
              <a:ext cx="13548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density</a:t>
              </a:r>
              <a:br>
                <a:rPr lang="en-US" sz="2400">
                  <a:latin typeface="Chalkboard"/>
                  <a:cs typeface="Chalkboard"/>
                </a:rPr>
              </a:br>
              <a:r>
                <a:rPr lang="en-US" sz="2400">
                  <a:latin typeface="Chalkboard"/>
                  <a:cs typeface="Chalkboard"/>
                </a:rPr>
                <a:t>matrices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00793" y="6136640"/>
              <a:ext cx="185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probabilities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09194" y="6126480"/>
              <a:ext cx="2154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halkboard"/>
                  <a:cs typeface="Chalkboard"/>
                </a:rPr>
                <a:t>measurements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0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ified_blackboard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>
            <a:latin typeface="Chalkboard"/>
            <a:cs typeface="Chalkboar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>
            <a:latin typeface="Chalkboard"/>
            <a:cs typeface="Chalkboar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modified_blackboard.thmx</Template>
  <TotalTime>5335</TotalTime>
  <Words>1617</Words>
  <Application>Microsoft Macintosh PowerPoint</Application>
  <PresentationFormat>On-screen Show (4:3)</PresentationFormat>
  <Paragraphs>195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modified_blackboard</vt:lpstr>
      <vt:lpstr>operator norms &amp;  covering nets</vt:lpstr>
      <vt:lpstr>outline</vt:lpstr>
      <vt:lpstr>entanglement and optimization</vt:lpstr>
      <vt:lpstr>complexity of hSep</vt:lpstr>
      <vt:lpstr>PowerPoint Presentation</vt:lpstr>
      <vt:lpstr>SDP hierarchies for hSep</vt:lpstr>
      <vt:lpstr>proof intuition</vt:lpstr>
      <vt:lpstr>suspicious coincidence!</vt:lpstr>
      <vt:lpstr>hSep for 1-LOCC M</vt:lpstr>
      <vt:lpstr>nets for hSep</vt:lpstr>
      <vt:lpstr>nets from sampling</vt:lpstr>
      <vt:lpstr>operator norms</vt:lpstr>
      <vt:lpstr>complexity of l2l4 norm</vt:lpstr>
      <vt:lpstr>nets for Banach spaces</vt:lpstr>
      <vt:lpstr>applications</vt:lpstr>
      <vt:lpstr>lots of coincidences!  ε-nets vs. SoS</vt:lpstr>
      <vt:lpstr>simplest version: polynomial optimization over the simplex</vt:lpstr>
      <vt:lpstr>open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information and convex optimization</dc:title>
  <dc:creator>Aram Harrow</dc:creator>
  <cp:lastModifiedBy>MS Office</cp:lastModifiedBy>
  <cp:revision>131</cp:revision>
  <dcterms:created xsi:type="dcterms:W3CDTF">2014-09-24T18:20:01Z</dcterms:created>
  <dcterms:modified xsi:type="dcterms:W3CDTF">2016-01-15T00:56:19Z</dcterms:modified>
</cp:coreProperties>
</file>