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335" r:id="rId3"/>
    <p:sldId id="405" r:id="rId4"/>
    <p:sldId id="417" r:id="rId5"/>
    <p:sldId id="418" r:id="rId6"/>
    <p:sldId id="419" r:id="rId7"/>
    <p:sldId id="339" r:id="rId8"/>
    <p:sldId id="425" r:id="rId9"/>
    <p:sldId id="424" r:id="rId10"/>
    <p:sldId id="340" r:id="rId11"/>
    <p:sldId id="426" r:id="rId12"/>
    <p:sldId id="363" r:id="rId13"/>
    <p:sldId id="407" r:id="rId14"/>
    <p:sldId id="406" r:id="rId15"/>
    <p:sldId id="353" r:id="rId16"/>
    <p:sldId id="366" r:id="rId17"/>
    <p:sldId id="383" r:id="rId18"/>
    <p:sldId id="385" r:id="rId19"/>
    <p:sldId id="384" r:id="rId20"/>
    <p:sldId id="394" r:id="rId21"/>
    <p:sldId id="386" r:id="rId22"/>
    <p:sldId id="387" r:id="rId23"/>
    <p:sldId id="388" r:id="rId24"/>
    <p:sldId id="390" r:id="rId25"/>
    <p:sldId id="404" r:id="rId26"/>
    <p:sldId id="410" r:id="rId27"/>
    <p:sldId id="411" r:id="rId28"/>
    <p:sldId id="412" r:id="rId29"/>
    <p:sldId id="420" r:id="rId30"/>
    <p:sldId id="413" r:id="rId31"/>
    <p:sldId id="402" r:id="rId32"/>
    <p:sldId id="423" r:id="rId33"/>
    <p:sldId id="381" r:id="rId34"/>
    <p:sldId id="399" r:id="rId35"/>
    <p:sldId id="382" r:id="rId36"/>
    <p:sldId id="400" r:id="rId37"/>
    <p:sldId id="401" r:id="rId38"/>
    <p:sldId id="375" r:id="rId39"/>
    <p:sldId id="376" r:id="rId40"/>
    <p:sldId id="290" r:id="rId41"/>
    <p:sldId id="415" r:id="rId42"/>
    <p:sldId id="414" r:id="rId43"/>
    <p:sldId id="370" r:id="rId44"/>
    <p:sldId id="371" r:id="rId45"/>
    <p:sldId id="372" r:id="rId46"/>
    <p:sldId id="300" r:id="rId47"/>
  </p:sldIdLst>
  <p:sldSz cx="9144000" cy="6858000" type="screen4x3"/>
  <p:notesSz cx="6858000" cy="9144000"/>
  <p:defaultTextStyle>
    <a:defPPr>
      <a:defRPr lang="en-US"/>
    </a:defPPr>
    <a:lvl1pPr algn="r" defTabSz="912813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r" defTabSz="912813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r" defTabSz="912813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r" defTabSz="912813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r" defTabSz="912813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6CD2C1"/>
    <a:srgbClr val="F949C7"/>
    <a:srgbClr val="5A0437"/>
    <a:srgbClr val="391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1587" autoAdjust="0"/>
  </p:normalViewPr>
  <p:slideViewPr>
    <p:cSldViewPr snapToGrid="0" snapToObjects="1">
      <p:cViewPr>
        <p:scale>
          <a:sx n="80" d="100"/>
          <a:sy n="80" d="100"/>
        </p:scale>
        <p:origin x="-204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13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13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C67862-0A49-48AE-BC0B-941ABCE98039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13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6C070A0-C0AE-45AC-A2A6-9775905BE9F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8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13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13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0D37C4-3616-4838-B36E-ED2311D8AC29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13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3D9A690-4AD0-469B-A8AB-15719D5899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effectLst/>
              </a:rPr>
              <a:t>Can we at least rule out “trivial state” proofs?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D9A690-4AD0-469B-A8AB-15719D5899FE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926BE2-21BF-40A1-8904-D408F6077011}" type="slidenum">
              <a:rPr lang="he-IL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Write on board!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5" y="3776473"/>
            <a:ext cx="7196330" cy="1470026"/>
          </a:xfrm>
        </p:spPr>
        <p:txBody>
          <a:bodyPr anchor="b"/>
          <a:lstStyle>
            <a:lvl1pPr algn="l" defTabSz="914113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5" y="5257802"/>
            <a:ext cx="7196330" cy="987551"/>
          </a:xfrm>
        </p:spPr>
        <p:txBody>
          <a:bodyPr anchor="t" anchorCtr="0">
            <a:noAutofit/>
          </a:bodyPr>
          <a:lstStyle>
            <a:lvl1pPr marL="0" indent="0" algn="l" defTabSz="914113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E7864-67E2-4D55-857C-0694DFFC24C0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8" y="4267200"/>
            <a:ext cx="7612065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3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 marL="342794" indent="-342794" algn="l" defTabSz="914113" rtl="0" eaLnBrk="1" latinLnBrk="0" hangingPunct="1">
              <a:spcBef>
                <a:spcPts val="1999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056" indent="0">
              <a:buNone/>
              <a:defRPr sz="2600"/>
            </a:lvl2pPr>
            <a:lvl3pPr marL="914113" indent="0">
              <a:buNone/>
              <a:defRPr sz="2200"/>
            </a:lvl3pPr>
            <a:lvl4pPr marL="1371173" indent="0">
              <a:buNone/>
              <a:defRPr sz="2200"/>
            </a:lvl4pPr>
            <a:lvl5pPr marL="1828229" indent="0">
              <a:buNone/>
              <a:defRPr sz="2200"/>
            </a:lvl5pPr>
            <a:lvl6pPr marL="2285286" indent="0">
              <a:buNone/>
              <a:defRPr sz="2200"/>
            </a:lvl6pPr>
            <a:lvl7pPr marL="2742342" indent="0">
              <a:buNone/>
              <a:defRPr sz="2200"/>
            </a:lvl7pPr>
            <a:lvl8pPr marL="3199398" indent="0">
              <a:buNone/>
              <a:defRPr sz="2200"/>
            </a:lvl8pPr>
            <a:lvl9pPr marL="3656459" indent="0">
              <a:buNone/>
              <a:defRPr sz="22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8" y="5443537"/>
            <a:ext cx="7612065" cy="804863"/>
          </a:xfrm>
        </p:spPr>
        <p:txBody>
          <a:bodyPr/>
          <a:lstStyle>
            <a:lvl1pPr marL="0" indent="0" algn="ctr">
              <a:spcBef>
                <a:spcPts val="302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056" indent="0">
              <a:buNone/>
              <a:defRPr sz="1300"/>
            </a:lvl2pPr>
            <a:lvl3pPr marL="914113" indent="0">
              <a:buNone/>
              <a:defRPr sz="900"/>
            </a:lvl3pPr>
            <a:lvl4pPr marL="1371173" indent="0">
              <a:buNone/>
              <a:defRPr sz="900"/>
            </a:lvl4pPr>
            <a:lvl5pPr marL="1828229" indent="0">
              <a:buNone/>
              <a:defRPr sz="900"/>
            </a:lvl5pPr>
            <a:lvl6pPr marL="2285286" indent="0">
              <a:buNone/>
              <a:defRPr sz="900"/>
            </a:lvl6pPr>
            <a:lvl7pPr marL="2742342" indent="0">
              <a:buNone/>
              <a:defRPr sz="900"/>
            </a:lvl7pPr>
            <a:lvl8pPr marL="3199398" indent="0">
              <a:buNone/>
              <a:defRPr sz="900"/>
            </a:lvl8pPr>
            <a:lvl9pPr marL="365645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48B2-701F-440D-A831-672F29F92699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DCF1E4-2C72-4F1E-B89D-01E12E9E130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5" y="381002"/>
            <a:ext cx="3250360" cy="1631951"/>
          </a:xfrm>
        </p:spPr>
        <p:txBody>
          <a:bodyPr anchor="b"/>
          <a:lstStyle>
            <a:lvl1pPr algn="ctr">
              <a:defRPr sz="35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5" y="2084391"/>
            <a:ext cx="3250360" cy="3935411"/>
          </a:xfrm>
        </p:spPr>
        <p:txBody>
          <a:bodyPr anchor="t" anchorCtr="0">
            <a:noAutofit/>
          </a:bodyPr>
          <a:lstStyle>
            <a:lvl1pPr marL="0" indent="0" algn="ctr" defTabSz="914113" rtl="0" eaLnBrk="1" latinLnBrk="0" hangingPunct="1">
              <a:spcBef>
                <a:spcPts val="599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056" indent="0">
              <a:buNone/>
              <a:defRPr sz="1300"/>
            </a:lvl2pPr>
            <a:lvl3pPr marL="914113" indent="0">
              <a:buNone/>
              <a:defRPr sz="900"/>
            </a:lvl3pPr>
            <a:lvl4pPr marL="1371173" indent="0">
              <a:buNone/>
              <a:defRPr sz="900"/>
            </a:lvl4pPr>
            <a:lvl5pPr marL="1828229" indent="0">
              <a:buNone/>
              <a:defRPr sz="900"/>
            </a:lvl5pPr>
            <a:lvl6pPr marL="2285286" indent="0">
              <a:buNone/>
              <a:defRPr sz="900"/>
            </a:lvl6pPr>
            <a:lvl7pPr marL="2742342" indent="0">
              <a:buNone/>
              <a:defRPr sz="900"/>
            </a:lvl7pPr>
            <a:lvl8pPr marL="3199398" indent="0">
              <a:buNone/>
              <a:defRPr sz="900"/>
            </a:lvl8pPr>
            <a:lvl9pPr marL="365645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5" y="3187735"/>
            <a:ext cx="4141140" cy="2881376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70" y="338035"/>
            <a:ext cx="4141140" cy="2881376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C05EFA-D80A-4916-9BEB-1D8F1BC9FB94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1966913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D792DD3-E733-48A0-92D4-278689BDA17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94974-AA5C-453F-8268-5122E06F97FD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9F6E1-85CA-4F76-86C8-78AEFF9599E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3" y="457200"/>
            <a:ext cx="1497105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90" y="457200"/>
            <a:ext cx="6513510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64A11-B08D-4A76-A3B7-33204D5F0E0D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0332C-A10C-4867-BCB3-6CB9EBA04C3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C802-CB1D-4B52-881C-B7166AD72BD4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8FFA-014A-4609-9192-209E571A72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1961D-6503-43E3-9EA3-FBF266203ADE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D4B57-EB4A-4184-94D8-DFAF211231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90" y="3774328"/>
            <a:ext cx="7199310" cy="1470026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90" y="5257800"/>
            <a:ext cx="7199310" cy="990600"/>
          </a:xfrm>
        </p:spPr>
        <p:txBody>
          <a:bodyPr anchor="t" anchorCtr="0">
            <a:noAutofit/>
          </a:bodyPr>
          <a:lstStyle>
            <a:lvl1pPr marL="0" indent="0" algn="l" defTabSz="914113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5" y="555043"/>
            <a:ext cx="4142460" cy="3085399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C4831-EFE4-4A64-B163-1319B5E05DC6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8" y="2236695"/>
            <a:ext cx="7612065" cy="1362075"/>
          </a:xfrm>
        </p:spPr>
        <p:txBody>
          <a:bodyPr anchor="b"/>
          <a:lstStyle>
            <a:lvl1pPr algn="ctr" defTabSz="914113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8" y="3617257"/>
            <a:ext cx="7612065" cy="1500188"/>
          </a:xfrm>
        </p:spPr>
        <p:txBody>
          <a:bodyPr anchor="t" anchorCtr="0">
            <a:noAutofit/>
          </a:bodyPr>
          <a:lstStyle>
            <a:lvl1pPr marL="0" indent="0" algn="ctr" defTabSz="914113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1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82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52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234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939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6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BB1F1-2B90-466F-83C9-216F4108CB99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1B395-7CC7-4013-A924-71A9A676DFC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8" y="79468"/>
            <a:ext cx="7612065" cy="14176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91"/>
            <a:ext cx="3657600" cy="418306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169" indent="-344383">
              <a:defRPr sz="1800"/>
            </a:lvl6pPr>
            <a:lvl7pPr marL="2055169" indent="-344383">
              <a:defRPr sz="1800"/>
            </a:lvl7pPr>
            <a:lvl8pPr marL="2055169" indent="-344383">
              <a:defRPr sz="1800"/>
            </a:lvl8pPr>
            <a:lvl9pPr marL="2055169" indent="-34438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5" y="2084391"/>
            <a:ext cx="3657600" cy="418306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169" indent="-344383">
              <a:defRPr sz="1800"/>
            </a:lvl6pPr>
            <a:lvl7pPr marL="2055169" indent="-344383">
              <a:defRPr sz="1800"/>
            </a:lvl7pPr>
            <a:lvl8pPr marL="2055169" indent="-344383">
              <a:defRPr sz="1800"/>
            </a:lvl8pPr>
            <a:lvl9pPr marL="2055169" indent="-34438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DB124-5F2E-488D-9909-272C63541F11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AEAC6-CE83-4476-8236-82A794CD053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8" y="79468"/>
            <a:ext cx="7612065" cy="14176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1687513"/>
            <a:ext cx="3657600" cy="903289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/>
            </a:lvl1pPr>
            <a:lvl2pPr marL="457056" indent="0">
              <a:buNone/>
              <a:defRPr sz="2200" b="1"/>
            </a:lvl2pPr>
            <a:lvl3pPr marL="914113" indent="0">
              <a:buNone/>
              <a:defRPr sz="1800" b="1"/>
            </a:lvl3pPr>
            <a:lvl4pPr marL="1371173" indent="0">
              <a:buNone/>
              <a:defRPr sz="1800" b="1"/>
            </a:lvl4pPr>
            <a:lvl5pPr marL="1828229" indent="0">
              <a:buNone/>
              <a:defRPr sz="1800" b="1"/>
            </a:lvl5pPr>
            <a:lvl6pPr marL="2285286" indent="0">
              <a:buNone/>
              <a:defRPr sz="1800" b="1"/>
            </a:lvl6pPr>
            <a:lvl7pPr marL="2742342" indent="0">
              <a:buNone/>
              <a:defRPr sz="1800" b="1"/>
            </a:lvl7pPr>
            <a:lvl8pPr marL="3199398" indent="0">
              <a:buNone/>
              <a:defRPr sz="1800" b="1"/>
            </a:lvl8pPr>
            <a:lvl9pPr marL="36564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5" y="2649073"/>
            <a:ext cx="3657600" cy="36082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169" indent="-344383">
              <a:defRPr sz="1800"/>
            </a:lvl6pPr>
            <a:lvl7pPr marL="2055169" indent="-344383">
              <a:defRPr sz="1800"/>
            </a:lvl7pPr>
            <a:lvl8pPr marL="2055169" indent="-344383">
              <a:defRPr sz="1800"/>
            </a:lvl8pPr>
            <a:lvl9pPr marL="2055169" indent="-34438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5" y="1687513"/>
            <a:ext cx="3657600" cy="903289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600" b="0"/>
            </a:lvl1pPr>
            <a:lvl2pPr marL="457056" indent="0">
              <a:buNone/>
              <a:defRPr sz="2200" b="1"/>
            </a:lvl2pPr>
            <a:lvl3pPr marL="914113" indent="0">
              <a:buNone/>
              <a:defRPr sz="1800" b="1"/>
            </a:lvl3pPr>
            <a:lvl4pPr marL="1371173" indent="0">
              <a:buNone/>
              <a:defRPr sz="1800" b="1"/>
            </a:lvl4pPr>
            <a:lvl5pPr marL="1828229" indent="0">
              <a:buNone/>
              <a:defRPr sz="1800" b="1"/>
            </a:lvl5pPr>
            <a:lvl6pPr marL="2285286" indent="0">
              <a:buNone/>
              <a:defRPr sz="1800" b="1"/>
            </a:lvl6pPr>
            <a:lvl7pPr marL="2742342" indent="0">
              <a:buNone/>
              <a:defRPr sz="1800" b="1"/>
            </a:lvl7pPr>
            <a:lvl8pPr marL="3199398" indent="0">
              <a:buNone/>
              <a:defRPr sz="1800" b="1"/>
            </a:lvl8pPr>
            <a:lvl9pPr marL="36564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5" y="2649073"/>
            <a:ext cx="3657600" cy="36082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169" indent="-344383">
              <a:defRPr sz="1800"/>
            </a:lvl6pPr>
            <a:lvl7pPr marL="2055169" indent="-344383">
              <a:defRPr sz="1800"/>
            </a:lvl7pPr>
            <a:lvl8pPr marL="2055169" indent="-344383">
              <a:defRPr sz="1800"/>
            </a:lvl8pPr>
            <a:lvl9pPr marL="2055169" indent="-34438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2FDCD-7174-4C73-A6E7-63906E5C7A45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975EA-8C81-4BDD-9A7F-40ACA862744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9775-A9D9-443F-8C9D-321963DC9025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D316A-21C8-4E5B-AFF3-8930D61829A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5FC49-E4BC-450D-8DA3-CBA4E950FD0F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9939F-E47F-4CED-9EB2-8BE4FAA850F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5" y="381002"/>
            <a:ext cx="3250360" cy="1631951"/>
          </a:xfrm>
        </p:spPr>
        <p:txBody>
          <a:bodyPr anchor="b"/>
          <a:lstStyle>
            <a:lvl1pPr algn="ctr">
              <a:defRPr sz="35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3" y="381000"/>
            <a:ext cx="4149725" cy="588645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5" y="2084391"/>
            <a:ext cx="3250360" cy="3935411"/>
          </a:xfrm>
        </p:spPr>
        <p:txBody>
          <a:bodyPr anchor="t" anchorCtr="0">
            <a:noAutofit/>
          </a:bodyPr>
          <a:lstStyle>
            <a:lvl1pPr marL="0" indent="0" algn="ctr" defTabSz="914113" rtl="0" eaLnBrk="1" latinLnBrk="0" hangingPunct="1">
              <a:spcBef>
                <a:spcPts val="599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056" indent="0">
              <a:buNone/>
              <a:defRPr sz="1300"/>
            </a:lvl2pPr>
            <a:lvl3pPr marL="914113" indent="0">
              <a:buNone/>
              <a:defRPr sz="900"/>
            </a:lvl3pPr>
            <a:lvl4pPr marL="1371173" indent="0">
              <a:buNone/>
              <a:defRPr sz="900"/>
            </a:lvl4pPr>
            <a:lvl5pPr marL="1828229" indent="0">
              <a:buNone/>
              <a:defRPr sz="900"/>
            </a:lvl5pPr>
            <a:lvl6pPr marL="2285286" indent="0">
              <a:buNone/>
              <a:defRPr sz="900"/>
            </a:lvl6pPr>
            <a:lvl7pPr marL="2742342" indent="0">
              <a:buNone/>
              <a:defRPr sz="900"/>
            </a:lvl7pPr>
            <a:lvl8pPr marL="3199398" indent="0">
              <a:buNone/>
              <a:defRPr sz="900"/>
            </a:lvl8pPr>
            <a:lvl9pPr marL="365645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1BB9DD0-58EE-48D7-8C1E-48035BC26E66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6913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57C5B57-E3D1-46E8-8DD8-E34DB05CE2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5" y="79375"/>
            <a:ext cx="7612063" cy="1417638"/>
          </a:xfrm>
          <a:prstGeom prst="rect">
            <a:avLst/>
          </a:prstGeom>
        </p:spPr>
        <p:txBody>
          <a:bodyPr vert="horz" lIns="91411" tIns="45706" rIns="91411" bIns="45706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100"/>
            <a:ext cx="7612063" cy="4183063"/>
          </a:xfrm>
          <a:prstGeom prst="rect">
            <a:avLst/>
          </a:prstGeom>
        </p:spPr>
        <p:txBody>
          <a:bodyPr vert="horz" lIns="91411" tIns="45706" rIns="91411" bIns="457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1" tIns="45706" rIns="91411" bIns="45706" rtlCol="0" anchor="ctr"/>
          <a:lstStyle>
            <a:lvl1pPr algn="r" defTabSz="914113" rtl="0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EDD7256-89BC-4A5C-9C0B-233DBC56511F}" type="datetimeFigureOut">
              <a:rPr lang="en-US"/>
              <a:pPr>
                <a:defRPr/>
              </a:pPr>
              <a:t>1/13/16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6356350"/>
            <a:ext cx="2895600" cy="365125"/>
          </a:xfrm>
          <a:prstGeom prst="rect">
            <a:avLst/>
          </a:prstGeom>
        </p:spPr>
        <p:txBody>
          <a:bodyPr vert="horz" lIns="91411" tIns="45706" rIns="91411" bIns="45706" rtlCol="0" anchor="ctr"/>
          <a:lstStyle>
            <a:lvl1pPr algn="l" defTabSz="914113" rtl="0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>
            <a:lvl1pPr algn="ctr" rtl="0">
              <a:defRPr sz="1300">
                <a:solidFill>
                  <a:schemeClr val="bg1"/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E0CC6710-A513-4970-8129-5692451CB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9" r:id="rId2"/>
    <p:sldLayoutId id="2147483676" r:id="rId3"/>
    <p:sldLayoutId id="2147483677" r:id="rId4"/>
    <p:sldLayoutId id="2147483670" r:id="rId5"/>
    <p:sldLayoutId id="2147483671" r:id="rId6"/>
    <p:sldLayoutId id="2147483672" r:id="rId7"/>
    <p:sldLayoutId id="2147483678" r:id="rId8"/>
    <p:sldLayoutId id="2147483679" r:id="rId9"/>
    <p:sldLayoutId id="2147483680" r:id="rId10"/>
    <p:sldLayoutId id="2147483681" r:id="rId11"/>
    <p:sldLayoutId id="2147483673" r:id="rId12"/>
    <p:sldLayoutId id="2147483682" r:id="rId13"/>
    <p:sldLayoutId id="2147483674" r:id="rId14"/>
  </p:sldLayoutIdLst>
  <p:txStyles>
    <p:titleStyle>
      <a:lvl1pPr algn="ctr" defTabSz="912813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9pPr>
    </p:titleStyle>
    <p:bodyStyle>
      <a:lvl1pPr marL="341313" indent="-341313" algn="l" defTabSz="912813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4213" indent="-334963" algn="l" defTabSz="912813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3463" indent="-347663" algn="l" defTabSz="912813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0013" indent="-334963" algn="l" defTabSz="912813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19263" indent="-347663" algn="l" defTabSz="912813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169" indent="-344383" algn="l" defTabSz="914113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7964" indent="-344383" algn="l" defTabSz="914113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2342" indent="-344383" algn="l" defTabSz="914113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6724" indent="-344383" algn="l" defTabSz="914113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6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3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3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29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6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2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98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59" algn="l" defTabSz="91411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3.emf"/><Relationship Id="rId9" Type="http://schemas.openxmlformats.org/officeDocument/2006/relationships/image" Target="../media/image34.emf"/><Relationship Id="rId10" Type="http://schemas.openxmlformats.org/officeDocument/2006/relationships/image" Target="../media/image35.emf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0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13" y="3603625"/>
            <a:ext cx="8331200" cy="10572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Is entanglement “robust”?</a:t>
            </a: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413" y="4660900"/>
            <a:ext cx="7196137" cy="12652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600" dirty="0"/>
              <a:t>Lior </a:t>
            </a:r>
            <a:r>
              <a:rPr lang="en-US" sz="2600" dirty="0" smtClean="0"/>
              <a:t>Eldar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600" dirty="0" smtClean="0"/>
              <a:t>MIT </a:t>
            </a:r>
            <a:r>
              <a:rPr lang="en-US" sz="2600" dirty="0"/>
              <a:t>/ </a:t>
            </a:r>
            <a:r>
              <a:rPr lang="en-US" sz="2600" dirty="0" smtClean="0"/>
              <a:t>CTP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600" dirty="0" smtClean="0"/>
              <a:t>Joint work with Aram Harrow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sz="4000" dirty="0"/>
              <a:t>“Robustly-quantum” systems </a:t>
            </a:r>
            <a:r>
              <a:rPr lang="en-US" sz="4000" dirty="0" smtClean="0"/>
              <a:t>2: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 smtClean="0"/>
              <a:t>NLTS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2070100"/>
            <a:ext cx="8318499" cy="4470400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800" dirty="0">
                <a:effectLst/>
              </a:rPr>
              <a:t>[Freedman, Hastings ‘13]: No low-energy trivial states.</a:t>
            </a:r>
          </a:p>
          <a:p>
            <a:pPr eaLnBrk="1" hangingPunct="1"/>
            <a:r>
              <a:rPr lang="en-US" sz="2800" dirty="0">
                <a:effectLst/>
              </a:rPr>
              <a:t>Definition: “trivial states”  - </a:t>
            </a:r>
            <a:r>
              <a:rPr lang="en-US" sz="2800" dirty="0" smtClean="0">
                <a:effectLst/>
              </a:rPr>
              <a:t>depth = O(1).</a:t>
            </a:r>
            <a:endParaRPr lang="en-US" sz="2800" dirty="0">
              <a:effectLst/>
            </a:endParaRPr>
          </a:p>
          <a:p>
            <a:pPr eaLnBrk="1" hangingPunct="1"/>
            <a:r>
              <a:rPr lang="en-US" sz="2800" dirty="0">
                <a:effectLst/>
              </a:rPr>
              <a:t>NLTS Conjecture:  there </a:t>
            </a:r>
            <a:r>
              <a:rPr lang="en-US" sz="2800" dirty="0" smtClean="0">
                <a:effectLst/>
              </a:rPr>
              <a:t>is a </a:t>
            </a:r>
            <a:r>
              <a:rPr lang="en-US" sz="2800" dirty="0">
                <a:effectLst/>
              </a:rPr>
              <a:t>constant c&gt;0, and an infinite family of LH’s in which all “trivial states” have fractional energy at least c</a:t>
            </a:r>
            <a:r>
              <a:rPr lang="en-US" sz="2800" dirty="0" smtClean="0">
                <a:effectLst/>
              </a:rPr>
              <a:t>.</a:t>
            </a:r>
          </a:p>
          <a:p>
            <a:pPr eaLnBrk="1" hangingPunct="1"/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qPCP</a:t>
            </a:r>
            <a:r>
              <a:rPr lang="en-US" dirty="0" smtClean="0">
                <a:sym typeface="Wingdings"/>
              </a:rPr>
              <a:t> NLTS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If NLTS is false </a:t>
            </a:r>
            <a:r>
              <a:rPr lang="en-US" dirty="0" smtClean="0">
                <a:effectLst/>
                <a:sym typeface="Wingdings"/>
              </a:rPr>
              <a:t> NP to every Hamiltonian</a:t>
            </a:r>
          </a:p>
          <a:p>
            <a:r>
              <a:rPr lang="en-US" dirty="0">
                <a:effectLst/>
                <a:sym typeface="Wingdings"/>
              </a:rPr>
              <a:t>Suppose </a:t>
            </a:r>
            <a:r>
              <a:rPr lang="ru-RU" dirty="0" err="1">
                <a:effectLst/>
              </a:rPr>
              <a:t>Ѱ</a:t>
            </a:r>
            <a:r>
              <a:rPr lang="en-US" dirty="0">
                <a:effectLst/>
              </a:rPr>
              <a:t> = U |000..0&gt;.</a:t>
            </a:r>
            <a:endParaRPr lang="en-US" dirty="0">
              <a:effectLst/>
            </a:endParaRPr>
          </a:p>
        </p:txBody>
      </p:sp>
      <p:sp>
        <p:nvSpPr>
          <p:cNvPr id="4" name="Oval 3"/>
          <p:cNvSpPr/>
          <p:nvPr/>
        </p:nvSpPr>
        <p:spPr>
          <a:xfrm>
            <a:off x="6356638" y="3302655"/>
            <a:ext cx="2682875" cy="2413000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20214" y="3851930"/>
            <a:ext cx="1273174" cy="12128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qPCP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5778" y="5128935"/>
            <a:ext cx="1075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NLTS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419763" y="4805363"/>
            <a:ext cx="2268538" cy="1701800"/>
            <a:chOff x="3888" y="3072"/>
            <a:chExt cx="1429" cy="10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781" y="3072"/>
              <a:ext cx="536" cy="10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/>
                <a:t>U</a:t>
              </a:r>
              <a:r>
                <a:rPr lang="en-US" baseline="30000"/>
                <a:t>+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888" y="3080"/>
              <a:ext cx="536" cy="10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400"/>
              <a:r>
                <a:rPr lang="en-US"/>
                <a:t>U</a:t>
              </a:r>
              <a:endParaRPr lang="en-US" baseline="30000"/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3419763" y="4830763"/>
            <a:ext cx="2268538" cy="495300"/>
            <a:chOff x="3888" y="3088"/>
            <a:chExt cx="1429" cy="312"/>
          </a:xfrm>
        </p:grpSpPr>
        <p:sp>
          <p:nvSpPr>
            <p:cNvPr id="11" name="AutoShape 12"/>
            <p:cNvSpPr>
              <a:spLocks noChangeArrowheads="1"/>
            </p:cNvSpPr>
            <p:nvPr/>
          </p:nvSpPr>
          <p:spPr bwMode="auto">
            <a:xfrm rot="5400000">
              <a:off x="4287" y="2689"/>
              <a:ext cx="312" cy="1109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 rot="16200000" flipH="1">
              <a:off x="4595" y="2678"/>
              <a:ext cx="312" cy="113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2421226" y="3373438"/>
            <a:ext cx="2103437" cy="1558925"/>
            <a:chOff x="3259" y="2170"/>
            <a:chExt cx="1325" cy="982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 rot="-1638972">
              <a:off x="3259" y="2170"/>
              <a:ext cx="1165" cy="59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dirty="0" smtClean="0"/>
                <a:t>K-Local </a:t>
              </a:r>
              <a:r>
                <a:rPr lang="en-US" dirty="0"/>
                <a:t>measurement on </a:t>
              </a:r>
              <a:r>
                <a:rPr lang="ru-RU" dirty="0" err="1"/>
                <a:t>Ѱ</a:t>
              </a:r>
              <a:r>
                <a:rPr lang="en-US" dirty="0"/>
                <a:t>,&lt; </a:t>
              </a:r>
              <a:r>
                <a:rPr lang="ru-RU" dirty="0" err="1"/>
                <a:t>Ѱ</a:t>
              </a:r>
              <a:r>
                <a:rPr lang="en-US" dirty="0"/>
                <a:t>|H|</a:t>
              </a:r>
              <a:r>
                <a:rPr lang="ru-RU" dirty="0" err="1"/>
                <a:t>Ѱ</a:t>
              </a:r>
              <a:r>
                <a:rPr lang="en-US" dirty="0"/>
                <a:t>&gt;</a:t>
              </a:r>
              <a:endParaRPr lang="ru-RU" dirty="0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888" y="2765"/>
              <a:ext cx="696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2803813" y="4459288"/>
            <a:ext cx="3441700" cy="944563"/>
          </a:xfrm>
          <a:prstGeom prst="ellipse">
            <a:avLst/>
          </a:prstGeom>
          <a:noFill/>
          <a:ln w="57150">
            <a:solidFill>
              <a:srgbClr val="F949C7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/>
            <a:endParaRPr lang="he-IL"/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265401" y="4470401"/>
            <a:ext cx="2538412" cy="854075"/>
            <a:chOff x="1901" y="2861"/>
            <a:chExt cx="1599" cy="538"/>
          </a:xfrm>
        </p:grpSpPr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rot="-2537195">
              <a:off x="1901" y="2861"/>
              <a:ext cx="1000" cy="53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sz="1600" dirty="0"/>
                <a:t> </a:t>
              </a:r>
              <a:r>
                <a:rPr lang="en-US" sz="1600" dirty="0" smtClean="0"/>
                <a:t>k2</a:t>
              </a:r>
              <a:r>
                <a:rPr lang="en-US" sz="1600" baseline="30000" dirty="0" smtClean="0"/>
                <a:t>O</a:t>
              </a:r>
              <a:r>
                <a:rPr lang="en-US" sz="1600" baseline="30000" dirty="0"/>
                <a:t>(d</a:t>
              </a:r>
              <a:r>
                <a:rPr lang="en-US" sz="1600" baseline="30000" dirty="0" smtClean="0"/>
                <a:t>)</a:t>
              </a:r>
              <a:r>
                <a:rPr lang="en-US" sz="1600" dirty="0" smtClean="0"/>
                <a:t>-</a:t>
              </a:r>
              <a:r>
                <a:rPr lang="en-US" sz="1600" dirty="0"/>
                <a:t>local measurement on |00..0&gt;</a:t>
              </a:r>
              <a:endParaRPr lang="ru-RU" sz="1600" dirty="0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632" y="3152"/>
              <a:ext cx="868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270663" y="4932363"/>
            <a:ext cx="566738" cy="298450"/>
          </a:xfrm>
          <a:prstGeom prst="rect">
            <a:avLst/>
          </a:prstGeom>
          <a:solidFill>
            <a:srgbClr val="391FF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/>
            <a:r>
              <a:rPr lang="en-US"/>
              <a:t>H</a:t>
            </a:r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524368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Main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8475" y="1984375"/>
            <a:ext cx="7510463" cy="2862263"/>
          </a:xfrm>
          <a:solidFill>
            <a:srgbClr val="6CD2C1">
              <a:alpha val="87000"/>
            </a:srgbClr>
          </a:solidFill>
          <a:ln w="5715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0" indent="0" defTabSz="914113" eaLnBrk="1" fontAlgn="auto" hangingPunct="1">
              <a:spcBef>
                <a:spcPts val="1999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  <a:effectLst/>
              </a:rPr>
              <a:t>Theorem [E., Harrow ‘15]: </a:t>
            </a:r>
          </a:p>
          <a:p>
            <a:pPr marL="0" indent="0" defTabSz="914113" eaLnBrk="1" fontAlgn="auto" hangingPunct="1">
              <a:spcBef>
                <a:spcPts val="1999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b="1" dirty="0" smtClean="0">
                <a:solidFill>
                  <a:schemeClr val="tx1"/>
                </a:solidFill>
                <a:effectLst/>
              </a:rPr>
              <a:t>There exists an explicit infinite family of 7-local commuting Pauli Hamiltonians, and a constant c such that:</a:t>
            </a:r>
          </a:p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chemeClr val="tx1"/>
                </a:solidFill>
                <a:effectLst/>
              </a:rPr>
              <a:t>If a circuit U generates a quantum state whose energy is at most c </a:t>
            </a:r>
            <a:r>
              <a:rPr lang="en-US" sz="2400" b="1" dirty="0" smtClean="0">
                <a:solidFill>
                  <a:schemeClr val="tx1"/>
                </a:solidFill>
                <a:effectLst/>
                <a:sym typeface="Wingdings"/>
              </a:rPr>
              <a:t> 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U has depth at least </a:t>
            </a:r>
            <a:r>
              <a:rPr lang="en-US" sz="2400" b="1" dirty="0" err="1" smtClean="0">
                <a:solidFill>
                  <a:schemeClr val="tx1"/>
                </a:solidFill>
                <a:effectLst/>
              </a:rPr>
              <a:t>Ω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(log(# </a:t>
            </a:r>
            <a:r>
              <a:rPr lang="en-US" sz="2400" b="1" dirty="0" err="1" smtClean="0">
                <a:solidFill>
                  <a:schemeClr val="tx1"/>
                </a:solidFill>
                <a:effectLst/>
              </a:rPr>
              <a:t>qubits</a:t>
            </a:r>
            <a:r>
              <a:rPr lang="en-US" sz="2400" b="1" dirty="0" smtClean="0">
                <a:solidFill>
                  <a:schemeClr val="tx1"/>
                </a:solidFill>
                <a:effectLst/>
              </a:rPr>
              <a:t>)).</a:t>
            </a:r>
            <a:endParaRPr lang="en-US" sz="24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498475" y="5218777"/>
            <a:ext cx="77184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914400" rtl="0">
              <a:buFontTx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Proof techniques: products of hyper-graphs, locally-testable codes, Hamiltonian (graph)-powering, degree-reduction, uncertainty principle 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075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Perspective on NLTS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79375"/>
            <a:ext cx="8445500" cy="1417638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highly-entangled 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states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quantum code-states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1806577"/>
            <a:ext cx="8664575" cy="4883150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ffectLst/>
              </a:rPr>
              <a:t>Fact: </a:t>
            </a:r>
            <a:r>
              <a:rPr lang="en-US" sz="2000" dirty="0">
                <a:effectLst/>
              </a:rPr>
              <a:t>|Ψ</a:t>
            </a:r>
            <a:r>
              <a:rPr lang="en-US" sz="2000" baseline="-25000" dirty="0">
                <a:effectLst/>
              </a:rPr>
              <a:t>1</a:t>
            </a:r>
            <a:r>
              <a:rPr lang="en-US" sz="2000" dirty="0" smtClean="0">
                <a:effectLst/>
              </a:rPr>
              <a:t>&gt;, </a:t>
            </a:r>
            <a:r>
              <a:rPr lang="en-US" sz="2000" dirty="0" smtClean="0">
                <a:effectLst/>
              </a:rPr>
              <a:t>|Ψ</a:t>
            </a:r>
            <a:r>
              <a:rPr lang="en-US" sz="2000" baseline="-25000" dirty="0" smtClean="0">
                <a:effectLst/>
              </a:rPr>
              <a:t>2</a:t>
            </a:r>
            <a:r>
              <a:rPr lang="en-US" sz="2000" dirty="0" smtClean="0">
                <a:effectLst/>
              </a:rPr>
              <a:t>&gt; </a:t>
            </a:r>
            <a:r>
              <a:rPr lang="en-US" sz="2000" dirty="0" smtClean="0">
                <a:effectLst/>
              </a:rPr>
              <a:t>are </a:t>
            </a:r>
            <a:r>
              <a:rPr lang="en-US" sz="2000" dirty="0" smtClean="0">
                <a:effectLst/>
              </a:rPr>
              <a:t>quantum </a:t>
            </a:r>
            <a:r>
              <a:rPr lang="en-US" sz="2000" dirty="0">
                <a:effectLst/>
              </a:rPr>
              <a:t>code-</a:t>
            </a:r>
            <a:r>
              <a:rPr lang="en-US" sz="2000" dirty="0" smtClean="0">
                <a:effectLst/>
              </a:rPr>
              <a:t>states, M local measurements</a:t>
            </a:r>
            <a:br>
              <a:rPr lang="en-US" sz="2000" dirty="0" smtClean="0">
                <a:effectLst/>
              </a:rPr>
            </a:br>
            <a:r>
              <a:rPr lang="en-US" sz="2000" dirty="0" smtClean="0">
                <a:effectLst/>
              </a:rPr>
              <a:t>then </a:t>
            </a:r>
            <a:r>
              <a:rPr lang="en-US" sz="2000" dirty="0">
                <a:effectLst/>
              </a:rPr>
              <a:t>&lt;Ψ</a:t>
            </a:r>
            <a:r>
              <a:rPr lang="en-US" sz="2000" baseline="-25000" dirty="0">
                <a:effectLst/>
              </a:rPr>
              <a:t>1</a:t>
            </a:r>
            <a:r>
              <a:rPr lang="en-US" sz="2000" dirty="0" smtClean="0">
                <a:effectLst/>
              </a:rPr>
              <a:t>|</a:t>
            </a:r>
            <a:r>
              <a:rPr lang="en-US" sz="2000" dirty="0" smtClean="0">
                <a:effectLst/>
              </a:rPr>
              <a:t>M</a:t>
            </a:r>
            <a:r>
              <a:rPr lang="en-US" sz="2000" dirty="0">
                <a:effectLst/>
              </a:rPr>
              <a:t>|Ψ</a:t>
            </a:r>
            <a:r>
              <a:rPr lang="en-US" sz="2000" baseline="-25000" dirty="0">
                <a:effectLst/>
              </a:rPr>
              <a:t>1</a:t>
            </a:r>
            <a:r>
              <a:rPr lang="en-US" sz="2000" dirty="0" smtClean="0">
                <a:effectLst/>
              </a:rPr>
              <a:t>&gt; </a:t>
            </a:r>
            <a:r>
              <a:rPr lang="en-US" sz="2000" dirty="0" smtClean="0">
                <a:effectLst/>
              </a:rPr>
              <a:t>= </a:t>
            </a:r>
            <a:r>
              <a:rPr lang="en-US" sz="2000" dirty="0">
                <a:effectLst/>
              </a:rPr>
              <a:t>&lt;Ψ</a:t>
            </a:r>
            <a:r>
              <a:rPr lang="en-US" sz="2000" baseline="-25000" dirty="0">
                <a:effectLst/>
              </a:rPr>
              <a:t>2</a:t>
            </a:r>
            <a:r>
              <a:rPr lang="en-US" sz="2000" dirty="0" smtClean="0">
                <a:effectLst/>
              </a:rPr>
              <a:t>|</a:t>
            </a:r>
            <a:r>
              <a:rPr lang="en-US" sz="2000" dirty="0" smtClean="0">
                <a:effectLst/>
              </a:rPr>
              <a:t>M</a:t>
            </a:r>
            <a:r>
              <a:rPr lang="en-US" sz="2000" dirty="0">
                <a:effectLst/>
              </a:rPr>
              <a:t>|Ψ</a:t>
            </a:r>
            <a:r>
              <a:rPr lang="en-US" sz="2000" baseline="-25000" dirty="0">
                <a:effectLst/>
              </a:rPr>
              <a:t>2</a:t>
            </a:r>
            <a:r>
              <a:rPr lang="en-US" sz="2000" dirty="0" smtClean="0">
                <a:effectLst/>
              </a:rPr>
              <a:t>&gt;</a:t>
            </a:r>
            <a:endParaRPr lang="en-US" sz="2000" dirty="0" smtClean="0">
              <a:effectLst/>
            </a:endParaRPr>
          </a:p>
          <a:p>
            <a:pPr eaLnBrk="1" hangingPunct="1"/>
            <a:r>
              <a:rPr lang="en-US" sz="2000" b="1" dirty="0" smtClean="0">
                <a:effectLst/>
              </a:rPr>
              <a:t>Corollary</a:t>
            </a:r>
            <a:r>
              <a:rPr lang="en-US" sz="2000" dirty="0" smtClean="0">
                <a:effectLst/>
              </a:rPr>
              <a:t>: quantum code-states require large circuit depth.</a:t>
            </a:r>
          </a:p>
          <a:p>
            <a:pPr eaLnBrk="1" hangingPunct="1"/>
            <a:r>
              <a:rPr lang="en-US" sz="2000" b="1" dirty="0" smtClean="0">
                <a:effectLst/>
              </a:rPr>
              <a:t>Proof</a:t>
            </a:r>
            <a:r>
              <a:rPr lang="en-US" sz="2000" dirty="0" smtClean="0">
                <a:effectLst/>
              </a:rPr>
              <a:t>:</a:t>
            </a:r>
          </a:p>
          <a:p>
            <a:pPr lvl="1" eaLnBrk="1" hangingPunct="1"/>
            <a:r>
              <a:rPr lang="en-US" sz="2000" dirty="0" smtClean="0">
                <a:effectLst/>
              </a:rPr>
              <a:t>Let U be a depth-d circuit : |</a:t>
            </a:r>
            <a:r>
              <a:rPr lang="en-US" sz="2000" dirty="0" err="1" smtClean="0">
                <a:effectLst/>
              </a:rPr>
              <a:t>Ψ</a:t>
            </a:r>
            <a:r>
              <a:rPr lang="en-US" sz="2000" dirty="0">
                <a:effectLst/>
              </a:rPr>
              <a:t>⟩ </a:t>
            </a:r>
            <a:r>
              <a:rPr lang="en-US" sz="2000" dirty="0" smtClean="0">
                <a:effectLst/>
              </a:rPr>
              <a:t>= U|00..0⟩</a:t>
            </a:r>
          </a:p>
          <a:p>
            <a:pPr lvl="1" eaLnBrk="1" hangingPunct="1"/>
            <a:r>
              <a:rPr lang="en-US" sz="2000" dirty="0" smtClean="0">
                <a:effectLst/>
              </a:rPr>
              <a:t>Define LH :  H = Σ</a:t>
            </a:r>
            <a:r>
              <a:rPr lang="en-US" sz="2000" baseline="-25000" dirty="0" smtClean="0">
                <a:effectLst/>
              </a:rPr>
              <a:t>i</a:t>
            </a:r>
            <a:r>
              <a:rPr lang="en-US" sz="2000" dirty="0" smtClean="0">
                <a:effectLst/>
              </a:rPr>
              <a:t>U|0⟩⟨0|</a:t>
            </a:r>
            <a:r>
              <a:rPr lang="en-US" sz="2000" baseline="-25000" dirty="0" smtClean="0">
                <a:effectLst/>
              </a:rPr>
              <a:t>i</a:t>
            </a:r>
            <a:r>
              <a:rPr lang="en-US" sz="2000" dirty="0" smtClean="0">
                <a:effectLst/>
              </a:rPr>
              <a:t>U</a:t>
            </a:r>
            <a:r>
              <a:rPr lang="en-US" sz="2000" baseline="30000" dirty="0" smtClean="0">
                <a:effectLst/>
              </a:rPr>
              <a:t>+</a:t>
            </a:r>
            <a:endParaRPr lang="en-US" sz="2000" dirty="0" smtClean="0">
              <a:effectLst/>
            </a:endParaRPr>
          </a:p>
          <a:p>
            <a:pPr lvl="1" eaLnBrk="1" hangingPunct="1"/>
            <a:r>
              <a:rPr lang="en-US" sz="2000" dirty="0" smtClean="0">
                <a:effectLst/>
              </a:rPr>
              <a:t>H distinguishes </a:t>
            </a:r>
            <a:r>
              <a:rPr lang="en-US" sz="2000" dirty="0" err="1" smtClean="0">
                <a:effectLst/>
              </a:rPr>
              <a:t>Ψ</a:t>
            </a:r>
            <a:r>
              <a:rPr lang="en-US" sz="2000" dirty="0" smtClean="0">
                <a:effectLst/>
              </a:rPr>
              <a:t> from any orthogonal code-state but is 2</a:t>
            </a:r>
            <a:r>
              <a:rPr lang="en-US" sz="2000" baseline="30000" dirty="0" smtClean="0">
                <a:effectLst/>
              </a:rPr>
              <a:t>d</a:t>
            </a:r>
            <a:r>
              <a:rPr lang="en-US" sz="2000" dirty="0" smtClean="0">
                <a:effectLst/>
              </a:rPr>
              <a:t>-local</a:t>
            </a:r>
          </a:p>
          <a:p>
            <a:pPr lvl="2" eaLnBrk="1" hangingPunct="1"/>
            <a:r>
              <a:rPr lang="en-US" sz="2000" dirty="0" smtClean="0">
                <a:effectLst/>
                <a:sym typeface="Wingdings"/>
              </a:rPr>
              <a:t> contradiction.</a:t>
            </a:r>
            <a:endParaRPr lang="en-US" sz="2000" dirty="0">
              <a:effectLst/>
            </a:endParaRPr>
          </a:p>
          <a:p>
            <a:pPr lvl="2" eaLnBrk="1" hangingPunct="1"/>
            <a:r>
              <a:rPr lang="en-US" sz="2000" dirty="0" smtClean="0">
                <a:effectLst/>
                <a:sym typeface="Wingdings"/>
              </a:rPr>
              <a:t> </a:t>
            </a:r>
            <a:r>
              <a:rPr lang="en-US" sz="2000" dirty="0" smtClean="0">
                <a:effectLst/>
              </a:rPr>
              <a:t>no </a:t>
            </a:r>
            <a:r>
              <a:rPr lang="en-US" sz="2000" dirty="0" err="1">
                <a:effectLst/>
              </a:rPr>
              <a:t>codestate</a:t>
            </a:r>
            <a:r>
              <a:rPr lang="en-US" sz="2000" dirty="0">
                <a:effectLst/>
              </a:rPr>
              <a:t> can be locally </a:t>
            </a:r>
            <a:r>
              <a:rPr lang="en-US" sz="2000" dirty="0" smtClean="0">
                <a:effectLst/>
              </a:rPr>
              <a:t>generated </a:t>
            </a:r>
          </a:p>
          <a:p>
            <a:pPr lvl="2" eaLnBrk="1" hangingPunct="1"/>
            <a:r>
              <a:rPr lang="en-US" sz="2000" dirty="0" smtClean="0">
                <a:effectLst/>
                <a:sym typeface="Wingdings"/>
              </a:rPr>
              <a:t> </a:t>
            </a:r>
            <a:r>
              <a:rPr lang="en-US" sz="2000" dirty="0" err="1" smtClean="0">
                <a:effectLst/>
                <a:sym typeface="Wingdings"/>
              </a:rPr>
              <a:t>Ω</a:t>
            </a:r>
            <a:r>
              <a:rPr lang="en-US" sz="2000" dirty="0" smtClean="0">
                <a:effectLst/>
                <a:sym typeface="Wingdings"/>
              </a:rPr>
              <a:t>(log n) </a:t>
            </a:r>
            <a:r>
              <a:rPr lang="en-US" sz="2000" dirty="0" smtClean="0">
                <a:effectLst/>
                <a:sym typeface="Wingdings" pitchFamily="2" charset="2"/>
              </a:rPr>
              <a:t>circuit </a:t>
            </a:r>
            <a:r>
              <a:rPr lang="en-US" sz="2000" dirty="0">
                <a:effectLst/>
                <a:sym typeface="Wingdings" pitchFamily="2" charset="2"/>
              </a:rPr>
              <a:t>lower-bound.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148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79375"/>
            <a:ext cx="8601075" cy="1417638"/>
          </a:xfrm>
        </p:spPr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Most systems have fragile entanglement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90725"/>
            <a:ext cx="8313738" cy="4181475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ffectLst/>
              </a:rPr>
              <a:t>M</a:t>
            </a:r>
            <a:r>
              <a:rPr lang="en-US" sz="2400" dirty="0" smtClean="0">
                <a:effectLst/>
              </a:rPr>
              <a:t>any LHs have highly entangled ground states</a:t>
            </a:r>
            <a:r>
              <a:rPr lang="en-US" sz="2400" dirty="0">
                <a:effectLst/>
              </a:rPr>
              <a:t>.</a:t>
            </a:r>
          </a:p>
          <a:p>
            <a:pPr eaLnBrk="1" hangingPunct="1"/>
            <a:r>
              <a:rPr lang="en-US" sz="2400" dirty="0">
                <a:effectLst/>
              </a:rPr>
              <a:t>But have tensor product states that are “almost” </a:t>
            </a:r>
            <a:r>
              <a:rPr lang="en-US" sz="2400" dirty="0" smtClean="0">
                <a:effectLst/>
              </a:rPr>
              <a:t>ground states</a:t>
            </a:r>
            <a:r>
              <a:rPr lang="en-US" sz="2400" dirty="0">
                <a:effectLst/>
              </a:rPr>
              <a:t>.</a:t>
            </a:r>
          </a:p>
          <a:p>
            <a:pPr eaLnBrk="1" hangingPunct="1"/>
            <a:r>
              <a:rPr lang="en-US" sz="2400" dirty="0">
                <a:effectLst/>
              </a:rPr>
              <a:t>Approximating </a:t>
            </a:r>
            <a:r>
              <a:rPr lang="en-US" sz="2400" dirty="0" smtClean="0">
                <a:effectLst/>
              </a:rPr>
              <a:t>the ground energy </a:t>
            </a:r>
            <a:r>
              <a:rPr lang="en-US" sz="2400" dirty="0">
                <a:effectLst/>
              </a:rPr>
              <a:t>is not “crucially” quantum.</a:t>
            </a:r>
          </a:p>
          <a:p>
            <a:pPr eaLnBrk="1" hangingPunct="1"/>
            <a:r>
              <a:rPr lang="en-US" sz="2400" dirty="0" smtClean="0">
                <a:effectLst/>
              </a:rPr>
              <a:t>NLTS means: find (a family of ) LH’s for which the high-entanglement property is “robust”.</a:t>
            </a:r>
            <a:endParaRPr lang="en-US" sz="2400" dirty="0"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324600" y="3886200"/>
            <a:ext cx="533400" cy="2667000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3366FF"/>
              </a:gs>
              <a:gs pos="25000">
                <a:srgbClr val="FF0000"/>
              </a:gs>
            </a:gsLst>
            <a:lin ang="5400000" scaled="0"/>
            <a:tileRect/>
          </a:gradFill>
          <a:effectLst>
            <a:glow rad="101600">
              <a:srgbClr val="FFFF00">
                <a:alpha val="75000"/>
              </a:srgbClr>
            </a:glow>
            <a:outerShdw blurRad="63500" dist="25400" dir="5400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Arrow Connector 5"/>
          <p:cNvCxnSpPr>
            <a:stCxn id="0" idx="1"/>
          </p:cNvCxnSpPr>
          <p:nvPr/>
        </p:nvCxnSpPr>
        <p:spPr>
          <a:xfrm flipH="1">
            <a:off x="6858000" y="6356350"/>
            <a:ext cx="533400" cy="196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05400" y="64770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91400" y="6172202"/>
            <a:ext cx="1539621" cy="3693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11" tIns="45706" rIns="91411" bIns="45706">
            <a:spAutoFit/>
          </a:bodyPr>
          <a:lstStyle/>
          <a:p>
            <a:pPr algn="l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Ground-state</a:t>
            </a:r>
          </a:p>
        </p:txBody>
      </p:sp>
      <p:sp>
        <p:nvSpPr>
          <p:cNvPr id="9" name="TextBox 8"/>
          <p:cNvSpPr txBox="1"/>
          <p:nvPr/>
        </p:nvSpPr>
        <p:spPr>
          <a:xfrm rot="20158048">
            <a:off x="6023013" y="3833650"/>
            <a:ext cx="1005345" cy="36930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11" tIns="45706" rIns="91411" bIns="45706">
            <a:spAutoFit/>
          </a:bodyPr>
          <a:lstStyle/>
          <a:p>
            <a:pPr algn="l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Spec(H)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641493">
            <a:off x="4883150" y="5548313"/>
            <a:ext cx="36957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2095E-6 2.09162E-6 L -1.32095E-6 -0.15549 " pathEditMode="relative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are known LH’s not robust ?  Topology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9117" y="1788277"/>
            <a:ext cx="8229379" cy="4989515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ffectLst/>
              </a:rPr>
              <a:t>Known systems are embedded on low-dimensional grids</a:t>
            </a:r>
          </a:p>
          <a:p>
            <a:pPr lvl="1"/>
            <a:r>
              <a:rPr lang="en-US" sz="2000" dirty="0">
                <a:effectLst/>
              </a:rPr>
              <a:t>Approximate by cutting out boxes B: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eaLnBrk="1" hangingPunct="1">
              <a:buNone/>
            </a:pPr>
            <a:endParaRPr lang="en-US" sz="2400" dirty="0">
              <a:effectLst/>
            </a:endParaRPr>
          </a:p>
          <a:p>
            <a:pPr eaLnBrk="1" hangingPunct="1"/>
            <a:r>
              <a:rPr lang="en-US" sz="2400" dirty="0">
                <a:effectLst/>
              </a:rPr>
              <a:t>Fractional energy of                                   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>
                <a:effectLst/>
              </a:rPr>
              <a:t>is </a:t>
            </a:r>
          </a:p>
          <a:p>
            <a:pPr eaLnBrk="1" hangingPunct="1"/>
            <a:r>
              <a:rPr lang="en-US" sz="2400" dirty="0">
                <a:effectLst/>
              </a:rPr>
              <a:t>In a sense - question is unfair</a:t>
            </a:r>
            <a:r>
              <a:rPr lang="en-US" sz="2400" dirty="0" smtClean="0">
                <a:effectLst/>
              </a:rPr>
              <a:t>!</a:t>
            </a:r>
          </a:p>
          <a:p>
            <a:pPr eaLnBrk="1" hangingPunct="1"/>
            <a:r>
              <a:rPr lang="en-US" sz="2400" dirty="0" smtClean="0">
                <a:effectLst/>
              </a:rPr>
              <a:t>Mystery: </a:t>
            </a:r>
            <a:r>
              <a:rPr lang="en-US" sz="2400" dirty="0" smtClean="0">
                <a:effectLst/>
              </a:rPr>
              <a:t>recent results show that expanding topology per-se is insufficient for NLTS! [BH’13, AE’13, H’12].</a:t>
            </a:r>
            <a:endParaRPr lang="en-US" sz="2400" dirty="0">
              <a:effectLst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881914">
            <a:off x="6076733" y="2851192"/>
            <a:ext cx="1899174" cy="126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68075" y="2674323"/>
            <a:ext cx="2801157" cy="1504217"/>
          </a:xfrm>
          <a:prstGeom prst="rect">
            <a:avLst/>
          </a:prstGeom>
          <a:solidFill>
            <a:srgbClr val="3366FF"/>
          </a:solidFill>
          <a:ln>
            <a:solidFill>
              <a:srgbClr val="F8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415784" y="2675912"/>
            <a:ext cx="2729941" cy="1502826"/>
            <a:chOff x="2159000" y="3055938"/>
            <a:chExt cx="2921000" cy="1716087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165600" y="3055938"/>
              <a:ext cx="914400" cy="836612"/>
              <a:chOff x="4188010" y="3048000"/>
              <a:chExt cx="914400" cy="836706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4188010" y="3048000"/>
                <a:ext cx="914400" cy="83670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113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45080" name="Picture 14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87476" y="3201521"/>
                <a:ext cx="533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3144838" y="3935413"/>
              <a:ext cx="914400" cy="836612"/>
              <a:chOff x="4188010" y="3048000"/>
              <a:chExt cx="914400" cy="83670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188010" y="3048000"/>
                <a:ext cx="914400" cy="83670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113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45078" name="Picture 18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87476" y="3201521"/>
                <a:ext cx="533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Group 19"/>
            <p:cNvGrpSpPr>
              <a:grpSpLocks/>
            </p:cNvGrpSpPr>
            <p:nvPr/>
          </p:nvGrpSpPr>
          <p:grpSpPr bwMode="auto">
            <a:xfrm>
              <a:off x="2159000" y="3062288"/>
              <a:ext cx="914400" cy="836612"/>
              <a:chOff x="4188010" y="3048000"/>
              <a:chExt cx="914400" cy="836706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4188010" y="3048000"/>
                <a:ext cx="914400" cy="83670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113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45076" name="Picture 21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87476" y="3201521"/>
                <a:ext cx="533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3143250" y="3055938"/>
              <a:ext cx="914400" cy="836612"/>
              <a:chOff x="4188010" y="3048000"/>
              <a:chExt cx="914400" cy="83670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188010" y="3048000"/>
                <a:ext cx="914400" cy="83670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113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45074" name="Picture 24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87476" y="3201521"/>
                <a:ext cx="533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159000" y="3929063"/>
              <a:ext cx="914400" cy="836612"/>
              <a:chOff x="4188010" y="3048000"/>
              <a:chExt cx="914400" cy="836706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188010" y="3048000"/>
                <a:ext cx="914400" cy="83670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113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45072" name="Picture 27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87476" y="3201521"/>
                <a:ext cx="533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9" name="Group 28"/>
            <p:cNvGrpSpPr>
              <a:grpSpLocks/>
            </p:cNvGrpSpPr>
            <p:nvPr/>
          </p:nvGrpSpPr>
          <p:grpSpPr bwMode="auto">
            <a:xfrm>
              <a:off x="4156075" y="3929063"/>
              <a:ext cx="914400" cy="836612"/>
              <a:chOff x="4188010" y="3048000"/>
              <a:chExt cx="914400" cy="836706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188010" y="3048000"/>
                <a:ext cx="914400" cy="836706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113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45070" name="Picture 30" descr="latex-image-1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87476" y="3201521"/>
                <a:ext cx="533400" cy="469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3997596" y="4283080"/>
            <a:ext cx="4794250" cy="415925"/>
            <a:chOff x="3875088" y="5281613"/>
            <a:chExt cx="4794250" cy="415925"/>
          </a:xfrm>
        </p:grpSpPr>
        <p:pic>
          <p:nvPicPr>
            <p:cNvPr id="45067" name="Picture 31" descr="latex-image-1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5088" y="5281613"/>
              <a:ext cx="232092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068" name="Picture 32" descr="latex-image-1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621463" y="5334000"/>
              <a:ext cx="2047875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8" y="3775075"/>
            <a:ext cx="7199312" cy="1470025"/>
          </a:xfrm>
        </p:spPr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Placeholder 6" descr="images.jpg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/>
          </a:blip>
          <a:srcRect t="1611" b="16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779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Our goal: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defTabSz="914113" eaLnBrk="1" fontAlgn="auto" hangingPunct="1">
              <a:spcBef>
                <a:spcPts val="1999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 smtClean="0">
                <a:effectLst/>
              </a:rPr>
              <a:t>Define a property of quantum states that arise as ground states of LHs.</a:t>
            </a:r>
          </a:p>
          <a:p>
            <a:pPr marL="514350" indent="-514350" defTabSz="914113" eaLnBrk="1" fontAlgn="auto" hangingPunct="1">
              <a:spcBef>
                <a:spcPts val="1999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 smtClean="0">
                <a:effectLst/>
              </a:rPr>
              <a:t>Show circuit lower bounds for this property.</a:t>
            </a:r>
          </a:p>
          <a:p>
            <a:pPr marL="514350" indent="-514350" defTabSz="914113" eaLnBrk="1" fontAlgn="auto" hangingPunct="1">
              <a:spcBef>
                <a:spcPts val="1999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 dirty="0" smtClean="0">
                <a:effectLst/>
              </a:rPr>
              <a:t>Show it is “robust” against constant-fraction energy of the parent LH.</a:t>
            </a:r>
          </a:p>
        </p:txBody>
      </p:sp>
    </p:spTree>
    <p:extLst>
      <p:ext uri="{BB962C8B-B14F-4D97-AF65-F5344CB8AC3E}">
        <p14:creationId xmlns:p14="http://schemas.microsoft.com/office/powerpoint/2010/main" val="226493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8" y="3775075"/>
            <a:ext cx="7199312" cy="1470025"/>
          </a:xfrm>
        </p:spPr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/>
              <a:t>L</a:t>
            </a:r>
            <a:r>
              <a:rPr lang="en-US" dirty="0" smtClean="0"/>
              <a:t>ower </a:t>
            </a:r>
            <a:r>
              <a:rPr lang="en-US" dirty="0"/>
              <a:t>Bounds for Quantum </a:t>
            </a:r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Placeholder 5" descr="images.jpg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/>
          </a:blip>
          <a:srcRect l="799" r="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303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90550" y="1847850"/>
            <a:ext cx="7786688" cy="462915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We prove a conjecture of Freedman and Hastings [‘12] that there exist quantum systems of “robust entanglement”- called NLTS.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Tightly connected to the quantum PCP conjecture: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one of the major open problems in quantum complexity theory.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Connected to the  conjecture on quantum locally-testable codes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(</a:t>
            </a:r>
            <a:r>
              <a:rPr lang="en-US" sz="2400" dirty="0" err="1" smtClean="0">
                <a:effectLst/>
              </a:rPr>
              <a:t>qLTC</a:t>
            </a:r>
            <a:r>
              <a:rPr lang="en-US" sz="2400" dirty="0" smtClean="0">
                <a:effectLst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Implies that the folklore that quantum entanglement is “fragile” is an artifact of considering spatially-localized systems.</a:t>
            </a:r>
            <a:endParaRPr lang="en-US" sz="2400" dirty="0" smtClean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this property?</a:t>
            </a:r>
            <a:br>
              <a:rPr lang="en-US" dirty="0" smtClean="0"/>
            </a:br>
            <a:r>
              <a:rPr lang="en-US" dirty="0" smtClean="0"/>
              <a:t>Low vertex expansion</a:t>
            </a:r>
            <a:endParaRPr lang="en-US" dirty="0"/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 bwMode="auto">
          <a:xfrm>
            <a:off x="384175" y="1879600"/>
            <a:ext cx="8172450" cy="4740275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ffectLst/>
              </a:rPr>
              <a:t>Canonical image to remember: Moses parting the red sea !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effectLst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ffectLst/>
              </a:rPr>
              <a:t>Essentially: two large-measure sets, separated by large distance, require divine intervention (quantum circuits of logarithmic depth) </a:t>
            </a:r>
          </a:p>
        </p:txBody>
      </p:sp>
      <p:pic>
        <p:nvPicPr>
          <p:cNvPr id="65539" name="Picture 3" descr="Facebook-FeaturedImage-WhitePlayButton-3-copy-6109-735x41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2528888"/>
            <a:ext cx="3665538" cy="205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7775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36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Vertex expansion: analog of Cheeger’s constant for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00050" y="1700213"/>
            <a:ext cx="8442155" cy="41830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ffectLst/>
              </a:rPr>
              <a:t>G = hypercube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{0,1}</a:t>
            </a:r>
            <a:r>
              <a:rPr lang="en-US" baseline="30000" dirty="0" smtClean="0">
                <a:solidFill>
                  <a:srgbClr val="FFFF00"/>
                </a:solidFill>
                <a:effectLst/>
              </a:rPr>
              <a:t>n</a:t>
            </a:r>
            <a:r>
              <a:rPr lang="en-US" dirty="0" smtClean="0">
                <a:effectLst/>
              </a:rPr>
              <a:t> with edges between vertices of </a:t>
            </a:r>
            <a:r>
              <a:rPr lang="en-US" dirty="0" err="1" smtClean="0">
                <a:effectLst/>
              </a:rPr>
              <a:t>dist</a:t>
            </a:r>
            <a:r>
              <a:rPr lang="en-US" dirty="0" smtClean="0">
                <a:effectLst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≤ 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ffectLst/>
              </a:rPr>
              <a:t>V = {0,1}</a:t>
            </a:r>
            <a:r>
              <a:rPr lang="en-US" baseline="30000" dirty="0">
                <a:effectLst/>
              </a:rPr>
              <a:t>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ffectLst/>
              </a:rPr>
              <a:t>E = { (</a:t>
            </a:r>
            <a:r>
              <a:rPr lang="en-US" dirty="0" err="1">
                <a:effectLst/>
              </a:rPr>
              <a:t>x,y</a:t>
            </a:r>
            <a:r>
              <a:rPr lang="en-US" dirty="0">
                <a:effectLst/>
              </a:rPr>
              <a:t>) : </a:t>
            </a:r>
            <a:r>
              <a:rPr lang="en-US" dirty="0" err="1">
                <a:effectLst/>
              </a:rPr>
              <a:t>dist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x,y</a:t>
            </a:r>
            <a:r>
              <a:rPr lang="en-US" dirty="0">
                <a:effectLst/>
              </a:rPr>
              <a:t>) ≤ m</a:t>
            </a:r>
            <a:r>
              <a:rPr lang="en-US" dirty="0" smtClean="0">
                <a:effectLst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ffectLst/>
              </a:rPr>
              <a:t>For each S,  ∂(S):  – the set of strings of S adjacent to </a:t>
            </a:r>
            <a:r>
              <a:rPr lang="en-US" dirty="0" err="1" smtClean="0">
                <a:effectLst/>
              </a:rPr>
              <a:t>S</a:t>
            </a:r>
            <a:r>
              <a:rPr lang="en-US" baseline="30000" dirty="0" err="1" smtClean="0">
                <a:effectLst/>
              </a:rPr>
              <a:t>c</a:t>
            </a:r>
            <a:r>
              <a:rPr lang="en-US" dirty="0" smtClean="0">
                <a:effectLst/>
              </a:rPr>
              <a:t>, union the set of strings in </a:t>
            </a:r>
            <a:r>
              <a:rPr lang="en-US" dirty="0" err="1" smtClean="0">
                <a:effectLst/>
              </a:rPr>
              <a:t>S</a:t>
            </a:r>
            <a:r>
              <a:rPr lang="en-US" baseline="30000" dirty="0" err="1" smtClean="0">
                <a:effectLst/>
              </a:rPr>
              <a:t>c</a:t>
            </a:r>
            <a:r>
              <a:rPr lang="en-US" dirty="0" smtClean="0">
                <a:effectLst/>
              </a:rPr>
              <a:t> adjacent to 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m-</a:t>
            </a:r>
            <a:r>
              <a:rPr lang="en-US" dirty="0" err="1" smtClean="0">
                <a:effectLst/>
              </a:rPr>
              <a:t>th</a:t>
            </a:r>
            <a:r>
              <a:rPr lang="en-US" dirty="0" smtClean="0">
                <a:effectLst/>
              </a:rPr>
              <a:t> vertex expansion: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5" y="5127625"/>
            <a:ext cx="7759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6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vertex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65175" y="1800225"/>
            <a:ext cx="7612063" cy="418306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 smtClean="0">
                <a:effectLst/>
              </a:rPr>
              <a:t>High expansion:</a:t>
            </a:r>
          </a:p>
          <a:p>
            <a:pPr lvl="1" eaLnBrk="1" hangingPunct="1"/>
            <a:r>
              <a:rPr lang="en-US" sz="2400" dirty="0" smtClean="0">
                <a:effectLst/>
              </a:rPr>
              <a:t>A single string (no S, with p(S)&lt;1/2)</a:t>
            </a:r>
          </a:p>
          <a:p>
            <a:pPr lvl="1" eaLnBrk="1" hangingPunct="1"/>
            <a:r>
              <a:rPr lang="en-US" sz="2400" dirty="0" smtClean="0">
                <a:effectLst/>
              </a:rPr>
              <a:t>Uniform distribution on the hypercube (m at least √n)</a:t>
            </a:r>
          </a:p>
          <a:p>
            <a:pPr eaLnBrk="1" hangingPunct="1"/>
            <a:r>
              <a:rPr lang="en-US" sz="2400" dirty="0" smtClean="0">
                <a:effectLst/>
              </a:rPr>
              <a:t>Low expansion:</a:t>
            </a:r>
          </a:p>
          <a:p>
            <a:pPr lvl="1" eaLnBrk="1" hangingPunct="1"/>
            <a:r>
              <a:rPr lang="en-US" sz="2400" dirty="0" smtClean="0">
                <a:effectLst/>
              </a:rPr>
              <a:t>The cat state</a:t>
            </a:r>
          </a:p>
          <a:p>
            <a:pPr lvl="1" eaLnBrk="1" hangingPunct="1"/>
            <a:r>
              <a:rPr lang="en-US" sz="2400" dirty="0" smtClean="0">
                <a:effectLst/>
              </a:rPr>
              <a:t>Quantum code states</a:t>
            </a:r>
          </a:p>
          <a:p>
            <a:pPr lvl="1" eaLnBrk="1" hangingPunct="1"/>
            <a:r>
              <a:rPr lang="en-US" sz="2400" dirty="0" smtClean="0">
                <a:effectLst/>
              </a:rPr>
              <a:t>Uniform </a:t>
            </a:r>
            <a:r>
              <a:rPr lang="en-US" sz="2400" dirty="0" err="1" smtClean="0">
                <a:effectLst/>
              </a:rPr>
              <a:t>superpositions</a:t>
            </a:r>
            <a:r>
              <a:rPr lang="en-US" sz="2400" dirty="0" smtClean="0">
                <a:effectLst/>
              </a:rPr>
              <a:t> over classical codes.</a:t>
            </a:r>
          </a:p>
          <a:p>
            <a:pPr lvl="1" eaLnBrk="1" hangingPunct="1"/>
            <a:endParaRPr lang="en-US" sz="2400" dirty="0" smtClean="0">
              <a:effectLst/>
            </a:endParaRPr>
          </a:p>
        </p:txBody>
      </p:sp>
      <p:grpSp>
        <p:nvGrpSpPr>
          <p:cNvPr id="26" name="Group 25"/>
          <p:cNvGrpSpPr/>
          <p:nvPr/>
        </p:nvGrpSpPr>
        <p:grpSpPr>
          <a:xfrm rot="20388164">
            <a:off x="5166704" y="4123966"/>
            <a:ext cx="2688996" cy="716558"/>
            <a:chOff x="945815" y="4637292"/>
            <a:chExt cx="4192379" cy="1437310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935" y="4960140"/>
              <a:ext cx="486148" cy="727559"/>
            </a:xfrm>
            <a:prstGeom prst="rect">
              <a:avLst/>
            </a:prstGeom>
            <a:ln>
              <a:solidFill>
                <a:srgbClr val="759AA5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3868427" y="4938647"/>
              <a:ext cx="505450" cy="756447"/>
            </a:xfrm>
            <a:prstGeom prst="rect">
              <a:avLst/>
            </a:prstGeom>
          </p:spPr>
        </p:pic>
        <p:grpSp>
          <p:nvGrpSpPr>
            <p:cNvPr id="25" name="Group 24"/>
            <p:cNvGrpSpPr/>
            <p:nvPr/>
          </p:nvGrpSpPr>
          <p:grpSpPr>
            <a:xfrm>
              <a:off x="945815" y="4637292"/>
              <a:ext cx="4192379" cy="1437310"/>
              <a:chOff x="945815" y="4637292"/>
              <a:chExt cx="4192379" cy="143731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45815" y="4637292"/>
                <a:ext cx="1526814" cy="1395267"/>
                <a:chOff x="945815" y="4637292"/>
                <a:chExt cx="1526814" cy="1395267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45815" y="4637292"/>
                  <a:ext cx="27023" cy="139526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1134977" y="4637292"/>
                  <a:ext cx="1337652" cy="73967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1134977" y="5376969"/>
                  <a:ext cx="1337652" cy="65559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611380" y="4679335"/>
                <a:ext cx="1526814" cy="1395267"/>
                <a:chOff x="945815" y="4637292"/>
                <a:chExt cx="1526814" cy="1395267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945815" y="4637292"/>
                  <a:ext cx="27023" cy="139526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1134977" y="4637292"/>
                  <a:ext cx="1337652" cy="73967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1134977" y="5376969"/>
                  <a:ext cx="1337652" cy="65559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>
                <a:off x="2769885" y="5131695"/>
                <a:ext cx="553978" cy="465224"/>
                <a:chOff x="2769885" y="5131695"/>
                <a:chExt cx="553978" cy="465224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769885" y="5376969"/>
                  <a:ext cx="55397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3030381" y="5131695"/>
                  <a:ext cx="0" cy="46522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5680075"/>
            <a:ext cx="77597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01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sz="3900" dirty="0"/>
              <a:t>B</a:t>
            </a:r>
            <a:r>
              <a:rPr lang="en-US" sz="3900" dirty="0" smtClean="0"/>
              <a:t>ounded</a:t>
            </a:r>
            <a:r>
              <a:rPr lang="en-US" sz="3900" dirty="0"/>
              <a:t>-depth </a:t>
            </a:r>
            <a:r>
              <a:rPr lang="en-US" sz="3900" dirty="0" smtClean="0"/>
              <a:t>quantum circuits induce high-expansion dist.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765175" y="2070100"/>
            <a:ext cx="7881938" cy="391895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/>
              </a:rPr>
              <a:t>Claim: Let U be a quantum circuit of depth d, and</a:t>
            </a: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Consider its induced distribution on the first n </a:t>
            </a:r>
            <a:r>
              <a:rPr lang="en-US" dirty="0" err="1" smtClean="0">
                <a:effectLst/>
              </a:rPr>
              <a:t>qubits</a:t>
            </a:r>
            <a:r>
              <a:rPr lang="en-US" dirty="0" smtClean="0">
                <a:effectLst/>
              </a:rPr>
              <a:t>.</a:t>
            </a: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endParaRPr lang="en-US" dirty="0" smtClean="0">
              <a:effectLst/>
            </a:endParaRPr>
          </a:p>
          <a:p>
            <a:pPr eaLnBrk="1" hangingPunct="1"/>
            <a:r>
              <a:rPr lang="en-US" dirty="0" smtClean="0">
                <a:effectLst/>
              </a:rPr>
              <a:t>Its expansion is at least 1/2 for m &gt; 2</a:t>
            </a:r>
            <a:r>
              <a:rPr lang="en-US" baseline="30000" dirty="0" smtClean="0">
                <a:effectLst/>
              </a:rPr>
              <a:t>1.5d</a:t>
            </a:r>
            <a:r>
              <a:rPr lang="en-US" dirty="0" smtClean="0">
                <a:effectLst/>
              </a:rPr>
              <a:t>√n.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 smtClean="0">
              <a:effectLst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590800"/>
            <a:ext cx="2654300" cy="533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50" y="3765550"/>
            <a:ext cx="5486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7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Classical case: </a:t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Harper’s theorem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285750" y="1997075"/>
            <a:ext cx="8524875" cy="41830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ffectLst/>
              </a:rPr>
              <a:t>Claim: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600" dirty="0" smtClean="0">
                <a:effectLst/>
              </a:rPr>
              <a:t>Classical circuit C of depth d (bounded fan-in / fan-out), receives n uniform random bits, generates distribution D on n bits. Then D has no large separation.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ffectLst/>
              </a:rPr>
              <a:t>Proof: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600" dirty="0" smtClean="0">
                <a:effectLst/>
              </a:rPr>
              <a:t>In D - identify two subsets S,T with measure &gt;1/3.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600" dirty="0" smtClean="0">
                <a:effectLst/>
              </a:rPr>
              <a:t>Consider the pre-images under C: C</a:t>
            </a:r>
            <a:r>
              <a:rPr lang="en-US" sz="2600" baseline="30000" dirty="0" smtClean="0">
                <a:effectLst/>
              </a:rPr>
              <a:t>-1</a:t>
            </a:r>
            <a:r>
              <a:rPr lang="en-US" sz="2600" dirty="0" smtClean="0">
                <a:effectLst/>
              </a:rPr>
              <a:t>(S), C</a:t>
            </a:r>
            <a:r>
              <a:rPr lang="en-US" sz="2600" baseline="30000" dirty="0" smtClean="0">
                <a:effectLst/>
              </a:rPr>
              <a:t>-1</a:t>
            </a:r>
            <a:r>
              <a:rPr lang="en-US" sz="2600" dirty="0" smtClean="0">
                <a:effectLst/>
              </a:rPr>
              <a:t>(T).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600" dirty="0" smtClean="0">
                <a:effectLst/>
              </a:rPr>
              <a:t>They are at most O(√n) apart.  (Harper’s theorem).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600" dirty="0" smtClean="0">
                <a:effectLst/>
              </a:rPr>
              <a:t>So S,T are at distance 2</a:t>
            </a:r>
            <a:r>
              <a:rPr lang="en-US" sz="2600" baseline="30000" dirty="0" smtClean="0">
                <a:effectLst/>
              </a:rPr>
              <a:t>d</a:t>
            </a:r>
            <a:r>
              <a:rPr lang="en-US" sz="2600" dirty="0" smtClean="0">
                <a:effectLst/>
              </a:rPr>
              <a:t>√n.</a:t>
            </a:r>
          </a:p>
        </p:txBody>
      </p:sp>
    </p:spTree>
    <p:extLst>
      <p:ext uri="{BB962C8B-B14F-4D97-AF65-F5344CB8AC3E}">
        <p14:creationId xmlns:p14="http://schemas.microsoft.com/office/powerpoint/2010/main" val="1824898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Toy proof: CAT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629" y="1957304"/>
            <a:ext cx="8432299" cy="4440321"/>
          </a:xfrm>
        </p:spPr>
        <p:txBody>
          <a:bodyPr>
            <a:noAutofit/>
          </a:bodyPr>
          <a:lstStyle/>
          <a:p>
            <a:r>
              <a:rPr lang="en-US" sz="2400" dirty="0" smtClean="0">
                <a:effectLst/>
              </a:rPr>
              <a:t>CAT state </a:t>
            </a:r>
            <a:r>
              <a:rPr lang="en-US" sz="2400" dirty="0" smtClean="0">
                <a:effectLst/>
                <a:sym typeface="Wingdings"/>
              </a:rPr>
              <a:t> has low expansion.</a:t>
            </a:r>
            <a:endParaRPr lang="en-US" sz="2400" dirty="0" smtClean="0">
              <a:effectLst/>
            </a:endParaRPr>
          </a:p>
          <a:p>
            <a:r>
              <a:rPr lang="en-US" sz="2400" dirty="0" smtClean="0">
                <a:effectLst/>
              </a:rPr>
              <a:t>Let U be a circuit of depth d </a:t>
            </a:r>
            <a:r>
              <a:rPr lang="en-US" sz="2400" dirty="0" smtClean="0">
                <a:effectLst/>
              </a:rPr>
              <a:t>that generates CAT :  |CAT&gt; = U |00…0&gt;</a:t>
            </a:r>
          </a:p>
          <a:p>
            <a:r>
              <a:rPr lang="en-US" sz="2400" dirty="0" smtClean="0">
                <a:effectLst/>
              </a:rPr>
              <a:t>Then H = U Σ</a:t>
            </a:r>
            <a:r>
              <a:rPr lang="en-US" sz="2400" baseline="-25000" dirty="0" smtClean="0">
                <a:effectLst/>
              </a:rPr>
              <a:t>i</a:t>
            </a:r>
            <a:r>
              <a:rPr lang="en-US" sz="2400" dirty="0" smtClean="0">
                <a:effectLst/>
              </a:rPr>
              <a:t>|0&gt;&lt;0|</a:t>
            </a:r>
            <a:r>
              <a:rPr lang="en-US" sz="2400" baseline="-25000" dirty="0" smtClean="0">
                <a:effectLst/>
              </a:rPr>
              <a:t>i</a:t>
            </a:r>
            <a:r>
              <a:rPr lang="en-US" sz="2400" dirty="0" smtClean="0">
                <a:effectLst/>
              </a:rPr>
              <a:t> U</a:t>
            </a:r>
            <a:r>
              <a:rPr lang="en-US" sz="2400" baseline="30000" dirty="0" smtClean="0">
                <a:effectLst/>
              </a:rPr>
              <a:t>+</a:t>
            </a:r>
            <a:r>
              <a:rPr lang="en-US" sz="2400" dirty="0" smtClean="0">
                <a:effectLst/>
              </a:rPr>
              <a:t> distinguishes |CAT&gt; from </a:t>
            </a:r>
          </a:p>
          <a:p>
            <a:pPr lvl="1"/>
            <a:r>
              <a:rPr lang="en-US" sz="2400" dirty="0" smtClean="0">
                <a:effectLst/>
              </a:rPr>
              <a:t>|cat&gt; : |00…0&gt; - |11…1&gt;  (because &lt;00..0| U</a:t>
            </a:r>
            <a:r>
              <a:rPr lang="en-US" sz="2400" baseline="30000" dirty="0" smtClean="0">
                <a:effectLst/>
              </a:rPr>
              <a:t>+</a:t>
            </a:r>
            <a:r>
              <a:rPr lang="en-US" sz="2400" dirty="0" smtClean="0">
                <a:effectLst/>
              </a:rPr>
              <a:t>|cat&gt; = 0)</a:t>
            </a:r>
          </a:p>
          <a:p>
            <a:r>
              <a:rPr lang="en-US" sz="2400" dirty="0" smtClean="0">
                <a:effectLst/>
              </a:rPr>
              <a:t>H </a:t>
            </a:r>
            <a:r>
              <a:rPr lang="en-US" sz="2400" dirty="0" smtClean="0">
                <a:effectLst/>
              </a:rPr>
              <a:t> is  2</a:t>
            </a:r>
            <a:r>
              <a:rPr lang="en-US" sz="2400" baseline="30000" dirty="0" smtClean="0">
                <a:effectLst/>
              </a:rPr>
              <a:t>d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local.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451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at metric explanation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6303" y="1964326"/>
            <a:ext cx="2372895" cy="2239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90675" y="1944270"/>
            <a:ext cx="2621570" cy="22592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9642" name="Picture 8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4723" y="2065336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3" name="Picture 9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130" y="2051050"/>
            <a:ext cx="73183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4" name="Picture 10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493" y="3717925"/>
            <a:ext cx="78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5" name="Picture 11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0485" y="3776661"/>
            <a:ext cx="78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6" name="Picture 12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7193" y="2065338"/>
            <a:ext cx="7747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7" name="Picture 13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69498" y="2036761"/>
            <a:ext cx="1016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8" name="Picture 14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4723" y="3776661"/>
            <a:ext cx="1016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9" name="Picture 15" descr="latex-image-1.pd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2268" y="3717925"/>
            <a:ext cx="7747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 rot="19273484">
            <a:off x="1204880" y="1428750"/>
            <a:ext cx="893763" cy="317658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 rot="19273484">
            <a:off x="6991648" y="1354136"/>
            <a:ext cx="892175" cy="3425825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4436" y="5335255"/>
            <a:ext cx="8381947" cy="12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/>
          <a:p>
            <a:pPr marL="342900" indent="-342900" algn="l" rtl="0"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Local Hamiltonians examine “pairs” |x&gt;&lt;y|</a:t>
            </a:r>
          </a:p>
          <a:p>
            <a:pPr marL="342900" indent="-342900" algn="l" rtl="0"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Cannot affect pairs (</a:t>
            </a:r>
            <a:r>
              <a:rPr lang="en-US" sz="2400" dirty="0" err="1" smtClean="0">
                <a:solidFill>
                  <a:srgbClr val="FFFF00"/>
                </a:solidFill>
                <a:latin typeface="Book Antiqua" pitchFamily="18" charset="0"/>
              </a:rPr>
              <a:t>x,y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) if d(</a:t>
            </a:r>
            <a:r>
              <a:rPr lang="en-US" sz="2400" dirty="0" err="1" smtClean="0">
                <a:solidFill>
                  <a:srgbClr val="FFFF00"/>
                </a:solidFill>
                <a:latin typeface="Book Antiqua" pitchFamily="18" charset="0"/>
              </a:rPr>
              <a:t>x,y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) &gt; locality </a:t>
            </a: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</a:rPr>
              <a:t>!</a:t>
            </a:r>
          </a:p>
          <a:p>
            <a:pPr marL="342900" indent="-342900" algn="l" rtl="0"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  <a:latin typeface="Book Antiqua" pitchFamily="18" charset="0"/>
                <a:sym typeface="Wingdings"/>
              </a:rPr>
              <a:t> d(U) &gt; log(n).</a:t>
            </a:r>
            <a:endParaRPr lang="en-US" sz="24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38" y="4471659"/>
            <a:ext cx="13462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30" y="4471659"/>
            <a:ext cx="2641600" cy="5207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41" y="4455695"/>
            <a:ext cx="2654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6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type="title"/>
          </p:nvPr>
        </p:nvSpPr>
        <p:spPr bwMode="auto">
          <a:xfrm>
            <a:off x="100013" y="136525"/>
            <a:ext cx="8867775" cy="1417638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600" dirty="0" smtClean="0">
                <a:effectLst/>
              </a:rPr>
              <a:t>Quantum circuits also limited by Harper</a:t>
            </a:r>
          </a:p>
        </p:txBody>
      </p:sp>
      <p:sp>
        <p:nvSpPr>
          <p:cNvPr id="67586" name="Rectangle 3"/>
          <p:cNvSpPr>
            <a:spLocks noGrp="1"/>
          </p:cNvSpPr>
          <p:nvPr>
            <p:ph type="body" idx="1"/>
          </p:nvPr>
        </p:nvSpPr>
        <p:spPr bwMode="auto">
          <a:xfrm>
            <a:off x="606425" y="1958975"/>
            <a:ext cx="7612063" cy="418306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 smtClean="0">
                <a:effectLst/>
              </a:rPr>
              <a:t>Start with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 = U |00…0&gt;, depth(U) = d.</a:t>
            </a:r>
          </a:p>
          <a:p>
            <a:pPr eaLnBrk="1" hangingPunct="1"/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’s expansion </a:t>
            </a:r>
            <a:r>
              <a:rPr lang="en-US" sz="2400" dirty="0" smtClean="0">
                <a:effectLst/>
              </a:rPr>
              <a:t>minimized </a:t>
            </a:r>
            <a:r>
              <a:rPr lang="en-US" sz="2400" dirty="0" smtClean="0">
                <a:effectLst/>
              </a:rPr>
              <a:t>at set A.</a:t>
            </a:r>
          </a:p>
          <a:p>
            <a:pPr eaLnBrk="1" hangingPunct="1"/>
            <a:r>
              <a:rPr lang="en-US" sz="2400" dirty="0" smtClean="0">
                <a:effectLst/>
              </a:rPr>
              <a:t>Write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 =  |A&gt;+|A</a:t>
            </a:r>
            <a:r>
              <a:rPr lang="en-US" sz="2400" baseline="30000" dirty="0" smtClean="0">
                <a:effectLst/>
              </a:rPr>
              <a:t>c</a:t>
            </a:r>
            <a:r>
              <a:rPr lang="en-US" sz="2400" dirty="0" smtClean="0">
                <a:effectLst/>
              </a:rPr>
              <a:t>&gt;.</a:t>
            </a:r>
            <a:endParaRPr lang="el-GR" sz="2400" dirty="0" smtClean="0">
              <a:effectLst/>
            </a:endParaRPr>
          </a:p>
          <a:p>
            <a:pPr eaLnBrk="1" hangingPunct="1"/>
            <a:r>
              <a:rPr lang="en-US" sz="2400" dirty="0" smtClean="0">
                <a:effectLst/>
              </a:rPr>
              <a:t>Consider the state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’ =  |A&gt;-|A</a:t>
            </a:r>
            <a:r>
              <a:rPr lang="en-US" sz="2400" baseline="30000" dirty="0" smtClean="0">
                <a:effectLst/>
              </a:rPr>
              <a:t>c</a:t>
            </a:r>
            <a:r>
              <a:rPr lang="en-US" sz="2400" dirty="0" smtClean="0">
                <a:effectLst/>
              </a:rPr>
              <a:t>&gt;</a:t>
            </a:r>
            <a:r>
              <a:rPr lang="en-US" sz="2400" dirty="0" smtClean="0">
                <a:effectLst/>
              </a:rPr>
              <a:t>.</a:t>
            </a:r>
            <a:endParaRPr lang="en-US" sz="2400" dirty="0" smtClean="0">
              <a:effectLst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88940" y="4709852"/>
            <a:ext cx="3511797" cy="2101108"/>
          </a:xfrm>
          <a:custGeom>
            <a:avLst/>
            <a:gdLst>
              <a:gd name="connsiteX0" fmla="*/ 705495 w 5581250"/>
              <a:gd name="connsiteY0" fmla="*/ 862394 h 3167341"/>
              <a:gd name="connsiteX1" fmla="*/ 705495 w 5581250"/>
              <a:gd name="connsiteY1" fmla="*/ 862394 h 3167341"/>
              <a:gd name="connsiteX2" fmla="*/ 987693 w 5581250"/>
              <a:gd name="connsiteY2" fmla="*/ 658556 h 3167341"/>
              <a:gd name="connsiteX3" fmla="*/ 1567767 w 5581250"/>
              <a:gd name="connsiteY3" fmla="*/ 611516 h 3167341"/>
              <a:gd name="connsiteX4" fmla="*/ 1975386 w 5581250"/>
              <a:gd name="connsiteY4" fmla="*/ 752635 h 3167341"/>
              <a:gd name="connsiteX5" fmla="*/ 2304617 w 5581250"/>
              <a:gd name="connsiteY5" fmla="*/ 940794 h 3167341"/>
              <a:gd name="connsiteX6" fmla="*/ 2665204 w 5581250"/>
              <a:gd name="connsiteY6" fmla="*/ 987834 h 3167341"/>
              <a:gd name="connsiteX7" fmla="*/ 2931724 w 5581250"/>
              <a:gd name="connsiteY7" fmla="*/ 956474 h 3167341"/>
              <a:gd name="connsiteX8" fmla="*/ 3025790 w 5581250"/>
              <a:gd name="connsiteY8" fmla="*/ 862394 h 3167341"/>
              <a:gd name="connsiteX9" fmla="*/ 3229600 w 5581250"/>
              <a:gd name="connsiteY9" fmla="*/ 721275 h 3167341"/>
              <a:gd name="connsiteX10" fmla="*/ 3323666 w 5581250"/>
              <a:gd name="connsiteY10" fmla="*/ 642876 h 3167341"/>
              <a:gd name="connsiteX11" fmla="*/ 3543153 w 5581250"/>
              <a:gd name="connsiteY11" fmla="*/ 486077 h 3167341"/>
              <a:gd name="connsiteX12" fmla="*/ 3668574 w 5581250"/>
              <a:gd name="connsiteY12" fmla="*/ 407677 h 3167341"/>
              <a:gd name="connsiteX13" fmla="*/ 3778318 w 5581250"/>
              <a:gd name="connsiteY13" fmla="*/ 313598 h 3167341"/>
              <a:gd name="connsiteX14" fmla="*/ 3888062 w 5581250"/>
              <a:gd name="connsiteY14" fmla="*/ 235198 h 3167341"/>
              <a:gd name="connsiteX15" fmla="*/ 3966450 w 5581250"/>
              <a:gd name="connsiteY15" fmla="*/ 172479 h 3167341"/>
              <a:gd name="connsiteX16" fmla="*/ 4044839 w 5581250"/>
              <a:gd name="connsiteY16" fmla="*/ 125439 h 3167341"/>
              <a:gd name="connsiteX17" fmla="*/ 4123227 w 5581250"/>
              <a:gd name="connsiteY17" fmla="*/ 62719 h 3167341"/>
              <a:gd name="connsiteX18" fmla="*/ 4295681 w 5581250"/>
              <a:gd name="connsiteY18" fmla="*/ 0 h 3167341"/>
              <a:gd name="connsiteX19" fmla="*/ 4483813 w 5581250"/>
              <a:gd name="connsiteY19" fmla="*/ 15679 h 3167341"/>
              <a:gd name="connsiteX20" fmla="*/ 4624912 w 5581250"/>
              <a:gd name="connsiteY20" fmla="*/ 62719 h 3167341"/>
              <a:gd name="connsiteX21" fmla="*/ 4671945 w 5581250"/>
              <a:gd name="connsiteY21" fmla="*/ 78399 h 3167341"/>
              <a:gd name="connsiteX22" fmla="*/ 4750334 w 5581250"/>
              <a:gd name="connsiteY22" fmla="*/ 94079 h 3167341"/>
              <a:gd name="connsiteX23" fmla="*/ 4891433 w 5581250"/>
              <a:gd name="connsiteY23" fmla="*/ 141119 h 3167341"/>
              <a:gd name="connsiteX24" fmla="*/ 4954143 w 5581250"/>
              <a:gd name="connsiteY24" fmla="*/ 188158 h 3167341"/>
              <a:gd name="connsiteX25" fmla="*/ 5063887 w 5581250"/>
              <a:gd name="connsiteY25" fmla="*/ 282238 h 3167341"/>
              <a:gd name="connsiteX26" fmla="*/ 5173631 w 5581250"/>
              <a:gd name="connsiteY26" fmla="*/ 407677 h 3167341"/>
              <a:gd name="connsiteX27" fmla="*/ 5361763 w 5581250"/>
              <a:gd name="connsiteY27" fmla="*/ 768315 h 3167341"/>
              <a:gd name="connsiteX28" fmla="*/ 5581250 w 5581250"/>
              <a:gd name="connsiteY28" fmla="*/ 1113273 h 3167341"/>
              <a:gd name="connsiteX29" fmla="*/ 5534217 w 5581250"/>
              <a:gd name="connsiteY29" fmla="*/ 1489591 h 3167341"/>
              <a:gd name="connsiteX30" fmla="*/ 5471506 w 5581250"/>
              <a:gd name="connsiteY30" fmla="*/ 1599350 h 3167341"/>
              <a:gd name="connsiteX31" fmla="*/ 5408796 w 5581250"/>
              <a:gd name="connsiteY31" fmla="*/ 1724789 h 3167341"/>
              <a:gd name="connsiteX32" fmla="*/ 5377440 w 5581250"/>
              <a:gd name="connsiteY32" fmla="*/ 1771829 h 3167341"/>
              <a:gd name="connsiteX33" fmla="*/ 5346085 w 5581250"/>
              <a:gd name="connsiteY33" fmla="*/ 1834549 h 3167341"/>
              <a:gd name="connsiteX34" fmla="*/ 5204986 w 5581250"/>
              <a:gd name="connsiteY34" fmla="*/ 1991348 h 3167341"/>
              <a:gd name="connsiteX35" fmla="*/ 5157953 w 5581250"/>
              <a:gd name="connsiteY35" fmla="*/ 2022708 h 3167341"/>
              <a:gd name="connsiteX36" fmla="*/ 5126598 w 5581250"/>
              <a:gd name="connsiteY36" fmla="*/ 2069747 h 3167341"/>
              <a:gd name="connsiteX37" fmla="*/ 5079565 w 5581250"/>
              <a:gd name="connsiteY37" fmla="*/ 2116787 h 3167341"/>
              <a:gd name="connsiteX38" fmla="*/ 5032532 w 5581250"/>
              <a:gd name="connsiteY38" fmla="*/ 2210867 h 3167341"/>
              <a:gd name="connsiteX39" fmla="*/ 4860077 w 5581250"/>
              <a:gd name="connsiteY39" fmla="*/ 2383346 h 3167341"/>
              <a:gd name="connsiteX40" fmla="*/ 4766011 w 5581250"/>
              <a:gd name="connsiteY40" fmla="*/ 2477425 h 3167341"/>
              <a:gd name="connsiteX41" fmla="*/ 4656268 w 5581250"/>
              <a:gd name="connsiteY41" fmla="*/ 2571505 h 3167341"/>
              <a:gd name="connsiteX42" fmla="*/ 4530846 w 5581250"/>
              <a:gd name="connsiteY42" fmla="*/ 2665584 h 3167341"/>
              <a:gd name="connsiteX43" fmla="*/ 4327037 w 5581250"/>
              <a:gd name="connsiteY43" fmla="*/ 2869423 h 3167341"/>
              <a:gd name="connsiteX44" fmla="*/ 4217293 w 5581250"/>
              <a:gd name="connsiteY44" fmla="*/ 2979182 h 3167341"/>
              <a:gd name="connsiteX45" fmla="*/ 4091872 w 5581250"/>
              <a:gd name="connsiteY45" fmla="*/ 3120301 h 3167341"/>
              <a:gd name="connsiteX46" fmla="*/ 4013483 w 5581250"/>
              <a:gd name="connsiteY46" fmla="*/ 3167341 h 3167341"/>
              <a:gd name="connsiteX47" fmla="*/ 3872384 w 5581250"/>
              <a:gd name="connsiteY47" fmla="*/ 3120301 h 3167341"/>
              <a:gd name="connsiteX48" fmla="*/ 3590186 w 5581250"/>
              <a:gd name="connsiteY48" fmla="*/ 2728304 h 3167341"/>
              <a:gd name="connsiteX49" fmla="*/ 3496120 w 5581250"/>
              <a:gd name="connsiteY49" fmla="*/ 2602864 h 3167341"/>
              <a:gd name="connsiteX50" fmla="*/ 3417732 w 5581250"/>
              <a:gd name="connsiteY50" fmla="*/ 2336306 h 3167341"/>
              <a:gd name="connsiteX51" fmla="*/ 3386376 w 5581250"/>
              <a:gd name="connsiteY51" fmla="*/ 1991348 h 3167341"/>
              <a:gd name="connsiteX52" fmla="*/ 3370699 w 5581250"/>
              <a:gd name="connsiteY52" fmla="*/ 1897268 h 3167341"/>
              <a:gd name="connsiteX53" fmla="*/ 3245277 w 5581250"/>
              <a:gd name="connsiteY53" fmla="*/ 1756149 h 3167341"/>
              <a:gd name="connsiteX54" fmla="*/ 3151211 w 5581250"/>
              <a:gd name="connsiteY54" fmla="*/ 1662070 h 3167341"/>
              <a:gd name="connsiteX55" fmla="*/ 3104178 w 5581250"/>
              <a:gd name="connsiteY55" fmla="*/ 1615030 h 3167341"/>
              <a:gd name="connsiteX56" fmla="*/ 3025790 w 5581250"/>
              <a:gd name="connsiteY56" fmla="*/ 1520951 h 3167341"/>
              <a:gd name="connsiteX57" fmla="*/ 2963079 w 5581250"/>
              <a:gd name="connsiteY57" fmla="*/ 1489591 h 3167341"/>
              <a:gd name="connsiteX58" fmla="*/ 2931724 w 5581250"/>
              <a:gd name="connsiteY58" fmla="*/ 1442551 h 3167341"/>
              <a:gd name="connsiteX59" fmla="*/ 2884691 w 5581250"/>
              <a:gd name="connsiteY59" fmla="*/ 1395511 h 3167341"/>
              <a:gd name="connsiteX60" fmla="*/ 2774947 w 5581250"/>
              <a:gd name="connsiteY60" fmla="*/ 1332792 h 3167341"/>
              <a:gd name="connsiteX61" fmla="*/ 2727914 w 5581250"/>
              <a:gd name="connsiteY61" fmla="*/ 1317112 h 3167341"/>
              <a:gd name="connsiteX62" fmla="*/ 2680881 w 5581250"/>
              <a:gd name="connsiteY62" fmla="*/ 1270072 h 3167341"/>
              <a:gd name="connsiteX63" fmla="*/ 2571138 w 5581250"/>
              <a:gd name="connsiteY63" fmla="*/ 1238712 h 3167341"/>
              <a:gd name="connsiteX64" fmla="*/ 2477072 w 5581250"/>
              <a:gd name="connsiteY64" fmla="*/ 1254392 h 3167341"/>
              <a:gd name="connsiteX65" fmla="*/ 2461394 w 5581250"/>
              <a:gd name="connsiteY65" fmla="*/ 1317112 h 3167341"/>
              <a:gd name="connsiteX66" fmla="*/ 2430039 w 5581250"/>
              <a:gd name="connsiteY66" fmla="*/ 1379831 h 3167341"/>
              <a:gd name="connsiteX67" fmla="*/ 2383006 w 5581250"/>
              <a:gd name="connsiteY67" fmla="*/ 1458231 h 3167341"/>
              <a:gd name="connsiteX68" fmla="*/ 2351650 w 5581250"/>
              <a:gd name="connsiteY68" fmla="*/ 1536631 h 3167341"/>
              <a:gd name="connsiteX69" fmla="*/ 2304617 w 5581250"/>
              <a:gd name="connsiteY69" fmla="*/ 1599350 h 3167341"/>
              <a:gd name="connsiteX70" fmla="*/ 2210551 w 5581250"/>
              <a:gd name="connsiteY70" fmla="*/ 1740469 h 3167341"/>
              <a:gd name="connsiteX71" fmla="*/ 2179196 w 5581250"/>
              <a:gd name="connsiteY71" fmla="*/ 1803189 h 3167341"/>
              <a:gd name="connsiteX72" fmla="*/ 2163518 w 5581250"/>
              <a:gd name="connsiteY72" fmla="*/ 1850229 h 3167341"/>
              <a:gd name="connsiteX73" fmla="*/ 2038097 w 5581250"/>
              <a:gd name="connsiteY73" fmla="*/ 2116787 h 3167341"/>
              <a:gd name="connsiteX74" fmla="*/ 1928353 w 5581250"/>
              <a:gd name="connsiteY74" fmla="*/ 2195187 h 3167341"/>
              <a:gd name="connsiteX75" fmla="*/ 1771577 w 5581250"/>
              <a:gd name="connsiteY75" fmla="*/ 2226547 h 3167341"/>
              <a:gd name="connsiteX76" fmla="*/ 1489379 w 5581250"/>
              <a:gd name="connsiteY76" fmla="*/ 2210867 h 3167341"/>
              <a:gd name="connsiteX77" fmla="*/ 1363957 w 5581250"/>
              <a:gd name="connsiteY77" fmla="*/ 2163827 h 3167341"/>
              <a:gd name="connsiteX78" fmla="*/ 1285569 w 5581250"/>
              <a:gd name="connsiteY78" fmla="*/ 2148147 h 3167341"/>
              <a:gd name="connsiteX79" fmla="*/ 1191503 w 5581250"/>
              <a:gd name="connsiteY79" fmla="*/ 2116787 h 3167341"/>
              <a:gd name="connsiteX80" fmla="*/ 1003371 w 5581250"/>
              <a:gd name="connsiteY80" fmla="*/ 2132467 h 3167341"/>
              <a:gd name="connsiteX81" fmla="*/ 987693 w 5581250"/>
              <a:gd name="connsiteY81" fmla="*/ 2179507 h 3167341"/>
              <a:gd name="connsiteX82" fmla="*/ 924983 w 5581250"/>
              <a:gd name="connsiteY82" fmla="*/ 2304946 h 3167341"/>
              <a:gd name="connsiteX83" fmla="*/ 893627 w 5581250"/>
              <a:gd name="connsiteY83" fmla="*/ 2399026 h 3167341"/>
              <a:gd name="connsiteX84" fmla="*/ 877950 w 5581250"/>
              <a:gd name="connsiteY84" fmla="*/ 2461745 h 3167341"/>
              <a:gd name="connsiteX85" fmla="*/ 846594 w 5581250"/>
              <a:gd name="connsiteY85" fmla="*/ 2524465 h 3167341"/>
              <a:gd name="connsiteX86" fmla="*/ 799561 w 5581250"/>
              <a:gd name="connsiteY86" fmla="*/ 2602864 h 3167341"/>
              <a:gd name="connsiteX87" fmla="*/ 595752 w 5581250"/>
              <a:gd name="connsiteY87" fmla="*/ 2775343 h 3167341"/>
              <a:gd name="connsiteX88" fmla="*/ 533041 w 5581250"/>
              <a:gd name="connsiteY88" fmla="*/ 2806703 h 3167341"/>
              <a:gd name="connsiteX89" fmla="*/ 329231 w 5581250"/>
              <a:gd name="connsiteY89" fmla="*/ 2838063 h 3167341"/>
              <a:gd name="connsiteX90" fmla="*/ 141099 w 5581250"/>
              <a:gd name="connsiteY90" fmla="*/ 2775343 h 3167341"/>
              <a:gd name="connsiteX91" fmla="*/ 94066 w 5581250"/>
              <a:gd name="connsiteY91" fmla="*/ 2728304 h 3167341"/>
              <a:gd name="connsiteX92" fmla="*/ 47033 w 5581250"/>
              <a:gd name="connsiteY92" fmla="*/ 2587184 h 3167341"/>
              <a:gd name="connsiteX93" fmla="*/ 62711 w 5581250"/>
              <a:gd name="connsiteY93" fmla="*/ 2257906 h 3167341"/>
              <a:gd name="connsiteX94" fmla="*/ 94066 w 5581250"/>
              <a:gd name="connsiteY94" fmla="*/ 2179507 h 3167341"/>
              <a:gd name="connsiteX95" fmla="*/ 109744 w 5581250"/>
              <a:gd name="connsiteY95" fmla="*/ 2116787 h 3167341"/>
              <a:gd name="connsiteX96" fmla="*/ 125421 w 5581250"/>
              <a:gd name="connsiteY96" fmla="*/ 2069747 h 3167341"/>
              <a:gd name="connsiteX97" fmla="*/ 109744 w 5581250"/>
              <a:gd name="connsiteY97" fmla="*/ 1959988 h 3167341"/>
              <a:gd name="connsiteX98" fmla="*/ 94066 w 5581250"/>
              <a:gd name="connsiteY98" fmla="*/ 1897268 h 3167341"/>
              <a:gd name="connsiteX99" fmla="*/ 109744 w 5581250"/>
              <a:gd name="connsiteY99" fmla="*/ 1693430 h 3167341"/>
              <a:gd name="connsiteX100" fmla="*/ 188132 w 5581250"/>
              <a:gd name="connsiteY100" fmla="*/ 1583670 h 3167341"/>
              <a:gd name="connsiteX101" fmla="*/ 250843 w 5581250"/>
              <a:gd name="connsiteY101" fmla="*/ 1505271 h 3167341"/>
              <a:gd name="connsiteX102" fmla="*/ 266520 w 5581250"/>
              <a:gd name="connsiteY102" fmla="*/ 1458231 h 3167341"/>
              <a:gd name="connsiteX103" fmla="*/ 125421 w 5581250"/>
              <a:gd name="connsiteY103" fmla="*/ 1395511 h 3167341"/>
              <a:gd name="connsiteX104" fmla="*/ 15678 w 5581250"/>
              <a:gd name="connsiteY104" fmla="*/ 1301432 h 3167341"/>
              <a:gd name="connsiteX105" fmla="*/ 0 w 5581250"/>
              <a:gd name="connsiteY105" fmla="*/ 1207352 h 3167341"/>
              <a:gd name="connsiteX106" fmla="*/ 109744 w 5581250"/>
              <a:gd name="connsiteY106" fmla="*/ 564476 h 3167341"/>
              <a:gd name="connsiteX107" fmla="*/ 203810 w 5581250"/>
              <a:gd name="connsiteY107" fmla="*/ 486077 h 3167341"/>
              <a:gd name="connsiteX108" fmla="*/ 297876 w 5581250"/>
              <a:gd name="connsiteY108" fmla="*/ 517437 h 3167341"/>
              <a:gd name="connsiteX109" fmla="*/ 407620 w 5581250"/>
              <a:gd name="connsiteY109" fmla="*/ 595836 h 3167341"/>
              <a:gd name="connsiteX110" fmla="*/ 454653 w 5581250"/>
              <a:gd name="connsiteY110" fmla="*/ 627196 h 3167341"/>
              <a:gd name="connsiteX111" fmla="*/ 501686 w 5581250"/>
              <a:gd name="connsiteY111" fmla="*/ 674236 h 3167341"/>
              <a:gd name="connsiteX112" fmla="*/ 548719 w 5581250"/>
              <a:gd name="connsiteY112" fmla="*/ 721275 h 3167341"/>
              <a:gd name="connsiteX113" fmla="*/ 564396 w 5581250"/>
              <a:gd name="connsiteY113" fmla="*/ 564476 h 3167341"/>
              <a:gd name="connsiteX114" fmla="*/ 501686 w 5581250"/>
              <a:gd name="connsiteY114" fmla="*/ 517437 h 3167341"/>
              <a:gd name="connsiteX115" fmla="*/ 674140 w 5581250"/>
              <a:gd name="connsiteY115" fmla="*/ 815355 h 316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5581250" h="3167341">
                <a:moveTo>
                  <a:pt x="705495" y="862394"/>
                </a:moveTo>
                <a:lnTo>
                  <a:pt x="705495" y="862394"/>
                </a:lnTo>
                <a:cubicBezTo>
                  <a:pt x="799561" y="794448"/>
                  <a:pt x="885952" y="714357"/>
                  <a:pt x="987693" y="658556"/>
                </a:cubicBezTo>
                <a:cubicBezTo>
                  <a:pt x="1179402" y="553410"/>
                  <a:pt x="1353737" y="602597"/>
                  <a:pt x="1567767" y="611516"/>
                </a:cubicBezTo>
                <a:cubicBezTo>
                  <a:pt x="1732766" y="660052"/>
                  <a:pt x="1833538" y="676972"/>
                  <a:pt x="1975386" y="752635"/>
                </a:cubicBezTo>
                <a:cubicBezTo>
                  <a:pt x="2086913" y="812125"/>
                  <a:pt x="2188256" y="891422"/>
                  <a:pt x="2304617" y="940794"/>
                </a:cubicBezTo>
                <a:cubicBezTo>
                  <a:pt x="2360315" y="964427"/>
                  <a:pt x="2601368" y="982030"/>
                  <a:pt x="2665204" y="987834"/>
                </a:cubicBezTo>
                <a:cubicBezTo>
                  <a:pt x="2754044" y="977381"/>
                  <a:pt x="2847237" y="985865"/>
                  <a:pt x="2931724" y="956474"/>
                </a:cubicBezTo>
                <a:cubicBezTo>
                  <a:pt x="2973608" y="941903"/>
                  <a:pt x="2990985" y="889875"/>
                  <a:pt x="3025790" y="862394"/>
                </a:cubicBezTo>
                <a:cubicBezTo>
                  <a:pt x="3090643" y="811187"/>
                  <a:pt x="3166124" y="774179"/>
                  <a:pt x="3229600" y="721275"/>
                </a:cubicBezTo>
                <a:cubicBezTo>
                  <a:pt x="3260955" y="695142"/>
                  <a:pt x="3291013" y="667369"/>
                  <a:pt x="3323666" y="642876"/>
                </a:cubicBezTo>
                <a:cubicBezTo>
                  <a:pt x="3395593" y="588923"/>
                  <a:pt x="3466909" y="533736"/>
                  <a:pt x="3543153" y="486077"/>
                </a:cubicBezTo>
                <a:cubicBezTo>
                  <a:pt x="3584960" y="459944"/>
                  <a:pt x="3628818" y="436836"/>
                  <a:pt x="3668574" y="407677"/>
                </a:cubicBezTo>
                <a:cubicBezTo>
                  <a:pt x="3707427" y="379181"/>
                  <a:pt x="3740433" y="343369"/>
                  <a:pt x="3778318" y="313598"/>
                </a:cubicBezTo>
                <a:cubicBezTo>
                  <a:pt x="3813667" y="285820"/>
                  <a:pt x="3852098" y="262175"/>
                  <a:pt x="3888062" y="235198"/>
                </a:cubicBezTo>
                <a:cubicBezTo>
                  <a:pt x="3914832" y="215118"/>
                  <a:pt x="3939037" y="191671"/>
                  <a:pt x="3966450" y="172479"/>
                </a:cubicBezTo>
                <a:cubicBezTo>
                  <a:pt x="3991414" y="155002"/>
                  <a:pt x="4019876" y="142916"/>
                  <a:pt x="4044839" y="125439"/>
                </a:cubicBezTo>
                <a:cubicBezTo>
                  <a:pt x="4072252" y="106247"/>
                  <a:pt x="4095385" y="81283"/>
                  <a:pt x="4123227" y="62719"/>
                </a:cubicBezTo>
                <a:cubicBezTo>
                  <a:pt x="4175240" y="28038"/>
                  <a:pt x="4236280" y="14852"/>
                  <a:pt x="4295681" y="0"/>
                </a:cubicBezTo>
                <a:cubicBezTo>
                  <a:pt x="4358392" y="5226"/>
                  <a:pt x="4421997" y="3903"/>
                  <a:pt x="4483813" y="15679"/>
                </a:cubicBezTo>
                <a:cubicBezTo>
                  <a:pt x="4532515" y="24957"/>
                  <a:pt x="4577879" y="47039"/>
                  <a:pt x="4624912" y="62719"/>
                </a:cubicBezTo>
                <a:cubicBezTo>
                  <a:pt x="4640590" y="67946"/>
                  <a:pt x="4655740" y="75158"/>
                  <a:pt x="4671945" y="78399"/>
                </a:cubicBezTo>
                <a:cubicBezTo>
                  <a:pt x="4698075" y="83626"/>
                  <a:pt x="4724712" y="86757"/>
                  <a:pt x="4750334" y="94079"/>
                </a:cubicBezTo>
                <a:cubicBezTo>
                  <a:pt x="4798004" y="107701"/>
                  <a:pt x="4891433" y="141119"/>
                  <a:pt x="4891433" y="141119"/>
                </a:cubicBezTo>
                <a:cubicBezTo>
                  <a:pt x="4912336" y="156799"/>
                  <a:pt x="4935667" y="169680"/>
                  <a:pt x="4954143" y="188158"/>
                </a:cubicBezTo>
                <a:cubicBezTo>
                  <a:pt x="5054565" y="288594"/>
                  <a:pt x="4971582" y="251465"/>
                  <a:pt x="5063887" y="282238"/>
                </a:cubicBezTo>
                <a:cubicBezTo>
                  <a:pt x="5100761" y="319118"/>
                  <a:pt x="5148112" y="363013"/>
                  <a:pt x="5173631" y="407677"/>
                </a:cubicBezTo>
                <a:cubicBezTo>
                  <a:pt x="5240894" y="525403"/>
                  <a:pt x="5286561" y="655495"/>
                  <a:pt x="5361763" y="768315"/>
                </a:cubicBezTo>
                <a:cubicBezTo>
                  <a:pt x="5541910" y="1038576"/>
                  <a:pt x="5471797" y="921705"/>
                  <a:pt x="5581250" y="1113273"/>
                </a:cubicBezTo>
                <a:cubicBezTo>
                  <a:pt x="5565572" y="1238712"/>
                  <a:pt x="5562058" y="1366280"/>
                  <a:pt x="5534217" y="1489591"/>
                </a:cubicBezTo>
                <a:cubicBezTo>
                  <a:pt x="5524937" y="1530693"/>
                  <a:pt x="5491333" y="1562169"/>
                  <a:pt x="5471506" y="1599350"/>
                </a:cubicBezTo>
                <a:cubicBezTo>
                  <a:pt x="5449510" y="1640599"/>
                  <a:pt x="5431178" y="1683749"/>
                  <a:pt x="5408796" y="1724789"/>
                </a:cubicBezTo>
                <a:cubicBezTo>
                  <a:pt x="5399773" y="1741333"/>
                  <a:pt x="5386788" y="1755467"/>
                  <a:pt x="5377440" y="1771829"/>
                </a:cubicBezTo>
                <a:cubicBezTo>
                  <a:pt x="5365845" y="1792124"/>
                  <a:pt x="5358472" y="1814727"/>
                  <a:pt x="5346085" y="1834549"/>
                </a:cubicBezTo>
                <a:cubicBezTo>
                  <a:pt x="5317172" y="1880816"/>
                  <a:pt x="5241627" y="1966917"/>
                  <a:pt x="5204986" y="1991348"/>
                </a:cubicBezTo>
                <a:lnTo>
                  <a:pt x="5157953" y="2022708"/>
                </a:lnTo>
                <a:cubicBezTo>
                  <a:pt x="5147501" y="2038388"/>
                  <a:pt x="5138661" y="2055270"/>
                  <a:pt x="5126598" y="2069747"/>
                </a:cubicBezTo>
                <a:cubicBezTo>
                  <a:pt x="5112404" y="2086782"/>
                  <a:pt x="5091863" y="2098337"/>
                  <a:pt x="5079565" y="2116787"/>
                </a:cubicBezTo>
                <a:cubicBezTo>
                  <a:pt x="5060119" y="2145960"/>
                  <a:pt x="5054818" y="2183801"/>
                  <a:pt x="5032532" y="2210867"/>
                </a:cubicBezTo>
                <a:cubicBezTo>
                  <a:pt x="4980852" y="2273630"/>
                  <a:pt x="4917562" y="2325853"/>
                  <a:pt x="4860077" y="2383346"/>
                </a:cubicBezTo>
                <a:cubicBezTo>
                  <a:pt x="4828722" y="2414706"/>
                  <a:pt x="4801486" y="2450815"/>
                  <a:pt x="4766011" y="2477425"/>
                </a:cubicBezTo>
                <a:cubicBezTo>
                  <a:pt x="4479634" y="2692242"/>
                  <a:pt x="4896519" y="2374909"/>
                  <a:pt x="4656268" y="2571505"/>
                </a:cubicBezTo>
                <a:cubicBezTo>
                  <a:pt x="4615822" y="2604602"/>
                  <a:pt x="4567798" y="2628627"/>
                  <a:pt x="4530846" y="2665584"/>
                </a:cubicBezTo>
                <a:lnTo>
                  <a:pt x="4327037" y="2869423"/>
                </a:lnTo>
                <a:cubicBezTo>
                  <a:pt x="4290456" y="2906009"/>
                  <a:pt x="4249610" y="2938780"/>
                  <a:pt x="4217293" y="2979182"/>
                </a:cubicBezTo>
                <a:cubicBezTo>
                  <a:pt x="4182125" y="3023149"/>
                  <a:pt x="4137598" y="3084731"/>
                  <a:pt x="4091872" y="3120301"/>
                </a:cubicBezTo>
                <a:cubicBezTo>
                  <a:pt x="4067819" y="3139011"/>
                  <a:pt x="4039613" y="3151661"/>
                  <a:pt x="4013483" y="3167341"/>
                </a:cubicBezTo>
                <a:cubicBezTo>
                  <a:pt x="3966450" y="3151661"/>
                  <a:pt x="3910916" y="3151498"/>
                  <a:pt x="3872384" y="3120301"/>
                </a:cubicBezTo>
                <a:cubicBezTo>
                  <a:pt x="3681477" y="2965736"/>
                  <a:pt x="3703319" y="2907458"/>
                  <a:pt x="3590186" y="2728304"/>
                </a:cubicBezTo>
                <a:cubicBezTo>
                  <a:pt x="3562280" y="2684114"/>
                  <a:pt x="3527475" y="2644677"/>
                  <a:pt x="3496120" y="2602864"/>
                </a:cubicBezTo>
                <a:cubicBezTo>
                  <a:pt x="3424982" y="2389422"/>
                  <a:pt x="3446372" y="2479533"/>
                  <a:pt x="3417732" y="2336306"/>
                </a:cubicBezTo>
                <a:cubicBezTo>
                  <a:pt x="3410835" y="2253536"/>
                  <a:pt x="3397347" y="2079127"/>
                  <a:pt x="3386376" y="1991348"/>
                </a:cubicBezTo>
                <a:cubicBezTo>
                  <a:pt x="3382433" y="1959801"/>
                  <a:pt x="3382925" y="1926615"/>
                  <a:pt x="3370699" y="1897268"/>
                </a:cubicBezTo>
                <a:cubicBezTo>
                  <a:pt x="3326426" y="1790996"/>
                  <a:pt x="3315304" y="1819182"/>
                  <a:pt x="3245277" y="1756149"/>
                </a:cubicBezTo>
                <a:cubicBezTo>
                  <a:pt x="3212317" y="1726481"/>
                  <a:pt x="3182566" y="1693430"/>
                  <a:pt x="3151211" y="1662070"/>
                </a:cubicBezTo>
                <a:cubicBezTo>
                  <a:pt x="3135533" y="1646390"/>
                  <a:pt x="3116476" y="1633480"/>
                  <a:pt x="3104178" y="1615030"/>
                </a:cubicBezTo>
                <a:cubicBezTo>
                  <a:pt x="3079177" y="1577522"/>
                  <a:pt x="3064200" y="1548391"/>
                  <a:pt x="3025790" y="1520951"/>
                </a:cubicBezTo>
                <a:cubicBezTo>
                  <a:pt x="3006773" y="1507365"/>
                  <a:pt x="2983983" y="1500044"/>
                  <a:pt x="2963079" y="1489591"/>
                </a:cubicBezTo>
                <a:cubicBezTo>
                  <a:pt x="2952627" y="1473911"/>
                  <a:pt x="2943787" y="1457028"/>
                  <a:pt x="2931724" y="1442551"/>
                </a:cubicBezTo>
                <a:cubicBezTo>
                  <a:pt x="2917530" y="1425516"/>
                  <a:pt x="2901724" y="1409707"/>
                  <a:pt x="2884691" y="1395511"/>
                </a:cubicBezTo>
                <a:cubicBezTo>
                  <a:pt x="2856908" y="1372356"/>
                  <a:pt x="2806515" y="1346323"/>
                  <a:pt x="2774947" y="1332792"/>
                </a:cubicBezTo>
                <a:cubicBezTo>
                  <a:pt x="2759758" y="1326281"/>
                  <a:pt x="2743592" y="1322339"/>
                  <a:pt x="2727914" y="1317112"/>
                </a:cubicBezTo>
                <a:cubicBezTo>
                  <a:pt x="2712236" y="1301432"/>
                  <a:pt x="2699329" y="1282373"/>
                  <a:pt x="2680881" y="1270072"/>
                </a:cubicBezTo>
                <a:cubicBezTo>
                  <a:pt x="2667387" y="1261074"/>
                  <a:pt x="2579501" y="1240803"/>
                  <a:pt x="2571138" y="1238712"/>
                </a:cubicBezTo>
                <a:cubicBezTo>
                  <a:pt x="2539783" y="1243939"/>
                  <a:pt x="2502938" y="1235914"/>
                  <a:pt x="2477072" y="1254392"/>
                </a:cubicBezTo>
                <a:cubicBezTo>
                  <a:pt x="2459537" y="1266919"/>
                  <a:pt x="2468960" y="1296934"/>
                  <a:pt x="2461394" y="1317112"/>
                </a:cubicBezTo>
                <a:cubicBezTo>
                  <a:pt x="2453188" y="1338998"/>
                  <a:pt x="2441389" y="1359398"/>
                  <a:pt x="2430039" y="1379831"/>
                </a:cubicBezTo>
                <a:cubicBezTo>
                  <a:pt x="2415241" y="1406472"/>
                  <a:pt x="2396633" y="1430972"/>
                  <a:pt x="2383006" y="1458231"/>
                </a:cubicBezTo>
                <a:cubicBezTo>
                  <a:pt x="2370420" y="1483406"/>
                  <a:pt x="2365317" y="1512026"/>
                  <a:pt x="2351650" y="1536631"/>
                </a:cubicBezTo>
                <a:cubicBezTo>
                  <a:pt x="2338961" y="1559475"/>
                  <a:pt x="2318060" y="1576941"/>
                  <a:pt x="2304617" y="1599350"/>
                </a:cubicBezTo>
                <a:cubicBezTo>
                  <a:pt x="2219195" y="1741741"/>
                  <a:pt x="2300382" y="1650627"/>
                  <a:pt x="2210551" y="1740469"/>
                </a:cubicBezTo>
                <a:cubicBezTo>
                  <a:pt x="2200099" y="1761376"/>
                  <a:pt x="2188402" y="1781705"/>
                  <a:pt x="2179196" y="1803189"/>
                </a:cubicBezTo>
                <a:cubicBezTo>
                  <a:pt x="2172686" y="1818381"/>
                  <a:pt x="2169321" y="1834753"/>
                  <a:pt x="2163518" y="1850229"/>
                </a:cubicBezTo>
                <a:cubicBezTo>
                  <a:pt x="2129798" y="1940163"/>
                  <a:pt x="2109404" y="2045471"/>
                  <a:pt x="2038097" y="2116787"/>
                </a:cubicBezTo>
                <a:cubicBezTo>
                  <a:pt x="2037855" y="2117029"/>
                  <a:pt x="1941211" y="2191230"/>
                  <a:pt x="1928353" y="2195187"/>
                </a:cubicBezTo>
                <a:cubicBezTo>
                  <a:pt x="1877416" y="2210862"/>
                  <a:pt x="1771577" y="2226547"/>
                  <a:pt x="1771577" y="2226547"/>
                </a:cubicBezTo>
                <a:cubicBezTo>
                  <a:pt x="1677511" y="2221320"/>
                  <a:pt x="1582494" y="2225195"/>
                  <a:pt x="1489379" y="2210867"/>
                </a:cubicBezTo>
                <a:cubicBezTo>
                  <a:pt x="1445247" y="2204077"/>
                  <a:pt x="1406633" y="2176960"/>
                  <a:pt x="1363957" y="2163827"/>
                </a:cubicBezTo>
                <a:cubicBezTo>
                  <a:pt x="1338489" y="2155989"/>
                  <a:pt x="1311277" y="2155159"/>
                  <a:pt x="1285569" y="2148147"/>
                </a:cubicBezTo>
                <a:cubicBezTo>
                  <a:pt x="1253682" y="2139449"/>
                  <a:pt x="1222858" y="2127240"/>
                  <a:pt x="1191503" y="2116787"/>
                </a:cubicBezTo>
                <a:cubicBezTo>
                  <a:pt x="1128792" y="2122014"/>
                  <a:pt x="1063516" y="2113958"/>
                  <a:pt x="1003371" y="2132467"/>
                </a:cubicBezTo>
                <a:cubicBezTo>
                  <a:pt x="987574" y="2137328"/>
                  <a:pt x="992233" y="2163615"/>
                  <a:pt x="987693" y="2179507"/>
                </a:cubicBezTo>
                <a:cubicBezTo>
                  <a:pt x="960598" y="2274354"/>
                  <a:pt x="991106" y="2216769"/>
                  <a:pt x="924983" y="2304946"/>
                </a:cubicBezTo>
                <a:cubicBezTo>
                  <a:pt x="914531" y="2336306"/>
                  <a:pt x="903124" y="2367364"/>
                  <a:pt x="893627" y="2399026"/>
                </a:cubicBezTo>
                <a:cubicBezTo>
                  <a:pt x="887436" y="2419667"/>
                  <a:pt x="885516" y="2441567"/>
                  <a:pt x="877950" y="2461745"/>
                </a:cubicBezTo>
                <a:cubicBezTo>
                  <a:pt x="869744" y="2483631"/>
                  <a:pt x="857944" y="2504032"/>
                  <a:pt x="846594" y="2524465"/>
                </a:cubicBezTo>
                <a:cubicBezTo>
                  <a:pt x="831796" y="2551106"/>
                  <a:pt x="819244" y="2579598"/>
                  <a:pt x="799561" y="2602864"/>
                </a:cubicBezTo>
                <a:cubicBezTo>
                  <a:pt x="713035" y="2705137"/>
                  <a:pt x="693691" y="2720925"/>
                  <a:pt x="595752" y="2775343"/>
                </a:cubicBezTo>
                <a:cubicBezTo>
                  <a:pt x="575322" y="2786694"/>
                  <a:pt x="555427" y="2799986"/>
                  <a:pt x="533041" y="2806703"/>
                </a:cubicBezTo>
                <a:cubicBezTo>
                  <a:pt x="513265" y="2812637"/>
                  <a:pt x="341710" y="2836280"/>
                  <a:pt x="329231" y="2838063"/>
                </a:cubicBezTo>
                <a:cubicBezTo>
                  <a:pt x="266520" y="2817156"/>
                  <a:pt x="201000" y="2803301"/>
                  <a:pt x="141099" y="2775343"/>
                </a:cubicBezTo>
                <a:cubicBezTo>
                  <a:pt x="121007" y="2765965"/>
                  <a:pt x="105816" y="2747107"/>
                  <a:pt x="94066" y="2728304"/>
                </a:cubicBezTo>
                <a:cubicBezTo>
                  <a:pt x="69469" y="2688943"/>
                  <a:pt x="58235" y="2632000"/>
                  <a:pt x="47033" y="2587184"/>
                </a:cubicBezTo>
                <a:cubicBezTo>
                  <a:pt x="52259" y="2477425"/>
                  <a:pt x="50117" y="2367066"/>
                  <a:pt x="62711" y="2257906"/>
                </a:cubicBezTo>
                <a:cubicBezTo>
                  <a:pt x="65937" y="2229946"/>
                  <a:pt x="85167" y="2206209"/>
                  <a:pt x="94066" y="2179507"/>
                </a:cubicBezTo>
                <a:cubicBezTo>
                  <a:pt x="100880" y="2159063"/>
                  <a:pt x="103825" y="2137508"/>
                  <a:pt x="109744" y="2116787"/>
                </a:cubicBezTo>
                <a:cubicBezTo>
                  <a:pt x="114284" y="2100895"/>
                  <a:pt x="120195" y="2085427"/>
                  <a:pt x="125421" y="2069747"/>
                </a:cubicBezTo>
                <a:cubicBezTo>
                  <a:pt x="120195" y="2033161"/>
                  <a:pt x="116354" y="1996350"/>
                  <a:pt x="109744" y="1959988"/>
                </a:cubicBezTo>
                <a:cubicBezTo>
                  <a:pt x="105890" y="1938786"/>
                  <a:pt x="94066" y="1918818"/>
                  <a:pt x="94066" y="1897268"/>
                </a:cubicBezTo>
                <a:cubicBezTo>
                  <a:pt x="94066" y="1829121"/>
                  <a:pt x="97903" y="1760540"/>
                  <a:pt x="109744" y="1693430"/>
                </a:cubicBezTo>
                <a:cubicBezTo>
                  <a:pt x="120136" y="1634534"/>
                  <a:pt x="153865" y="1624796"/>
                  <a:pt x="188132" y="1583670"/>
                </a:cubicBezTo>
                <a:cubicBezTo>
                  <a:pt x="287011" y="1464998"/>
                  <a:pt x="159625" y="1596501"/>
                  <a:pt x="250843" y="1505271"/>
                </a:cubicBezTo>
                <a:cubicBezTo>
                  <a:pt x="256069" y="1489591"/>
                  <a:pt x="273911" y="1473014"/>
                  <a:pt x="266520" y="1458231"/>
                </a:cubicBezTo>
                <a:cubicBezTo>
                  <a:pt x="240845" y="1406873"/>
                  <a:pt x="169928" y="1404414"/>
                  <a:pt x="125421" y="1395511"/>
                </a:cubicBezTo>
                <a:cubicBezTo>
                  <a:pt x="90134" y="1371984"/>
                  <a:pt x="34688" y="1339457"/>
                  <a:pt x="15678" y="1301432"/>
                </a:cubicBezTo>
                <a:cubicBezTo>
                  <a:pt x="1462" y="1272995"/>
                  <a:pt x="5226" y="1238712"/>
                  <a:pt x="0" y="1207352"/>
                </a:cubicBezTo>
                <a:cubicBezTo>
                  <a:pt x="36581" y="993060"/>
                  <a:pt x="50630" y="773676"/>
                  <a:pt x="109744" y="564476"/>
                </a:cubicBezTo>
                <a:cubicBezTo>
                  <a:pt x="120843" y="525196"/>
                  <a:pt x="164211" y="495978"/>
                  <a:pt x="203810" y="486077"/>
                </a:cubicBezTo>
                <a:cubicBezTo>
                  <a:pt x="235875" y="478060"/>
                  <a:pt x="267673" y="504012"/>
                  <a:pt x="297876" y="517437"/>
                </a:cubicBezTo>
                <a:cubicBezTo>
                  <a:pt x="317440" y="526133"/>
                  <a:pt x="398079" y="589020"/>
                  <a:pt x="407620" y="595836"/>
                </a:cubicBezTo>
                <a:cubicBezTo>
                  <a:pt x="422952" y="606789"/>
                  <a:pt x="440178" y="615132"/>
                  <a:pt x="454653" y="627196"/>
                </a:cubicBezTo>
                <a:cubicBezTo>
                  <a:pt x="471686" y="641392"/>
                  <a:pt x="487492" y="657201"/>
                  <a:pt x="501686" y="674236"/>
                </a:cubicBezTo>
                <a:cubicBezTo>
                  <a:pt x="544503" y="725623"/>
                  <a:pt x="511822" y="721275"/>
                  <a:pt x="548719" y="721275"/>
                </a:cubicBezTo>
                <a:lnTo>
                  <a:pt x="564396" y="564476"/>
                </a:lnTo>
                <a:lnTo>
                  <a:pt x="501686" y="517437"/>
                </a:lnTo>
                <a:lnTo>
                  <a:pt x="674140" y="815355"/>
                </a:lnTo>
              </a:path>
            </a:pathLst>
          </a:custGeom>
          <a:solidFill>
            <a:srgbClr val="F83500">
              <a:alpha val="49000"/>
            </a:srgbClr>
          </a:solidFill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85524" y="5346849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6934" y="5346849"/>
            <a:ext cx="54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</a:t>
            </a:r>
            <a:r>
              <a:rPr lang="en-US" sz="2800" baseline="30000" dirty="0" smtClean="0">
                <a:solidFill>
                  <a:schemeClr val="bg1"/>
                </a:solidFill>
              </a:rPr>
              <a:t>c</a:t>
            </a:r>
            <a:endParaRPr lang="en-US" sz="2800" baseline="30000" dirty="0" smtClean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903739" y="4907811"/>
            <a:ext cx="125422" cy="1234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1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4" grpId="0" animBg="1"/>
      <p:bldP spid="2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400" smtClean="0">
                <a:effectLst/>
              </a:rPr>
              <a:t>Distinguishing Hamiltonian</a:t>
            </a:r>
          </a:p>
        </p:txBody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xfrm>
            <a:off x="590550" y="1911350"/>
            <a:ext cx="8172450" cy="459740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ffectLst/>
              </a:rPr>
              <a:t>Put m = √n2</a:t>
            </a:r>
            <a:r>
              <a:rPr lang="en-US" sz="2400" baseline="30000" dirty="0">
                <a:effectLst/>
              </a:rPr>
              <a:t>O(d</a:t>
            </a:r>
            <a:r>
              <a:rPr lang="en-US" sz="2400" baseline="30000" dirty="0" smtClean="0">
                <a:effectLst/>
              </a:rPr>
              <a:t>)</a:t>
            </a:r>
            <a:endParaRPr lang="en-US" sz="24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Consider H = U </a:t>
            </a:r>
            <a:r>
              <a:rPr lang="el-GR" sz="2400" dirty="0" smtClean="0">
                <a:effectLst/>
              </a:rPr>
              <a:t>Σ</a:t>
            </a:r>
            <a:r>
              <a:rPr lang="en-US" sz="2400" baseline="-25000" dirty="0" smtClean="0">
                <a:effectLst/>
              </a:rPr>
              <a:t>i</a:t>
            </a:r>
            <a:r>
              <a:rPr lang="en-US" sz="2400" dirty="0" smtClean="0">
                <a:effectLst/>
              </a:rPr>
              <a:t>|0&gt;&lt;0|</a:t>
            </a:r>
            <a:r>
              <a:rPr lang="en-US" sz="2400" baseline="-25000" dirty="0" smtClean="0">
                <a:effectLst/>
              </a:rPr>
              <a:t>i</a:t>
            </a:r>
            <a:r>
              <a:rPr lang="en-US" sz="2400" dirty="0" smtClean="0">
                <a:effectLst/>
              </a:rPr>
              <a:t> U</a:t>
            </a:r>
            <a:r>
              <a:rPr lang="en-US" sz="2400" baseline="30000" dirty="0" smtClean="0">
                <a:effectLst/>
              </a:rPr>
              <a:t>+</a:t>
            </a:r>
            <a:r>
              <a:rPr lang="en-US" sz="2400" dirty="0" smtClean="0">
                <a:effectLst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Take the √n-degree </a:t>
            </a:r>
            <a:r>
              <a:rPr lang="en-US" sz="2400" dirty="0" err="1" smtClean="0">
                <a:effectLst/>
              </a:rPr>
              <a:t>Chebyshev</a:t>
            </a:r>
            <a:r>
              <a:rPr lang="en-US" sz="2400" dirty="0" smtClean="0">
                <a:effectLst/>
              </a:rPr>
              <a:t> polynomial of H, C(H).   </a:t>
            </a:r>
            <a:endParaRPr lang="en-US" sz="2400" dirty="0" smtClean="0">
              <a:effectLst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C</a:t>
            </a:r>
            <a:r>
              <a:rPr lang="en-US" sz="2400" dirty="0" smtClean="0">
                <a:effectLst/>
              </a:rPr>
              <a:t>(H) is m–local.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ffectLst/>
              </a:rPr>
              <a:t>By assumption: &lt;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’,</a:t>
            </a:r>
            <a:r>
              <a:rPr lang="el-GR" sz="2400" dirty="0">
                <a:effectLst/>
              </a:rPr>
              <a:t>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&gt; is small.</a:t>
            </a:r>
          </a:p>
          <a:p>
            <a:pPr marL="400050" indent="-285750" eaLnBrk="1" hangingPunct="1">
              <a:lnSpc>
                <a:spcPct val="90000"/>
              </a:lnSpc>
            </a:pPr>
            <a:r>
              <a:rPr lang="en-US" sz="2400" dirty="0" smtClean="0">
                <a:effectLst/>
                <a:sym typeface="Wingdings"/>
              </a:rPr>
              <a:t></a:t>
            </a:r>
            <a:r>
              <a:rPr lang="en-US" sz="2400" dirty="0" smtClean="0">
                <a:effectLst/>
              </a:rPr>
              <a:t>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,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’ have eigenvalues 1, and </a:t>
            </a:r>
            <a:r>
              <a:rPr lang="en-US" sz="2400" dirty="0" smtClean="0">
                <a:effectLst/>
              </a:rPr>
              <a:t>&lt;1</a:t>
            </a:r>
            <a:r>
              <a:rPr lang="en-US" sz="2400" dirty="0" smtClean="0">
                <a:effectLst/>
              </a:rPr>
              <a:t>-1/poly in H.</a:t>
            </a:r>
          </a:p>
          <a:p>
            <a:pPr marL="400050" indent="-285750" eaLnBrk="1" hangingPunct="1">
              <a:lnSpc>
                <a:spcPct val="90000"/>
              </a:lnSpc>
            </a:pPr>
            <a:r>
              <a:rPr lang="en-US" sz="2400" dirty="0" smtClean="0">
                <a:effectLst/>
                <a:sym typeface="Wingdings"/>
              </a:rPr>
              <a:t>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,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’ have eigenvalues 1, &lt;0.7 in C(H).</a:t>
            </a:r>
          </a:p>
          <a:p>
            <a:pPr marL="400050" indent="-285750" eaLnBrk="1" hangingPunct="1">
              <a:lnSpc>
                <a:spcPct val="90000"/>
              </a:lnSpc>
            </a:pPr>
            <a:r>
              <a:rPr lang="en-US" sz="2400" dirty="0">
                <a:effectLst/>
              </a:rPr>
              <a:t>C</a:t>
            </a:r>
            <a:r>
              <a:rPr lang="en-US" sz="2400" dirty="0" smtClean="0">
                <a:effectLst/>
              </a:rPr>
              <a:t>laim: this is sufficient to conclude that the distribution of </a:t>
            </a:r>
            <a:r>
              <a:rPr lang="el-GR" sz="2400" dirty="0" smtClean="0">
                <a:effectLst/>
              </a:rPr>
              <a:t>Ψ</a:t>
            </a:r>
            <a:r>
              <a:rPr lang="en-US" sz="2400" dirty="0" smtClean="0">
                <a:effectLst/>
              </a:rPr>
              <a:t>has high expansion.  Why?</a:t>
            </a:r>
          </a:p>
          <a:p>
            <a:pPr marL="400050" indent="-285750" eaLnBrk="1" hangingPunct="1">
              <a:lnSpc>
                <a:spcPct val="90000"/>
              </a:lnSpc>
            </a:pP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907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Recall CAT example: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49423" y="2265951"/>
            <a:ext cx="2372895" cy="22392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898165" y="2245897"/>
            <a:ext cx="2621570" cy="22592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9642" name="Picture 8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2213" y="2366963"/>
            <a:ext cx="733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3" name="Picture 9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50" y="2352675"/>
            <a:ext cx="73183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4" name="Picture 10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7613" y="4019550"/>
            <a:ext cx="78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5" name="Picture 11" descr="latex-image-1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7975" y="4078288"/>
            <a:ext cx="787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6" name="Picture 12" descr="latex-image-1.pd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313" y="2366963"/>
            <a:ext cx="7747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7" name="Picture 13" descr="latex-image-1.pd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6988" y="2338388"/>
            <a:ext cx="1016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8" name="Picture 14" descr="latex-image-1.pd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2213" y="4078288"/>
            <a:ext cx="1016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9" name="Picture 15" descr="latex-image-1.pd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95388" y="4019550"/>
            <a:ext cx="7747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/>
          <p:cNvSpPr/>
          <p:nvPr/>
        </p:nvSpPr>
        <p:spPr>
          <a:xfrm rot="19273484">
            <a:off x="1778000" y="1730375"/>
            <a:ext cx="893763" cy="3176588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 rot="19273484">
            <a:off x="5799138" y="1655763"/>
            <a:ext cx="892175" cy="3425825"/>
          </a:xfrm>
          <a:prstGeom prst="ellipse">
            <a:avLst/>
          </a:prstGeom>
          <a:noFill/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653" name="TextBox 19"/>
          <p:cNvSpPr txBox="1">
            <a:spLocks noChangeArrowheads="1"/>
          </p:cNvSpPr>
          <p:nvPr/>
        </p:nvSpPr>
        <p:spPr bwMode="auto">
          <a:xfrm>
            <a:off x="476303" y="5535613"/>
            <a:ext cx="8381947" cy="707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1" tIns="45706" rIns="91411" bIns="45706">
            <a:spAutoFit/>
          </a:bodyPr>
          <a:lstStyle/>
          <a:p>
            <a:pPr algn="l" rtl="0"/>
            <a:r>
              <a:rPr lang="en-US" sz="2000" dirty="0" smtClean="0">
                <a:solidFill>
                  <a:srgbClr val="FFFF00"/>
                </a:solidFill>
                <a:latin typeface="Book Antiqua" pitchFamily="18" charset="0"/>
              </a:rPr>
              <a:t>Local Hamiltonians: examine “pairs” of strings in density matrix.</a:t>
            </a:r>
          </a:p>
          <a:p>
            <a:pPr algn="l" rtl="0"/>
            <a:r>
              <a:rPr lang="en-US" sz="2000" dirty="0" smtClean="0">
                <a:solidFill>
                  <a:srgbClr val="FFFF00"/>
                </a:solidFill>
                <a:latin typeface="Book Antiqua" pitchFamily="18" charset="0"/>
              </a:rPr>
              <a:t>Cannot affect pairs whose distance exceeds locality !</a:t>
            </a:r>
            <a:endParaRPr lang="en-US" sz="2000" dirty="0">
              <a:solidFill>
                <a:srgbClr val="FFFF00"/>
              </a:solidFill>
              <a:latin typeface="Book Antiqua" pitchFamily="18" charset="0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35" y="4758385"/>
            <a:ext cx="1130300" cy="4699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488" y="4758385"/>
            <a:ext cx="1397000" cy="4953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3" y="4601834"/>
            <a:ext cx="205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36788"/>
            <a:ext cx="8529053" cy="1362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Quantum PCP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913"/>
            <a:ext cx="7612063" cy="15001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Complexity perspective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01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Large energy gap </a:t>
            </a:r>
            <a:r>
              <a:rPr lang="en-US" dirty="0" smtClean="0">
                <a:sym typeface="Wingdings"/>
              </a:rPr>
              <a:t> high expansion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844944" y="1858963"/>
            <a:ext cx="6926263" cy="4791075"/>
          </a:xfrm>
          <a:prstGeom prst="diamond">
            <a:avLst/>
          </a:prstGeom>
          <a:solidFill>
            <a:srgbClr val="3366FF">
              <a:alpha val="3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2870716" y="3032125"/>
            <a:ext cx="3771900" cy="2666999"/>
          </a:xfrm>
          <a:custGeom>
            <a:avLst/>
            <a:gdLst>
              <a:gd name="connsiteX0" fmla="*/ 93604 w 2165709"/>
              <a:gd name="connsiteY0" fmla="*/ 982579 h 1771316"/>
              <a:gd name="connsiteX1" fmla="*/ 86920 w 2165709"/>
              <a:gd name="connsiteY1" fmla="*/ 1042737 h 1771316"/>
              <a:gd name="connsiteX2" fmla="*/ 73551 w 2165709"/>
              <a:gd name="connsiteY2" fmla="*/ 1096211 h 1771316"/>
              <a:gd name="connsiteX3" fmla="*/ 33446 w 2165709"/>
              <a:gd name="connsiteY3" fmla="*/ 1203158 h 1771316"/>
              <a:gd name="connsiteX4" fmla="*/ 13393 w 2165709"/>
              <a:gd name="connsiteY4" fmla="*/ 1236579 h 1771316"/>
              <a:gd name="connsiteX5" fmla="*/ 25 w 2165709"/>
              <a:gd name="connsiteY5" fmla="*/ 1343526 h 1771316"/>
              <a:gd name="connsiteX6" fmla="*/ 13393 w 2165709"/>
              <a:gd name="connsiteY6" fmla="*/ 1617579 h 1771316"/>
              <a:gd name="connsiteX7" fmla="*/ 46814 w 2165709"/>
              <a:gd name="connsiteY7" fmla="*/ 1684421 h 1771316"/>
              <a:gd name="connsiteX8" fmla="*/ 80236 w 2165709"/>
              <a:gd name="connsiteY8" fmla="*/ 1704474 h 1771316"/>
              <a:gd name="connsiteX9" fmla="*/ 147078 w 2165709"/>
              <a:gd name="connsiteY9" fmla="*/ 1744579 h 1771316"/>
              <a:gd name="connsiteX10" fmla="*/ 173814 w 2165709"/>
              <a:gd name="connsiteY10" fmla="*/ 1751263 h 1771316"/>
              <a:gd name="connsiteX11" fmla="*/ 200551 w 2165709"/>
              <a:gd name="connsiteY11" fmla="*/ 1771316 h 1771316"/>
              <a:gd name="connsiteX12" fmla="*/ 347604 w 2165709"/>
              <a:gd name="connsiteY12" fmla="*/ 1751263 h 1771316"/>
              <a:gd name="connsiteX13" fmla="*/ 374341 w 2165709"/>
              <a:gd name="connsiteY13" fmla="*/ 1737895 h 1771316"/>
              <a:gd name="connsiteX14" fmla="*/ 461236 w 2165709"/>
              <a:gd name="connsiteY14" fmla="*/ 1664368 h 1771316"/>
              <a:gd name="connsiteX15" fmla="*/ 508025 w 2165709"/>
              <a:gd name="connsiteY15" fmla="*/ 1624263 h 1771316"/>
              <a:gd name="connsiteX16" fmla="*/ 581551 w 2165709"/>
              <a:gd name="connsiteY16" fmla="*/ 1544053 h 1771316"/>
              <a:gd name="connsiteX17" fmla="*/ 661762 w 2165709"/>
              <a:gd name="connsiteY17" fmla="*/ 1490579 h 1771316"/>
              <a:gd name="connsiteX18" fmla="*/ 695183 w 2165709"/>
              <a:gd name="connsiteY18" fmla="*/ 1463842 h 1771316"/>
              <a:gd name="connsiteX19" fmla="*/ 735288 w 2165709"/>
              <a:gd name="connsiteY19" fmla="*/ 1443790 h 1771316"/>
              <a:gd name="connsiteX20" fmla="*/ 895709 w 2165709"/>
              <a:gd name="connsiteY20" fmla="*/ 1316790 h 1771316"/>
              <a:gd name="connsiteX21" fmla="*/ 1022709 w 2165709"/>
              <a:gd name="connsiteY21" fmla="*/ 1256632 h 1771316"/>
              <a:gd name="connsiteX22" fmla="*/ 1082867 w 2165709"/>
              <a:gd name="connsiteY22" fmla="*/ 1236579 h 1771316"/>
              <a:gd name="connsiteX23" fmla="*/ 1129657 w 2165709"/>
              <a:gd name="connsiteY23" fmla="*/ 1209842 h 1771316"/>
              <a:gd name="connsiteX24" fmla="*/ 1243288 w 2165709"/>
              <a:gd name="connsiteY24" fmla="*/ 1189790 h 1771316"/>
              <a:gd name="connsiteX25" fmla="*/ 1283393 w 2165709"/>
              <a:gd name="connsiteY25" fmla="*/ 1183105 h 1771316"/>
              <a:gd name="connsiteX26" fmla="*/ 1336867 w 2165709"/>
              <a:gd name="connsiteY26" fmla="*/ 1176421 h 1771316"/>
              <a:gd name="connsiteX27" fmla="*/ 1457183 w 2165709"/>
              <a:gd name="connsiteY27" fmla="*/ 1129632 h 1771316"/>
              <a:gd name="connsiteX28" fmla="*/ 1490604 w 2165709"/>
              <a:gd name="connsiteY28" fmla="*/ 1116263 h 1771316"/>
              <a:gd name="connsiteX29" fmla="*/ 1537393 w 2165709"/>
              <a:gd name="connsiteY29" fmla="*/ 1096211 h 1771316"/>
              <a:gd name="connsiteX30" fmla="*/ 1610920 w 2165709"/>
              <a:gd name="connsiteY30" fmla="*/ 1082842 h 1771316"/>
              <a:gd name="connsiteX31" fmla="*/ 1818130 w 2165709"/>
              <a:gd name="connsiteY31" fmla="*/ 1056105 h 1771316"/>
              <a:gd name="connsiteX32" fmla="*/ 1931762 w 2165709"/>
              <a:gd name="connsiteY32" fmla="*/ 1022684 h 1771316"/>
              <a:gd name="connsiteX33" fmla="*/ 1958499 w 2165709"/>
              <a:gd name="connsiteY33" fmla="*/ 995947 h 1771316"/>
              <a:gd name="connsiteX34" fmla="*/ 1985236 w 2165709"/>
              <a:gd name="connsiteY34" fmla="*/ 982579 h 1771316"/>
              <a:gd name="connsiteX35" fmla="*/ 2045393 w 2165709"/>
              <a:gd name="connsiteY35" fmla="*/ 915737 h 1771316"/>
              <a:gd name="connsiteX36" fmla="*/ 2065446 w 2165709"/>
              <a:gd name="connsiteY36" fmla="*/ 882316 h 1771316"/>
              <a:gd name="connsiteX37" fmla="*/ 2072130 w 2165709"/>
              <a:gd name="connsiteY37" fmla="*/ 855579 h 1771316"/>
              <a:gd name="connsiteX38" fmla="*/ 2105551 w 2165709"/>
              <a:gd name="connsiteY38" fmla="*/ 782053 h 1771316"/>
              <a:gd name="connsiteX39" fmla="*/ 2132288 w 2165709"/>
              <a:gd name="connsiteY39" fmla="*/ 741947 h 1771316"/>
              <a:gd name="connsiteX40" fmla="*/ 2165709 w 2165709"/>
              <a:gd name="connsiteY40" fmla="*/ 668421 h 1771316"/>
              <a:gd name="connsiteX41" fmla="*/ 2159025 w 2165709"/>
              <a:gd name="connsiteY41" fmla="*/ 467895 h 1771316"/>
              <a:gd name="connsiteX42" fmla="*/ 2058762 w 2165709"/>
              <a:gd name="connsiteY42" fmla="*/ 347579 h 1771316"/>
              <a:gd name="connsiteX43" fmla="*/ 2045393 w 2165709"/>
              <a:gd name="connsiteY43" fmla="*/ 327526 h 1771316"/>
              <a:gd name="connsiteX44" fmla="*/ 2011972 w 2165709"/>
              <a:gd name="connsiteY44" fmla="*/ 307474 h 1771316"/>
              <a:gd name="connsiteX45" fmla="*/ 1971867 w 2165709"/>
              <a:gd name="connsiteY45" fmla="*/ 280737 h 1771316"/>
              <a:gd name="connsiteX46" fmla="*/ 1925078 w 2165709"/>
              <a:gd name="connsiteY46" fmla="*/ 254000 h 1771316"/>
              <a:gd name="connsiteX47" fmla="*/ 1905025 w 2165709"/>
              <a:gd name="connsiteY47" fmla="*/ 240632 h 1771316"/>
              <a:gd name="connsiteX48" fmla="*/ 1864920 w 2165709"/>
              <a:gd name="connsiteY48" fmla="*/ 227263 h 1771316"/>
              <a:gd name="connsiteX49" fmla="*/ 1804762 w 2165709"/>
              <a:gd name="connsiteY49" fmla="*/ 213895 h 1771316"/>
              <a:gd name="connsiteX50" fmla="*/ 1617604 w 2165709"/>
              <a:gd name="connsiteY50" fmla="*/ 220579 h 1771316"/>
              <a:gd name="connsiteX51" fmla="*/ 1570814 w 2165709"/>
              <a:gd name="connsiteY51" fmla="*/ 227263 h 1771316"/>
              <a:gd name="connsiteX52" fmla="*/ 1517341 w 2165709"/>
              <a:gd name="connsiteY52" fmla="*/ 233947 h 1771316"/>
              <a:gd name="connsiteX53" fmla="*/ 1470551 w 2165709"/>
              <a:gd name="connsiteY53" fmla="*/ 247316 h 1771316"/>
              <a:gd name="connsiteX54" fmla="*/ 1330183 w 2165709"/>
              <a:gd name="connsiteY54" fmla="*/ 207211 h 1771316"/>
              <a:gd name="connsiteX55" fmla="*/ 1243288 w 2165709"/>
              <a:gd name="connsiteY55" fmla="*/ 160421 h 1771316"/>
              <a:gd name="connsiteX56" fmla="*/ 1122972 w 2165709"/>
              <a:gd name="connsiteY56" fmla="*/ 106947 h 1771316"/>
              <a:gd name="connsiteX57" fmla="*/ 1016025 w 2165709"/>
              <a:gd name="connsiteY57" fmla="*/ 53474 h 1771316"/>
              <a:gd name="connsiteX58" fmla="*/ 955867 w 2165709"/>
              <a:gd name="connsiteY58" fmla="*/ 33421 h 1771316"/>
              <a:gd name="connsiteX59" fmla="*/ 909078 w 2165709"/>
              <a:gd name="connsiteY59" fmla="*/ 13368 h 1771316"/>
              <a:gd name="connsiteX60" fmla="*/ 875657 w 2165709"/>
              <a:gd name="connsiteY60" fmla="*/ 6684 h 1771316"/>
              <a:gd name="connsiteX61" fmla="*/ 848920 w 2165709"/>
              <a:gd name="connsiteY61" fmla="*/ 0 h 1771316"/>
              <a:gd name="connsiteX62" fmla="*/ 822183 w 2165709"/>
              <a:gd name="connsiteY62" fmla="*/ 6684 h 1771316"/>
              <a:gd name="connsiteX63" fmla="*/ 762025 w 2165709"/>
              <a:gd name="connsiteY63" fmla="*/ 53474 h 1771316"/>
              <a:gd name="connsiteX64" fmla="*/ 681814 w 2165709"/>
              <a:gd name="connsiteY64" fmla="*/ 100263 h 1771316"/>
              <a:gd name="connsiteX65" fmla="*/ 648393 w 2165709"/>
              <a:gd name="connsiteY65" fmla="*/ 120316 h 1771316"/>
              <a:gd name="connsiteX66" fmla="*/ 621657 w 2165709"/>
              <a:gd name="connsiteY66" fmla="*/ 140368 h 1771316"/>
              <a:gd name="connsiteX67" fmla="*/ 601604 w 2165709"/>
              <a:gd name="connsiteY67" fmla="*/ 153737 h 1771316"/>
              <a:gd name="connsiteX68" fmla="*/ 588236 w 2165709"/>
              <a:gd name="connsiteY68" fmla="*/ 173790 h 1771316"/>
              <a:gd name="connsiteX69" fmla="*/ 561499 w 2165709"/>
              <a:gd name="connsiteY69" fmla="*/ 187158 h 1771316"/>
              <a:gd name="connsiteX70" fmla="*/ 548130 w 2165709"/>
              <a:gd name="connsiteY70" fmla="*/ 200526 h 1771316"/>
              <a:gd name="connsiteX71" fmla="*/ 534762 w 2165709"/>
              <a:gd name="connsiteY71" fmla="*/ 227263 h 1771316"/>
              <a:gd name="connsiteX72" fmla="*/ 454551 w 2165709"/>
              <a:gd name="connsiteY72" fmla="*/ 287421 h 1771316"/>
              <a:gd name="connsiteX73" fmla="*/ 401078 w 2165709"/>
              <a:gd name="connsiteY73" fmla="*/ 354263 h 1771316"/>
              <a:gd name="connsiteX74" fmla="*/ 381025 w 2165709"/>
              <a:gd name="connsiteY74" fmla="*/ 381000 h 1771316"/>
              <a:gd name="connsiteX75" fmla="*/ 367657 w 2165709"/>
              <a:gd name="connsiteY75" fmla="*/ 407737 h 1771316"/>
              <a:gd name="connsiteX76" fmla="*/ 360972 w 2165709"/>
              <a:gd name="connsiteY76" fmla="*/ 447842 h 1771316"/>
              <a:gd name="connsiteX77" fmla="*/ 327551 w 2165709"/>
              <a:gd name="connsiteY77" fmla="*/ 508000 h 1771316"/>
              <a:gd name="connsiteX78" fmla="*/ 314183 w 2165709"/>
              <a:gd name="connsiteY78" fmla="*/ 554790 h 1771316"/>
              <a:gd name="connsiteX79" fmla="*/ 320867 w 2165709"/>
              <a:gd name="connsiteY79" fmla="*/ 641684 h 1771316"/>
              <a:gd name="connsiteX80" fmla="*/ 334236 w 2165709"/>
              <a:gd name="connsiteY80" fmla="*/ 661737 h 1771316"/>
              <a:gd name="connsiteX81" fmla="*/ 340920 w 2165709"/>
              <a:gd name="connsiteY81" fmla="*/ 681790 h 1771316"/>
              <a:gd name="connsiteX82" fmla="*/ 300814 w 2165709"/>
              <a:gd name="connsiteY82" fmla="*/ 748632 h 1771316"/>
              <a:gd name="connsiteX83" fmla="*/ 274078 w 2165709"/>
              <a:gd name="connsiteY83" fmla="*/ 762000 h 1771316"/>
              <a:gd name="connsiteX84" fmla="*/ 200551 w 2165709"/>
              <a:gd name="connsiteY84" fmla="*/ 808790 h 1771316"/>
              <a:gd name="connsiteX85" fmla="*/ 167130 w 2165709"/>
              <a:gd name="connsiteY85" fmla="*/ 835526 h 1771316"/>
              <a:gd name="connsiteX86" fmla="*/ 153762 w 2165709"/>
              <a:gd name="connsiteY86" fmla="*/ 848895 h 1771316"/>
              <a:gd name="connsiteX87" fmla="*/ 133709 w 2165709"/>
              <a:gd name="connsiteY87" fmla="*/ 862263 h 1771316"/>
              <a:gd name="connsiteX88" fmla="*/ 127025 w 2165709"/>
              <a:gd name="connsiteY88" fmla="*/ 882316 h 1771316"/>
              <a:gd name="connsiteX89" fmla="*/ 113657 w 2165709"/>
              <a:gd name="connsiteY89" fmla="*/ 902368 h 1771316"/>
              <a:gd name="connsiteX90" fmla="*/ 106972 w 2165709"/>
              <a:gd name="connsiteY90" fmla="*/ 942474 h 1771316"/>
              <a:gd name="connsiteX91" fmla="*/ 93604 w 2165709"/>
              <a:gd name="connsiteY91" fmla="*/ 982579 h 17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65709" h="1771316">
                <a:moveTo>
                  <a:pt x="93604" y="982579"/>
                </a:moveTo>
                <a:cubicBezTo>
                  <a:pt x="90262" y="999290"/>
                  <a:pt x="90426" y="1022868"/>
                  <a:pt x="86920" y="1042737"/>
                </a:cubicBezTo>
                <a:cubicBezTo>
                  <a:pt x="83727" y="1060831"/>
                  <a:pt x="78285" y="1078458"/>
                  <a:pt x="73551" y="1096211"/>
                </a:cubicBezTo>
                <a:cubicBezTo>
                  <a:pt x="60444" y="1145364"/>
                  <a:pt x="58263" y="1153525"/>
                  <a:pt x="33446" y="1203158"/>
                </a:cubicBezTo>
                <a:cubicBezTo>
                  <a:pt x="27636" y="1214778"/>
                  <a:pt x="20077" y="1225439"/>
                  <a:pt x="13393" y="1236579"/>
                </a:cubicBezTo>
                <a:cubicBezTo>
                  <a:pt x="8231" y="1267553"/>
                  <a:pt x="-539" y="1314777"/>
                  <a:pt x="25" y="1343526"/>
                </a:cubicBezTo>
                <a:cubicBezTo>
                  <a:pt x="1818" y="1434968"/>
                  <a:pt x="3917" y="1526612"/>
                  <a:pt x="13393" y="1617579"/>
                </a:cubicBezTo>
                <a:cubicBezTo>
                  <a:pt x="13775" y="1621243"/>
                  <a:pt x="34845" y="1674162"/>
                  <a:pt x="46814" y="1684421"/>
                </a:cubicBezTo>
                <a:cubicBezTo>
                  <a:pt x="56678" y="1692876"/>
                  <a:pt x="69275" y="1697499"/>
                  <a:pt x="80236" y="1704474"/>
                </a:cubicBezTo>
                <a:cubicBezTo>
                  <a:pt x="102547" y="1718672"/>
                  <a:pt x="122147" y="1735230"/>
                  <a:pt x="147078" y="1744579"/>
                </a:cubicBezTo>
                <a:cubicBezTo>
                  <a:pt x="155679" y="1747804"/>
                  <a:pt x="164902" y="1749035"/>
                  <a:pt x="173814" y="1751263"/>
                </a:cubicBezTo>
                <a:cubicBezTo>
                  <a:pt x="182726" y="1757947"/>
                  <a:pt x="189411" y="1771316"/>
                  <a:pt x="200551" y="1771316"/>
                </a:cubicBezTo>
                <a:cubicBezTo>
                  <a:pt x="250022" y="1771316"/>
                  <a:pt x="299023" y="1760605"/>
                  <a:pt x="347604" y="1751263"/>
                </a:cubicBezTo>
                <a:cubicBezTo>
                  <a:pt x="357389" y="1749381"/>
                  <a:pt x="366148" y="1743567"/>
                  <a:pt x="374341" y="1737895"/>
                </a:cubicBezTo>
                <a:cubicBezTo>
                  <a:pt x="454586" y="1682341"/>
                  <a:pt x="411506" y="1709577"/>
                  <a:pt x="461236" y="1664368"/>
                </a:cubicBezTo>
                <a:cubicBezTo>
                  <a:pt x="476436" y="1650550"/>
                  <a:pt x="493500" y="1638788"/>
                  <a:pt x="508025" y="1624263"/>
                </a:cubicBezTo>
                <a:cubicBezTo>
                  <a:pt x="559862" y="1572426"/>
                  <a:pt x="507171" y="1602774"/>
                  <a:pt x="581551" y="1544053"/>
                </a:cubicBezTo>
                <a:cubicBezTo>
                  <a:pt x="606772" y="1524141"/>
                  <a:pt x="636670" y="1510653"/>
                  <a:pt x="661762" y="1490579"/>
                </a:cubicBezTo>
                <a:cubicBezTo>
                  <a:pt x="672902" y="1481667"/>
                  <a:pt x="683147" y="1471501"/>
                  <a:pt x="695183" y="1463842"/>
                </a:cubicBezTo>
                <a:cubicBezTo>
                  <a:pt x="707793" y="1455818"/>
                  <a:pt x="723331" y="1452758"/>
                  <a:pt x="735288" y="1443790"/>
                </a:cubicBezTo>
                <a:cubicBezTo>
                  <a:pt x="769707" y="1417976"/>
                  <a:pt x="842400" y="1346406"/>
                  <a:pt x="895709" y="1316790"/>
                </a:cubicBezTo>
                <a:cubicBezTo>
                  <a:pt x="922938" y="1301663"/>
                  <a:pt x="987133" y="1269973"/>
                  <a:pt x="1022709" y="1256632"/>
                </a:cubicBezTo>
                <a:cubicBezTo>
                  <a:pt x="1042501" y="1249210"/>
                  <a:pt x="1063502" y="1245051"/>
                  <a:pt x="1082867" y="1236579"/>
                </a:cubicBezTo>
                <a:cubicBezTo>
                  <a:pt x="1099324" y="1229379"/>
                  <a:pt x="1112978" y="1216513"/>
                  <a:pt x="1129657" y="1209842"/>
                </a:cubicBezTo>
                <a:cubicBezTo>
                  <a:pt x="1167567" y="1194678"/>
                  <a:pt x="1203455" y="1195101"/>
                  <a:pt x="1243288" y="1189790"/>
                </a:cubicBezTo>
                <a:cubicBezTo>
                  <a:pt x="1256722" y="1187999"/>
                  <a:pt x="1269976" y="1185022"/>
                  <a:pt x="1283393" y="1183105"/>
                </a:cubicBezTo>
                <a:cubicBezTo>
                  <a:pt x="1301176" y="1180564"/>
                  <a:pt x="1319042" y="1178649"/>
                  <a:pt x="1336867" y="1176421"/>
                </a:cubicBezTo>
                <a:cubicBezTo>
                  <a:pt x="1407281" y="1152950"/>
                  <a:pt x="1358147" y="1170412"/>
                  <a:pt x="1457183" y="1129632"/>
                </a:cubicBezTo>
                <a:cubicBezTo>
                  <a:pt x="1468278" y="1125064"/>
                  <a:pt x="1479872" y="1121629"/>
                  <a:pt x="1490604" y="1116263"/>
                </a:cubicBezTo>
                <a:cubicBezTo>
                  <a:pt x="1506256" y="1108438"/>
                  <a:pt x="1520182" y="1099899"/>
                  <a:pt x="1537393" y="1096211"/>
                </a:cubicBezTo>
                <a:cubicBezTo>
                  <a:pt x="1561751" y="1090991"/>
                  <a:pt x="1586243" y="1086246"/>
                  <a:pt x="1610920" y="1082842"/>
                </a:cubicBezTo>
                <a:cubicBezTo>
                  <a:pt x="1714981" y="1068489"/>
                  <a:pt x="1724311" y="1073975"/>
                  <a:pt x="1818130" y="1056105"/>
                </a:cubicBezTo>
                <a:cubicBezTo>
                  <a:pt x="1861292" y="1047884"/>
                  <a:pt x="1889629" y="1036729"/>
                  <a:pt x="1931762" y="1022684"/>
                </a:cubicBezTo>
                <a:cubicBezTo>
                  <a:pt x="1940674" y="1013772"/>
                  <a:pt x="1948416" y="1003509"/>
                  <a:pt x="1958499" y="995947"/>
                </a:cubicBezTo>
                <a:cubicBezTo>
                  <a:pt x="1966470" y="989969"/>
                  <a:pt x="1977524" y="988889"/>
                  <a:pt x="1985236" y="982579"/>
                </a:cubicBezTo>
                <a:cubicBezTo>
                  <a:pt x="2016518" y="956985"/>
                  <a:pt x="2027508" y="944354"/>
                  <a:pt x="2045393" y="915737"/>
                </a:cubicBezTo>
                <a:cubicBezTo>
                  <a:pt x="2052279" y="904720"/>
                  <a:pt x="2058762" y="893456"/>
                  <a:pt x="2065446" y="882316"/>
                </a:cubicBezTo>
                <a:cubicBezTo>
                  <a:pt x="2067674" y="873404"/>
                  <a:pt x="2069225" y="864294"/>
                  <a:pt x="2072130" y="855579"/>
                </a:cubicBezTo>
                <a:cubicBezTo>
                  <a:pt x="2079156" y="834502"/>
                  <a:pt x="2094949" y="800227"/>
                  <a:pt x="2105551" y="782053"/>
                </a:cubicBezTo>
                <a:cubicBezTo>
                  <a:pt x="2113647" y="768175"/>
                  <a:pt x="2124192" y="755825"/>
                  <a:pt x="2132288" y="741947"/>
                </a:cubicBezTo>
                <a:cubicBezTo>
                  <a:pt x="2148466" y="714213"/>
                  <a:pt x="2154209" y="697173"/>
                  <a:pt x="2165709" y="668421"/>
                </a:cubicBezTo>
                <a:cubicBezTo>
                  <a:pt x="2163481" y="601579"/>
                  <a:pt x="2169456" y="533956"/>
                  <a:pt x="2159025" y="467895"/>
                </a:cubicBezTo>
                <a:cubicBezTo>
                  <a:pt x="2152350" y="425617"/>
                  <a:pt x="2075340" y="372445"/>
                  <a:pt x="2058762" y="347579"/>
                </a:cubicBezTo>
                <a:cubicBezTo>
                  <a:pt x="2054306" y="340895"/>
                  <a:pt x="2051493" y="332754"/>
                  <a:pt x="2045393" y="327526"/>
                </a:cubicBezTo>
                <a:cubicBezTo>
                  <a:pt x="2035529" y="319071"/>
                  <a:pt x="2022933" y="314449"/>
                  <a:pt x="2011972" y="307474"/>
                </a:cubicBezTo>
                <a:cubicBezTo>
                  <a:pt x="1998417" y="298848"/>
                  <a:pt x="1985550" y="289158"/>
                  <a:pt x="1971867" y="280737"/>
                </a:cubicBezTo>
                <a:cubicBezTo>
                  <a:pt x="1956569" y="271322"/>
                  <a:pt x="1940481" y="263242"/>
                  <a:pt x="1925078" y="254000"/>
                </a:cubicBezTo>
                <a:cubicBezTo>
                  <a:pt x="1918189" y="249867"/>
                  <a:pt x="1912366" y="243895"/>
                  <a:pt x="1905025" y="240632"/>
                </a:cubicBezTo>
                <a:cubicBezTo>
                  <a:pt x="1892148" y="234909"/>
                  <a:pt x="1878591" y="230681"/>
                  <a:pt x="1864920" y="227263"/>
                </a:cubicBezTo>
                <a:cubicBezTo>
                  <a:pt x="1827161" y="217824"/>
                  <a:pt x="1847191" y="222381"/>
                  <a:pt x="1804762" y="213895"/>
                </a:cubicBezTo>
                <a:cubicBezTo>
                  <a:pt x="1742376" y="216123"/>
                  <a:pt x="1679928" y="217018"/>
                  <a:pt x="1617604" y="220579"/>
                </a:cubicBezTo>
                <a:cubicBezTo>
                  <a:pt x="1601875" y="221478"/>
                  <a:pt x="1586431" y="225181"/>
                  <a:pt x="1570814" y="227263"/>
                </a:cubicBezTo>
                <a:lnTo>
                  <a:pt x="1517341" y="233947"/>
                </a:lnTo>
                <a:cubicBezTo>
                  <a:pt x="1501744" y="238403"/>
                  <a:pt x="1486772" y="247316"/>
                  <a:pt x="1470551" y="247316"/>
                </a:cubicBezTo>
                <a:cubicBezTo>
                  <a:pt x="1425630" y="247316"/>
                  <a:pt x="1369854" y="226184"/>
                  <a:pt x="1330183" y="207211"/>
                </a:cubicBezTo>
                <a:cubicBezTo>
                  <a:pt x="1300505" y="193017"/>
                  <a:pt x="1272901" y="174750"/>
                  <a:pt x="1243288" y="160421"/>
                </a:cubicBezTo>
                <a:cubicBezTo>
                  <a:pt x="1203782" y="141305"/>
                  <a:pt x="1162683" y="125634"/>
                  <a:pt x="1122972" y="106947"/>
                </a:cubicBezTo>
                <a:cubicBezTo>
                  <a:pt x="1086909" y="89976"/>
                  <a:pt x="1052506" y="69526"/>
                  <a:pt x="1016025" y="53474"/>
                </a:cubicBezTo>
                <a:cubicBezTo>
                  <a:pt x="996678" y="44961"/>
                  <a:pt x="975659" y="40843"/>
                  <a:pt x="955867" y="33421"/>
                </a:cubicBezTo>
                <a:cubicBezTo>
                  <a:pt x="939979" y="27463"/>
                  <a:pt x="925176" y="18734"/>
                  <a:pt x="909078" y="13368"/>
                </a:cubicBezTo>
                <a:cubicBezTo>
                  <a:pt x="898300" y="9775"/>
                  <a:pt x="886747" y="9148"/>
                  <a:pt x="875657" y="6684"/>
                </a:cubicBezTo>
                <a:cubicBezTo>
                  <a:pt x="866689" y="4691"/>
                  <a:pt x="857832" y="2228"/>
                  <a:pt x="848920" y="0"/>
                </a:cubicBezTo>
                <a:cubicBezTo>
                  <a:pt x="840008" y="2228"/>
                  <a:pt x="830400" y="2576"/>
                  <a:pt x="822183" y="6684"/>
                </a:cubicBezTo>
                <a:cubicBezTo>
                  <a:pt x="760284" y="37633"/>
                  <a:pt x="801634" y="22667"/>
                  <a:pt x="762025" y="53474"/>
                </a:cubicBezTo>
                <a:cubicBezTo>
                  <a:pt x="723150" y="83711"/>
                  <a:pt x="723578" y="77483"/>
                  <a:pt x="681814" y="100263"/>
                </a:cubicBezTo>
                <a:cubicBezTo>
                  <a:pt x="670408" y="106484"/>
                  <a:pt x="659203" y="113109"/>
                  <a:pt x="648393" y="120316"/>
                </a:cubicBezTo>
                <a:cubicBezTo>
                  <a:pt x="639124" y="126495"/>
                  <a:pt x="630722" y="133893"/>
                  <a:pt x="621657" y="140368"/>
                </a:cubicBezTo>
                <a:cubicBezTo>
                  <a:pt x="615120" y="145037"/>
                  <a:pt x="608288" y="149281"/>
                  <a:pt x="601604" y="153737"/>
                </a:cubicBezTo>
                <a:cubicBezTo>
                  <a:pt x="597148" y="160421"/>
                  <a:pt x="594407" y="168647"/>
                  <a:pt x="588236" y="173790"/>
                </a:cubicBezTo>
                <a:cubicBezTo>
                  <a:pt x="580581" y="180169"/>
                  <a:pt x="569790" y="181631"/>
                  <a:pt x="561499" y="187158"/>
                </a:cubicBezTo>
                <a:cubicBezTo>
                  <a:pt x="556255" y="190654"/>
                  <a:pt x="552586" y="196070"/>
                  <a:pt x="548130" y="200526"/>
                </a:cubicBezTo>
                <a:cubicBezTo>
                  <a:pt x="543674" y="209438"/>
                  <a:pt x="540879" y="219398"/>
                  <a:pt x="534762" y="227263"/>
                </a:cubicBezTo>
                <a:cubicBezTo>
                  <a:pt x="507089" y="262843"/>
                  <a:pt x="493984" y="264888"/>
                  <a:pt x="454551" y="287421"/>
                </a:cubicBezTo>
                <a:cubicBezTo>
                  <a:pt x="436727" y="309702"/>
                  <a:pt x="418706" y="331827"/>
                  <a:pt x="401078" y="354263"/>
                </a:cubicBezTo>
                <a:cubicBezTo>
                  <a:pt x="394195" y="363023"/>
                  <a:pt x="386007" y="371036"/>
                  <a:pt x="381025" y="381000"/>
                </a:cubicBezTo>
                <a:lnTo>
                  <a:pt x="367657" y="407737"/>
                </a:lnTo>
                <a:cubicBezTo>
                  <a:pt x="365429" y="421105"/>
                  <a:pt x="364866" y="434861"/>
                  <a:pt x="360972" y="447842"/>
                </a:cubicBezTo>
                <a:cubicBezTo>
                  <a:pt x="356142" y="463941"/>
                  <a:pt x="334023" y="495056"/>
                  <a:pt x="327551" y="508000"/>
                </a:cubicBezTo>
                <a:cubicBezTo>
                  <a:pt x="322757" y="517588"/>
                  <a:pt x="316324" y="546225"/>
                  <a:pt x="314183" y="554790"/>
                </a:cubicBezTo>
                <a:cubicBezTo>
                  <a:pt x="316411" y="583755"/>
                  <a:pt x="315513" y="613131"/>
                  <a:pt x="320867" y="641684"/>
                </a:cubicBezTo>
                <a:cubicBezTo>
                  <a:pt x="322348" y="649580"/>
                  <a:pt x="330643" y="654552"/>
                  <a:pt x="334236" y="661737"/>
                </a:cubicBezTo>
                <a:cubicBezTo>
                  <a:pt x="337387" y="668039"/>
                  <a:pt x="338692" y="675106"/>
                  <a:pt x="340920" y="681790"/>
                </a:cubicBezTo>
                <a:cubicBezTo>
                  <a:pt x="332108" y="699414"/>
                  <a:pt x="317743" y="734122"/>
                  <a:pt x="300814" y="748632"/>
                </a:cubicBezTo>
                <a:cubicBezTo>
                  <a:pt x="293249" y="755116"/>
                  <a:pt x="282622" y="756874"/>
                  <a:pt x="274078" y="762000"/>
                </a:cubicBezTo>
                <a:cubicBezTo>
                  <a:pt x="249167" y="776947"/>
                  <a:pt x="223236" y="790642"/>
                  <a:pt x="200551" y="808790"/>
                </a:cubicBezTo>
                <a:cubicBezTo>
                  <a:pt x="189411" y="817702"/>
                  <a:pt x="177962" y="826242"/>
                  <a:pt x="167130" y="835526"/>
                </a:cubicBezTo>
                <a:cubicBezTo>
                  <a:pt x="162345" y="839627"/>
                  <a:pt x="158683" y="844958"/>
                  <a:pt x="153762" y="848895"/>
                </a:cubicBezTo>
                <a:cubicBezTo>
                  <a:pt x="147489" y="853913"/>
                  <a:pt x="140393" y="857807"/>
                  <a:pt x="133709" y="862263"/>
                </a:cubicBezTo>
                <a:cubicBezTo>
                  <a:pt x="131481" y="868947"/>
                  <a:pt x="130176" y="876014"/>
                  <a:pt x="127025" y="882316"/>
                </a:cubicBezTo>
                <a:cubicBezTo>
                  <a:pt x="123433" y="889501"/>
                  <a:pt x="116197" y="894747"/>
                  <a:pt x="113657" y="902368"/>
                </a:cubicBezTo>
                <a:cubicBezTo>
                  <a:pt x="109371" y="915226"/>
                  <a:pt x="109397" y="929140"/>
                  <a:pt x="106972" y="942474"/>
                </a:cubicBezTo>
                <a:cubicBezTo>
                  <a:pt x="104940" y="953652"/>
                  <a:pt x="96946" y="965868"/>
                  <a:pt x="93604" y="982579"/>
                </a:cubicBezTo>
                <a:close/>
              </a:path>
            </a:pathLst>
          </a:cu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90"/>
                </a:solidFill>
              </a:rPr>
              <a:t>T</a:t>
            </a:r>
          </a:p>
        </p:txBody>
      </p:sp>
      <p:sp>
        <p:nvSpPr>
          <p:cNvPr id="7" name="Freeform 6"/>
          <p:cNvSpPr/>
          <p:nvPr/>
        </p:nvSpPr>
        <p:spPr>
          <a:xfrm>
            <a:off x="3461600" y="3459083"/>
            <a:ext cx="2165710" cy="1771316"/>
          </a:xfrm>
          <a:custGeom>
            <a:avLst/>
            <a:gdLst>
              <a:gd name="connsiteX0" fmla="*/ 93604 w 2165709"/>
              <a:gd name="connsiteY0" fmla="*/ 982579 h 1771316"/>
              <a:gd name="connsiteX1" fmla="*/ 86920 w 2165709"/>
              <a:gd name="connsiteY1" fmla="*/ 1042737 h 1771316"/>
              <a:gd name="connsiteX2" fmla="*/ 73551 w 2165709"/>
              <a:gd name="connsiteY2" fmla="*/ 1096211 h 1771316"/>
              <a:gd name="connsiteX3" fmla="*/ 33446 w 2165709"/>
              <a:gd name="connsiteY3" fmla="*/ 1203158 h 1771316"/>
              <a:gd name="connsiteX4" fmla="*/ 13393 w 2165709"/>
              <a:gd name="connsiteY4" fmla="*/ 1236579 h 1771316"/>
              <a:gd name="connsiteX5" fmla="*/ 25 w 2165709"/>
              <a:gd name="connsiteY5" fmla="*/ 1343526 h 1771316"/>
              <a:gd name="connsiteX6" fmla="*/ 13393 w 2165709"/>
              <a:gd name="connsiteY6" fmla="*/ 1617579 h 1771316"/>
              <a:gd name="connsiteX7" fmla="*/ 46814 w 2165709"/>
              <a:gd name="connsiteY7" fmla="*/ 1684421 h 1771316"/>
              <a:gd name="connsiteX8" fmla="*/ 80236 w 2165709"/>
              <a:gd name="connsiteY8" fmla="*/ 1704474 h 1771316"/>
              <a:gd name="connsiteX9" fmla="*/ 147078 w 2165709"/>
              <a:gd name="connsiteY9" fmla="*/ 1744579 h 1771316"/>
              <a:gd name="connsiteX10" fmla="*/ 173814 w 2165709"/>
              <a:gd name="connsiteY10" fmla="*/ 1751263 h 1771316"/>
              <a:gd name="connsiteX11" fmla="*/ 200551 w 2165709"/>
              <a:gd name="connsiteY11" fmla="*/ 1771316 h 1771316"/>
              <a:gd name="connsiteX12" fmla="*/ 347604 w 2165709"/>
              <a:gd name="connsiteY12" fmla="*/ 1751263 h 1771316"/>
              <a:gd name="connsiteX13" fmla="*/ 374341 w 2165709"/>
              <a:gd name="connsiteY13" fmla="*/ 1737895 h 1771316"/>
              <a:gd name="connsiteX14" fmla="*/ 461236 w 2165709"/>
              <a:gd name="connsiteY14" fmla="*/ 1664368 h 1771316"/>
              <a:gd name="connsiteX15" fmla="*/ 508025 w 2165709"/>
              <a:gd name="connsiteY15" fmla="*/ 1624263 h 1771316"/>
              <a:gd name="connsiteX16" fmla="*/ 581551 w 2165709"/>
              <a:gd name="connsiteY16" fmla="*/ 1544053 h 1771316"/>
              <a:gd name="connsiteX17" fmla="*/ 661762 w 2165709"/>
              <a:gd name="connsiteY17" fmla="*/ 1490579 h 1771316"/>
              <a:gd name="connsiteX18" fmla="*/ 695183 w 2165709"/>
              <a:gd name="connsiteY18" fmla="*/ 1463842 h 1771316"/>
              <a:gd name="connsiteX19" fmla="*/ 735288 w 2165709"/>
              <a:gd name="connsiteY19" fmla="*/ 1443790 h 1771316"/>
              <a:gd name="connsiteX20" fmla="*/ 895709 w 2165709"/>
              <a:gd name="connsiteY20" fmla="*/ 1316790 h 1771316"/>
              <a:gd name="connsiteX21" fmla="*/ 1022709 w 2165709"/>
              <a:gd name="connsiteY21" fmla="*/ 1256632 h 1771316"/>
              <a:gd name="connsiteX22" fmla="*/ 1082867 w 2165709"/>
              <a:gd name="connsiteY22" fmla="*/ 1236579 h 1771316"/>
              <a:gd name="connsiteX23" fmla="*/ 1129657 w 2165709"/>
              <a:gd name="connsiteY23" fmla="*/ 1209842 h 1771316"/>
              <a:gd name="connsiteX24" fmla="*/ 1243288 w 2165709"/>
              <a:gd name="connsiteY24" fmla="*/ 1189790 h 1771316"/>
              <a:gd name="connsiteX25" fmla="*/ 1283393 w 2165709"/>
              <a:gd name="connsiteY25" fmla="*/ 1183105 h 1771316"/>
              <a:gd name="connsiteX26" fmla="*/ 1336867 w 2165709"/>
              <a:gd name="connsiteY26" fmla="*/ 1176421 h 1771316"/>
              <a:gd name="connsiteX27" fmla="*/ 1457183 w 2165709"/>
              <a:gd name="connsiteY27" fmla="*/ 1129632 h 1771316"/>
              <a:gd name="connsiteX28" fmla="*/ 1490604 w 2165709"/>
              <a:gd name="connsiteY28" fmla="*/ 1116263 h 1771316"/>
              <a:gd name="connsiteX29" fmla="*/ 1537393 w 2165709"/>
              <a:gd name="connsiteY29" fmla="*/ 1096211 h 1771316"/>
              <a:gd name="connsiteX30" fmla="*/ 1610920 w 2165709"/>
              <a:gd name="connsiteY30" fmla="*/ 1082842 h 1771316"/>
              <a:gd name="connsiteX31" fmla="*/ 1818130 w 2165709"/>
              <a:gd name="connsiteY31" fmla="*/ 1056105 h 1771316"/>
              <a:gd name="connsiteX32" fmla="*/ 1931762 w 2165709"/>
              <a:gd name="connsiteY32" fmla="*/ 1022684 h 1771316"/>
              <a:gd name="connsiteX33" fmla="*/ 1958499 w 2165709"/>
              <a:gd name="connsiteY33" fmla="*/ 995947 h 1771316"/>
              <a:gd name="connsiteX34" fmla="*/ 1985236 w 2165709"/>
              <a:gd name="connsiteY34" fmla="*/ 982579 h 1771316"/>
              <a:gd name="connsiteX35" fmla="*/ 2045393 w 2165709"/>
              <a:gd name="connsiteY35" fmla="*/ 915737 h 1771316"/>
              <a:gd name="connsiteX36" fmla="*/ 2065446 w 2165709"/>
              <a:gd name="connsiteY36" fmla="*/ 882316 h 1771316"/>
              <a:gd name="connsiteX37" fmla="*/ 2072130 w 2165709"/>
              <a:gd name="connsiteY37" fmla="*/ 855579 h 1771316"/>
              <a:gd name="connsiteX38" fmla="*/ 2105551 w 2165709"/>
              <a:gd name="connsiteY38" fmla="*/ 782053 h 1771316"/>
              <a:gd name="connsiteX39" fmla="*/ 2132288 w 2165709"/>
              <a:gd name="connsiteY39" fmla="*/ 741947 h 1771316"/>
              <a:gd name="connsiteX40" fmla="*/ 2165709 w 2165709"/>
              <a:gd name="connsiteY40" fmla="*/ 668421 h 1771316"/>
              <a:gd name="connsiteX41" fmla="*/ 2159025 w 2165709"/>
              <a:gd name="connsiteY41" fmla="*/ 467895 h 1771316"/>
              <a:gd name="connsiteX42" fmla="*/ 2058762 w 2165709"/>
              <a:gd name="connsiteY42" fmla="*/ 347579 h 1771316"/>
              <a:gd name="connsiteX43" fmla="*/ 2045393 w 2165709"/>
              <a:gd name="connsiteY43" fmla="*/ 327526 h 1771316"/>
              <a:gd name="connsiteX44" fmla="*/ 2011972 w 2165709"/>
              <a:gd name="connsiteY44" fmla="*/ 307474 h 1771316"/>
              <a:gd name="connsiteX45" fmla="*/ 1971867 w 2165709"/>
              <a:gd name="connsiteY45" fmla="*/ 280737 h 1771316"/>
              <a:gd name="connsiteX46" fmla="*/ 1925078 w 2165709"/>
              <a:gd name="connsiteY46" fmla="*/ 254000 h 1771316"/>
              <a:gd name="connsiteX47" fmla="*/ 1905025 w 2165709"/>
              <a:gd name="connsiteY47" fmla="*/ 240632 h 1771316"/>
              <a:gd name="connsiteX48" fmla="*/ 1864920 w 2165709"/>
              <a:gd name="connsiteY48" fmla="*/ 227263 h 1771316"/>
              <a:gd name="connsiteX49" fmla="*/ 1804762 w 2165709"/>
              <a:gd name="connsiteY49" fmla="*/ 213895 h 1771316"/>
              <a:gd name="connsiteX50" fmla="*/ 1617604 w 2165709"/>
              <a:gd name="connsiteY50" fmla="*/ 220579 h 1771316"/>
              <a:gd name="connsiteX51" fmla="*/ 1570814 w 2165709"/>
              <a:gd name="connsiteY51" fmla="*/ 227263 h 1771316"/>
              <a:gd name="connsiteX52" fmla="*/ 1517341 w 2165709"/>
              <a:gd name="connsiteY52" fmla="*/ 233947 h 1771316"/>
              <a:gd name="connsiteX53" fmla="*/ 1470551 w 2165709"/>
              <a:gd name="connsiteY53" fmla="*/ 247316 h 1771316"/>
              <a:gd name="connsiteX54" fmla="*/ 1330183 w 2165709"/>
              <a:gd name="connsiteY54" fmla="*/ 207211 h 1771316"/>
              <a:gd name="connsiteX55" fmla="*/ 1243288 w 2165709"/>
              <a:gd name="connsiteY55" fmla="*/ 160421 h 1771316"/>
              <a:gd name="connsiteX56" fmla="*/ 1122972 w 2165709"/>
              <a:gd name="connsiteY56" fmla="*/ 106947 h 1771316"/>
              <a:gd name="connsiteX57" fmla="*/ 1016025 w 2165709"/>
              <a:gd name="connsiteY57" fmla="*/ 53474 h 1771316"/>
              <a:gd name="connsiteX58" fmla="*/ 955867 w 2165709"/>
              <a:gd name="connsiteY58" fmla="*/ 33421 h 1771316"/>
              <a:gd name="connsiteX59" fmla="*/ 909078 w 2165709"/>
              <a:gd name="connsiteY59" fmla="*/ 13368 h 1771316"/>
              <a:gd name="connsiteX60" fmla="*/ 875657 w 2165709"/>
              <a:gd name="connsiteY60" fmla="*/ 6684 h 1771316"/>
              <a:gd name="connsiteX61" fmla="*/ 848920 w 2165709"/>
              <a:gd name="connsiteY61" fmla="*/ 0 h 1771316"/>
              <a:gd name="connsiteX62" fmla="*/ 822183 w 2165709"/>
              <a:gd name="connsiteY62" fmla="*/ 6684 h 1771316"/>
              <a:gd name="connsiteX63" fmla="*/ 762025 w 2165709"/>
              <a:gd name="connsiteY63" fmla="*/ 53474 h 1771316"/>
              <a:gd name="connsiteX64" fmla="*/ 681814 w 2165709"/>
              <a:gd name="connsiteY64" fmla="*/ 100263 h 1771316"/>
              <a:gd name="connsiteX65" fmla="*/ 648393 w 2165709"/>
              <a:gd name="connsiteY65" fmla="*/ 120316 h 1771316"/>
              <a:gd name="connsiteX66" fmla="*/ 621657 w 2165709"/>
              <a:gd name="connsiteY66" fmla="*/ 140368 h 1771316"/>
              <a:gd name="connsiteX67" fmla="*/ 601604 w 2165709"/>
              <a:gd name="connsiteY67" fmla="*/ 153737 h 1771316"/>
              <a:gd name="connsiteX68" fmla="*/ 588236 w 2165709"/>
              <a:gd name="connsiteY68" fmla="*/ 173790 h 1771316"/>
              <a:gd name="connsiteX69" fmla="*/ 561499 w 2165709"/>
              <a:gd name="connsiteY69" fmla="*/ 187158 h 1771316"/>
              <a:gd name="connsiteX70" fmla="*/ 548130 w 2165709"/>
              <a:gd name="connsiteY70" fmla="*/ 200526 h 1771316"/>
              <a:gd name="connsiteX71" fmla="*/ 534762 w 2165709"/>
              <a:gd name="connsiteY71" fmla="*/ 227263 h 1771316"/>
              <a:gd name="connsiteX72" fmla="*/ 454551 w 2165709"/>
              <a:gd name="connsiteY72" fmla="*/ 287421 h 1771316"/>
              <a:gd name="connsiteX73" fmla="*/ 401078 w 2165709"/>
              <a:gd name="connsiteY73" fmla="*/ 354263 h 1771316"/>
              <a:gd name="connsiteX74" fmla="*/ 381025 w 2165709"/>
              <a:gd name="connsiteY74" fmla="*/ 381000 h 1771316"/>
              <a:gd name="connsiteX75" fmla="*/ 367657 w 2165709"/>
              <a:gd name="connsiteY75" fmla="*/ 407737 h 1771316"/>
              <a:gd name="connsiteX76" fmla="*/ 360972 w 2165709"/>
              <a:gd name="connsiteY76" fmla="*/ 447842 h 1771316"/>
              <a:gd name="connsiteX77" fmla="*/ 327551 w 2165709"/>
              <a:gd name="connsiteY77" fmla="*/ 508000 h 1771316"/>
              <a:gd name="connsiteX78" fmla="*/ 314183 w 2165709"/>
              <a:gd name="connsiteY78" fmla="*/ 554790 h 1771316"/>
              <a:gd name="connsiteX79" fmla="*/ 320867 w 2165709"/>
              <a:gd name="connsiteY79" fmla="*/ 641684 h 1771316"/>
              <a:gd name="connsiteX80" fmla="*/ 334236 w 2165709"/>
              <a:gd name="connsiteY80" fmla="*/ 661737 h 1771316"/>
              <a:gd name="connsiteX81" fmla="*/ 340920 w 2165709"/>
              <a:gd name="connsiteY81" fmla="*/ 681790 h 1771316"/>
              <a:gd name="connsiteX82" fmla="*/ 300814 w 2165709"/>
              <a:gd name="connsiteY82" fmla="*/ 748632 h 1771316"/>
              <a:gd name="connsiteX83" fmla="*/ 274078 w 2165709"/>
              <a:gd name="connsiteY83" fmla="*/ 762000 h 1771316"/>
              <a:gd name="connsiteX84" fmla="*/ 200551 w 2165709"/>
              <a:gd name="connsiteY84" fmla="*/ 808790 h 1771316"/>
              <a:gd name="connsiteX85" fmla="*/ 167130 w 2165709"/>
              <a:gd name="connsiteY85" fmla="*/ 835526 h 1771316"/>
              <a:gd name="connsiteX86" fmla="*/ 153762 w 2165709"/>
              <a:gd name="connsiteY86" fmla="*/ 848895 h 1771316"/>
              <a:gd name="connsiteX87" fmla="*/ 133709 w 2165709"/>
              <a:gd name="connsiteY87" fmla="*/ 862263 h 1771316"/>
              <a:gd name="connsiteX88" fmla="*/ 127025 w 2165709"/>
              <a:gd name="connsiteY88" fmla="*/ 882316 h 1771316"/>
              <a:gd name="connsiteX89" fmla="*/ 113657 w 2165709"/>
              <a:gd name="connsiteY89" fmla="*/ 902368 h 1771316"/>
              <a:gd name="connsiteX90" fmla="*/ 106972 w 2165709"/>
              <a:gd name="connsiteY90" fmla="*/ 942474 h 1771316"/>
              <a:gd name="connsiteX91" fmla="*/ 93604 w 2165709"/>
              <a:gd name="connsiteY91" fmla="*/ 982579 h 1771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65709" h="1771316">
                <a:moveTo>
                  <a:pt x="93604" y="982579"/>
                </a:moveTo>
                <a:cubicBezTo>
                  <a:pt x="90262" y="999290"/>
                  <a:pt x="90426" y="1022868"/>
                  <a:pt x="86920" y="1042737"/>
                </a:cubicBezTo>
                <a:cubicBezTo>
                  <a:pt x="83727" y="1060831"/>
                  <a:pt x="78285" y="1078458"/>
                  <a:pt x="73551" y="1096211"/>
                </a:cubicBezTo>
                <a:cubicBezTo>
                  <a:pt x="60444" y="1145364"/>
                  <a:pt x="58263" y="1153525"/>
                  <a:pt x="33446" y="1203158"/>
                </a:cubicBezTo>
                <a:cubicBezTo>
                  <a:pt x="27636" y="1214778"/>
                  <a:pt x="20077" y="1225439"/>
                  <a:pt x="13393" y="1236579"/>
                </a:cubicBezTo>
                <a:cubicBezTo>
                  <a:pt x="8231" y="1267553"/>
                  <a:pt x="-539" y="1314777"/>
                  <a:pt x="25" y="1343526"/>
                </a:cubicBezTo>
                <a:cubicBezTo>
                  <a:pt x="1818" y="1434968"/>
                  <a:pt x="3917" y="1526612"/>
                  <a:pt x="13393" y="1617579"/>
                </a:cubicBezTo>
                <a:cubicBezTo>
                  <a:pt x="13775" y="1621243"/>
                  <a:pt x="34845" y="1674162"/>
                  <a:pt x="46814" y="1684421"/>
                </a:cubicBezTo>
                <a:cubicBezTo>
                  <a:pt x="56678" y="1692876"/>
                  <a:pt x="69275" y="1697499"/>
                  <a:pt x="80236" y="1704474"/>
                </a:cubicBezTo>
                <a:cubicBezTo>
                  <a:pt x="102547" y="1718672"/>
                  <a:pt x="122147" y="1735230"/>
                  <a:pt x="147078" y="1744579"/>
                </a:cubicBezTo>
                <a:cubicBezTo>
                  <a:pt x="155679" y="1747804"/>
                  <a:pt x="164902" y="1749035"/>
                  <a:pt x="173814" y="1751263"/>
                </a:cubicBezTo>
                <a:cubicBezTo>
                  <a:pt x="182726" y="1757947"/>
                  <a:pt x="189411" y="1771316"/>
                  <a:pt x="200551" y="1771316"/>
                </a:cubicBezTo>
                <a:cubicBezTo>
                  <a:pt x="250022" y="1771316"/>
                  <a:pt x="299023" y="1760605"/>
                  <a:pt x="347604" y="1751263"/>
                </a:cubicBezTo>
                <a:cubicBezTo>
                  <a:pt x="357389" y="1749381"/>
                  <a:pt x="366148" y="1743567"/>
                  <a:pt x="374341" y="1737895"/>
                </a:cubicBezTo>
                <a:cubicBezTo>
                  <a:pt x="454586" y="1682341"/>
                  <a:pt x="411506" y="1709577"/>
                  <a:pt x="461236" y="1664368"/>
                </a:cubicBezTo>
                <a:cubicBezTo>
                  <a:pt x="476436" y="1650550"/>
                  <a:pt x="493500" y="1638788"/>
                  <a:pt x="508025" y="1624263"/>
                </a:cubicBezTo>
                <a:cubicBezTo>
                  <a:pt x="559862" y="1572426"/>
                  <a:pt x="507171" y="1602774"/>
                  <a:pt x="581551" y="1544053"/>
                </a:cubicBezTo>
                <a:cubicBezTo>
                  <a:pt x="606772" y="1524141"/>
                  <a:pt x="636670" y="1510653"/>
                  <a:pt x="661762" y="1490579"/>
                </a:cubicBezTo>
                <a:cubicBezTo>
                  <a:pt x="672902" y="1481667"/>
                  <a:pt x="683147" y="1471501"/>
                  <a:pt x="695183" y="1463842"/>
                </a:cubicBezTo>
                <a:cubicBezTo>
                  <a:pt x="707793" y="1455818"/>
                  <a:pt x="723331" y="1452758"/>
                  <a:pt x="735288" y="1443790"/>
                </a:cubicBezTo>
                <a:cubicBezTo>
                  <a:pt x="769707" y="1417976"/>
                  <a:pt x="842400" y="1346406"/>
                  <a:pt x="895709" y="1316790"/>
                </a:cubicBezTo>
                <a:cubicBezTo>
                  <a:pt x="922938" y="1301663"/>
                  <a:pt x="987133" y="1269973"/>
                  <a:pt x="1022709" y="1256632"/>
                </a:cubicBezTo>
                <a:cubicBezTo>
                  <a:pt x="1042501" y="1249210"/>
                  <a:pt x="1063502" y="1245051"/>
                  <a:pt x="1082867" y="1236579"/>
                </a:cubicBezTo>
                <a:cubicBezTo>
                  <a:pt x="1099324" y="1229379"/>
                  <a:pt x="1112978" y="1216513"/>
                  <a:pt x="1129657" y="1209842"/>
                </a:cubicBezTo>
                <a:cubicBezTo>
                  <a:pt x="1167567" y="1194678"/>
                  <a:pt x="1203455" y="1195101"/>
                  <a:pt x="1243288" y="1189790"/>
                </a:cubicBezTo>
                <a:cubicBezTo>
                  <a:pt x="1256722" y="1187999"/>
                  <a:pt x="1269976" y="1185022"/>
                  <a:pt x="1283393" y="1183105"/>
                </a:cubicBezTo>
                <a:cubicBezTo>
                  <a:pt x="1301176" y="1180564"/>
                  <a:pt x="1319042" y="1178649"/>
                  <a:pt x="1336867" y="1176421"/>
                </a:cubicBezTo>
                <a:cubicBezTo>
                  <a:pt x="1407281" y="1152950"/>
                  <a:pt x="1358147" y="1170412"/>
                  <a:pt x="1457183" y="1129632"/>
                </a:cubicBezTo>
                <a:cubicBezTo>
                  <a:pt x="1468278" y="1125064"/>
                  <a:pt x="1479872" y="1121629"/>
                  <a:pt x="1490604" y="1116263"/>
                </a:cubicBezTo>
                <a:cubicBezTo>
                  <a:pt x="1506256" y="1108438"/>
                  <a:pt x="1520182" y="1099899"/>
                  <a:pt x="1537393" y="1096211"/>
                </a:cubicBezTo>
                <a:cubicBezTo>
                  <a:pt x="1561751" y="1090991"/>
                  <a:pt x="1586243" y="1086246"/>
                  <a:pt x="1610920" y="1082842"/>
                </a:cubicBezTo>
                <a:cubicBezTo>
                  <a:pt x="1714981" y="1068489"/>
                  <a:pt x="1724311" y="1073975"/>
                  <a:pt x="1818130" y="1056105"/>
                </a:cubicBezTo>
                <a:cubicBezTo>
                  <a:pt x="1861292" y="1047884"/>
                  <a:pt x="1889629" y="1036729"/>
                  <a:pt x="1931762" y="1022684"/>
                </a:cubicBezTo>
                <a:cubicBezTo>
                  <a:pt x="1940674" y="1013772"/>
                  <a:pt x="1948416" y="1003509"/>
                  <a:pt x="1958499" y="995947"/>
                </a:cubicBezTo>
                <a:cubicBezTo>
                  <a:pt x="1966470" y="989969"/>
                  <a:pt x="1977524" y="988889"/>
                  <a:pt x="1985236" y="982579"/>
                </a:cubicBezTo>
                <a:cubicBezTo>
                  <a:pt x="2016518" y="956985"/>
                  <a:pt x="2027508" y="944354"/>
                  <a:pt x="2045393" y="915737"/>
                </a:cubicBezTo>
                <a:cubicBezTo>
                  <a:pt x="2052279" y="904720"/>
                  <a:pt x="2058762" y="893456"/>
                  <a:pt x="2065446" y="882316"/>
                </a:cubicBezTo>
                <a:cubicBezTo>
                  <a:pt x="2067674" y="873404"/>
                  <a:pt x="2069225" y="864294"/>
                  <a:pt x="2072130" y="855579"/>
                </a:cubicBezTo>
                <a:cubicBezTo>
                  <a:pt x="2079156" y="834502"/>
                  <a:pt x="2094949" y="800227"/>
                  <a:pt x="2105551" y="782053"/>
                </a:cubicBezTo>
                <a:cubicBezTo>
                  <a:pt x="2113647" y="768175"/>
                  <a:pt x="2124192" y="755825"/>
                  <a:pt x="2132288" y="741947"/>
                </a:cubicBezTo>
                <a:cubicBezTo>
                  <a:pt x="2148466" y="714213"/>
                  <a:pt x="2154209" y="697173"/>
                  <a:pt x="2165709" y="668421"/>
                </a:cubicBezTo>
                <a:cubicBezTo>
                  <a:pt x="2163481" y="601579"/>
                  <a:pt x="2169456" y="533956"/>
                  <a:pt x="2159025" y="467895"/>
                </a:cubicBezTo>
                <a:cubicBezTo>
                  <a:pt x="2152350" y="425617"/>
                  <a:pt x="2075340" y="372445"/>
                  <a:pt x="2058762" y="347579"/>
                </a:cubicBezTo>
                <a:cubicBezTo>
                  <a:pt x="2054306" y="340895"/>
                  <a:pt x="2051493" y="332754"/>
                  <a:pt x="2045393" y="327526"/>
                </a:cubicBezTo>
                <a:cubicBezTo>
                  <a:pt x="2035529" y="319071"/>
                  <a:pt x="2022933" y="314449"/>
                  <a:pt x="2011972" y="307474"/>
                </a:cubicBezTo>
                <a:cubicBezTo>
                  <a:pt x="1998417" y="298848"/>
                  <a:pt x="1985550" y="289158"/>
                  <a:pt x="1971867" y="280737"/>
                </a:cubicBezTo>
                <a:cubicBezTo>
                  <a:pt x="1956569" y="271322"/>
                  <a:pt x="1940481" y="263242"/>
                  <a:pt x="1925078" y="254000"/>
                </a:cubicBezTo>
                <a:cubicBezTo>
                  <a:pt x="1918189" y="249867"/>
                  <a:pt x="1912366" y="243895"/>
                  <a:pt x="1905025" y="240632"/>
                </a:cubicBezTo>
                <a:cubicBezTo>
                  <a:pt x="1892148" y="234909"/>
                  <a:pt x="1878591" y="230681"/>
                  <a:pt x="1864920" y="227263"/>
                </a:cubicBezTo>
                <a:cubicBezTo>
                  <a:pt x="1827161" y="217824"/>
                  <a:pt x="1847191" y="222381"/>
                  <a:pt x="1804762" y="213895"/>
                </a:cubicBezTo>
                <a:cubicBezTo>
                  <a:pt x="1742376" y="216123"/>
                  <a:pt x="1679928" y="217018"/>
                  <a:pt x="1617604" y="220579"/>
                </a:cubicBezTo>
                <a:cubicBezTo>
                  <a:pt x="1601875" y="221478"/>
                  <a:pt x="1586431" y="225181"/>
                  <a:pt x="1570814" y="227263"/>
                </a:cubicBezTo>
                <a:lnTo>
                  <a:pt x="1517341" y="233947"/>
                </a:lnTo>
                <a:cubicBezTo>
                  <a:pt x="1501744" y="238403"/>
                  <a:pt x="1486772" y="247316"/>
                  <a:pt x="1470551" y="247316"/>
                </a:cubicBezTo>
                <a:cubicBezTo>
                  <a:pt x="1425630" y="247316"/>
                  <a:pt x="1369854" y="226184"/>
                  <a:pt x="1330183" y="207211"/>
                </a:cubicBezTo>
                <a:cubicBezTo>
                  <a:pt x="1300505" y="193017"/>
                  <a:pt x="1272901" y="174750"/>
                  <a:pt x="1243288" y="160421"/>
                </a:cubicBezTo>
                <a:cubicBezTo>
                  <a:pt x="1203782" y="141305"/>
                  <a:pt x="1162683" y="125634"/>
                  <a:pt x="1122972" y="106947"/>
                </a:cubicBezTo>
                <a:cubicBezTo>
                  <a:pt x="1086909" y="89976"/>
                  <a:pt x="1052506" y="69526"/>
                  <a:pt x="1016025" y="53474"/>
                </a:cubicBezTo>
                <a:cubicBezTo>
                  <a:pt x="996678" y="44961"/>
                  <a:pt x="975659" y="40843"/>
                  <a:pt x="955867" y="33421"/>
                </a:cubicBezTo>
                <a:cubicBezTo>
                  <a:pt x="939979" y="27463"/>
                  <a:pt x="925176" y="18734"/>
                  <a:pt x="909078" y="13368"/>
                </a:cubicBezTo>
                <a:cubicBezTo>
                  <a:pt x="898300" y="9775"/>
                  <a:pt x="886747" y="9148"/>
                  <a:pt x="875657" y="6684"/>
                </a:cubicBezTo>
                <a:cubicBezTo>
                  <a:pt x="866689" y="4691"/>
                  <a:pt x="857832" y="2228"/>
                  <a:pt x="848920" y="0"/>
                </a:cubicBezTo>
                <a:cubicBezTo>
                  <a:pt x="840008" y="2228"/>
                  <a:pt x="830400" y="2576"/>
                  <a:pt x="822183" y="6684"/>
                </a:cubicBezTo>
                <a:cubicBezTo>
                  <a:pt x="760284" y="37633"/>
                  <a:pt x="801634" y="22667"/>
                  <a:pt x="762025" y="53474"/>
                </a:cubicBezTo>
                <a:cubicBezTo>
                  <a:pt x="723150" y="83711"/>
                  <a:pt x="723578" y="77483"/>
                  <a:pt x="681814" y="100263"/>
                </a:cubicBezTo>
                <a:cubicBezTo>
                  <a:pt x="670408" y="106484"/>
                  <a:pt x="659203" y="113109"/>
                  <a:pt x="648393" y="120316"/>
                </a:cubicBezTo>
                <a:cubicBezTo>
                  <a:pt x="639124" y="126495"/>
                  <a:pt x="630722" y="133893"/>
                  <a:pt x="621657" y="140368"/>
                </a:cubicBezTo>
                <a:cubicBezTo>
                  <a:pt x="615120" y="145037"/>
                  <a:pt x="608288" y="149281"/>
                  <a:pt x="601604" y="153737"/>
                </a:cubicBezTo>
                <a:cubicBezTo>
                  <a:pt x="597148" y="160421"/>
                  <a:pt x="594407" y="168647"/>
                  <a:pt x="588236" y="173790"/>
                </a:cubicBezTo>
                <a:cubicBezTo>
                  <a:pt x="580581" y="180169"/>
                  <a:pt x="569790" y="181631"/>
                  <a:pt x="561499" y="187158"/>
                </a:cubicBezTo>
                <a:cubicBezTo>
                  <a:pt x="556255" y="190654"/>
                  <a:pt x="552586" y="196070"/>
                  <a:pt x="548130" y="200526"/>
                </a:cubicBezTo>
                <a:cubicBezTo>
                  <a:pt x="543674" y="209438"/>
                  <a:pt x="540879" y="219398"/>
                  <a:pt x="534762" y="227263"/>
                </a:cubicBezTo>
                <a:cubicBezTo>
                  <a:pt x="507089" y="262843"/>
                  <a:pt x="493984" y="264888"/>
                  <a:pt x="454551" y="287421"/>
                </a:cubicBezTo>
                <a:cubicBezTo>
                  <a:pt x="436727" y="309702"/>
                  <a:pt x="418706" y="331827"/>
                  <a:pt x="401078" y="354263"/>
                </a:cubicBezTo>
                <a:cubicBezTo>
                  <a:pt x="394195" y="363023"/>
                  <a:pt x="386007" y="371036"/>
                  <a:pt x="381025" y="381000"/>
                </a:cubicBezTo>
                <a:lnTo>
                  <a:pt x="367657" y="407737"/>
                </a:lnTo>
                <a:cubicBezTo>
                  <a:pt x="365429" y="421105"/>
                  <a:pt x="364866" y="434861"/>
                  <a:pt x="360972" y="447842"/>
                </a:cubicBezTo>
                <a:cubicBezTo>
                  <a:pt x="356142" y="463941"/>
                  <a:pt x="334023" y="495056"/>
                  <a:pt x="327551" y="508000"/>
                </a:cubicBezTo>
                <a:cubicBezTo>
                  <a:pt x="322757" y="517588"/>
                  <a:pt x="316324" y="546225"/>
                  <a:pt x="314183" y="554790"/>
                </a:cubicBezTo>
                <a:cubicBezTo>
                  <a:pt x="316411" y="583755"/>
                  <a:pt x="315513" y="613131"/>
                  <a:pt x="320867" y="641684"/>
                </a:cubicBezTo>
                <a:cubicBezTo>
                  <a:pt x="322348" y="649580"/>
                  <a:pt x="330643" y="654552"/>
                  <a:pt x="334236" y="661737"/>
                </a:cubicBezTo>
                <a:cubicBezTo>
                  <a:pt x="337387" y="668039"/>
                  <a:pt x="338692" y="675106"/>
                  <a:pt x="340920" y="681790"/>
                </a:cubicBezTo>
                <a:cubicBezTo>
                  <a:pt x="332108" y="699414"/>
                  <a:pt x="317743" y="734122"/>
                  <a:pt x="300814" y="748632"/>
                </a:cubicBezTo>
                <a:cubicBezTo>
                  <a:pt x="293249" y="755116"/>
                  <a:pt x="282622" y="756874"/>
                  <a:pt x="274078" y="762000"/>
                </a:cubicBezTo>
                <a:cubicBezTo>
                  <a:pt x="249167" y="776947"/>
                  <a:pt x="223236" y="790642"/>
                  <a:pt x="200551" y="808790"/>
                </a:cubicBezTo>
                <a:cubicBezTo>
                  <a:pt x="189411" y="817702"/>
                  <a:pt x="177962" y="826242"/>
                  <a:pt x="167130" y="835526"/>
                </a:cubicBezTo>
                <a:cubicBezTo>
                  <a:pt x="162345" y="839627"/>
                  <a:pt x="158683" y="844958"/>
                  <a:pt x="153762" y="848895"/>
                </a:cubicBezTo>
                <a:cubicBezTo>
                  <a:pt x="147489" y="853913"/>
                  <a:pt x="140393" y="857807"/>
                  <a:pt x="133709" y="862263"/>
                </a:cubicBezTo>
                <a:cubicBezTo>
                  <a:pt x="131481" y="868947"/>
                  <a:pt x="130176" y="876014"/>
                  <a:pt x="127025" y="882316"/>
                </a:cubicBezTo>
                <a:cubicBezTo>
                  <a:pt x="123433" y="889501"/>
                  <a:pt x="116197" y="894747"/>
                  <a:pt x="113657" y="902368"/>
                </a:cubicBezTo>
                <a:cubicBezTo>
                  <a:pt x="109371" y="915226"/>
                  <a:pt x="109397" y="929140"/>
                  <a:pt x="106972" y="942474"/>
                </a:cubicBezTo>
                <a:cubicBezTo>
                  <a:pt x="104940" y="953652"/>
                  <a:pt x="96946" y="965868"/>
                  <a:pt x="93604" y="982579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1" tIns="45706" rIns="91411" bIns="45706" anchor="ctr"/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000090"/>
                </a:solidFill>
              </a:rPr>
              <a:t>A</a:t>
            </a:r>
          </a:p>
        </p:txBody>
      </p:sp>
      <p:pic>
        <p:nvPicPr>
          <p:cNvPr id="99338" name="Picture 12" descr="latex-image-1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6300" y="34417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050373" y="2279362"/>
            <a:ext cx="5951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30000" dirty="0" smtClean="0"/>
              <a:t>c</a:t>
            </a:r>
            <a:endParaRPr lang="en-US" sz="3200" baseline="30000" dirty="0"/>
          </a:p>
        </p:txBody>
      </p: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85" y="3749675"/>
            <a:ext cx="642551" cy="3302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-151938" y="2099007"/>
            <a:ext cx="4549313" cy="2028493"/>
            <a:chOff x="-151938" y="2099007"/>
            <a:chExt cx="4549313" cy="2028493"/>
          </a:xfrm>
        </p:grpSpPr>
        <p:sp>
          <p:nvSpPr>
            <p:cNvPr id="99340" name="TextBox 20"/>
            <p:cNvSpPr txBox="1">
              <a:spLocks noChangeArrowheads="1"/>
            </p:cNvSpPr>
            <p:nvPr/>
          </p:nvSpPr>
          <p:spPr bwMode="auto">
            <a:xfrm rot="19917482">
              <a:off x="-151938" y="2099007"/>
              <a:ext cx="4184316" cy="523192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11" tIns="45706" rIns="91411" bIns="45706">
              <a:spAutoFit/>
            </a:bodyPr>
            <a:lstStyle/>
            <a:p>
              <a:pPr algn="ctr" rtl="0"/>
              <a:r>
                <a:rPr lang="en-US" sz="2800" dirty="0" smtClean="0">
                  <a:solidFill>
                    <a:schemeClr val="tx1"/>
                  </a:solidFill>
                  <a:latin typeface="Arial"/>
                  <a:cs typeface="Arial"/>
                </a:rPr>
                <a:t>(A,A):same sign in both</a:t>
              </a:r>
            </a:p>
          </p:txBody>
        </p:sp>
        <p:cxnSp>
          <p:nvCxnSpPr>
            <p:cNvPr id="13" name="Straight Arrow Connector 12"/>
            <p:cNvCxnSpPr>
              <a:stCxn id="99340" idx="2"/>
            </p:cNvCxnSpPr>
            <p:nvPr/>
          </p:nvCxnSpPr>
          <p:spPr>
            <a:xfrm>
              <a:off x="2063201" y="2591489"/>
              <a:ext cx="1987172" cy="1536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9340" idx="2"/>
            </p:cNvCxnSpPr>
            <p:nvPr/>
          </p:nvCxnSpPr>
          <p:spPr>
            <a:xfrm>
              <a:off x="2063201" y="2591489"/>
              <a:ext cx="2334174" cy="13074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778375" y="2394413"/>
            <a:ext cx="4299811" cy="637712"/>
            <a:chOff x="4778375" y="2394413"/>
            <a:chExt cx="4299811" cy="637712"/>
          </a:xfrm>
        </p:grpSpPr>
        <p:sp>
          <p:nvSpPr>
            <p:cNvPr id="27" name="TextBox 20"/>
            <p:cNvSpPr txBox="1">
              <a:spLocks noChangeArrowheads="1"/>
            </p:cNvSpPr>
            <p:nvPr/>
          </p:nvSpPr>
          <p:spPr bwMode="auto">
            <a:xfrm rot="2121093">
              <a:off x="4893870" y="2394413"/>
              <a:ext cx="4184316" cy="523192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11" tIns="45706" rIns="91411" bIns="45706">
              <a:spAutoFit/>
            </a:bodyPr>
            <a:lstStyle/>
            <a:p>
              <a:pPr algn="ctr" rtl="0"/>
              <a:r>
                <a:rPr lang="en-US" sz="2800" dirty="0" smtClean="0">
                  <a:solidFill>
                    <a:schemeClr val="tx1"/>
                  </a:solidFill>
                  <a:latin typeface="Arial"/>
                  <a:cs typeface="Arial"/>
                </a:rPr>
                <a:t>(</a:t>
              </a:r>
              <a:r>
                <a:rPr lang="en-US" sz="2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A</a:t>
              </a:r>
              <a:r>
                <a:rPr lang="en-US" sz="2800" baseline="30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en-US" sz="28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,A</a:t>
              </a:r>
              <a:r>
                <a:rPr lang="en-US" sz="2800" baseline="30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c</a:t>
              </a:r>
              <a:r>
                <a:rPr lang="en-US" sz="2800" dirty="0" smtClean="0">
                  <a:solidFill>
                    <a:schemeClr val="tx1"/>
                  </a:solidFill>
                  <a:latin typeface="Arial"/>
                  <a:cs typeface="Arial"/>
                </a:rPr>
                <a:t>):same sign in both</a:t>
              </a:r>
            </a:p>
          </p:txBody>
        </p:sp>
        <p:cxnSp>
          <p:nvCxnSpPr>
            <p:cNvPr id="26" name="Straight Arrow Connector 25"/>
            <p:cNvCxnSpPr>
              <a:stCxn id="27" idx="2"/>
            </p:cNvCxnSpPr>
            <p:nvPr/>
          </p:nvCxnSpPr>
          <p:spPr>
            <a:xfrm flipH="1" flipV="1">
              <a:off x="4778375" y="2591489"/>
              <a:ext cx="2056296" cy="2778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2"/>
            </p:cNvCxnSpPr>
            <p:nvPr/>
          </p:nvCxnSpPr>
          <p:spPr>
            <a:xfrm flipH="1">
              <a:off x="5429250" y="2869371"/>
              <a:ext cx="1405421" cy="1627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079076" y="3819182"/>
            <a:ext cx="5791200" cy="2946722"/>
            <a:chOff x="2079076" y="3819182"/>
            <a:chExt cx="5791200" cy="2946722"/>
          </a:xfrm>
        </p:grpSpPr>
        <p:sp>
          <p:nvSpPr>
            <p:cNvPr id="34" name="TextBox 20"/>
            <p:cNvSpPr txBox="1">
              <a:spLocks noChangeArrowheads="1"/>
            </p:cNvSpPr>
            <p:nvPr/>
          </p:nvSpPr>
          <p:spPr bwMode="auto">
            <a:xfrm>
              <a:off x="2079076" y="5380938"/>
              <a:ext cx="5791200" cy="1384966"/>
            </a:xfrm>
            <a:prstGeom prst="rect">
              <a:avLst/>
            </a:prstGeom>
            <a:ln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11" tIns="45706" rIns="91411" bIns="45706">
              <a:spAutoFit/>
            </a:bodyPr>
            <a:lstStyle/>
            <a:p>
              <a:pPr algn="ctr" rtl="0"/>
              <a:r>
                <a:rPr lang="en-US" sz="2800" dirty="0" smtClean="0">
                  <a:solidFill>
                    <a:schemeClr val="tx1"/>
                  </a:solidFill>
                  <a:latin typeface="Arial"/>
                  <a:cs typeface="Arial"/>
                </a:rPr>
                <a:t>∂(A) – only place they differ </a:t>
              </a:r>
              <a:r>
                <a:rPr lang="en-US" sz="2800" dirty="0" smtClean="0">
                  <a:solidFill>
                    <a:schemeClr val="tx1"/>
                  </a:solidFill>
                  <a:latin typeface="Arial"/>
                  <a:cs typeface="Arial"/>
                  <a:sym typeface="Wingdings"/>
                </a:rPr>
                <a:t> ∂(A) must have large (relative) mass high expansion</a:t>
              </a:r>
              <a:endParaRPr lang="en-US" sz="28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33" name="Straight Arrow Connector 32"/>
            <p:cNvCxnSpPr>
              <a:stCxn id="34" idx="0"/>
            </p:cNvCxnSpPr>
            <p:nvPr/>
          </p:nvCxnSpPr>
          <p:spPr>
            <a:xfrm flipV="1">
              <a:off x="4974676" y="3819182"/>
              <a:ext cx="728285" cy="15617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162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8" y="3775075"/>
            <a:ext cx="7199312" cy="1470025"/>
          </a:xfrm>
        </p:spPr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Locally-Testable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are classical </a:t>
            </a:r>
            <a:r>
              <a:rPr lang="en-US" sz="2800" dirty="0"/>
              <a:t>NLTS</a:t>
            </a:r>
          </a:p>
        </p:txBody>
      </p:sp>
      <p:pic>
        <p:nvPicPr>
          <p:cNvPr id="7" name="Picture Placeholder 6" descr="imgres.jpg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/>
          </a:blip>
          <a:srcRect l="5322" r="53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5564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FFFF00"/>
                </a:solidFill>
                <a:effectLst/>
              </a:rPr>
              <a:t>So far</a:t>
            </a:r>
            <a:r>
              <a:rPr lang="en-US" sz="2400" dirty="0" smtClean="0">
                <a:effectLst/>
              </a:rPr>
              <a:t>: low expansion </a:t>
            </a:r>
            <a:r>
              <a:rPr lang="en-US" sz="2400" dirty="0" smtClean="0">
                <a:effectLst/>
                <a:sym typeface="Wingdings"/>
              </a:rPr>
              <a:t></a:t>
            </a:r>
            <a:r>
              <a:rPr lang="en-US" sz="2400" dirty="0" smtClean="0">
                <a:effectLst/>
              </a:rPr>
              <a:t> high circuit depth</a:t>
            </a:r>
            <a:endParaRPr lang="en-US" sz="2400" dirty="0">
              <a:effectLst/>
            </a:endParaRPr>
          </a:p>
          <a:p>
            <a:pPr eaLnBrk="1" hangingPunct="1"/>
            <a:r>
              <a:rPr lang="en-US" sz="2400" dirty="0" smtClean="0">
                <a:solidFill>
                  <a:srgbClr val="FFFF00"/>
                </a:solidFill>
                <a:effectLst/>
              </a:rPr>
              <a:t>Next goal</a:t>
            </a:r>
            <a:r>
              <a:rPr lang="en-US" sz="2400" dirty="0" smtClean="0">
                <a:effectLst/>
              </a:rPr>
              <a:t>: Hamiltonian where any </a:t>
            </a:r>
            <a:r>
              <a:rPr lang="en-US" sz="2400" dirty="0">
                <a:effectLst/>
              </a:rPr>
              <a:t>low-energy state has </a:t>
            </a:r>
            <a:r>
              <a:rPr lang="en-US" sz="2400" dirty="0" smtClean="0">
                <a:effectLst/>
              </a:rPr>
              <a:t>low expansion.</a:t>
            </a:r>
          </a:p>
        </p:txBody>
      </p:sp>
    </p:spTree>
    <p:extLst>
      <p:ext uri="{BB962C8B-B14F-4D97-AF65-F5344CB8AC3E}">
        <p14:creationId xmlns:p14="http://schemas.microsoft.com/office/powerpoint/2010/main" val="309546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ffectLst/>
              </a:rPr>
              <a:t>Turns out that “local testability” is a “turnkey” property.</a:t>
            </a:r>
          </a:p>
          <a:p>
            <a:pPr eaLnBrk="1" hangingPunct="1"/>
            <a:r>
              <a:rPr lang="en-US" dirty="0">
                <a:effectLst/>
              </a:rPr>
              <a:t>Definition:  Locally-testable codes</a:t>
            </a:r>
          </a:p>
          <a:p>
            <a:pPr lvl="1"/>
            <a:r>
              <a:rPr lang="en-US" dirty="0">
                <a:effectLst/>
              </a:rPr>
              <a:t>A subspace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C</a:t>
            </a:r>
            <a:r>
              <a:rPr lang="en-US" dirty="0" smtClean="0">
                <a:effectLst/>
              </a:rPr>
              <a:t> of GF(2)</a:t>
            </a:r>
            <a:r>
              <a:rPr lang="en-US" baseline="30000" dirty="0" smtClean="0">
                <a:effectLst/>
              </a:rPr>
              <a:t>n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A </a:t>
            </a:r>
            <a:r>
              <a:rPr lang="en-US" dirty="0">
                <a:solidFill>
                  <a:srgbClr val="FFFF00"/>
                </a:solidFill>
                <a:effectLst/>
              </a:rPr>
              <a:t>local tester</a:t>
            </a:r>
            <a:r>
              <a:rPr lang="en-US" dirty="0">
                <a:effectLst/>
              </a:rPr>
              <a:t>: set of check terms 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{</a:t>
            </a:r>
            <a:r>
              <a:rPr lang="en-US" dirty="0" err="1" smtClean="0">
                <a:solidFill>
                  <a:srgbClr val="FFFF00"/>
                </a:solidFill>
                <a:effectLst/>
              </a:rPr>
              <a:t>C</a:t>
            </a:r>
            <a:r>
              <a:rPr lang="en-US" baseline="-25000" dirty="0" err="1" smtClean="0">
                <a:solidFill>
                  <a:srgbClr val="FFFF00"/>
                </a:solidFill>
                <a:effectLst/>
              </a:rPr>
              <a:t>i</a:t>
            </a:r>
            <a:r>
              <a:rPr lang="en-US" dirty="0" smtClean="0">
                <a:solidFill>
                  <a:srgbClr val="FFFF00"/>
                </a:solidFill>
                <a:effectLst/>
              </a:rPr>
              <a:t>}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such that for every word </a:t>
            </a:r>
            <a:r>
              <a:rPr lang="en-US" dirty="0">
                <a:solidFill>
                  <a:srgbClr val="FFFF00"/>
                </a:solidFill>
                <a:effectLst/>
              </a:rPr>
              <a:t>w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:</a:t>
            </a:r>
            <a:endParaRPr lang="en-US" dirty="0">
              <a:effectLst/>
            </a:endParaRPr>
          </a:p>
          <a:p>
            <a:pPr eaLnBrk="1" hangingPunct="1"/>
            <a:endParaRPr lang="en-US" dirty="0">
              <a:effectLst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88" y="4647320"/>
            <a:ext cx="67691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88" y="79375"/>
            <a:ext cx="8805862" cy="1417638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Example: Hadamard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ffectLst/>
              </a:rPr>
              <a:t>Encode x in {0,1}</a:t>
            </a:r>
            <a:r>
              <a:rPr lang="en-US" baseline="30000" dirty="0" smtClean="0">
                <a:effectLst/>
              </a:rPr>
              <a:t>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as the function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c(w) = &lt;</a:t>
            </a:r>
            <a:r>
              <a:rPr lang="en-US" dirty="0" err="1">
                <a:effectLst/>
              </a:rPr>
              <a:t>w,x</a:t>
            </a:r>
            <a:r>
              <a:rPr lang="en-US" dirty="0" smtClean="0">
                <a:effectLst/>
              </a:rPr>
              <a:t>&gt;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Express as a truth table of length 2</a:t>
            </a:r>
            <a:r>
              <a:rPr lang="en-US" baseline="30000" dirty="0" smtClean="0">
                <a:effectLst/>
              </a:rPr>
              <a:t>n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pPr eaLnBrk="1" hangingPunct="1"/>
            <a:r>
              <a:rPr lang="en-US" dirty="0">
                <a:effectLst/>
              </a:rPr>
              <a:t>Rate is log(n).</a:t>
            </a:r>
          </a:p>
          <a:p>
            <a:pPr eaLnBrk="1" hangingPunct="1"/>
            <a:r>
              <a:rPr lang="en-US" dirty="0">
                <a:effectLst/>
              </a:rPr>
              <a:t>It is locally testable [BLR] !</a:t>
            </a:r>
          </a:p>
          <a:p>
            <a:pPr lvl="1"/>
            <a:r>
              <a:rPr lang="en-US" dirty="0" smtClean="0">
                <a:effectLst/>
              </a:rPr>
              <a:t>Sample </a:t>
            </a:r>
            <a:r>
              <a:rPr lang="en-US" dirty="0" err="1">
                <a:effectLst/>
              </a:rPr>
              <a:t>a</a:t>
            </a:r>
            <a:r>
              <a:rPr lang="en-US" dirty="0" err="1" smtClean="0">
                <a:effectLst/>
              </a:rPr>
              <a:t>,</a:t>
            </a:r>
            <a:r>
              <a:rPr lang="en-US" dirty="0" err="1">
                <a:effectLst/>
              </a:rPr>
              <a:t>b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at random</a:t>
            </a:r>
          </a:p>
          <a:p>
            <a:pPr lvl="1"/>
            <a:r>
              <a:rPr lang="en-US" dirty="0">
                <a:effectLst/>
              </a:rPr>
              <a:t>Accept if and only if c</a:t>
            </a:r>
            <a:r>
              <a:rPr lang="en-US" dirty="0" smtClean="0">
                <a:effectLst/>
              </a:rPr>
              <a:t>(a) </a:t>
            </a:r>
            <a:r>
              <a:rPr lang="en-US" dirty="0">
                <a:effectLst/>
              </a:rPr>
              <a:t>+ c</a:t>
            </a:r>
            <a:r>
              <a:rPr lang="en-US" dirty="0" smtClean="0">
                <a:effectLst/>
              </a:rPr>
              <a:t>(b) </a:t>
            </a:r>
            <a:r>
              <a:rPr lang="en-US" dirty="0">
                <a:effectLst/>
              </a:rPr>
              <a:t>= c</a:t>
            </a:r>
            <a:r>
              <a:rPr lang="en-US" dirty="0" smtClean="0">
                <a:effectLst/>
              </a:rPr>
              <a:t>(</a:t>
            </a:r>
            <a:r>
              <a:rPr lang="en-US" dirty="0" err="1" smtClean="0">
                <a:effectLst/>
              </a:rPr>
              <a:t>a+b</a:t>
            </a:r>
            <a:r>
              <a:rPr lang="en-US" dirty="0" smtClean="0">
                <a:effectLst/>
              </a:rPr>
              <a:t>)</a:t>
            </a:r>
            <a:r>
              <a:rPr lang="en-US" dirty="0">
                <a:effectLst/>
              </a:rPr>
              <a:t>.</a:t>
            </a:r>
          </a:p>
          <a:p>
            <a:pPr lvl="1"/>
            <a:r>
              <a:rPr lang="en-US" dirty="0">
                <a:effectLst/>
              </a:rPr>
              <a:t>Reads only 3 bits from c</a:t>
            </a:r>
          </a:p>
          <a:p>
            <a:pPr lvl="1"/>
            <a:r>
              <a:rPr lang="en-US" dirty="0" smtClean="0">
                <a:effectLst/>
              </a:rPr>
              <a:t>LTC with </a:t>
            </a:r>
            <a:r>
              <a:rPr lang="en-US" dirty="0" err="1" smtClean="0">
                <a:effectLst/>
              </a:rPr>
              <a:t>ρ</a:t>
            </a:r>
            <a:r>
              <a:rPr lang="en-US" dirty="0" smtClean="0">
                <a:effectLst/>
              </a:rPr>
              <a:t> ≥ 1/3.</a:t>
            </a:r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24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LTC = Classical NLTS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1784351"/>
            <a:ext cx="7612063" cy="3454400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ffectLst/>
              </a:rPr>
              <a:t>We would like a </a:t>
            </a:r>
            <a:r>
              <a:rPr lang="en-US" dirty="0" smtClean="0">
                <a:effectLst/>
              </a:rPr>
              <a:t>locally defined </a:t>
            </a:r>
            <a:r>
              <a:rPr lang="en-US" dirty="0">
                <a:effectLst/>
              </a:rPr>
              <a:t>system that preserves </a:t>
            </a:r>
            <a:r>
              <a:rPr lang="en-US" dirty="0" smtClean="0">
                <a:effectLst/>
              </a:rPr>
              <a:t>low expansion </a:t>
            </a:r>
            <a:r>
              <a:rPr lang="en-US" dirty="0">
                <a:effectLst/>
              </a:rPr>
              <a:t>in the presence of noise.</a:t>
            </a:r>
          </a:p>
          <a:p>
            <a:pPr eaLnBrk="1" hangingPunct="1"/>
            <a:r>
              <a:rPr lang="en-US" dirty="0" smtClean="0">
                <a:effectLst/>
              </a:rPr>
              <a:t>“</a:t>
            </a:r>
            <a:r>
              <a:rPr lang="en-US" dirty="0">
                <a:effectLst/>
              </a:rPr>
              <a:t>toy” example: </a:t>
            </a:r>
            <a:r>
              <a:rPr lang="en-US" dirty="0" smtClean="0">
                <a:effectLst/>
              </a:rPr>
              <a:t>distributions on LTCs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Uniform distribution on a code – </a:t>
            </a:r>
            <a:r>
              <a:rPr lang="en-US" dirty="0" smtClean="0">
                <a:effectLst/>
              </a:rPr>
              <a:t>low expansion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Noisy uniform distribution on a code – </a:t>
            </a:r>
            <a:r>
              <a:rPr lang="en-US" dirty="0" smtClean="0">
                <a:effectLst/>
              </a:rPr>
              <a:t>could have high expansion.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Noisy uniform distribution on an LTC – low expansion 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28661" y="5238751"/>
            <a:ext cx="3832514" cy="876299"/>
            <a:chOff x="3028661" y="5238751"/>
            <a:chExt cx="3832514" cy="876299"/>
          </a:xfrm>
        </p:grpSpPr>
        <p:sp>
          <p:nvSpPr>
            <p:cNvPr id="6" name="Oval 5"/>
            <p:cNvSpPr/>
            <p:nvPr/>
          </p:nvSpPr>
          <p:spPr>
            <a:xfrm>
              <a:off x="6702425" y="5876925"/>
              <a:ext cx="158750" cy="1587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28661" y="5956300"/>
              <a:ext cx="158750" cy="1587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820516" y="5238751"/>
              <a:ext cx="158750" cy="1587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6728732" y="6093443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03118" y="5686753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39203" y="5751985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91603" y="5904385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03360" y="5948136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79266" y="5091050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292146" y="6223908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92146" y="5621520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52003" y="5397501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89863" y="6364352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899 0.00255 " pathEditMode="relative" ptsTypes="AA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145 -0.0213 " pathEditMode="relative" ptsTypes="AA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694 -0.09514 " pathEditMode="relative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413 -0.00532 " pathEditMode="relative" ptsTypes="AA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584 -0.0463 " pathEditMode="relative" ptsTypes="AA">
                                      <p:cBhvr>
                                        <p:cTn id="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8837 0.00718 " pathEditMode="relative" ptsTypes="AA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make this property quantum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>
                <a:effectLst/>
              </a:rPr>
              <a:t>A </a:t>
            </a:r>
            <a:r>
              <a:rPr lang="en-US" dirty="0" err="1" smtClean="0">
                <a:effectLst/>
              </a:rPr>
              <a:t>hypergraph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product [Tillich-</a:t>
            </a:r>
            <a:r>
              <a:rPr lang="en-US" dirty="0" err="1" smtClean="0">
                <a:effectLst/>
              </a:rPr>
              <a:t>Zémor</a:t>
            </a:r>
            <a:r>
              <a:rPr lang="en-US" dirty="0" smtClean="0">
                <a:effectLst/>
              </a:rPr>
              <a:t> ‘09]</a:t>
            </a:r>
            <a:r>
              <a:rPr lang="en-US" dirty="0">
                <a:effectLst/>
              </a:rPr>
              <a:t>:</a:t>
            </a:r>
          </a:p>
          <a:p>
            <a:pPr lvl="1"/>
            <a:r>
              <a:rPr lang="en-US" dirty="0">
                <a:effectLst/>
              </a:rPr>
              <a:t>Takes in two classical </a:t>
            </a:r>
            <a:r>
              <a:rPr lang="en-US" dirty="0" smtClean="0">
                <a:effectLst/>
              </a:rPr>
              <a:t>codes C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Produces a quantum </a:t>
            </a:r>
            <a:r>
              <a:rPr lang="en-US" dirty="0" smtClean="0">
                <a:effectLst/>
              </a:rPr>
              <a:t>code Q = C </a:t>
            </a:r>
            <a:r>
              <a:rPr lang="en-US" dirty="0" err="1" smtClean="0">
                <a:effectLst/>
              </a:rPr>
              <a:t>x</a:t>
            </a:r>
            <a:r>
              <a:rPr lang="en-US" baseline="-25000" dirty="0" err="1" smtClean="0">
                <a:effectLst/>
              </a:rPr>
              <a:t>TZ</a:t>
            </a:r>
            <a:r>
              <a:rPr lang="en-US" dirty="0" smtClean="0">
                <a:effectLst/>
              </a:rPr>
              <a:t> C.</a:t>
            </a:r>
            <a:endParaRPr lang="en-US" dirty="0">
              <a:effectLst/>
            </a:endParaRPr>
          </a:p>
          <a:p>
            <a:pPr eaLnBrk="1" hangingPunct="1"/>
            <a:r>
              <a:rPr lang="en-US" dirty="0">
                <a:effectLst/>
              </a:rPr>
              <a:t>We show:</a:t>
            </a:r>
          </a:p>
          <a:p>
            <a:pPr lvl="1"/>
            <a:r>
              <a:rPr lang="en-US" dirty="0" smtClean="0">
                <a:effectLst/>
              </a:rPr>
              <a:t>If C is LTC </a:t>
            </a:r>
            <a:r>
              <a:rPr lang="en-US" dirty="0" smtClean="0">
                <a:effectLst/>
                <a:sym typeface="Wingdings"/>
              </a:rPr>
              <a:t> </a:t>
            </a:r>
            <a:r>
              <a:rPr lang="en-US" dirty="0" smtClean="0">
                <a:effectLst/>
              </a:rPr>
              <a:t>Q </a:t>
            </a:r>
            <a:r>
              <a:rPr lang="en-US" dirty="0" smtClean="0">
                <a:effectLst/>
              </a:rPr>
              <a:t>has a </a:t>
            </a:r>
            <a:r>
              <a:rPr lang="en-US" dirty="0">
                <a:effectLst/>
              </a:rPr>
              <a:t>“residual” property of local testability</a:t>
            </a:r>
            <a:r>
              <a:rPr lang="en-US" dirty="0" smtClean="0">
                <a:effectLst/>
              </a:rPr>
              <a:t>.</a:t>
            </a:r>
          </a:p>
          <a:p>
            <a:pPr lvl="1"/>
            <a:r>
              <a:rPr lang="en-US" dirty="0" smtClean="0">
                <a:effectLst/>
              </a:rPr>
              <a:t>Informally, means clustering.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885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95250"/>
            <a:ext cx="8013700" cy="1417638"/>
          </a:xfrm>
        </p:spPr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sz="4400" dirty="0"/>
              <a:t>The </a:t>
            </a:r>
            <a:r>
              <a:rPr lang="en-US" sz="4400" dirty="0" smtClean="0"/>
              <a:t>hyper-graph </a:t>
            </a:r>
            <a:r>
              <a:rPr lang="en-US" sz="4400" dirty="0"/>
              <a:t>product code</a:t>
            </a:r>
            <a:br>
              <a:rPr lang="en-US" sz="4400" dirty="0"/>
            </a:br>
            <a:r>
              <a:rPr lang="en-US" sz="3200" dirty="0"/>
              <a:t>[Tillich-</a:t>
            </a:r>
            <a:r>
              <a:rPr lang="en-US" sz="3200" dirty="0" err="1"/>
              <a:t>Zémor</a:t>
            </a:r>
            <a:r>
              <a:rPr lang="en-US" sz="3200" dirty="0"/>
              <a:t> ‘09]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 smtClean="0">
                <a:effectLst/>
              </a:rPr>
              <a:t>Parity-</a:t>
            </a:r>
            <a:r>
              <a:rPr lang="en-US" dirty="0">
                <a:effectLst/>
              </a:rPr>
              <a:t>check code </a:t>
            </a:r>
            <a:r>
              <a:rPr lang="en-US" dirty="0" smtClean="0">
                <a:effectLst/>
              </a:rPr>
              <a:t>C, bi</a:t>
            </a:r>
            <a:r>
              <a:rPr lang="en-US" dirty="0">
                <a:effectLst/>
              </a:rPr>
              <a:t>-partite graph G(A,B).</a:t>
            </a:r>
          </a:p>
          <a:p>
            <a:pPr eaLnBrk="1" hangingPunct="1"/>
            <a:r>
              <a:rPr lang="en-US" dirty="0">
                <a:effectLst/>
              </a:rPr>
              <a:t>Consider the transpose of C, C</a:t>
            </a:r>
            <a:r>
              <a:rPr lang="en-US" baseline="30000" dirty="0">
                <a:effectLst/>
              </a:rPr>
              <a:t>T</a:t>
            </a:r>
            <a:r>
              <a:rPr lang="en-US" dirty="0">
                <a:effectLst/>
              </a:rPr>
              <a:t> – G(B,A).</a:t>
            </a:r>
          </a:p>
          <a:p>
            <a:pPr eaLnBrk="1" hangingPunct="1"/>
            <a:r>
              <a:rPr lang="en-US" dirty="0">
                <a:effectLst/>
              </a:rPr>
              <a:t>Generate two new linear codes:</a:t>
            </a:r>
          </a:p>
          <a:p>
            <a:pPr lvl="1"/>
            <a:r>
              <a:rPr lang="en-US" dirty="0">
                <a:effectLst/>
              </a:rPr>
              <a:t>Bits are A x A,  B x B</a:t>
            </a:r>
          </a:p>
          <a:p>
            <a:pPr lvl="1"/>
            <a:r>
              <a:rPr lang="en-US" dirty="0">
                <a:effectLst/>
              </a:rPr>
              <a:t>Checks are </a:t>
            </a:r>
            <a:r>
              <a:rPr lang="en-US" dirty="0" smtClean="0">
                <a:effectLst/>
              </a:rPr>
              <a:t> X checks: B </a:t>
            </a:r>
            <a:r>
              <a:rPr lang="en-US" dirty="0" smtClean="0">
                <a:effectLst/>
              </a:rPr>
              <a:t>⊗ </a:t>
            </a:r>
            <a:r>
              <a:rPr lang="en-US" dirty="0">
                <a:effectLst/>
              </a:rPr>
              <a:t>I </a:t>
            </a:r>
            <a:r>
              <a:rPr lang="en-US" dirty="0" smtClean="0">
                <a:effectLst/>
              </a:rPr>
              <a:t>+I </a:t>
            </a:r>
            <a:r>
              <a:rPr lang="en-US" dirty="0">
                <a:effectLst/>
              </a:rPr>
              <a:t>⊗ </a:t>
            </a:r>
            <a:r>
              <a:rPr lang="en-US" dirty="0" smtClean="0">
                <a:effectLst/>
              </a:rPr>
              <a:t>A, Z checks: </a:t>
            </a:r>
            <a:r>
              <a:rPr lang="en-US" dirty="0">
                <a:effectLst/>
              </a:rPr>
              <a:t>I </a:t>
            </a:r>
            <a:r>
              <a:rPr lang="en-US" dirty="0" smtClean="0">
                <a:effectLst/>
              </a:rPr>
              <a:t>⊗ </a:t>
            </a:r>
            <a:r>
              <a:rPr lang="en-US" dirty="0" smtClean="0">
                <a:effectLst/>
              </a:rPr>
              <a:t>B+A </a:t>
            </a:r>
            <a:r>
              <a:rPr lang="en-US" dirty="0">
                <a:effectLst/>
              </a:rPr>
              <a:t>⊗ I]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1943100" y="5168900"/>
            <a:ext cx="2133600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AxA</a:t>
            </a:r>
            <a:endParaRPr lang="he-IL" dirty="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4597400" y="5168900"/>
            <a:ext cx="2133600" cy="1465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 err="1" smtClean="0"/>
              <a:t>BxB</a:t>
            </a:r>
            <a:endParaRPr lang="he-IL" dirty="0"/>
          </a:p>
        </p:txBody>
      </p:sp>
      <p:grpSp>
        <p:nvGrpSpPr>
          <p:cNvPr id="81936" name="Group 16"/>
          <p:cNvGrpSpPr>
            <a:grpSpLocks/>
          </p:cNvGrpSpPr>
          <p:nvPr/>
        </p:nvGrpSpPr>
        <p:grpSpPr bwMode="auto">
          <a:xfrm>
            <a:off x="2311400" y="4381500"/>
            <a:ext cx="3238500" cy="1681163"/>
            <a:chOff x="1456" y="2760"/>
            <a:chExt cx="2040" cy="1059"/>
          </a:xfrm>
        </p:grpSpPr>
        <p:sp>
          <p:nvSpPr>
            <p:cNvPr id="78855" name="Oval 8"/>
            <p:cNvSpPr>
              <a:spLocks noChangeArrowheads="1"/>
            </p:cNvSpPr>
            <p:nvPr/>
          </p:nvSpPr>
          <p:spPr bwMode="auto">
            <a:xfrm>
              <a:off x="1616" y="2760"/>
              <a:ext cx="224" cy="224"/>
            </a:xfrm>
            <a:prstGeom prst="ellipse">
              <a:avLst/>
            </a:prstGeom>
            <a:solidFill>
              <a:srgbClr val="391FF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78856" name="Line 9"/>
            <p:cNvSpPr>
              <a:spLocks noChangeShapeType="1"/>
            </p:cNvSpPr>
            <p:nvPr/>
          </p:nvSpPr>
          <p:spPr bwMode="auto">
            <a:xfrm flipH="1">
              <a:off x="1456" y="2984"/>
              <a:ext cx="272" cy="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57" name="Line 10"/>
            <p:cNvSpPr>
              <a:spLocks noChangeShapeType="1"/>
            </p:cNvSpPr>
            <p:nvPr/>
          </p:nvSpPr>
          <p:spPr bwMode="auto">
            <a:xfrm>
              <a:off x="1728" y="2984"/>
              <a:ext cx="0" cy="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58" name="Line 11"/>
            <p:cNvSpPr>
              <a:spLocks noChangeShapeType="1"/>
            </p:cNvSpPr>
            <p:nvPr/>
          </p:nvSpPr>
          <p:spPr bwMode="auto">
            <a:xfrm>
              <a:off x="1728" y="2984"/>
              <a:ext cx="232" cy="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59" name="Line 12"/>
            <p:cNvSpPr>
              <a:spLocks noChangeShapeType="1"/>
            </p:cNvSpPr>
            <p:nvPr/>
          </p:nvSpPr>
          <p:spPr bwMode="auto">
            <a:xfrm>
              <a:off x="1728" y="2984"/>
              <a:ext cx="1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60" name="Line 13"/>
            <p:cNvSpPr>
              <a:spLocks noChangeShapeType="1"/>
            </p:cNvSpPr>
            <p:nvPr/>
          </p:nvSpPr>
          <p:spPr bwMode="auto">
            <a:xfrm>
              <a:off x="1728" y="2984"/>
              <a:ext cx="17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8861" name="Line 14"/>
            <p:cNvSpPr>
              <a:spLocks noChangeShapeType="1"/>
            </p:cNvSpPr>
            <p:nvPr/>
          </p:nvSpPr>
          <p:spPr bwMode="auto">
            <a:xfrm>
              <a:off x="1728" y="2984"/>
              <a:ext cx="1748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81935" name="Text Box 15"/>
          <p:cNvSpPr txBox="1">
            <a:spLocks noChangeArrowheads="1"/>
          </p:cNvSpPr>
          <p:nvPr/>
        </p:nvSpPr>
        <p:spPr bwMode="auto">
          <a:xfrm rot="-2603864">
            <a:off x="806450" y="4689475"/>
            <a:ext cx="1504950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en-US" b="1"/>
              <a:t>New check: </a:t>
            </a:r>
          </a:p>
          <a:p>
            <a:pPr defTabSz="914400"/>
            <a:r>
              <a:rPr lang="en-US" b="1"/>
              <a:t>query C, C</a:t>
            </a:r>
            <a:r>
              <a:rPr lang="en-US" b="1" baseline="30000"/>
              <a:t>T</a:t>
            </a:r>
            <a:r>
              <a:rPr 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29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1926" grpId="0" animBg="1"/>
      <p:bldP spid="81927" grpId="0" animBg="1"/>
      <p:bldP spid="819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effectLst/>
              </a:rPr>
              <a:t>Last tool: uncertainty principle</a:t>
            </a:r>
            <a:endParaRPr lang="en-US" dirty="0" smtClean="0">
              <a:effectLst/>
            </a:endParaRPr>
          </a:p>
        </p:txBody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xfrm>
            <a:off x="765175" y="1882942"/>
            <a:ext cx="7612063" cy="4183063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ffectLst/>
              </a:rPr>
              <a:t>Suppose you have a quantum code with “residual” local testability.</a:t>
            </a:r>
          </a:p>
          <a:p>
            <a:pPr eaLnBrk="1" hangingPunct="1"/>
            <a:r>
              <a:rPr lang="en-US" sz="2400" dirty="0">
                <a:effectLst/>
              </a:rPr>
              <a:t>Noisy words cluster around the original code.</a:t>
            </a:r>
          </a:p>
          <a:p>
            <a:pPr eaLnBrk="1" hangingPunct="1"/>
            <a:r>
              <a:rPr lang="en-US" sz="2400" dirty="0">
                <a:effectLst/>
              </a:rPr>
              <a:t>But what if </a:t>
            </a:r>
            <a:r>
              <a:rPr lang="en-US" sz="2400" dirty="0" smtClean="0">
                <a:effectLst/>
              </a:rPr>
              <a:t>they </a:t>
            </a:r>
            <a:r>
              <a:rPr lang="en-US" sz="2400" dirty="0">
                <a:effectLst/>
              </a:rPr>
              <a:t>all cluster around the same </a:t>
            </a:r>
            <a:r>
              <a:rPr lang="en-US" sz="2400" dirty="0" err="1">
                <a:effectLst/>
              </a:rPr>
              <a:t>codeword</a:t>
            </a:r>
            <a:r>
              <a:rPr lang="en-US" sz="2400" dirty="0">
                <a:effectLst/>
              </a:rPr>
              <a:t> ?</a:t>
            </a:r>
          </a:p>
          <a:p>
            <a:pPr eaLnBrk="1" hangingPunct="1"/>
            <a:r>
              <a:rPr lang="en-US" sz="2400" dirty="0" smtClean="0">
                <a:effectLst/>
              </a:rPr>
              <a:t>One cluster </a:t>
            </a:r>
            <a:r>
              <a:rPr lang="en-US" sz="2400" dirty="0" smtClean="0">
                <a:effectLst/>
                <a:sym typeface="Wingdings"/>
              </a:rPr>
              <a:t> </a:t>
            </a:r>
            <a:r>
              <a:rPr lang="en-US" sz="2400" dirty="0" smtClean="0">
                <a:effectLst/>
              </a:rPr>
              <a:t>no </a:t>
            </a:r>
            <a:r>
              <a:rPr lang="en-US" sz="2400" dirty="0">
                <a:effectLst/>
              </a:rPr>
              <a:t>low-expansion </a:t>
            </a:r>
            <a:r>
              <a:rPr lang="en-US" sz="2400" dirty="0" smtClean="0">
                <a:effectLst/>
              </a:rPr>
              <a:t> !!</a:t>
            </a:r>
            <a:endParaRPr lang="en-US" sz="2400" dirty="0">
              <a:effectLst/>
            </a:endParaRPr>
          </a:p>
          <a:p>
            <a:pPr eaLnBrk="1" hangingPunct="1"/>
            <a:r>
              <a:rPr lang="en-US" sz="2400" dirty="0">
                <a:effectLst/>
              </a:rPr>
              <a:t>What is the answer ?  The uncertainty principle ?</a:t>
            </a:r>
          </a:p>
          <a:p>
            <a:pPr eaLnBrk="1" hangingPunct="1"/>
            <a:r>
              <a:rPr lang="en-US" sz="2400" dirty="0">
                <a:effectLst/>
              </a:rPr>
              <a:t>There is a high-degree of uncertainty </a:t>
            </a:r>
            <a:r>
              <a:rPr lang="en-US" sz="2400" dirty="0">
                <a:effectLst/>
                <a:sym typeface="Wingdings"/>
              </a:rPr>
              <a:t> at least two clusters.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ffectLst/>
              </a:rPr>
              <a:t>Take the </a:t>
            </a:r>
            <a:r>
              <a:rPr lang="en-US" sz="2400" dirty="0" err="1">
                <a:effectLst/>
              </a:rPr>
              <a:t>Hadamard</a:t>
            </a:r>
            <a:r>
              <a:rPr lang="en-US" sz="2400" dirty="0">
                <a:effectLst/>
              </a:rPr>
              <a:t> code C</a:t>
            </a:r>
          </a:p>
          <a:p>
            <a:pPr eaLnBrk="1" hangingPunct="1"/>
            <a:r>
              <a:rPr lang="en-US" sz="2400" dirty="0">
                <a:effectLst/>
              </a:rPr>
              <a:t>Reduce its degree as a bi-partite graph: C </a:t>
            </a:r>
            <a:r>
              <a:rPr lang="en-US" sz="2400" dirty="0">
                <a:effectLst/>
                <a:sym typeface="Wingdings" pitchFamily="2" charset="2"/>
              </a:rPr>
              <a:t> C’.</a:t>
            </a:r>
            <a:endParaRPr lang="en-US" sz="2400" dirty="0">
              <a:effectLst/>
            </a:endParaRPr>
          </a:p>
          <a:p>
            <a:pPr eaLnBrk="1" hangingPunct="1"/>
            <a:r>
              <a:rPr lang="en-US" sz="2400" dirty="0">
                <a:effectLst/>
              </a:rPr>
              <a:t>Apply the </a:t>
            </a:r>
            <a:r>
              <a:rPr lang="en-US" sz="2400" dirty="0" err="1">
                <a:effectLst/>
              </a:rPr>
              <a:t>hypergraph</a:t>
            </a:r>
            <a:r>
              <a:rPr lang="en-US" sz="2400" dirty="0">
                <a:effectLst/>
              </a:rPr>
              <a:t>-product to C’: derive a quantum CSS code from a classical code.</a:t>
            </a:r>
          </a:p>
          <a:p>
            <a:pPr eaLnBrk="1" hangingPunct="1"/>
            <a:r>
              <a:rPr lang="en-US" sz="2400" dirty="0">
                <a:effectLst/>
              </a:rPr>
              <a:t>Argue: the local constraints of the code are an NLTS local Hamiltonian.</a:t>
            </a:r>
          </a:p>
          <a:p>
            <a:pPr eaLnBrk="1" hangingPunct="1"/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Local Hamiltonians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5" y="1816100"/>
            <a:ext cx="7612063" cy="4183063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000" dirty="0" smtClean="0">
                <a:effectLst/>
              </a:rPr>
              <a:t>n </a:t>
            </a:r>
            <a:r>
              <a:rPr lang="en-US" sz="2000" dirty="0" err="1" smtClean="0">
                <a:effectLst/>
              </a:rPr>
              <a:t>qubits</a:t>
            </a:r>
            <a:r>
              <a:rPr lang="en-US" sz="2000" dirty="0" smtClean="0">
                <a:effectLst/>
              </a:rPr>
              <a:t> </a:t>
            </a:r>
          </a:p>
          <a:p>
            <a:pPr eaLnBrk="1" hangingPunct="1"/>
            <a:r>
              <a:rPr lang="en-US" sz="2000" dirty="0" smtClean="0">
                <a:effectLst/>
              </a:rPr>
              <a:t>Sum of few-body terms, WLOG </a:t>
            </a:r>
            <a:r>
              <a:rPr lang="en-US" sz="2000" dirty="0" smtClean="0">
                <a:effectLst/>
              </a:rPr>
              <a:t>projectors.</a:t>
            </a:r>
          </a:p>
          <a:p>
            <a:pPr eaLnBrk="1" hangingPunct="1"/>
            <a:endParaRPr lang="en-US" sz="2000" dirty="0" smtClean="0">
              <a:effectLst/>
            </a:endParaRPr>
          </a:p>
          <a:p>
            <a:pPr eaLnBrk="1" hangingPunct="1"/>
            <a:endParaRPr lang="en-US" sz="2000" dirty="0" smtClean="0">
              <a:effectLst/>
            </a:endParaRPr>
          </a:p>
          <a:p>
            <a:pPr marL="0" indent="0" eaLnBrk="1" hangingPunct="1">
              <a:buNone/>
            </a:pPr>
            <a:endParaRPr lang="en-US" sz="2000" dirty="0" smtClean="0">
              <a:effectLst/>
            </a:endParaRPr>
          </a:p>
          <a:p>
            <a:pPr eaLnBrk="1" hangingPunct="1"/>
            <a:r>
              <a:rPr lang="en-US" sz="2000" dirty="0" smtClean="0">
                <a:effectLst/>
              </a:rPr>
              <a:t>Fractional </a:t>
            </a:r>
            <a:r>
              <a:rPr lang="en-US" sz="2000" dirty="0" smtClean="0">
                <a:effectLst/>
              </a:rPr>
              <a:t>energy of a Hamiltonian:</a:t>
            </a:r>
          </a:p>
          <a:p>
            <a:pPr eaLnBrk="1" hangingPunct="1"/>
            <a:endParaRPr lang="en-US" sz="2000" dirty="0">
              <a:effectLst/>
            </a:endParaRPr>
          </a:p>
          <a:p>
            <a:pPr eaLnBrk="1" hangingPunct="1"/>
            <a:endParaRPr lang="en-US" sz="2000" dirty="0">
              <a:effectLst/>
            </a:endParaRPr>
          </a:p>
          <a:p>
            <a:pPr eaLnBrk="1" hangingPunct="1"/>
            <a:endParaRPr lang="en-US" sz="2000" dirty="0">
              <a:effectLst/>
            </a:endParaRP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4" y="5281223"/>
            <a:ext cx="3746500" cy="9398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53" y="3024769"/>
            <a:ext cx="2247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20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Constructed LH is NLTS!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ffectLst/>
              </a:rPr>
              <a:t>Fix a low-energy quantum state.</a:t>
            </a:r>
          </a:p>
          <a:p>
            <a:pPr eaLnBrk="1" hangingPunct="1"/>
            <a:r>
              <a:rPr lang="en-US" sz="2400" dirty="0">
                <a:effectLst/>
              </a:rPr>
              <a:t>It </a:t>
            </a:r>
            <a:r>
              <a:rPr lang="en-US" sz="2400" dirty="0" smtClean="0">
                <a:effectLst/>
              </a:rPr>
              <a:t>superposes </a:t>
            </a:r>
            <a:r>
              <a:rPr lang="en-US" sz="2400" dirty="0">
                <a:effectLst/>
              </a:rPr>
              <a:t>nontrivially on </a:t>
            </a:r>
            <a:r>
              <a:rPr lang="en-US" sz="2400" dirty="0" smtClean="0">
                <a:effectLst/>
              </a:rPr>
              <a:t>at least two clusters.</a:t>
            </a:r>
          </a:p>
          <a:p>
            <a:pPr eaLnBrk="1" hangingPunct="1"/>
            <a:r>
              <a:rPr lang="en-US" sz="2400" dirty="0" smtClean="0">
                <a:effectLst/>
              </a:rPr>
              <a:t>These clusters correspond to different code-words of an LTC with large distance.</a:t>
            </a:r>
            <a:endParaRPr lang="en-US" sz="2400" dirty="0">
              <a:effectLst/>
            </a:endParaRPr>
          </a:p>
          <a:p>
            <a:pPr eaLnBrk="1" hangingPunct="1"/>
            <a:r>
              <a:rPr lang="en-US" sz="2400" dirty="0" smtClean="0">
                <a:effectLst/>
              </a:rPr>
              <a:t>Distribution </a:t>
            </a:r>
            <a:r>
              <a:rPr lang="en-US" sz="2400" dirty="0">
                <a:effectLst/>
              </a:rPr>
              <a:t>is </a:t>
            </a:r>
            <a:r>
              <a:rPr lang="en-US" sz="2400" dirty="0" smtClean="0">
                <a:effectLst/>
              </a:rPr>
              <a:t>low expansion</a:t>
            </a:r>
            <a:endParaRPr lang="en-US" sz="2400" dirty="0">
              <a:effectLst/>
            </a:endParaRPr>
          </a:p>
          <a:p>
            <a:pPr eaLnBrk="1" hangingPunct="1"/>
            <a:r>
              <a:rPr lang="en-US" sz="2400" dirty="0">
                <a:effectLst/>
              </a:rPr>
              <a:t>So </a:t>
            </a:r>
            <a:r>
              <a:rPr lang="en-US" sz="2400" dirty="0" smtClean="0">
                <a:effectLst/>
              </a:rPr>
              <a:t>any U approximating state </a:t>
            </a:r>
            <a:r>
              <a:rPr lang="en-US" sz="2400" dirty="0" smtClean="0">
                <a:effectLst/>
                <a:sym typeface="Wingdings"/>
              </a:rPr>
              <a:t>has d(U) &gt; log(n).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80" y="79468"/>
            <a:ext cx="8417750" cy="1417639"/>
          </a:xfrm>
        </p:spPr>
        <p:txBody>
          <a:bodyPr/>
          <a:lstStyle/>
          <a:p>
            <a:r>
              <a:rPr lang="en-US" sz="4400" dirty="0"/>
              <a:t>Clustering around affine spaces 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7800" y="3590471"/>
            <a:ext cx="5867400" cy="2088245"/>
            <a:chOff x="1371600" y="3581400"/>
            <a:chExt cx="5867400" cy="2088245"/>
          </a:xfrm>
        </p:grpSpPr>
        <p:sp>
          <p:nvSpPr>
            <p:cNvPr id="5" name="Rounded Rectangle 4"/>
            <p:cNvSpPr/>
            <p:nvPr/>
          </p:nvSpPr>
          <p:spPr>
            <a:xfrm>
              <a:off x="2133600" y="3733800"/>
              <a:ext cx="1447800" cy="1905000"/>
            </a:xfrm>
            <a:prstGeom prst="roundRect">
              <a:avLst/>
            </a:prstGeom>
            <a:solidFill>
              <a:srgbClr val="3366FF"/>
            </a:solidFill>
            <a:scene3d>
              <a:camera prst="isometricOffAxis1Left"/>
              <a:lightRig rig="brightRoom" dir="t">
                <a:rot lat="0" lon="0" rev="8700000"/>
              </a:lightRig>
            </a:scene3d>
            <a:sp3d contourW="12700" prstMaterial="dkEdge">
              <a:bevelT w="0" h="0" prst="relaxedInset"/>
              <a:contourClr>
                <a:schemeClr val="accent5">
                  <a:shade val="65000"/>
                  <a:satMod val="150000"/>
                </a:schemeClr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81400" y="4508500"/>
              <a:ext cx="1447800" cy="1130300"/>
            </a:xfrm>
            <a:prstGeom prst="roundRect">
              <a:avLst/>
            </a:prstGeom>
            <a:solidFill>
              <a:srgbClr val="3366FF"/>
            </a:solidFill>
            <a:scene3d>
              <a:camera prst="isometricOffAxis1Left"/>
              <a:lightRig rig="brightRoom" dir="t">
                <a:rot lat="0" lon="0" rev="8700000"/>
              </a:lightRig>
            </a:scene3d>
            <a:sp3d contourW="12700" prstMaterial="dkEdge">
              <a:bevelT w="0" h="0" prst="relaxedInset"/>
              <a:contourClr>
                <a:schemeClr val="accent5">
                  <a:shade val="65000"/>
                  <a:satMod val="150000"/>
                </a:schemeClr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05400" y="3688445"/>
              <a:ext cx="1447800" cy="1981200"/>
            </a:xfrm>
            <a:prstGeom prst="roundRect">
              <a:avLst/>
            </a:prstGeom>
            <a:solidFill>
              <a:srgbClr val="3366FF"/>
            </a:solidFill>
            <a:scene3d>
              <a:camera prst="isometricOffAxis1Left"/>
              <a:lightRig rig="brightRoom" dir="t">
                <a:rot lat="0" lon="0" rev="8700000"/>
              </a:lightRig>
            </a:scene3d>
            <a:sp3d contourW="12700" prstMaterial="dkEdge">
              <a:bevelT w="0" h="0" prst="relaxedInset"/>
              <a:contourClr>
                <a:schemeClr val="accent5">
                  <a:shade val="65000"/>
                  <a:satMod val="150000"/>
                </a:schemeClr>
              </a:contourClr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71600" y="5029200"/>
              <a:ext cx="5867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2819400" y="3581400"/>
              <a:ext cx="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“footage” from F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5" name="Oval 14"/>
          <p:cNvSpPr/>
          <p:nvPr/>
        </p:nvSpPr>
        <p:spPr>
          <a:xfrm>
            <a:off x="5212826" y="4281879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963588" y="5091050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365226" y="4434279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32768" y="4434279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42411" y="5571836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148681" y="4151414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075268" y="5684159"/>
            <a:ext cx="122238" cy="1304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 smtClean="0"/>
              <a:t>_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3547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07 0 " pathEditMode="relative" ptsTypes="AA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288 0.02223 " pathEditMode="relative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073 -0.03333 " pathEditMode="relative" ptsTypes="AA">
                                      <p:cBhvr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007 -0.0169 " pathEditMode="relative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857 0.01829 " pathEditMode="relative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802 0.02338 " pathEditMode="relative" ptsTypes="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899 0 " pathEditMode="relative" ptsTypes="AA">
                                      <p:cBhvr>
                                        <p:cTn id="4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NLTS-LH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Hamiltonian corresponds to quantum CSS code.</a:t>
            </a:r>
          </a:p>
          <a:p>
            <a:r>
              <a:rPr lang="en-US" dirty="0" smtClean="0">
                <a:effectLst/>
              </a:rPr>
              <a:t>n </a:t>
            </a:r>
            <a:r>
              <a:rPr lang="en-US" dirty="0" err="1" smtClean="0">
                <a:effectLst/>
              </a:rPr>
              <a:t>qubits</a:t>
            </a:r>
            <a:r>
              <a:rPr lang="en-US" dirty="0" smtClean="0">
                <a:effectLst/>
              </a:rPr>
              <a:t>,  O(n) local terms, each is 7-local.</a:t>
            </a:r>
          </a:p>
          <a:p>
            <a:r>
              <a:rPr lang="en-US" dirty="0" smtClean="0">
                <a:effectLst/>
              </a:rPr>
              <a:t>Evades previous no-go’s:</a:t>
            </a:r>
          </a:p>
          <a:p>
            <a:pPr lvl="1"/>
            <a:r>
              <a:rPr lang="en-US" dirty="0" smtClean="0">
                <a:effectLst/>
              </a:rPr>
              <a:t>Not expanding enough for [AE’13]</a:t>
            </a:r>
          </a:p>
          <a:p>
            <a:pPr lvl="1"/>
            <a:r>
              <a:rPr lang="en-US" dirty="0" smtClean="0">
                <a:effectLst/>
              </a:rPr>
              <a:t>Not 2-local so doesn’t contradict [BH’13].</a:t>
            </a:r>
          </a:p>
          <a:p>
            <a:pPr lvl="1"/>
            <a:r>
              <a:rPr lang="en-US" dirty="0" smtClean="0">
                <a:effectLst/>
              </a:rPr>
              <a:t>Low girth so [H’12] doesn’t apply.</a:t>
            </a:r>
          </a:p>
          <a:p>
            <a:r>
              <a:rPr lang="en-US" dirty="0" smtClean="0">
                <a:effectLst/>
              </a:rPr>
              <a:t>Rate is only log(n).</a:t>
            </a:r>
          </a:p>
          <a:p>
            <a:r>
              <a:rPr lang="en-US" dirty="0" smtClean="0">
                <a:effectLst/>
              </a:rPr>
              <a:t>Distance is √n.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389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96888" y="3775075"/>
            <a:ext cx="7199312" cy="1470025"/>
          </a:xfrm>
          <a:noFill/>
        </p:spPr>
        <p:txBody>
          <a:bodyPr wrap="square" numCol="1" anchor="b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mtClean="0">
                <a:solidFill>
                  <a:schemeClr val="bg1"/>
                </a:solidFill>
                <a:effectLst/>
              </a:rPr>
              <a:t>Take-home message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96888" y="5257800"/>
            <a:ext cx="7199312" cy="990600"/>
          </a:xfrm>
        </p:spPr>
        <p:txBody>
          <a:bodyPr anchor="t" anchorCtr="0">
            <a:noAutofit/>
          </a:bodyPr>
          <a:lstStyle/>
          <a:p>
            <a:pPr marL="0" indent="0" defTabSz="914113" eaLnBrk="1" fontAlgn="auto" hangingPunct="1">
              <a:spcBef>
                <a:spcPct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sz="1800">
              <a:solidFill>
                <a:schemeClr val="tx2"/>
              </a:solidFill>
              <a:effectLst>
                <a:outerShdw blurRad="50800" dist="25400" dir="2700000" algn="tl" rotWithShape="0">
                  <a:schemeClr val="bg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Placeholder 4" descr="imgres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/>
          </a:blip>
          <a:srcRect t="3501" b="3501"/>
          <a:stretch>
            <a:fillRect/>
          </a:stretch>
        </p:blipFill>
        <p:spPr>
          <a:xfrm rot="504148">
            <a:off x="4493545" y="555043"/>
            <a:ext cx="4142460" cy="3085399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Entanglement is not “inherently fragile”.</a:t>
            </a:r>
          </a:p>
          <a:p>
            <a:pPr marL="685694" lvl="1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Local </a:t>
            </a:r>
            <a:r>
              <a:rPr lang="en-US" sz="2800" dirty="0" smtClean="0"/>
              <a:t>Hamiltonians </a:t>
            </a:r>
            <a:r>
              <a:rPr lang="en-US" sz="2800" dirty="0" smtClean="0"/>
              <a:t>can “expel” </a:t>
            </a:r>
            <a:r>
              <a:rPr lang="en-US" sz="2800" dirty="0" smtClean="0"/>
              <a:t>trivial states from the low side of the spectrum.</a:t>
            </a:r>
          </a:p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They need to have an expanding topology.</a:t>
            </a:r>
          </a:p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Expansion per-se is not enough !</a:t>
            </a:r>
          </a:p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You need an extra structure.  What is it ?</a:t>
            </a:r>
          </a:p>
          <a:p>
            <a:pPr marL="685584" lvl="1" indent="-336446" defTabSz="914113" eaLnBrk="1" fontAlgn="auto" hangingPunct="1">
              <a:spcBef>
                <a:spcPts val="599"/>
              </a:spcBef>
              <a:spcAft>
                <a:spcPts val="0"/>
              </a:spcAft>
              <a:defRPr/>
            </a:pPr>
            <a:r>
              <a:rPr lang="en-US" sz="2800" dirty="0" smtClean="0"/>
              <a:t>Local testability 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/>
          </a:bodyPr>
          <a:lstStyle/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Find NLTS Hamiltonians that actually do something useful.</a:t>
            </a:r>
          </a:p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To break the log(n) lower-bound, one needs to abandon “light-cone” arguments and encode computational problems…</a:t>
            </a:r>
          </a:p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If you can make it QMA-hard – it’s the </a:t>
            </a:r>
            <a:r>
              <a:rPr lang="en-US" sz="2800" dirty="0" err="1" smtClean="0"/>
              <a:t>qPCP</a:t>
            </a:r>
            <a:r>
              <a:rPr lang="en-US" sz="2800" dirty="0" smtClean="0"/>
              <a:t> conjecture.</a:t>
            </a:r>
          </a:p>
          <a:p>
            <a:pPr marL="342794" indent="-342794" defTabSz="914113" eaLnBrk="1" fontAlgn="auto" hangingPunct="1">
              <a:spcBef>
                <a:spcPts val="1999"/>
              </a:spcBef>
              <a:spcAft>
                <a:spcPts val="0"/>
              </a:spcAft>
              <a:defRPr/>
            </a:pPr>
            <a:r>
              <a:rPr lang="en-US" sz="2800" dirty="0" smtClean="0"/>
              <a:t>Try to find </a:t>
            </a:r>
            <a:r>
              <a:rPr lang="en-US" sz="2800" dirty="0" err="1" smtClean="0"/>
              <a:t>qLTCs</a:t>
            </a:r>
            <a:r>
              <a:rPr lang="en-US" sz="2800" dirty="0" smtClean="0"/>
              <a:t> – even with moderate locality.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5393" y="2967338"/>
            <a:ext cx="3753224" cy="907913"/>
          </a:xfrm>
          <a:prstGeom prst="rect">
            <a:avLst/>
          </a:prstGeom>
          <a:noFill/>
        </p:spPr>
        <p:txBody>
          <a:bodyPr wrap="none" lIns="91411" tIns="45706" rIns="91411" bIns="45706">
            <a:spAutoFit/>
          </a:bodyPr>
          <a:lstStyle/>
          <a:p>
            <a:pPr algn="ctr" defTabSz="914113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3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cs typeface="+mn-cs"/>
              </a:rPr>
              <a:t>Thank you!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 complexity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2143125"/>
            <a:ext cx="8140700" cy="4286250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800" dirty="0" smtClean="0">
                <a:effectLst/>
              </a:rPr>
              <a:t>Local Hamiltonian problem (LHP):</a:t>
            </a:r>
          </a:p>
          <a:p>
            <a:pPr lvl="1" eaLnBrk="1" hangingPunct="1"/>
            <a:r>
              <a:rPr lang="en-US" sz="2800" dirty="0" smtClean="0">
                <a:effectLst/>
              </a:rPr>
              <a:t>Decide: is </a:t>
            </a:r>
            <a:r>
              <a:rPr lang="en-US" sz="2800" dirty="0" err="1" smtClean="0">
                <a:effectLst/>
              </a:rPr>
              <a:t>min</a:t>
            </a:r>
            <a:r>
              <a:rPr lang="en-US" sz="2800" baseline="-25000" dirty="0" err="1" smtClean="0">
                <a:effectLst/>
              </a:rPr>
              <a:t>Ψ</a:t>
            </a:r>
            <a:r>
              <a:rPr lang="en-US" sz="2800" dirty="0" err="1" smtClean="0">
                <a:effectLst/>
              </a:rPr>
              <a:t>E</a:t>
            </a:r>
            <a:r>
              <a:rPr lang="en-US" sz="2800" dirty="0" smtClean="0">
                <a:effectLst/>
              </a:rPr>
              <a:t>(</a:t>
            </a:r>
            <a:r>
              <a:rPr lang="en-US" sz="2800" dirty="0" err="1">
                <a:effectLst/>
              </a:rPr>
              <a:t>Ψ</a:t>
            </a:r>
            <a:r>
              <a:rPr lang="en-US" sz="2800" dirty="0" smtClean="0">
                <a:effectLst/>
              </a:rPr>
              <a:t>)=0 or </a:t>
            </a:r>
            <a:r>
              <a:rPr lang="en-US" sz="2800" dirty="0" err="1" smtClean="0">
                <a:effectLst/>
              </a:rPr>
              <a:t>min</a:t>
            </a:r>
            <a:r>
              <a:rPr lang="en-US" sz="2800" baseline="-25000" dirty="0" err="1" smtClean="0">
                <a:effectLst/>
              </a:rPr>
              <a:t>Ψ</a:t>
            </a:r>
            <a:r>
              <a:rPr lang="en-US" sz="2800" dirty="0" err="1" smtClean="0">
                <a:effectLst/>
              </a:rPr>
              <a:t>E</a:t>
            </a:r>
            <a:r>
              <a:rPr lang="en-US" sz="2800" dirty="0" smtClean="0">
                <a:effectLst/>
              </a:rPr>
              <a:t>(</a:t>
            </a:r>
            <a:r>
              <a:rPr lang="en-US" sz="2800" dirty="0" err="1">
                <a:effectLst/>
              </a:rPr>
              <a:t>Ψ</a:t>
            </a:r>
            <a:r>
              <a:rPr lang="en-US" sz="2800" dirty="0" smtClean="0">
                <a:effectLst/>
              </a:rPr>
              <a:t>)&gt;1/poly.</a:t>
            </a:r>
            <a:endParaRPr lang="en-US" sz="2800" dirty="0">
              <a:effectLst/>
            </a:endParaRPr>
          </a:p>
          <a:p>
            <a:pPr eaLnBrk="1" hangingPunct="1"/>
            <a:r>
              <a:rPr lang="en-US" sz="2800" dirty="0" smtClean="0">
                <a:effectLst/>
              </a:rPr>
              <a:t>QMA </a:t>
            </a:r>
            <a:r>
              <a:rPr lang="en-US" sz="2800" dirty="0">
                <a:effectLst/>
              </a:rPr>
              <a:t>- the quantum analog of MA: quantum </a:t>
            </a:r>
            <a:r>
              <a:rPr lang="en-US" sz="2800" dirty="0" err="1">
                <a:effectLst/>
              </a:rPr>
              <a:t>prover</a:t>
            </a:r>
            <a:r>
              <a:rPr lang="en-US" sz="2800" dirty="0">
                <a:effectLst/>
              </a:rPr>
              <a:t>, quantum verifier, </a:t>
            </a:r>
            <a:r>
              <a:rPr lang="en-US" sz="2800" dirty="0" smtClean="0">
                <a:effectLst/>
              </a:rPr>
              <a:t>bounded error</a:t>
            </a:r>
            <a:r>
              <a:rPr lang="en-US" sz="2800" dirty="0">
                <a:effectLst/>
              </a:rPr>
              <a:t>.</a:t>
            </a:r>
          </a:p>
          <a:p>
            <a:pPr eaLnBrk="1" hangingPunct="1"/>
            <a:r>
              <a:rPr lang="en-US" sz="2800" dirty="0">
                <a:effectLst/>
              </a:rPr>
              <a:t>Theorem [</a:t>
            </a:r>
            <a:r>
              <a:rPr lang="en-US" sz="2800" dirty="0" err="1">
                <a:effectLst/>
              </a:rPr>
              <a:t>Kitaev</a:t>
            </a:r>
            <a:r>
              <a:rPr lang="en-US" sz="2800" dirty="0">
                <a:effectLst/>
              </a:rPr>
              <a:t> ‘98]: LHP is QMA-complete.</a:t>
            </a:r>
          </a:p>
        </p:txBody>
      </p:sp>
    </p:spTree>
    <p:extLst>
      <p:ext uri="{BB962C8B-B14F-4D97-AF65-F5344CB8AC3E}">
        <p14:creationId xmlns:p14="http://schemas.microsoft.com/office/powerpoint/2010/main" val="269181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/>
              <a:t>constraint </a:t>
            </a:r>
            <a:r>
              <a:rPr lang="en-US" dirty="0" smtClean="0"/>
              <a:t>satisfaction problems </a:t>
            </a:r>
            <a:r>
              <a:rPr lang="en-US" dirty="0" smtClean="0"/>
              <a:t>(CSP)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effectLst/>
              </a:rPr>
              <a:t>CSP = classical version of LH.  All local terms are diagonal in standard basis.</a:t>
            </a:r>
          </a:p>
          <a:p>
            <a:r>
              <a:rPr lang="en-US" sz="2800" dirty="0" smtClean="0">
                <a:effectLst/>
              </a:rPr>
              <a:t>Like 3-SAT formulas.</a:t>
            </a:r>
            <a:endParaRPr lang="en-US" sz="2800" dirty="0">
              <a:effectLst/>
            </a:endParaRPr>
          </a:p>
          <a:p>
            <a:r>
              <a:rPr lang="en-US" sz="2800" dirty="0" smtClean="0">
                <a:effectLst/>
              </a:rPr>
              <a:t>PCP theorem [</a:t>
            </a:r>
            <a:r>
              <a:rPr lang="en-US" sz="2800" dirty="0" err="1" smtClean="0">
                <a:effectLst/>
              </a:rPr>
              <a:t>AS,ALMSS,Dinur</a:t>
            </a:r>
            <a:r>
              <a:rPr lang="en-US" sz="2800" dirty="0" smtClean="0">
                <a:effectLst/>
              </a:rPr>
              <a:t>]: NP-hard even to distinguish minimal energy 0 from minimal energy &gt; 0.1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703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79375"/>
            <a:ext cx="8667750" cy="1839913"/>
          </a:xfrm>
        </p:spPr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Quantum PCP: hardness of LHP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790700"/>
            <a:ext cx="8091488" cy="4914900"/>
          </a:xfrm>
        </p:spPr>
        <p:txBody>
          <a:bodyPr vert="horz" wrap="square" lIns="91411" tIns="45706" rIns="91411" bIns="45706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sz="2400" dirty="0">
                <a:effectLst/>
              </a:rPr>
              <a:t>Approximate-LHP:  Given LH, decide whether there exists a state t such that E(t) = 0 or whether E(t)&gt;1/3 for all states t.</a:t>
            </a:r>
          </a:p>
          <a:p>
            <a:pPr eaLnBrk="1" hangingPunct="1"/>
            <a:r>
              <a:rPr lang="en-US" sz="2400" dirty="0">
                <a:effectLst/>
              </a:rPr>
              <a:t>Approximate LHP is NP-hard, and in QMA</a:t>
            </a:r>
            <a:r>
              <a:rPr lang="en-US" sz="2400" dirty="0" smtClean="0">
                <a:effectLst/>
              </a:rPr>
              <a:t>.</a:t>
            </a:r>
          </a:p>
          <a:p>
            <a:pPr eaLnBrk="1" hangingPunct="1"/>
            <a:r>
              <a:rPr lang="en-US" sz="2400" dirty="0" smtClean="0">
                <a:effectLst/>
              </a:rPr>
              <a:t>Quantum </a:t>
            </a:r>
            <a:r>
              <a:rPr lang="en-US" sz="2400" dirty="0">
                <a:effectLst/>
              </a:rPr>
              <a:t>PCP conjecture [AALV ‘09] :  Approximate-LHP is QMA-hard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36788"/>
            <a:ext cx="8529053" cy="13620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NLTS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913"/>
            <a:ext cx="7612063" cy="15001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Entanglement perspective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320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113" eaLnBrk="1" fontAlgn="auto" hangingPunct="1">
              <a:spcAft>
                <a:spcPts val="0"/>
              </a:spcAft>
              <a:defRPr/>
            </a:pPr>
            <a:r>
              <a:rPr lang="en-US" dirty="0" smtClean="0"/>
              <a:t>Quantify entanglement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90625" y="4298776"/>
            <a:ext cx="29605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17606" y="2520065"/>
            <a:ext cx="29605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790625" y="3396223"/>
            <a:ext cx="29605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806303" y="5219492"/>
            <a:ext cx="29605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06303" y="6034847"/>
            <a:ext cx="29605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323666" y="1944309"/>
            <a:ext cx="1740221" cy="4672612"/>
          </a:xfrm>
          <a:prstGeom prst="roundRect">
            <a:avLst/>
          </a:prstGeom>
          <a:solidFill>
            <a:srgbClr val="595959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507421" y="2214307"/>
            <a:ext cx="580074" cy="6115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19842" y="2520065"/>
            <a:ext cx="580074" cy="6115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23099" y="3072304"/>
            <a:ext cx="580074" cy="6115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18723" y="3961661"/>
            <a:ext cx="580074" cy="6115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219842" y="3961661"/>
            <a:ext cx="580074" cy="6115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51197" y="4898056"/>
            <a:ext cx="580074" cy="6115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07703" y="5834451"/>
            <a:ext cx="580074" cy="611517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73192" y="4292345"/>
            <a:ext cx="30297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Complexity of a state = minimal depth circuit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90083" y="2214307"/>
            <a:ext cx="68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|0&gt;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97914" y="3105046"/>
            <a:ext cx="68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|0&gt;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01381" y="5740060"/>
            <a:ext cx="68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|0&gt;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97914" y="4030735"/>
            <a:ext cx="68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|0&gt;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97914" y="4986353"/>
            <a:ext cx="68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|0&gt;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59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6502</TotalTime>
  <Words>2203</Words>
  <Application>Microsoft Macintosh PowerPoint</Application>
  <PresentationFormat>On-screen Show (4:3)</PresentationFormat>
  <Paragraphs>261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Habitat</vt:lpstr>
      <vt:lpstr>Is entanglement “robust”?</vt:lpstr>
      <vt:lpstr>Highlights</vt:lpstr>
      <vt:lpstr>Quantum PCP</vt:lpstr>
      <vt:lpstr>Local Hamiltonians</vt:lpstr>
      <vt:lpstr>In complexity theory</vt:lpstr>
      <vt:lpstr>Classical constraint satisfaction problems (CSP)</vt:lpstr>
      <vt:lpstr>Quantum PCP: hardness of LHP</vt:lpstr>
      <vt:lpstr>NLTS</vt:lpstr>
      <vt:lpstr>Quantify entanglement</vt:lpstr>
      <vt:lpstr>“Robustly-quantum” systems 2: NLTS</vt:lpstr>
      <vt:lpstr>qPCP NLTS</vt:lpstr>
      <vt:lpstr>Main Result</vt:lpstr>
      <vt:lpstr>Perspective on NLTS</vt:lpstr>
      <vt:lpstr>Example of highly-entangled states: quantum code-states</vt:lpstr>
      <vt:lpstr>Most systems have fragile entanglement</vt:lpstr>
      <vt:lpstr>Why are known LH’s not robust ?  Topology !</vt:lpstr>
      <vt:lpstr>The construction</vt:lpstr>
      <vt:lpstr>Our goal:</vt:lpstr>
      <vt:lpstr>Lower Bounds for Quantum Circuits</vt:lpstr>
      <vt:lpstr>What is this property? Low vertex expansion</vt:lpstr>
      <vt:lpstr>Vertex expansion: analog of Cheeger’s constant for distributions</vt:lpstr>
      <vt:lpstr>Examples of vertex expansion</vt:lpstr>
      <vt:lpstr>Bounded-depth quantum circuits induce high-expansion dist.</vt:lpstr>
      <vt:lpstr>Classical case:  Harper’s theorem</vt:lpstr>
      <vt:lpstr>Toy proof: CAT state</vt:lpstr>
      <vt:lpstr>cat metric explanation</vt:lpstr>
      <vt:lpstr>Quantum circuits also limited by Harper</vt:lpstr>
      <vt:lpstr>Distinguishing Hamiltonian</vt:lpstr>
      <vt:lpstr>Recall CAT example:</vt:lpstr>
      <vt:lpstr>Large energy gap  high expansion</vt:lpstr>
      <vt:lpstr>Locally-Testable Codes</vt:lpstr>
      <vt:lpstr>Goal of this section</vt:lpstr>
      <vt:lpstr>Local testability</vt:lpstr>
      <vt:lpstr>Example: Hadamard code</vt:lpstr>
      <vt:lpstr>LTC = Classical NLTS</vt:lpstr>
      <vt:lpstr>How do we make this property quantum ?</vt:lpstr>
      <vt:lpstr>The hyper-graph product code [Tillich-Zémor ‘09]</vt:lpstr>
      <vt:lpstr>Last tool: uncertainty principle</vt:lpstr>
      <vt:lpstr>Putting it all together</vt:lpstr>
      <vt:lpstr>Constructed LH is NLTS!</vt:lpstr>
      <vt:lpstr>Clustering around affine spaces !</vt:lpstr>
      <vt:lpstr>Summary of NLTS-LH</vt:lpstr>
      <vt:lpstr>Take-home message</vt:lpstr>
      <vt:lpstr>Results</vt:lpstr>
      <vt:lpstr>Future directions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Entanglement Robust </dc:title>
  <dc:creator>Lior Eldar</dc:creator>
  <cp:lastModifiedBy>Lior Eldar</cp:lastModifiedBy>
  <cp:revision>588</cp:revision>
  <cp:lastPrinted>2015-11-19T18:09:51Z</cp:lastPrinted>
  <dcterms:created xsi:type="dcterms:W3CDTF">2015-10-06T13:53:46Z</dcterms:created>
  <dcterms:modified xsi:type="dcterms:W3CDTF">2016-01-14T04:57:30Z</dcterms:modified>
</cp:coreProperties>
</file>