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1" r:id="rId2"/>
    <p:sldId id="257" r:id="rId3"/>
    <p:sldId id="297" r:id="rId4"/>
    <p:sldId id="258" r:id="rId5"/>
    <p:sldId id="275" r:id="rId6"/>
    <p:sldId id="259" r:id="rId7"/>
    <p:sldId id="276" r:id="rId8"/>
    <p:sldId id="260" r:id="rId9"/>
    <p:sldId id="278" r:id="rId10"/>
    <p:sldId id="261" r:id="rId11"/>
    <p:sldId id="279" r:id="rId12"/>
    <p:sldId id="280" r:id="rId13"/>
    <p:sldId id="282" r:id="rId14"/>
    <p:sldId id="281" r:id="rId15"/>
    <p:sldId id="277" r:id="rId16"/>
    <p:sldId id="262" r:id="rId17"/>
    <p:sldId id="263" r:id="rId18"/>
    <p:sldId id="264" r:id="rId19"/>
    <p:sldId id="265" r:id="rId20"/>
    <p:sldId id="283" r:id="rId21"/>
    <p:sldId id="266" r:id="rId22"/>
    <p:sldId id="298" r:id="rId23"/>
    <p:sldId id="268" r:id="rId24"/>
    <p:sldId id="284" r:id="rId25"/>
    <p:sldId id="285" r:id="rId26"/>
    <p:sldId id="287" r:id="rId27"/>
    <p:sldId id="299" r:id="rId28"/>
    <p:sldId id="295" r:id="rId29"/>
    <p:sldId id="296" r:id="rId30"/>
  </p:sldIdLst>
  <p:sldSz cx="9144000" cy="6858000" type="screen4x3"/>
  <p:notesSz cx="6858000" cy="9144000"/>
  <p:defaultTextStyle>
    <a:defPPr>
      <a:defRPr lang="lv-LV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627F7-05D3-4BD6-B631-019C1D06EBF0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7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C721F-544D-4D74-8C1E-CCCA0EFD1951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11DA7-2178-4888-9603-6173F9268164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41E92-C6EA-4F95-A240-89D0493A8192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8F318-F481-49F9-8CC0-5FE9F443DF19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3EFB0-FD49-48D7-B2D7-9CB31E4A2C78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9812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4114800"/>
            <a:ext cx="36957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lv-LV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lv-LV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7929B-5553-4E74-B81B-5387BFFBA538}" type="slidenum">
              <a:rPr lang="en-US" altLang="lv-LV"/>
              <a:pPr>
                <a:defRPr/>
              </a:pPr>
              <a:t>‹#›</a:t>
            </a:fld>
            <a:endParaRPr lang="en-US" altLang="lv-LV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70F57-10A1-4385-B632-7BF41DD07174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3B3B7-66A4-47A4-AE2B-E4C2D059BD78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1_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267200" y="1600200"/>
            <a:ext cx="3657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267200" y="3938588"/>
            <a:ext cx="3657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E458-E8FE-412A-817C-650B0B72E78B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DD15D-E468-4361-AA4B-C54E2EE58B4D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AA935-3822-46D4-BC2C-B7FF1741DD5E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E3034-88F4-4F7F-91D2-7D9E811ED5FB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33BB9-FBAB-4C17-9B2C-B32935437FC4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CE422-C20F-4EA6-8C3B-70D243A87A59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5FC32-C2D2-43A5-89F0-41FB1C391570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2B4EC-AE16-42DC-A3A3-2EB0825AA0D6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61E30-D6D3-49D6-8209-12BF0EB4E42F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5C82A-3890-4D64-8CDD-44BFAD68ED2B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22639-F6EA-41C9-AC1C-97A93DB0AC96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564ED-3011-4588-B227-5930C1AD48D7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86D3-972A-4548-B403-3CC75EA83FB3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9AE19-A1EC-4265-90E1-26F875B9E54B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63362-3091-4708-9556-46A856D2D68D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AD2EF-27B6-4D0A-B05F-295864679293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53CD4-C963-4447-947C-D1406F7B2B8B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590CD-8FD2-4197-BDB2-4EFE5D995092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A419B-B357-4DFA-B5C0-3C5AFF54C9A2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99175-4842-4CBA-A38E-CEF1B4529340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1014BF5-68DE-43C3-BF25-5F8A2A7C05EF}" type="datetimeFigureOut">
              <a:rPr lang="lv-LV"/>
              <a:pPr>
                <a:defRPr/>
              </a:pPr>
              <a:t>12.01.2016</a:t>
            </a:fld>
            <a:endParaRPr lang="lv-LV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AE193F-1907-437B-A3D4-A40C2573B20F}" type="slidenum">
              <a:rPr lang="lv-LV"/>
              <a:pPr>
                <a:defRPr/>
              </a:pPr>
              <a:t>‹#›</a:t>
            </a:fld>
            <a:endParaRPr lang="lv-LV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704" r:id="rId3"/>
    <p:sldLayoutId id="2147483695" r:id="rId4"/>
    <p:sldLayoutId id="2147483705" r:id="rId5"/>
    <p:sldLayoutId id="2147483696" r:id="rId6"/>
    <p:sldLayoutId id="2147483697" r:id="rId7"/>
    <p:sldLayoutId id="2147483706" r:id="rId8"/>
    <p:sldLayoutId id="2147483707" r:id="rId9"/>
    <p:sldLayoutId id="2147483698" r:id="rId10"/>
    <p:sldLayoutId id="2147483699" r:id="rId11"/>
    <p:sldLayoutId id="2147483708" r:id="rId12"/>
    <p:sldLayoutId id="2147483700" r:id="rId13"/>
    <p:sldLayoutId id="2147483701" r:id="rId14"/>
    <p:sldLayoutId id="2147483702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E68422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846648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7544" y="3645024"/>
            <a:ext cx="8064896" cy="230124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lv-LV" dirty="0" smtClean="0">
                <a:solidFill>
                  <a:srgbClr val="FFFF00"/>
                </a:solidFill>
              </a:rPr>
              <a:t>SCOTT AARONSON (MIT), </a:t>
            </a:r>
            <a:br>
              <a:rPr lang="lv-LV" dirty="0" smtClean="0">
                <a:solidFill>
                  <a:srgbClr val="FFFF00"/>
                </a:solidFill>
              </a:rPr>
            </a:br>
            <a:r>
              <a:rPr lang="lv-LV" dirty="0" smtClean="0">
                <a:solidFill>
                  <a:srgbClr val="FFFF00"/>
                </a:solidFill>
              </a:rPr>
              <a:t>Andris AmBAINIS (UNIV. OF LATVIA)</a:t>
            </a:r>
            <a:r>
              <a:rPr lang="lv-LV" dirty="0" smtClean="0">
                <a:solidFill>
                  <a:srgbClr val="FFFF00"/>
                </a:solidFill>
              </a:rPr>
              <a:t/>
            </a:r>
            <a:br>
              <a:rPr lang="lv-LV" dirty="0" smtClean="0">
                <a:solidFill>
                  <a:srgbClr val="FFFF00"/>
                </a:solidFill>
              </a:rPr>
            </a:br>
            <a:endParaRPr lang="lv-LV" dirty="0">
              <a:solidFill>
                <a:srgbClr val="FFFF00"/>
              </a:solidFill>
            </a:endParaRPr>
          </a:p>
        </p:txBody>
      </p:sp>
      <p:sp>
        <p:nvSpPr>
          <p:cNvPr id="17410" name="Subtitle 4"/>
          <p:cNvSpPr>
            <a:spLocks noGrp="1"/>
          </p:cNvSpPr>
          <p:nvPr>
            <p:ph type="subTitle" idx="1"/>
          </p:nvPr>
        </p:nvSpPr>
        <p:spPr>
          <a:xfrm>
            <a:off x="323850" y="1412875"/>
            <a:ext cx="7704138" cy="1739900"/>
          </a:xfrm>
        </p:spPr>
        <p:txBody>
          <a:bodyPr/>
          <a:lstStyle/>
          <a:p>
            <a:pPr eaLnBrk="1" hangingPunct="1"/>
            <a:r>
              <a:rPr lang="en-US" sz="3600" dirty="0" err="1"/>
              <a:t>Forrelation</a:t>
            </a:r>
            <a:r>
              <a:rPr lang="en-US" sz="3600" dirty="0"/>
              <a:t>: A Problem that Optimally Separates Quantum from Classical Computing</a:t>
            </a:r>
            <a:endParaRPr lang="lv-LV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mtClean="0"/>
              <a:t>Quantum algorithm</a:t>
            </a:r>
            <a:endParaRPr lang="en-US" altLang="lv-LV" smtClean="0"/>
          </a:p>
        </p:txBody>
      </p:sp>
      <p:sp>
        <p:nvSpPr>
          <p:cNvPr id="31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7392988" cy="41148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lv-LV" altLang="lv-LV" sz="3600" dirty="0" smtClean="0"/>
              <a:t>Generate </a:t>
            </a:r>
            <a:r>
              <a:rPr lang="lv-LV" altLang="lv-LV" sz="3600" dirty="0" smtClean="0"/>
              <a:t>a superposition of</a:t>
            </a:r>
            <a:endParaRPr lang="lv-LV" altLang="lv-LV" sz="3600" dirty="0" smtClean="0"/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endParaRPr lang="lv-LV" altLang="lv-LV" sz="3600" dirty="0" smtClean="0"/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lv-LV" altLang="lv-LV" sz="3600" dirty="0" smtClean="0"/>
              <a:t>	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lv-LV" altLang="lv-LV" sz="3600" dirty="0" smtClean="0"/>
              <a:t>	</a:t>
            </a:r>
            <a:r>
              <a:rPr lang="lv-LV" altLang="lv-LV" sz="3600" dirty="0" smtClean="0"/>
              <a:t>(</a:t>
            </a:r>
            <a:r>
              <a:rPr lang="lv-LV" altLang="lv-LV" sz="3600" dirty="0" smtClean="0">
                <a:solidFill>
                  <a:srgbClr val="FFC000"/>
                </a:solidFill>
              </a:rPr>
              <a:t>1</a:t>
            </a:r>
            <a:r>
              <a:rPr lang="lv-LV" altLang="lv-LV" sz="3600" dirty="0" smtClean="0"/>
              <a:t> query).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lv-LV" altLang="lv-LV" sz="3600" dirty="0" smtClean="0"/>
              <a:t>Apply </a:t>
            </a:r>
            <a:r>
              <a:rPr lang="lv-LV" altLang="lv-LV" sz="3600" dirty="0" smtClean="0">
                <a:solidFill>
                  <a:srgbClr val="FFC000"/>
                </a:solidFill>
              </a:rPr>
              <a:t>F</a:t>
            </a:r>
            <a:r>
              <a:rPr lang="lv-LV" altLang="lv-LV" sz="3600" baseline="-25000" dirty="0" smtClean="0">
                <a:solidFill>
                  <a:srgbClr val="FFC000"/>
                </a:solidFill>
              </a:rPr>
              <a:t>N</a:t>
            </a:r>
            <a:r>
              <a:rPr lang="lv-LV" altLang="lv-LV" sz="3600" dirty="0" smtClean="0"/>
              <a:t> to 2</a:t>
            </a:r>
            <a:r>
              <a:rPr lang="lv-LV" altLang="lv-LV" sz="3600" baseline="30000" dirty="0" smtClean="0"/>
              <a:t>nd</a:t>
            </a:r>
            <a:r>
              <a:rPr lang="lv-LV" altLang="lv-LV" sz="3600" dirty="0" smtClean="0"/>
              <a:t> state.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lv-LV" altLang="lv-LV" sz="3600" dirty="0" smtClean="0"/>
              <a:t>Test if states equal (</a:t>
            </a:r>
            <a:r>
              <a:rPr lang="lv-LV" altLang="lv-LV" sz="3600" dirty="0" smtClean="0">
                <a:solidFill>
                  <a:srgbClr val="FFC000"/>
                </a:solidFill>
              </a:rPr>
              <a:t>SWAP</a:t>
            </a:r>
            <a:r>
              <a:rPr lang="lv-LV" altLang="lv-LV" sz="3600" dirty="0" smtClean="0"/>
              <a:t> test).</a:t>
            </a:r>
            <a:endParaRPr lang="en-US" altLang="lv-LV" sz="3600" dirty="0" smtClean="0"/>
          </a:p>
        </p:txBody>
      </p:sp>
      <p:graphicFrame>
        <p:nvGraphicFramePr>
          <p:cNvPr id="3126" name="Object 5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0899882"/>
              </p:ext>
            </p:extLst>
          </p:nvPr>
        </p:nvGraphicFramePr>
        <p:xfrm>
          <a:off x="1593948" y="2620147"/>
          <a:ext cx="3050060" cy="140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3" imgW="939392" imgH="431613" progId="Equation.3">
                  <p:embed/>
                </p:oleObj>
              </mc:Choice>
              <mc:Fallback>
                <p:oleObj name="Equation" r:id="rId3" imgW="939392" imgH="431613" progId="Equation.3">
                  <p:embed/>
                  <p:pic>
                    <p:nvPicPr>
                      <p:cNvPr id="0" name="Picture 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948" y="2620147"/>
                        <a:ext cx="3050060" cy="1401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7" name="Object 5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41611091"/>
              </p:ext>
            </p:extLst>
          </p:nvPr>
        </p:nvGraphicFramePr>
        <p:xfrm>
          <a:off x="4644008" y="2708920"/>
          <a:ext cx="262768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Equation" r:id="rId5" imgW="927100" imgH="431800" progId="Equation.3">
                  <p:embed/>
                </p:oleObj>
              </mc:Choice>
              <mc:Fallback>
                <p:oleObj name="Equation" r:id="rId5" imgW="927100" imgH="431800" progId="Equation.3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708920"/>
                        <a:ext cx="2627686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lv-LV" smtClean="0"/>
              <a:t>Classical lower bound</a:t>
            </a:r>
            <a:endParaRPr lang="en-US" smtClean="0"/>
          </a:p>
        </p:txBody>
      </p:sp>
      <p:sp>
        <p:nvSpPr>
          <p:cNvPr id="8194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600" u="sng" dirty="0" smtClean="0"/>
              <a:t>Theorem</a:t>
            </a:r>
            <a:r>
              <a:rPr lang="lv-LV" sz="3600" dirty="0" smtClean="0"/>
              <a:t> Any classical algorithm for </a:t>
            </a:r>
            <a:r>
              <a:rPr lang="lv-LV" sz="3600" dirty="0" smtClean="0">
                <a:solidFill>
                  <a:srgbClr val="FFC000"/>
                </a:solidFill>
              </a:rPr>
              <a:t>FORRELATION</a:t>
            </a:r>
            <a:r>
              <a:rPr lang="lv-LV" sz="3600" dirty="0" smtClean="0"/>
              <a:t> uses</a:t>
            </a:r>
          </a:p>
          <a:p>
            <a:endParaRPr lang="lv-LV" sz="3600" dirty="0" smtClean="0"/>
          </a:p>
          <a:p>
            <a:endParaRPr lang="lv-LV" sz="3600" dirty="0" smtClean="0"/>
          </a:p>
          <a:p>
            <a:pPr>
              <a:buFont typeface="Wingdings 2" pitchFamily="18" charset="2"/>
              <a:buNone/>
            </a:pPr>
            <a:r>
              <a:rPr lang="lv-LV" sz="3600" dirty="0" smtClean="0"/>
              <a:t>	queries.  	</a:t>
            </a:r>
            <a:r>
              <a:rPr lang="lv-LV" sz="3200" dirty="0" smtClean="0"/>
              <a:t>	</a:t>
            </a:r>
            <a:endParaRPr lang="en-US" sz="3200" dirty="0" smtClean="0"/>
          </a:p>
        </p:txBody>
      </p:sp>
      <p:graphicFrame>
        <p:nvGraphicFramePr>
          <p:cNvPr id="81946" name="Object 2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13076449"/>
              </p:ext>
            </p:extLst>
          </p:nvPr>
        </p:nvGraphicFramePr>
        <p:xfrm>
          <a:off x="3059832" y="2852936"/>
          <a:ext cx="187325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Equation" r:id="rId3" imgW="672808" imgH="507780" progId="Equation.3">
                  <p:embed/>
                </p:oleObj>
              </mc:Choice>
              <mc:Fallback>
                <p:oleObj name="Equation" r:id="rId3" imgW="672808" imgH="507780" progId="Equation.3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852936"/>
                        <a:ext cx="1873250" cy="141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lv-LV" smtClean="0"/>
              <a:t>REAL FORRELATION</a:t>
            </a:r>
            <a:endParaRPr lang="en-US" smtClean="0"/>
          </a:p>
        </p:txBody>
      </p:sp>
      <p:sp>
        <p:nvSpPr>
          <p:cNvPr id="84092" name="Rectangle 13"/>
          <p:cNvSpPr>
            <a:spLocks noGrp="1"/>
          </p:cNvSpPr>
          <p:nvPr>
            <p:ph type="body" idx="4294967295"/>
          </p:nvPr>
        </p:nvSpPr>
        <p:spPr>
          <a:xfrm>
            <a:off x="468313" y="4581525"/>
            <a:ext cx="7467600" cy="1976438"/>
          </a:xfrm>
        </p:spPr>
        <p:txBody>
          <a:bodyPr/>
          <a:lstStyle/>
          <a:p>
            <a:pPr>
              <a:buClr>
                <a:srgbClr val="FFFF00"/>
              </a:buClr>
              <a:buSzTx/>
            </a:pPr>
            <a:r>
              <a:rPr lang="lv-LV" sz="3200" dirty="0" smtClean="0"/>
              <a:t>Distinguish between</a:t>
            </a:r>
          </a:p>
          <a:p>
            <a:pPr lvl="1">
              <a:buClr>
                <a:srgbClr val="FFFF00"/>
              </a:buClr>
              <a:buSzTx/>
            </a:pPr>
            <a:r>
              <a:rPr lang="lv-LV" sz="3200" dirty="0" smtClean="0"/>
              <a:t>         random (</a:t>
            </a:r>
            <a:r>
              <a:rPr lang="lv-LV" sz="3200" dirty="0" smtClean="0">
                <a:solidFill>
                  <a:srgbClr val="FFC000"/>
                </a:solidFill>
              </a:rPr>
              <a:t>x</a:t>
            </a:r>
            <a:r>
              <a:rPr lang="lv-LV" sz="3200" baseline="-25000" dirty="0" smtClean="0">
                <a:solidFill>
                  <a:srgbClr val="FFC000"/>
                </a:solidFill>
              </a:rPr>
              <a:t>i</a:t>
            </a:r>
            <a:r>
              <a:rPr lang="lv-LV" sz="3200" dirty="0" smtClean="0"/>
              <a:t>’s, </a:t>
            </a:r>
            <a:r>
              <a:rPr lang="lv-LV" sz="3200" dirty="0" smtClean="0">
                <a:solidFill>
                  <a:srgbClr val="FFC000"/>
                </a:solidFill>
              </a:rPr>
              <a:t>y</a:t>
            </a:r>
            <a:r>
              <a:rPr lang="lv-LV" sz="3200" baseline="-25000" dirty="0" smtClean="0">
                <a:solidFill>
                  <a:srgbClr val="FFC000"/>
                </a:solidFill>
              </a:rPr>
              <a:t>i</a:t>
            </a:r>
            <a:r>
              <a:rPr lang="lv-LV" sz="3200" dirty="0" smtClean="0"/>
              <a:t>’s </a:t>
            </a:r>
            <a:r>
              <a:rPr lang="lv-LV" sz="3200" dirty="0" smtClean="0"/>
              <a:t>- Gaussian);</a:t>
            </a:r>
          </a:p>
          <a:p>
            <a:pPr lvl="1">
              <a:buClr>
                <a:srgbClr val="FFFF00"/>
              </a:buClr>
              <a:buSzTx/>
            </a:pPr>
            <a:r>
              <a:rPr lang="lv-LV" sz="3200" dirty="0" smtClean="0"/>
              <a:t>    random,  	</a:t>
            </a:r>
            <a:r>
              <a:rPr lang="lv-LV" dirty="0" smtClean="0"/>
              <a:t>       .</a:t>
            </a:r>
          </a:p>
          <a:p>
            <a:pPr lvl="4"/>
            <a:endParaRPr lang="lv-LV" dirty="0" smtClean="0"/>
          </a:p>
          <a:p>
            <a:pPr lvl="1"/>
            <a:endParaRPr lang="en-US" dirty="0" smtClean="0"/>
          </a:p>
        </p:txBody>
      </p:sp>
      <p:graphicFrame>
        <p:nvGraphicFramePr>
          <p:cNvPr id="84086" name="Object 11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87450" y="2205038"/>
          <a:ext cx="132556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6" name="Equation" r:id="rId3" imgW="596900" imgH="939800" progId="Equation.3">
                  <p:embed/>
                </p:oleObj>
              </mc:Choice>
              <mc:Fallback>
                <p:oleObj name="Equation" r:id="rId3" imgW="596900" imgH="939800" progId="Equation.3">
                  <p:embed/>
                  <p:pic>
                    <p:nvPicPr>
                      <p:cNvPr id="0" name="Picture 1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1325563" cy="208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87" name="Object 11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03575" y="2276475"/>
          <a:ext cx="13081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7" name="Equation" r:id="rId5" imgW="609600" imgH="939800" progId="Equation.3">
                  <p:embed/>
                </p:oleObj>
              </mc:Choice>
              <mc:Fallback>
                <p:oleObj name="Equation" r:id="rId5" imgW="609600" imgH="939800" progId="Equation.3">
                  <p:embed/>
                  <p:pic>
                    <p:nvPicPr>
                      <p:cNvPr id="0" name="Picture 1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76475"/>
                        <a:ext cx="130810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88" name="Object 12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59150" y="5732463"/>
          <a:ext cx="15843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8" name="Equation" r:id="rId7" imgW="545863" imgH="228501" progId="Equation.3">
                  <p:embed/>
                </p:oleObj>
              </mc:Choice>
              <mc:Fallback>
                <p:oleObj name="Equation" r:id="rId7" imgW="545863" imgH="228501" progId="Equation.3">
                  <p:embed/>
                  <p:pic>
                    <p:nvPicPr>
                      <p:cNvPr id="0" name="Picture 1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732463"/>
                        <a:ext cx="15843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89" name="Object 12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70000" y="5732463"/>
          <a:ext cx="4651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9" name="Equation" r:id="rId9" imgW="126725" imgH="177415" progId="Equation.3">
                  <p:embed/>
                </p:oleObj>
              </mc:Choice>
              <mc:Fallback>
                <p:oleObj name="Equation" r:id="rId9" imgW="126725" imgH="177415" progId="Equation.3">
                  <p:embed/>
                  <p:pic>
                    <p:nvPicPr>
                      <p:cNvPr id="0" name="Picture 1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5732463"/>
                        <a:ext cx="465138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90" name="Object 122"/>
          <p:cNvGraphicFramePr>
            <a:graphicFrameLocks noChangeAspect="1"/>
          </p:cNvGraphicFramePr>
          <p:nvPr/>
        </p:nvGraphicFramePr>
        <p:xfrm>
          <a:off x="1270000" y="5084763"/>
          <a:ext cx="10080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0" name="Equation" r:id="rId11" imgW="279279" imgH="203112" progId="Equation.3">
                  <p:embed/>
                </p:oleObj>
              </mc:Choice>
              <mc:Fallback>
                <p:oleObj name="Equation" r:id="rId11" imgW="279279" imgH="203112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5084763"/>
                        <a:ext cx="100806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93" name="Rectangle 16"/>
          <p:cNvSpPr>
            <a:spLocks/>
          </p:cNvSpPr>
          <p:nvPr/>
        </p:nvSpPr>
        <p:spPr bwMode="auto">
          <a:xfrm>
            <a:off x="539750" y="1484313"/>
            <a:ext cx="7467600" cy="197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19100" indent="-382588" eaLnBrk="0" hangingPunct="0">
              <a:spcBef>
                <a:spcPct val="20000"/>
              </a:spcBef>
              <a:buClr>
                <a:srgbClr val="FFFF00"/>
              </a:buClr>
              <a:buSzPct val="80000"/>
              <a:buFont typeface="Wingdings 2" pitchFamily="18" charset="2"/>
              <a:buChar char=""/>
            </a:pPr>
            <a:r>
              <a:rPr lang="lv-LV" sz="3200"/>
              <a:t>Real-valued vectors</a:t>
            </a: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lv-LV" smtClean="0"/>
              <a:t>Lower bound</a:t>
            </a:r>
            <a:endParaRPr lang="en-US" smtClean="0"/>
          </a:p>
        </p:txBody>
      </p:sp>
      <p:sp>
        <p:nvSpPr>
          <p:cNvPr id="9221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u="sng" dirty="0" smtClean="0"/>
              <a:t>Claim</a:t>
            </a:r>
            <a:r>
              <a:rPr lang="lv-LV" sz="3200" dirty="0" smtClean="0"/>
              <a:t> REAL FORRELATION requires 	      	 </a:t>
            </a:r>
            <a:r>
              <a:rPr lang="lv-LV" sz="3200" dirty="0" smtClean="0"/>
              <a:t>     queries</a:t>
            </a:r>
            <a:r>
              <a:rPr lang="lv-LV" sz="3200" dirty="0" smtClean="0"/>
              <a:t>.</a:t>
            </a:r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endParaRPr lang="lv-LV" sz="3200" dirty="0" smtClean="0"/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u="sng" dirty="0" smtClean="0"/>
              <a:t>Intuition</a:t>
            </a:r>
            <a:r>
              <a:rPr lang="lv-LV" sz="3200" dirty="0" smtClean="0"/>
              <a:t>: if		    , each variable – Gaussian, correlations between </a:t>
            </a:r>
            <a:r>
              <a:rPr lang="lv-LV" sz="3200" dirty="0" smtClean="0">
                <a:solidFill>
                  <a:srgbClr val="FFC000"/>
                </a:solidFill>
              </a:rPr>
              <a:t>x</a:t>
            </a:r>
            <a:r>
              <a:rPr lang="lv-LV" sz="3200" baseline="-25000" dirty="0" smtClean="0">
                <a:solidFill>
                  <a:srgbClr val="FFC000"/>
                </a:solidFill>
              </a:rPr>
              <a:t>i</a:t>
            </a:r>
            <a:r>
              <a:rPr lang="lv-LV" sz="3200" dirty="0" smtClean="0"/>
              <a:t>’s and </a:t>
            </a:r>
            <a:r>
              <a:rPr lang="lv-LV" sz="3200" dirty="0" smtClean="0">
                <a:solidFill>
                  <a:srgbClr val="FFC000"/>
                </a:solidFill>
              </a:rPr>
              <a:t>y</a:t>
            </a:r>
            <a:r>
              <a:rPr lang="lv-LV" sz="3200" baseline="-25000" dirty="0" smtClean="0">
                <a:solidFill>
                  <a:srgbClr val="FFC000"/>
                </a:solidFill>
              </a:rPr>
              <a:t>j</a:t>
            </a:r>
            <a:r>
              <a:rPr lang="lv-LV" sz="3200" dirty="0" smtClean="0"/>
              <a:t>’s - weak.</a:t>
            </a:r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dirty="0" smtClean="0">
                <a:solidFill>
                  <a:srgbClr val="FFC000"/>
                </a:solidFill>
              </a:rPr>
              <a:t>o(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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N/log N) </a:t>
            </a:r>
            <a:r>
              <a:rPr lang="lv-LV" sz="3200" dirty="0" smtClean="0">
                <a:sym typeface="Symbol" pitchFamily="18" charset="2"/>
              </a:rPr>
              <a:t>values 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x</a:t>
            </a:r>
            <a:r>
              <a:rPr lang="lv-LV" sz="3200" baseline="-25000" dirty="0" smtClean="0">
                <a:solidFill>
                  <a:srgbClr val="FFC000"/>
                </a:solidFill>
                <a:sym typeface="Symbol" pitchFamily="18" charset="2"/>
              </a:rPr>
              <a:t>i</a:t>
            </a:r>
            <a:r>
              <a:rPr lang="lv-LV" sz="3200" dirty="0" smtClean="0">
                <a:sym typeface="Symbol" pitchFamily="18" charset="2"/>
              </a:rPr>
              <a:t> and 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y</a:t>
            </a:r>
            <a:r>
              <a:rPr lang="lv-LV" sz="3200" baseline="-25000" dirty="0" smtClean="0">
                <a:solidFill>
                  <a:srgbClr val="FFC000"/>
                </a:solidFill>
                <a:sym typeface="Symbol" pitchFamily="18" charset="2"/>
              </a:rPr>
              <a:t>j</a:t>
            </a:r>
            <a:r>
              <a:rPr lang="lv-LV" sz="3200" dirty="0" smtClean="0"/>
              <a:t> </a:t>
            </a:r>
            <a:r>
              <a:rPr lang="lv-LV" sz="3200" dirty="0" smtClean="0">
                <a:sym typeface="Symbol" pitchFamily="18" charset="2"/>
              </a:rPr>
              <a:t></a:t>
            </a:r>
            <a:r>
              <a:rPr lang="lv-LV" sz="3200" dirty="0" smtClean="0"/>
              <a:t> uncorrelated random variables. 		 </a:t>
            </a:r>
            <a:endParaRPr lang="en-US" sz="3200" dirty="0" smtClean="0"/>
          </a:p>
        </p:txBody>
      </p:sp>
      <p:graphicFrame>
        <p:nvGraphicFramePr>
          <p:cNvPr id="92211" name="Object 51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27088" y="2133600"/>
          <a:ext cx="12604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1" name="Equation" r:id="rId3" imgW="672808" imgH="507780" progId="Equation.3">
                  <p:embed/>
                </p:oleObj>
              </mc:Choice>
              <mc:Fallback>
                <p:oleObj name="Equation" r:id="rId3" imgW="672808" imgH="507780" progId="Equation.3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12604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2" name="Object 5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987675" y="3213100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2" name="Equation" r:id="rId5" imgW="545863" imgH="228501" progId="Equation.3">
                  <p:embed/>
                </p:oleObj>
              </mc:Choice>
              <mc:Fallback>
                <p:oleObj name="Equation" r:id="rId5" imgW="545863" imgH="228501" progId="Equation.3">
                  <p:embed/>
                  <p:pic>
                    <p:nvPicPr>
                      <p:cNvPr id="0" name="Picture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213100"/>
                        <a:ext cx="1727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0"/>
            <a:ext cx="7467600" cy="1143000"/>
          </a:xfrm>
        </p:spPr>
        <p:txBody>
          <a:bodyPr/>
          <a:lstStyle/>
          <a:p>
            <a:r>
              <a:rPr lang="lv-LV" smtClean="0"/>
              <a:t>Reduction</a:t>
            </a:r>
            <a:endParaRPr lang="en-US" smtClean="0"/>
          </a:p>
        </p:txBody>
      </p:sp>
      <p:sp>
        <p:nvSpPr>
          <p:cNvPr id="93186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5300663"/>
            <a:ext cx="7467600" cy="1296987"/>
          </a:xfrm>
        </p:spPr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600" u="sng" dirty="0" smtClean="0"/>
              <a:t>Proof idea</a:t>
            </a:r>
            <a:r>
              <a:rPr lang="lv-LV" sz="3600" dirty="0" smtClean="0"/>
              <a:t>: Replace </a:t>
            </a:r>
            <a:r>
              <a:rPr lang="lv-LV" sz="3600" dirty="0" smtClean="0">
                <a:solidFill>
                  <a:srgbClr val="FFC000"/>
                </a:solidFill>
              </a:rPr>
              <a:t>x</a:t>
            </a:r>
            <a:r>
              <a:rPr lang="lv-LV" sz="3600" baseline="-25000" dirty="0" smtClean="0">
                <a:solidFill>
                  <a:srgbClr val="FFC000"/>
                </a:solidFill>
              </a:rPr>
              <a:t>i </a:t>
            </a:r>
            <a:r>
              <a:rPr lang="lv-LV" sz="3600" dirty="0" smtClean="0">
                <a:solidFill>
                  <a:srgbClr val="FFC000"/>
                </a:solidFill>
                <a:sym typeface="Symbol" pitchFamily="18" charset="2"/>
              </a:rPr>
              <a:t> sgn(x</a:t>
            </a:r>
            <a:r>
              <a:rPr lang="lv-LV" sz="3600" baseline="-25000" dirty="0" smtClean="0">
                <a:solidFill>
                  <a:srgbClr val="FFC000"/>
                </a:solidFill>
                <a:sym typeface="Symbol" pitchFamily="18" charset="2"/>
              </a:rPr>
              <a:t>i</a:t>
            </a:r>
            <a:r>
              <a:rPr lang="lv-LV" sz="3600" dirty="0" smtClean="0">
                <a:solidFill>
                  <a:srgbClr val="FFC000"/>
                </a:solidFill>
                <a:sym typeface="Symbol" pitchFamily="18" charset="2"/>
              </a:rPr>
              <a:t>)</a:t>
            </a:r>
            <a:r>
              <a:rPr lang="lv-LV" sz="3600" dirty="0" smtClean="0">
                <a:sym typeface="Symbol" pitchFamily="18" charset="2"/>
              </a:rPr>
              <a:t> to </a:t>
            </a:r>
            <a:r>
              <a:rPr lang="lv-LV" sz="3600" dirty="0" smtClean="0"/>
              <a:t>achieve </a:t>
            </a:r>
            <a:r>
              <a:rPr lang="lv-LV" sz="3600" dirty="0" smtClean="0">
                <a:solidFill>
                  <a:srgbClr val="FFC000"/>
                </a:solidFill>
              </a:rPr>
              <a:t>x</a:t>
            </a:r>
            <a:r>
              <a:rPr lang="lv-LV" sz="3600" baseline="-25000" dirty="0" smtClean="0">
                <a:solidFill>
                  <a:srgbClr val="FFC000"/>
                </a:solidFill>
              </a:rPr>
              <a:t>i</a:t>
            </a:r>
            <a:r>
              <a:rPr lang="lv-LV" sz="3600" dirty="0" smtClean="0">
                <a:solidFill>
                  <a:srgbClr val="FFC000"/>
                </a:solidFill>
                <a:sym typeface="Symbol" pitchFamily="18" charset="2"/>
              </a:rPr>
              <a:t>{-1, 1}</a:t>
            </a:r>
            <a:r>
              <a:rPr lang="lv-LV" sz="3600" dirty="0" smtClean="0">
                <a:sym typeface="Symbol" pitchFamily="18" charset="2"/>
              </a:rPr>
              <a:t>.</a:t>
            </a: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2627313" y="1412875"/>
            <a:ext cx="3668712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3200" dirty="0">
                <a:solidFill>
                  <a:srgbClr val="FFC000"/>
                </a:solidFill>
              </a:rPr>
              <a:t>T</a:t>
            </a:r>
            <a:r>
              <a:rPr lang="lv-LV" sz="3200" dirty="0"/>
              <a:t> query algorithm </a:t>
            </a:r>
          </a:p>
          <a:p>
            <a:r>
              <a:rPr lang="lv-LV" sz="3200" dirty="0"/>
              <a:t>for </a:t>
            </a:r>
            <a:r>
              <a:rPr lang="lv-LV" sz="3200" dirty="0">
                <a:solidFill>
                  <a:srgbClr val="FFC000"/>
                </a:solidFill>
              </a:rPr>
              <a:t>FORRELATION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1979613" y="3644900"/>
            <a:ext cx="5222875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3200" dirty="0">
                <a:solidFill>
                  <a:srgbClr val="FFC000"/>
                </a:solidFill>
              </a:rPr>
              <a:t>T</a:t>
            </a:r>
            <a:r>
              <a:rPr lang="lv-LV" sz="3200" dirty="0"/>
              <a:t> query algorithm for </a:t>
            </a:r>
            <a:r>
              <a:rPr lang="lv-LV" sz="3200" dirty="0">
                <a:solidFill>
                  <a:srgbClr val="FFC000"/>
                </a:solidFill>
              </a:rPr>
              <a:t>REAL </a:t>
            </a:r>
          </a:p>
          <a:p>
            <a:r>
              <a:rPr lang="lv-LV" sz="3200" dirty="0">
                <a:solidFill>
                  <a:srgbClr val="FFC000"/>
                </a:solidFill>
              </a:rPr>
              <a:t>FORRELATION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93189" name="AutoShape 6"/>
          <p:cNvSpPr>
            <a:spLocks noChangeArrowheads="1"/>
          </p:cNvSpPr>
          <p:nvPr/>
        </p:nvSpPr>
        <p:spPr bwMode="auto">
          <a:xfrm>
            <a:off x="4211638" y="2636838"/>
            <a:ext cx="485775" cy="976312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v-LV" sz="4200" dirty="0" smtClean="0"/>
              <a:t>Simulating 1 query quantum algorithms</a:t>
            </a:r>
            <a:endParaRPr lang="en-US" sz="4200" dirty="0" smtClean="0"/>
          </a:p>
        </p:txBody>
      </p:sp>
      <p:sp>
        <p:nvSpPr>
          <p:cNvPr id="94210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36513" indent="0" algn="ctr"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mtClean="0"/>
              <a:t>Simulation</a:t>
            </a:r>
            <a:endParaRPr lang="en-US" altLang="lv-LV" smtClean="0"/>
          </a:p>
        </p:txBody>
      </p:sp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600" u="sng" dirty="0" smtClean="0"/>
              <a:t>Theorem</a:t>
            </a:r>
            <a:r>
              <a:rPr lang="lv-LV" altLang="lv-LV" sz="3600" dirty="0" smtClean="0"/>
              <a:t> Any </a:t>
            </a:r>
            <a:r>
              <a:rPr lang="lv-LV" altLang="lv-LV" sz="3600" dirty="0" smtClean="0">
                <a:solidFill>
                  <a:srgbClr val="FFC000"/>
                </a:solidFill>
              </a:rPr>
              <a:t>1</a:t>
            </a:r>
            <a:r>
              <a:rPr lang="lv-LV" altLang="lv-LV" sz="3600" dirty="0" smtClean="0"/>
              <a:t> query quantum algorithm can be simulated probabilistically </a:t>
            </a:r>
            <a:r>
              <a:rPr lang="lv-LV" altLang="lv-LV" sz="3600" dirty="0" smtClean="0"/>
              <a:t>with </a:t>
            </a:r>
            <a:r>
              <a:rPr lang="lv-LV" altLang="lv-LV" sz="3600" dirty="0" smtClean="0">
                <a:solidFill>
                  <a:srgbClr val="FFC000"/>
                </a:solidFill>
              </a:rPr>
              <a:t>O</a:t>
            </a:r>
            <a:r>
              <a:rPr lang="lv-LV" altLang="lv-LV" sz="3600" dirty="0" smtClean="0">
                <a:solidFill>
                  <a:srgbClr val="FFC000"/>
                </a:solidFill>
              </a:rPr>
              <a:t>(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N)</a:t>
            </a:r>
            <a:r>
              <a:rPr lang="lv-LV" altLang="lv-LV" sz="3600" dirty="0" smtClean="0">
                <a:sym typeface="Symbol" pitchFamily="18" charset="2"/>
              </a:rPr>
              <a:t>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mtClean="0"/>
              <a:t>Analyzing</a:t>
            </a:r>
            <a:r>
              <a:rPr lang="en-US" altLang="lv-LV" smtClean="0"/>
              <a:t> query </a:t>
            </a:r>
            <a:r>
              <a:rPr lang="lv-LV" altLang="lv-LV" smtClean="0"/>
              <a:t>algorithms</a:t>
            </a:r>
            <a:endParaRPr lang="en-US" altLang="lv-LV" smtClean="0"/>
          </a:p>
        </p:txBody>
      </p:sp>
      <p:sp>
        <p:nvSpPr>
          <p:cNvPr id="4125" name="Rectangle 3"/>
          <p:cNvSpPr>
            <a:spLocks noChangeArrowheads="1"/>
          </p:cNvSpPr>
          <p:nvPr/>
        </p:nvSpPr>
        <p:spPr bwMode="auto">
          <a:xfrm>
            <a:off x="1981200" y="2057400"/>
            <a:ext cx="533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lv-LV" altLang="lv-LV" sz="2400"/>
              <a:t>Q</a:t>
            </a:r>
            <a:endParaRPr lang="en-US" altLang="lv-LV" sz="2400" baseline="-25000"/>
          </a:p>
        </p:txBody>
      </p:sp>
      <p:sp>
        <p:nvSpPr>
          <p:cNvPr id="4126" name="Line 4"/>
          <p:cNvSpPr>
            <a:spLocks noChangeShapeType="1"/>
          </p:cNvSpPr>
          <p:nvPr/>
        </p:nvSpPr>
        <p:spPr bwMode="auto">
          <a:xfrm>
            <a:off x="1524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7" name="Line 5"/>
          <p:cNvSpPr>
            <a:spLocks noChangeShapeType="1"/>
          </p:cNvSpPr>
          <p:nvPr/>
        </p:nvSpPr>
        <p:spPr bwMode="auto">
          <a:xfrm>
            <a:off x="15240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8" name="Line 6"/>
          <p:cNvSpPr>
            <a:spLocks noChangeShapeType="1"/>
          </p:cNvSpPr>
          <p:nvPr/>
        </p:nvSpPr>
        <p:spPr bwMode="auto">
          <a:xfrm>
            <a:off x="1524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9" name="Line 7"/>
          <p:cNvSpPr>
            <a:spLocks noChangeShapeType="1"/>
          </p:cNvSpPr>
          <p:nvPr/>
        </p:nvSpPr>
        <p:spPr bwMode="auto">
          <a:xfrm>
            <a:off x="1524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0" name="Line 8"/>
          <p:cNvSpPr>
            <a:spLocks noChangeShapeType="1"/>
          </p:cNvSpPr>
          <p:nvPr/>
        </p:nvSpPr>
        <p:spPr bwMode="auto">
          <a:xfrm>
            <a:off x="1524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1" name="Line 9"/>
          <p:cNvSpPr>
            <a:spLocks noChangeShapeType="1"/>
          </p:cNvSpPr>
          <p:nvPr/>
        </p:nvSpPr>
        <p:spPr bwMode="auto">
          <a:xfrm>
            <a:off x="15240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2" name="Line 10"/>
          <p:cNvSpPr>
            <a:spLocks noChangeShapeType="1"/>
          </p:cNvSpPr>
          <p:nvPr/>
        </p:nvSpPr>
        <p:spPr bwMode="auto">
          <a:xfrm>
            <a:off x="25146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3" name="Line 11"/>
          <p:cNvSpPr>
            <a:spLocks noChangeShapeType="1"/>
          </p:cNvSpPr>
          <p:nvPr/>
        </p:nvSpPr>
        <p:spPr bwMode="auto">
          <a:xfrm>
            <a:off x="25146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4" name="Line 12"/>
          <p:cNvSpPr>
            <a:spLocks noChangeShapeType="1"/>
          </p:cNvSpPr>
          <p:nvPr/>
        </p:nvSpPr>
        <p:spPr bwMode="auto">
          <a:xfrm>
            <a:off x="25146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5" name="Line 13"/>
          <p:cNvSpPr>
            <a:spLocks noChangeShapeType="1"/>
          </p:cNvSpPr>
          <p:nvPr/>
        </p:nvSpPr>
        <p:spPr bwMode="auto">
          <a:xfrm>
            <a:off x="25146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6" name="Line 14"/>
          <p:cNvSpPr>
            <a:spLocks noChangeShapeType="1"/>
          </p:cNvSpPr>
          <p:nvPr/>
        </p:nvSpPr>
        <p:spPr bwMode="auto">
          <a:xfrm>
            <a:off x="25146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7" name="Line 15"/>
          <p:cNvSpPr>
            <a:spLocks noChangeShapeType="1"/>
          </p:cNvSpPr>
          <p:nvPr/>
        </p:nvSpPr>
        <p:spPr bwMode="auto">
          <a:xfrm>
            <a:off x="25146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38" name="Rectangle 16"/>
          <p:cNvSpPr>
            <a:spLocks noChangeArrowheads="1"/>
          </p:cNvSpPr>
          <p:nvPr/>
        </p:nvSpPr>
        <p:spPr bwMode="auto">
          <a:xfrm>
            <a:off x="2971800" y="2057400"/>
            <a:ext cx="533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lv-LV" altLang="lv-LV"/>
          </a:p>
        </p:txBody>
      </p:sp>
      <p:sp>
        <p:nvSpPr>
          <p:cNvPr id="4139" name="Line 17"/>
          <p:cNvSpPr>
            <a:spLocks noChangeShapeType="1"/>
          </p:cNvSpPr>
          <p:nvPr/>
        </p:nvSpPr>
        <p:spPr bwMode="auto">
          <a:xfrm>
            <a:off x="3505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0" name="Line 18"/>
          <p:cNvSpPr>
            <a:spLocks noChangeShapeType="1"/>
          </p:cNvSpPr>
          <p:nvPr/>
        </p:nvSpPr>
        <p:spPr bwMode="auto">
          <a:xfrm>
            <a:off x="35052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1" name="Line 19"/>
          <p:cNvSpPr>
            <a:spLocks noChangeShapeType="1"/>
          </p:cNvSpPr>
          <p:nvPr/>
        </p:nvSpPr>
        <p:spPr bwMode="auto">
          <a:xfrm>
            <a:off x="3505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2" name="Line 20"/>
          <p:cNvSpPr>
            <a:spLocks noChangeShapeType="1"/>
          </p:cNvSpPr>
          <p:nvPr/>
        </p:nvSpPr>
        <p:spPr bwMode="auto">
          <a:xfrm>
            <a:off x="3505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3" name="Line 21"/>
          <p:cNvSpPr>
            <a:spLocks noChangeShapeType="1"/>
          </p:cNvSpPr>
          <p:nvPr/>
        </p:nvSpPr>
        <p:spPr bwMode="auto">
          <a:xfrm>
            <a:off x="35052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4" name="Line 22"/>
          <p:cNvSpPr>
            <a:spLocks noChangeShapeType="1"/>
          </p:cNvSpPr>
          <p:nvPr/>
        </p:nvSpPr>
        <p:spPr bwMode="auto">
          <a:xfrm>
            <a:off x="35052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5" name="Rectangle 23"/>
          <p:cNvSpPr>
            <a:spLocks noChangeArrowheads="1"/>
          </p:cNvSpPr>
          <p:nvPr/>
        </p:nvSpPr>
        <p:spPr bwMode="auto">
          <a:xfrm>
            <a:off x="3962400" y="2057400"/>
            <a:ext cx="533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46" name="Line 24"/>
          <p:cNvSpPr>
            <a:spLocks noChangeShapeType="1"/>
          </p:cNvSpPr>
          <p:nvPr/>
        </p:nvSpPr>
        <p:spPr bwMode="auto">
          <a:xfrm>
            <a:off x="4495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7" name="Line 25"/>
          <p:cNvSpPr>
            <a:spLocks noChangeShapeType="1"/>
          </p:cNvSpPr>
          <p:nvPr/>
        </p:nvSpPr>
        <p:spPr bwMode="auto">
          <a:xfrm>
            <a:off x="4495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8" name="Line 26"/>
          <p:cNvSpPr>
            <a:spLocks noChangeShapeType="1"/>
          </p:cNvSpPr>
          <p:nvPr/>
        </p:nvSpPr>
        <p:spPr bwMode="auto">
          <a:xfrm>
            <a:off x="44958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49" name="Line 27"/>
          <p:cNvSpPr>
            <a:spLocks noChangeShapeType="1"/>
          </p:cNvSpPr>
          <p:nvPr/>
        </p:nvSpPr>
        <p:spPr bwMode="auto">
          <a:xfrm>
            <a:off x="4495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0" name="Line 28"/>
          <p:cNvSpPr>
            <a:spLocks noChangeShapeType="1"/>
          </p:cNvSpPr>
          <p:nvPr/>
        </p:nvSpPr>
        <p:spPr bwMode="auto">
          <a:xfrm>
            <a:off x="44958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1" name="Line 29"/>
          <p:cNvSpPr>
            <a:spLocks noChangeShapeType="1"/>
          </p:cNvSpPr>
          <p:nvPr/>
        </p:nvSpPr>
        <p:spPr bwMode="auto">
          <a:xfrm>
            <a:off x="44958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2" name="Line 30"/>
          <p:cNvSpPr>
            <a:spLocks noChangeShapeType="1"/>
          </p:cNvSpPr>
          <p:nvPr/>
        </p:nvSpPr>
        <p:spPr bwMode="auto">
          <a:xfrm>
            <a:off x="6781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3" name="Line 31"/>
          <p:cNvSpPr>
            <a:spLocks noChangeShapeType="1"/>
          </p:cNvSpPr>
          <p:nvPr/>
        </p:nvSpPr>
        <p:spPr bwMode="auto">
          <a:xfrm>
            <a:off x="6781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4" name="Line 32"/>
          <p:cNvSpPr>
            <a:spLocks noChangeShapeType="1"/>
          </p:cNvSpPr>
          <p:nvPr/>
        </p:nvSpPr>
        <p:spPr bwMode="auto">
          <a:xfrm>
            <a:off x="67818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5" name="Line 33"/>
          <p:cNvSpPr>
            <a:spLocks noChangeShapeType="1"/>
          </p:cNvSpPr>
          <p:nvPr/>
        </p:nvSpPr>
        <p:spPr bwMode="auto">
          <a:xfrm>
            <a:off x="6781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6" name="Line 34"/>
          <p:cNvSpPr>
            <a:spLocks noChangeShapeType="1"/>
          </p:cNvSpPr>
          <p:nvPr/>
        </p:nvSpPr>
        <p:spPr bwMode="auto">
          <a:xfrm>
            <a:off x="67818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7" name="Line 35"/>
          <p:cNvSpPr>
            <a:spLocks noChangeShapeType="1"/>
          </p:cNvSpPr>
          <p:nvPr/>
        </p:nvSpPr>
        <p:spPr bwMode="auto">
          <a:xfrm>
            <a:off x="67818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58" name="Rectangle 36"/>
          <p:cNvSpPr>
            <a:spLocks noChangeArrowheads="1"/>
          </p:cNvSpPr>
          <p:nvPr/>
        </p:nvSpPr>
        <p:spPr bwMode="auto">
          <a:xfrm>
            <a:off x="7239000" y="2057400"/>
            <a:ext cx="533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59" name="Line 37"/>
          <p:cNvSpPr>
            <a:spLocks noChangeShapeType="1"/>
          </p:cNvSpPr>
          <p:nvPr/>
        </p:nvSpPr>
        <p:spPr bwMode="auto">
          <a:xfrm>
            <a:off x="77724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0" name="Line 38"/>
          <p:cNvSpPr>
            <a:spLocks noChangeShapeType="1"/>
          </p:cNvSpPr>
          <p:nvPr/>
        </p:nvSpPr>
        <p:spPr bwMode="auto">
          <a:xfrm>
            <a:off x="77724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1" name="Line 39"/>
          <p:cNvSpPr>
            <a:spLocks noChangeShapeType="1"/>
          </p:cNvSpPr>
          <p:nvPr/>
        </p:nvSpPr>
        <p:spPr bwMode="auto">
          <a:xfrm>
            <a:off x="77724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2" name="Line 40"/>
          <p:cNvSpPr>
            <a:spLocks noChangeShapeType="1"/>
          </p:cNvSpPr>
          <p:nvPr/>
        </p:nvSpPr>
        <p:spPr bwMode="auto">
          <a:xfrm>
            <a:off x="77724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3" name="Line 41"/>
          <p:cNvSpPr>
            <a:spLocks noChangeShapeType="1"/>
          </p:cNvSpPr>
          <p:nvPr/>
        </p:nvSpPr>
        <p:spPr bwMode="auto">
          <a:xfrm>
            <a:off x="77724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4" name="Line 42"/>
          <p:cNvSpPr>
            <a:spLocks noChangeShapeType="1"/>
          </p:cNvSpPr>
          <p:nvPr/>
        </p:nvSpPr>
        <p:spPr bwMode="auto">
          <a:xfrm>
            <a:off x="77724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5" name="Line 43"/>
          <p:cNvSpPr>
            <a:spLocks noChangeShapeType="1"/>
          </p:cNvSpPr>
          <p:nvPr/>
        </p:nvSpPr>
        <p:spPr bwMode="auto">
          <a:xfrm>
            <a:off x="57912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6" name="Line 44"/>
          <p:cNvSpPr>
            <a:spLocks noChangeShapeType="1"/>
          </p:cNvSpPr>
          <p:nvPr/>
        </p:nvSpPr>
        <p:spPr bwMode="auto">
          <a:xfrm>
            <a:off x="57912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7" name="Line 45"/>
          <p:cNvSpPr>
            <a:spLocks noChangeShapeType="1"/>
          </p:cNvSpPr>
          <p:nvPr/>
        </p:nvSpPr>
        <p:spPr bwMode="auto">
          <a:xfrm>
            <a:off x="57912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8" name="Line 46"/>
          <p:cNvSpPr>
            <a:spLocks noChangeShapeType="1"/>
          </p:cNvSpPr>
          <p:nvPr/>
        </p:nvSpPr>
        <p:spPr bwMode="auto">
          <a:xfrm>
            <a:off x="5791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69" name="Line 47"/>
          <p:cNvSpPr>
            <a:spLocks noChangeShapeType="1"/>
          </p:cNvSpPr>
          <p:nvPr/>
        </p:nvSpPr>
        <p:spPr bwMode="auto">
          <a:xfrm>
            <a:off x="57912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70" name="Line 48"/>
          <p:cNvSpPr>
            <a:spLocks noChangeShapeType="1"/>
          </p:cNvSpPr>
          <p:nvPr/>
        </p:nvSpPr>
        <p:spPr bwMode="auto">
          <a:xfrm>
            <a:off x="57912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71" name="Rectangle 49"/>
          <p:cNvSpPr>
            <a:spLocks noChangeArrowheads="1"/>
          </p:cNvSpPr>
          <p:nvPr/>
        </p:nvSpPr>
        <p:spPr bwMode="auto">
          <a:xfrm>
            <a:off x="6248400" y="2057400"/>
            <a:ext cx="5334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lv-LV" sz="2400"/>
              <a:t>Q</a:t>
            </a:r>
          </a:p>
        </p:txBody>
      </p:sp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152400" y="2286000"/>
          <a:ext cx="1358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3" imgW="431613" imgH="253890" progId="Equation.3">
                  <p:embed/>
                </p:oleObj>
              </mc:Choice>
              <mc:Fallback>
                <p:oleObj name="Equation" r:id="rId3" imgW="431613" imgH="25389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0"/>
                        <a:ext cx="13589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2" name="Rectangle 51"/>
          <p:cNvSpPr>
            <a:spLocks noChangeArrowheads="1"/>
          </p:cNvSpPr>
          <p:nvPr/>
        </p:nvSpPr>
        <p:spPr bwMode="auto">
          <a:xfrm>
            <a:off x="3962400" y="2362200"/>
            <a:ext cx="400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2400"/>
              <a:t>Q</a:t>
            </a:r>
            <a:endParaRPr lang="en-US" altLang="lv-LV" sz="2400" baseline="-25000"/>
          </a:p>
        </p:txBody>
      </p:sp>
      <p:sp>
        <p:nvSpPr>
          <p:cNvPr id="4173" name="Rectangle 52"/>
          <p:cNvSpPr>
            <a:spLocks noChangeArrowheads="1"/>
          </p:cNvSpPr>
          <p:nvPr/>
        </p:nvSpPr>
        <p:spPr bwMode="auto">
          <a:xfrm>
            <a:off x="7239000" y="2362200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lv-LV" sz="2400"/>
              <a:t>U</a:t>
            </a:r>
            <a:r>
              <a:rPr lang="en-US" altLang="lv-LV" sz="2400" baseline="-25000"/>
              <a:t>T</a:t>
            </a:r>
          </a:p>
        </p:txBody>
      </p:sp>
      <p:sp>
        <p:nvSpPr>
          <p:cNvPr id="4174" name="Text Box 53"/>
          <p:cNvSpPr txBox="1">
            <a:spLocks noChangeArrowheads="1"/>
          </p:cNvSpPr>
          <p:nvPr/>
        </p:nvSpPr>
        <p:spPr bwMode="auto">
          <a:xfrm>
            <a:off x="5181600" y="2362200"/>
            <a:ext cx="515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lv-LV" sz="3200"/>
              <a:t>…</a:t>
            </a:r>
          </a:p>
        </p:txBody>
      </p:sp>
      <p:sp>
        <p:nvSpPr>
          <p:cNvPr id="4175" name="Rectangle 54"/>
          <p:cNvSpPr>
            <a:spLocks noChangeArrowheads="1"/>
          </p:cNvSpPr>
          <p:nvPr/>
        </p:nvSpPr>
        <p:spPr bwMode="auto">
          <a:xfrm>
            <a:off x="2987675" y="23495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lv-LV" sz="2400"/>
              <a:t>U</a:t>
            </a:r>
            <a:r>
              <a:rPr lang="en-US" altLang="lv-LV" sz="2400" baseline="-25000"/>
              <a:t>1</a:t>
            </a:r>
          </a:p>
        </p:txBody>
      </p:sp>
      <p:sp>
        <p:nvSpPr>
          <p:cNvPr id="71735" name="Text Box 55"/>
          <p:cNvSpPr txBox="1">
            <a:spLocks noChangeArrowheads="1"/>
          </p:cNvSpPr>
          <p:nvPr/>
        </p:nvSpPr>
        <p:spPr bwMode="auto">
          <a:xfrm>
            <a:off x="1116013" y="3933825"/>
            <a:ext cx="7550465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</a:t>
            </a:r>
            <a:r>
              <a:rPr lang="lv-LV" altLang="lv-LV" sz="360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1,1</a:t>
            </a:r>
            <a:r>
              <a:rPr lang="en-US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|1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,1</a:t>
            </a:r>
            <a:r>
              <a:rPr lang="en-US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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+ </a:t>
            </a:r>
            <a:r>
              <a:rPr lang="lv-LV" altLang="lv-LV" sz="360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1,2</a:t>
            </a:r>
            <a:r>
              <a:rPr lang="en-US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|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1, </a:t>
            </a:r>
            <a:r>
              <a:rPr lang="en-US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2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+</a:t>
            </a:r>
            <a:r>
              <a:rPr lang="en-US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 …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 + </a:t>
            </a:r>
            <a:r>
              <a:rPr lang="lv-LV" altLang="lv-LV" sz="360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N, M</a:t>
            </a:r>
            <a:r>
              <a:rPr lang="en-US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|N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, M</a:t>
            </a:r>
            <a:r>
              <a:rPr lang="en-US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</a:t>
            </a:r>
          </a:p>
        </p:txBody>
      </p:sp>
      <p:sp>
        <p:nvSpPr>
          <p:cNvPr id="4177" name="Line 56"/>
          <p:cNvSpPr>
            <a:spLocks noChangeShapeType="1"/>
          </p:cNvSpPr>
          <p:nvPr/>
        </p:nvSpPr>
        <p:spPr bwMode="auto">
          <a:xfrm flipV="1">
            <a:off x="4284663" y="3141663"/>
            <a:ext cx="358775" cy="792162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arrow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7" name="Text Box 57"/>
          <p:cNvSpPr txBox="1">
            <a:spLocks noChangeArrowheads="1"/>
          </p:cNvSpPr>
          <p:nvPr/>
        </p:nvSpPr>
        <p:spPr bwMode="auto">
          <a:xfrm>
            <a:off x="1547813" y="5013325"/>
            <a:ext cx="5557932" cy="64633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lv-LV" altLang="lv-LV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</a:t>
            </a:r>
            <a:r>
              <a:rPr lang="lv-LV" altLang="lv-LV" sz="3600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i,j</a:t>
            </a:r>
            <a:r>
              <a:rPr lang="lv-LV" altLang="lv-LV" sz="3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 </a:t>
            </a:r>
            <a:r>
              <a:rPr lang="lv-LV" altLang="lv-LV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</a:rPr>
              <a:t>is actually </a:t>
            </a:r>
            <a:r>
              <a:rPr lang="lv-LV" altLang="lv-LV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</a:t>
            </a:r>
            <a:r>
              <a:rPr lang="lv-LV" altLang="lv-LV" sz="3600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i,j</a:t>
            </a:r>
            <a:r>
              <a:rPr lang="lv-LV" altLang="lv-LV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(x</a:t>
            </a:r>
            <a:r>
              <a:rPr lang="lv-LV" altLang="lv-LV" sz="3600" baseline="-25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1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, ..., x</a:t>
            </a:r>
            <a:r>
              <a:rPr lang="lv-LV" altLang="lv-LV" sz="360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N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cs typeface="+mn-cs"/>
                <a:sym typeface="Symbol" pitchFamily="18" charset="2"/>
              </a:rPr>
              <a:t>)</a:t>
            </a:r>
            <a:endParaRPr lang="lv-LV" altLang="lv-LV" sz="3600" dirty="0">
              <a:solidFill>
                <a:srgbClr val="FFC000"/>
              </a:solidFill>
              <a:latin typeface="+mn-lt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543800" cy="1431925"/>
          </a:xfrm>
        </p:spPr>
        <p:txBody>
          <a:bodyPr/>
          <a:lstStyle/>
          <a:p>
            <a:pPr eaLnBrk="1" hangingPunct="1"/>
            <a:r>
              <a:rPr lang="lv-LV" altLang="lv-LV" smtClean="0"/>
              <a:t>Polynomials method</a:t>
            </a:r>
            <a:endParaRPr lang="en-US" altLang="lv-LV" smtClean="0"/>
          </a:p>
        </p:txBody>
      </p:sp>
      <p:sp>
        <p:nvSpPr>
          <p:cNvPr id="51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449188"/>
            <a:ext cx="8425755" cy="23114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200" u="sng" dirty="0" smtClean="0"/>
              <a:t>Lemma</a:t>
            </a:r>
            <a:r>
              <a:rPr lang="lv-LV" altLang="lv-LV" sz="3200" dirty="0" smtClean="0"/>
              <a:t> [Beals et al., 1998] After </a:t>
            </a:r>
            <a:r>
              <a:rPr lang="lv-LV" altLang="lv-LV" sz="3200" dirty="0" smtClean="0">
                <a:solidFill>
                  <a:srgbClr val="FFC000"/>
                </a:solidFill>
              </a:rPr>
              <a:t>k</a:t>
            </a:r>
            <a:r>
              <a:rPr lang="lv-LV" altLang="lv-LV" sz="3200" dirty="0" smtClean="0"/>
              <a:t> queries, the amplitudes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endParaRPr lang="lv-LV" altLang="lv-LV" sz="3200" dirty="0" smtClean="0">
              <a:sym typeface="Symbol" pitchFamily="18" charset="2"/>
            </a:endParaRPr>
          </a:p>
          <a:p>
            <a:pPr eaLnBrk="1" hangingPunct="1">
              <a:buClr>
                <a:srgbClr val="FFFF00"/>
              </a:buClr>
              <a:buFont typeface="Wingdings 2" pitchFamily="18" charset="2"/>
              <a:buNone/>
            </a:pPr>
            <a:r>
              <a:rPr lang="lv-LV" altLang="lv-LV" sz="3200" dirty="0" smtClean="0">
                <a:sym typeface="Symbol" pitchFamily="18" charset="2"/>
              </a:rPr>
              <a:t>    are polynomials in </a:t>
            </a:r>
            <a:r>
              <a:rPr lang="lv-LV" altLang="lv-LV" sz="3200" dirty="0" smtClean="0">
                <a:solidFill>
                  <a:srgbClr val="FFC000"/>
                </a:solidFill>
                <a:sym typeface="Symbol" pitchFamily="18" charset="2"/>
              </a:rPr>
              <a:t>x</a:t>
            </a:r>
            <a:r>
              <a:rPr lang="lv-LV" altLang="lv-LV" sz="3200" baseline="-25000" dirty="0" smtClean="0">
                <a:solidFill>
                  <a:srgbClr val="FFC000"/>
                </a:solidFill>
                <a:sym typeface="Symbol" pitchFamily="18" charset="2"/>
              </a:rPr>
              <a:t>1</a:t>
            </a:r>
            <a:r>
              <a:rPr lang="lv-LV" altLang="lv-LV" sz="3200" dirty="0" smtClean="0">
                <a:solidFill>
                  <a:srgbClr val="FFC000"/>
                </a:solidFill>
                <a:sym typeface="Symbol" pitchFamily="18" charset="2"/>
              </a:rPr>
              <a:t>, ..., x</a:t>
            </a:r>
            <a:r>
              <a:rPr lang="lv-LV" altLang="lv-LV" sz="3200" baseline="-25000" dirty="0" smtClean="0">
                <a:solidFill>
                  <a:srgbClr val="FFC000"/>
                </a:solidFill>
                <a:sym typeface="Symbol" pitchFamily="18" charset="2"/>
              </a:rPr>
              <a:t>N</a:t>
            </a:r>
            <a:r>
              <a:rPr lang="lv-LV" altLang="lv-LV" sz="3200" dirty="0" smtClean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lv-LV" altLang="lv-LV" sz="3200" dirty="0" smtClean="0">
                <a:sym typeface="Symbol" pitchFamily="18" charset="2"/>
              </a:rPr>
              <a:t>of degree </a:t>
            </a:r>
            <a:r>
              <a:rPr lang="lv-LV" altLang="lv-LV" sz="3200" dirty="0" smtClean="0">
                <a:solidFill>
                  <a:srgbClr val="FFC000"/>
                </a:solidFill>
                <a:sym typeface="Symbol" pitchFamily="18" charset="2"/>
              </a:rPr>
              <a:t> k</a:t>
            </a:r>
            <a:r>
              <a:rPr lang="lv-LV" altLang="lv-LV" sz="3200" dirty="0" smtClean="0">
                <a:sym typeface="Symbol" pitchFamily="18" charset="2"/>
              </a:rPr>
              <a:t>.</a:t>
            </a:r>
          </a:p>
        </p:txBody>
      </p:sp>
      <p:graphicFrame>
        <p:nvGraphicFramePr>
          <p:cNvPr id="72710" name="Object 5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49850" y="4084638"/>
          <a:ext cx="24479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3" imgW="964781" imgH="304668" progId="Equation.3">
                  <p:embed/>
                </p:oleObj>
              </mc:Choice>
              <mc:Fallback>
                <p:oleObj name="Equation" r:id="rId3" imgW="964781" imgH="304668" progId="Equation.3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4084638"/>
                        <a:ext cx="2447925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396030" y="4144847"/>
            <a:ext cx="291618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200" dirty="0">
                <a:solidFill>
                  <a:srgbClr val="FFFF00"/>
                </a:solidFill>
              </a:rPr>
              <a:t>Measurement: </a:t>
            </a:r>
          </a:p>
          <a:p>
            <a:endParaRPr lang="en-US" altLang="lv-LV" dirty="0">
              <a:solidFill>
                <a:srgbClr val="FFCC00"/>
              </a:solidFill>
            </a:endParaRP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267744" y="5470218"/>
            <a:ext cx="55162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/>
              <a:t>Polynomial of degree </a:t>
            </a:r>
            <a:r>
              <a:rPr lang="lv-LV" altLang="lv-LV" sz="3600" dirty="0">
                <a:solidFill>
                  <a:srgbClr val="FFC000"/>
                </a:solidFill>
                <a:sym typeface="Symbol" pitchFamily="18" charset="2"/>
              </a:rPr>
              <a:t> 2k</a:t>
            </a:r>
            <a:endParaRPr lang="lv-LV" altLang="lv-LV" sz="2400" dirty="0">
              <a:solidFill>
                <a:srgbClr val="FFC000"/>
              </a:solidFill>
              <a:sym typeface="Symbol" pitchFamily="18" charset="2"/>
            </a:endParaRP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5149850" y="4992688"/>
            <a:ext cx="358775" cy="431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arrow" w="lg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18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9686"/>
              </p:ext>
            </p:extLst>
          </p:nvPr>
        </p:nvGraphicFramePr>
        <p:xfrm>
          <a:off x="3338513" y="2443856"/>
          <a:ext cx="29527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5" imgW="888840" imgH="241200" progId="Equation.3">
                  <p:embed/>
                </p:oleObj>
              </mc:Choice>
              <mc:Fallback>
                <p:oleObj name="Equation" r:id="rId5" imgW="888840" imgH="2412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2443856"/>
                        <a:ext cx="295275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1" grpId="0"/>
      <p:bldP spid="727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mtClean="0"/>
              <a:t>Our task</a:t>
            </a:r>
            <a:endParaRPr lang="en-US" altLang="lv-LV" smtClean="0"/>
          </a:p>
        </p:txBody>
      </p:sp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416800" cy="2816225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600" dirty="0" smtClean="0"/>
              <a:t>Pr[</a:t>
            </a:r>
            <a:r>
              <a:rPr lang="lv-LV" altLang="lv-LV" sz="3600" dirty="0" smtClean="0">
                <a:solidFill>
                  <a:schemeClr val="accent3"/>
                </a:solidFill>
              </a:rPr>
              <a:t>A</a:t>
            </a:r>
            <a:r>
              <a:rPr lang="lv-LV" altLang="lv-LV" sz="3600" dirty="0" smtClean="0"/>
              <a:t> outputs </a:t>
            </a:r>
            <a:r>
              <a:rPr lang="lv-LV" altLang="lv-LV" sz="3600" dirty="0" smtClean="0">
                <a:solidFill>
                  <a:srgbClr val="FFC000"/>
                </a:solidFill>
              </a:rPr>
              <a:t>1</a:t>
            </a:r>
            <a:r>
              <a:rPr lang="lv-LV" altLang="lv-LV" sz="3600" dirty="0" smtClean="0"/>
              <a:t>] = </a:t>
            </a:r>
            <a:r>
              <a:rPr lang="lv-LV" altLang="lv-LV" sz="3600" dirty="0" smtClean="0">
                <a:solidFill>
                  <a:srgbClr val="FFC000"/>
                </a:solidFill>
              </a:rPr>
              <a:t>p(x</a:t>
            </a:r>
            <a:r>
              <a:rPr lang="lv-LV" altLang="lv-LV" sz="3600" baseline="-25000" dirty="0" smtClean="0">
                <a:solidFill>
                  <a:srgbClr val="FFC000"/>
                </a:solidFill>
              </a:rPr>
              <a:t>1</a:t>
            </a:r>
            <a:r>
              <a:rPr lang="lv-LV" altLang="lv-LV" sz="3600" dirty="0" smtClean="0">
                <a:solidFill>
                  <a:srgbClr val="FFC000"/>
                </a:solidFill>
              </a:rPr>
              <a:t>, ..., x</a:t>
            </a:r>
            <a:r>
              <a:rPr lang="lv-LV" altLang="lv-LV" sz="3600" baseline="-25000" dirty="0" smtClean="0">
                <a:solidFill>
                  <a:srgbClr val="FFC000"/>
                </a:solidFill>
              </a:rPr>
              <a:t>N</a:t>
            </a:r>
            <a:r>
              <a:rPr lang="lv-LV" altLang="lv-LV" sz="3600" dirty="0" smtClean="0">
                <a:solidFill>
                  <a:srgbClr val="FFC000"/>
                </a:solidFill>
              </a:rPr>
              <a:t>)</a:t>
            </a:r>
            <a:r>
              <a:rPr lang="lv-LV" altLang="lv-LV" sz="3600" dirty="0" smtClean="0"/>
              <a:t>, </a:t>
            </a:r>
            <a:r>
              <a:rPr lang="lv-LV" altLang="lv-LV" sz="3600" dirty="0" smtClean="0"/>
              <a:t>        </a:t>
            </a:r>
            <a:r>
              <a:rPr lang="lv-LV" altLang="lv-LV" sz="3600" dirty="0" smtClean="0">
                <a:solidFill>
                  <a:srgbClr val="FFC000"/>
                </a:solidFill>
              </a:rPr>
              <a:t>deg </a:t>
            </a:r>
            <a:r>
              <a:rPr lang="lv-LV" altLang="lv-LV" sz="3600" dirty="0" smtClean="0">
                <a:solidFill>
                  <a:srgbClr val="FFC000"/>
                </a:solidFill>
              </a:rPr>
              <a:t>p =2</a:t>
            </a:r>
            <a:r>
              <a:rPr lang="lv-LV" altLang="lv-LV" sz="3600" dirty="0" smtClean="0"/>
              <a:t>.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600" dirty="0" smtClean="0">
                <a:solidFill>
                  <a:srgbClr val="FFC000"/>
                </a:solidFill>
              </a:rPr>
              <a:t>0 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 </a:t>
            </a:r>
            <a:r>
              <a:rPr lang="lv-LV" altLang="lv-LV" sz="3600" dirty="0" smtClean="0">
                <a:solidFill>
                  <a:srgbClr val="FFC000"/>
                </a:solidFill>
              </a:rPr>
              <a:t>p(x</a:t>
            </a:r>
            <a:r>
              <a:rPr lang="lv-LV" altLang="lv-LV" sz="3600" baseline="-25000" dirty="0" smtClean="0">
                <a:solidFill>
                  <a:srgbClr val="FFC000"/>
                </a:solidFill>
              </a:rPr>
              <a:t>1</a:t>
            </a:r>
            <a:r>
              <a:rPr lang="lv-LV" altLang="lv-LV" sz="3600" dirty="0" smtClean="0">
                <a:solidFill>
                  <a:srgbClr val="FFC000"/>
                </a:solidFill>
              </a:rPr>
              <a:t>, ..., x</a:t>
            </a:r>
            <a:r>
              <a:rPr lang="lv-LV" altLang="lv-LV" sz="3600" baseline="-25000" dirty="0" smtClean="0">
                <a:solidFill>
                  <a:srgbClr val="FFC000"/>
                </a:solidFill>
              </a:rPr>
              <a:t>N</a:t>
            </a:r>
            <a:r>
              <a:rPr lang="lv-LV" altLang="lv-LV" sz="3600" dirty="0" smtClean="0">
                <a:solidFill>
                  <a:srgbClr val="FFC000"/>
                </a:solidFill>
              </a:rPr>
              <a:t>) 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 1</a:t>
            </a:r>
            <a:r>
              <a:rPr lang="lv-LV" altLang="lv-LV" sz="3600" dirty="0" smtClean="0">
                <a:sym typeface="Symbol" pitchFamily="18" charset="2"/>
              </a:rPr>
              <a:t>.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600" dirty="0" smtClean="0">
                <a:sym typeface="Symbol" pitchFamily="18" charset="2"/>
              </a:rPr>
              <a:t>Task: estimate 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p</a:t>
            </a:r>
            <a:r>
              <a:rPr lang="lv-LV" altLang="lv-LV" sz="3600" dirty="0" smtClean="0">
                <a:solidFill>
                  <a:srgbClr val="FFC000"/>
                </a:solidFill>
              </a:rPr>
              <a:t>(x</a:t>
            </a:r>
            <a:r>
              <a:rPr lang="lv-LV" altLang="lv-LV" sz="3600" baseline="-25000" dirty="0" smtClean="0">
                <a:solidFill>
                  <a:srgbClr val="FFC000"/>
                </a:solidFill>
              </a:rPr>
              <a:t>1</a:t>
            </a:r>
            <a:r>
              <a:rPr lang="lv-LV" altLang="lv-LV" sz="3600" dirty="0" smtClean="0">
                <a:solidFill>
                  <a:srgbClr val="FFC000"/>
                </a:solidFill>
              </a:rPr>
              <a:t>, ..., x</a:t>
            </a:r>
            <a:r>
              <a:rPr lang="lv-LV" altLang="lv-LV" sz="3600" baseline="-25000" dirty="0" smtClean="0">
                <a:solidFill>
                  <a:srgbClr val="FFC000"/>
                </a:solidFill>
              </a:rPr>
              <a:t>N</a:t>
            </a:r>
            <a:r>
              <a:rPr lang="lv-LV" altLang="lv-LV" sz="3600" dirty="0" smtClean="0">
                <a:solidFill>
                  <a:srgbClr val="FFC000"/>
                </a:solidFill>
              </a:rPr>
              <a:t>) </a:t>
            </a:r>
            <a:r>
              <a:rPr lang="lv-LV" altLang="lv-LV" sz="3600" dirty="0" smtClean="0"/>
              <a:t>with  precision 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</a:t>
            </a:r>
            <a:r>
              <a:rPr lang="lv-LV" altLang="lv-LV" sz="3600" dirty="0" smtClean="0">
                <a:sym typeface="Symbol" pitchFamily="18" charset="2"/>
              </a:rPr>
              <a:t>.</a:t>
            </a:r>
            <a:r>
              <a:rPr lang="lv-LV" altLang="lv-LV" sz="3600" dirty="0" smtClean="0"/>
              <a:t> </a:t>
            </a:r>
            <a:endParaRPr lang="en-US" altLang="lv-LV" sz="3600" dirty="0" smtClean="0"/>
          </a:p>
        </p:txBody>
      </p:sp>
      <p:sp>
        <p:nvSpPr>
          <p:cNvPr id="100355" name="Text Box 4"/>
          <p:cNvSpPr txBox="1">
            <a:spLocks noChangeArrowheads="1"/>
          </p:cNvSpPr>
          <p:nvPr/>
        </p:nvSpPr>
        <p:spPr bwMode="auto">
          <a:xfrm>
            <a:off x="1907704" y="5589240"/>
            <a:ext cx="57615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>
                <a:solidFill>
                  <a:srgbClr val="FFFF00"/>
                </a:solidFill>
              </a:rPr>
              <a:t>Solution: random sampling</a:t>
            </a:r>
            <a:r>
              <a:rPr lang="lv-LV" altLang="lv-LV" sz="3200" dirty="0">
                <a:solidFill>
                  <a:srgbClr val="FFFF00"/>
                </a:solidFill>
              </a:rPr>
              <a:t>.</a:t>
            </a:r>
            <a:endParaRPr lang="en-US" altLang="lv-LV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mtClean="0"/>
              <a:t>Quantum vs. classical</a:t>
            </a:r>
            <a:endParaRPr lang="en-US" altLang="lv-LV" smtClean="0"/>
          </a:p>
        </p:txBody>
      </p:sp>
      <p:pic>
        <p:nvPicPr>
          <p:cNvPr id="46082" name="Picture 5" descr="ha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916113"/>
            <a:ext cx="3097212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2" name="Picture 6" descr="tortoi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4221163"/>
            <a:ext cx="3097212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4" name="Text Box 7"/>
          <p:cNvSpPr txBox="1">
            <a:spLocks noChangeArrowheads="1"/>
          </p:cNvSpPr>
          <p:nvPr/>
        </p:nvSpPr>
        <p:spPr bwMode="auto">
          <a:xfrm>
            <a:off x="4572000" y="2565400"/>
            <a:ext cx="3570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200" dirty="0"/>
              <a:t>1 query quantumly</a:t>
            </a:r>
            <a:endParaRPr lang="en-US" altLang="lv-LV" sz="3200" dirty="0"/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4643438" y="4581525"/>
            <a:ext cx="36480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200" dirty="0">
                <a:solidFill>
                  <a:srgbClr val="FFFF00"/>
                </a:solidFill>
              </a:rPr>
              <a:t>How many queries </a:t>
            </a:r>
          </a:p>
          <a:p>
            <a:r>
              <a:rPr lang="lv-LV" altLang="lv-LV" sz="3200" dirty="0">
                <a:solidFill>
                  <a:srgbClr val="FFFF00"/>
                </a:solidFill>
              </a:rPr>
              <a:t>classically?</a:t>
            </a:r>
            <a:endParaRPr lang="en-US" altLang="lv-LV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Pre-processing</a:t>
            </a:r>
            <a:endParaRPr lang="en-US" smtClean="0"/>
          </a:p>
        </p:txBody>
      </p:sp>
      <p:sp>
        <p:nvSpPr>
          <p:cNvPr id="10137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u="sng" dirty="0" smtClean="0"/>
              <a:t>Problem</a:t>
            </a:r>
            <a:r>
              <a:rPr lang="lv-LV" sz="3200" dirty="0" smtClean="0"/>
              <a:t>: large error if sampling omits </a:t>
            </a:r>
            <a:r>
              <a:rPr lang="lv-LV" sz="3200" dirty="0" smtClean="0">
                <a:solidFill>
                  <a:srgbClr val="FFC000"/>
                </a:solidFill>
              </a:rPr>
              <a:t>x</a:t>
            </a:r>
            <a:r>
              <a:rPr lang="lv-LV" sz="3200" baseline="-25000" dirty="0" smtClean="0">
                <a:solidFill>
                  <a:srgbClr val="FFC000"/>
                </a:solidFill>
              </a:rPr>
              <a:t>i</a:t>
            </a:r>
            <a:r>
              <a:rPr lang="lv-LV" sz="3200" dirty="0" smtClean="0"/>
              <a:t> with large influence in </a:t>
            </a:r>
            <a:r>
              <a:rPr lang="lv-LV" sz="3200" dirty="0" smtClean="0">
                <a:solidFill>
                  <a:srgbClr val="FFC000"/>
                </a:solidFill>
              </a:rPr>
              <a:t>p(x</a:t>
            </a:r>
            <a:r>
              <a:rPr lang="lv-LV" sz="3200" baseline="-25000" dirty="0" smtClean="0">
                <a:solidFill>
                  <a:srgbClr val="FFC000"/>
                </a:solidFill>
              </a:rPr>
              <a:t>1</a:t>
            </a:r>
            <a:r>
              <a:rPr lang="lv-LV" sz="3200" dirty="0" smtClean="0">
                <a:solidFill>
                  <a:srgbClr val="FFC000"/>
                </a:solidFill>
              </a:rPr>
              <a:t>, ..., x</a:t>
            </a:r>
            <a:r>
              <a:rPr lang="lv-LV" sz="3200" baseline="-25000" dirty="0" smtClean="0">
                <a:solidFill>
                  <a:srgbClr val="FFC000"/>
                </a:solidFill>
              </a:rPr>
              <a:t>N</a:t>
            </a:r>
            <a:r>
              <a:rPr lang="lv-LV" sz="3200" dirty="0" smtClean="0">
                <a:solidFill>
                  <a:srgbClr val="FFC000"/>
                </a:solidFill>
              </a:rPr>
              <a:t>)</a:t>
            </a:r>
            <a:r>
              <a:rPr lang="lv-LV" sz="3200" dirty="0" smtClean="0"/>
              <a:t>.</a:t>
            </a:r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endParaRPr lang="lv-LV" sz="3200" dirty="0" smtClean="0"/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u="sng" dirty="0" smtClean="0"/>
              <a:t>Solution</a:t>
            </a:r>
            <a:r>
              <a:rPr lang="lv-LV" sz="3200" dirty="0" smtClean="0"/>
              <a:t>: replace influential </a:t>
            </a:r>
            <a:r>
              <a:rPr lang="lv-LV" sz="3200" dirty="0" smtClean="0">
                <a:solidFill>
                  <a:srgbClr val="FFC000"/>
                </a:solidFill>
              </a:rPr>
              <a:t>x</a:t>
            </a:r>
            <a:r>
              <a:rPr lang="lv-LV" sz="3200" baseline="-25000" dirty="0" smtClean="0">
                <a:solidFill>
                  <a:srgbClr val="FFC000"/>
                </a:solidFill>
              </a:rPr>
              <a:t>i</a:t>
            </a:r>
            <a:r>
              <a:rPr lang="lv-LV" sz="3200" dirty="0" smtClean="0"/>
              <a:t>’s by several variables with smaller influence.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mtClean="0"/>
              <a:t>Sampling 1</a:t>
            </a:r>
            <a:endParaRPr lang="en-US" altLang="lv-LV" smtClean="0"/>
          </a:p>
        </p:txBody>
      </p:sp>
      <p:graphicFrame>
        <p:nvGraphicFramePr>
          <p:cNvPr id="6196" name="Object 5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72466377"/>
              </p:ext>
            </p:extLst>
          </p:nvPr>
        </p:nvGraphicFramePr>
        <p:xfrm>
          <a:off x="2268538" y="1773237"/>
          <a:ext cx="5389734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3" imgW="1739900" imgH="355600" progId="Equation.3">
                  <p:embed/>
                </p:oleObj>
              </mc:Choice>
              <mc:Fallback>
                <p:oleObj name="Equation" r:id="rId3" imgW="1739900" imgH="355600" progId="Equation.3">
                  <p:embed/>
                  <p:pic>
                    <p:nvPicPr>
                      <p:cNvPr id="0" name="Picture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7"/>
                        <a:ext cx="5389734" cy="1101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7" name="Object 5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63938" y="3213100"/>
          <a:ext cx="28082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5" imgW="850680" imgH="355320" progId="Equation.3">
                  <p:embed/>
                </p:oleObj>
              </mc:Choice>
              <mc:Fallback>
                <p:oleObj name="Equation" r:id="rId5" imgW="850680" imgH="355320" progId="Equation.3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213100"/>
                        <a:ext cx="2808287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468313" y="4724400"/>
            <a:ext cx="8113712" cy="1231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Char char="n"/>
              <a:defRPr/>
            </a:pPr>
            <a:r>
              <a:rPr lang="lv-LV" altLang="lv-LV" sz="3600" dirty="0">
                <a:latin typeface="Tahoma" pitchFamily="34" charset="0"/>
              </a:rPr>
              <a:t>Good if we s</a:t>
            </a:r>
            <a:r>
              <a:rPr lang="lv-LV" altLang="lv-LV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ample 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N</a:t>
            </a:r>
            <a:r>
              <a:rPr lang="lv-LV" altLang="lv-LV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of </a:t>
            </a:r>
            <a:r>
              <a:rPr lang="lv-LV" altLang="lv-LV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N</a:t>
            </a:r>
            <a:r>
              <a:rPr lang="lv-LV" altLang="lv-LV" sz="3600" baseline="30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2</a:t>
            </a:r>
            <a:r>
              <a:rPr lang="lv-LV" altLang="lv-LV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terms independently.</a:t>
            </a:r>
            <a:endParaRPr lang="en-US" altLang="lv-LV" sz="36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6200" name="Text Box 13"/>
          <p:cNvSpPr txBox="1">
            <a:spLocks noChangeArrowheads="1"/>
          </p:cNvSpPr>
          <p:nvPr/>
        </p:nvSpPr>
        <p:spPr bwMode="auto">
          <a:xfrm>
            <a:off x="1620838" y="3259138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/>
              <a:t>Estimator:</a:t>
            </a:r>
            <a:endParaRPr lang="en-US" altLang="lv-LV" sz="3600" dirty="0"/>
          </a:p>
        </p:txBody>
      </p:sp>
      <p:sp>
        <p:nvSpPr>
          <p:cNvPr id="6201" name="Text Box 15"/>
          <p:cNvSpPr txBox="1">
            <a:spLocks noChangeArrowheads="1"/>
          </p:cNvSpPr>
          <p:nvPr/>
        </p:nvSpPr>
        <p:spPr bwMode="auto">
          <a:xfrm>
            <a:off x="3059832" y="1713979"/>
            <a:ext cx="4319587" cy="119062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lv-LV" altLang="lv-LV" sz="3600" dirty="0">
                <a:solidFill>
                  <a:srgbClr val="FF0000"/>
                </a:solidFill>
              </a:rPr>
              <a:t>Requires sampling N variables x</a:t>
            </a:r>
            <a:r>
              <a:rPr lang="lv-LV" altLang="lv-LV" sz="3600" baseline="-25000" dirty="0">
                <a:solidFill>
                  <a:srgbClr val="FF0000"/>
                </a:solidFill>
                <a:latin typeface="b"/>
              </a:rPr>
              <a:t>i</a:t>
            </a:r>
            <a:r>
              <a:rPr lang="lv-LV" altLang="lv-LV" sz="3600" dirty="0">
                <a:solidFill>
                  <a:srgbClr val="FF0000"/>
                </a:solidFill>
              </a:rPr>
              <a:t>!</a:t>
            </a:r>
            <a:endParaRPr lang="en-US" altLang="lv-LV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Sampling 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5576" y="1556792"/>
            <a:ext cx="3744416" cy="38164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59632" y="1556792"/>
            <a:ext cx="576064" cy="38164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88368" y="1556792"/>
            <a:ext cx="576064" cy="38164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91880" y="1556792"/>
            <a:ext cx="504056" cy="381642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5576" y="2060848"/>
            <a:ext cx="37444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5576" y="3140968"/>
            <a:ext cx="37444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5576" y="4221088"/>
            <a:ext cx="374441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83701" y="1477020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568827" y="2012309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83701" y="260345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3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08004" y="3132257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4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609692" y="363364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5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632307" y="416649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6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4007632" y="539467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7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987824" y="536726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5</a:t>
            </a:r>
            <a:endParaRPr lang="en-US" sz="3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3515272" y="537321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6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632307" y="475127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7</a:t>
            </a:r>
            <a:endParaRPr 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460376" y="537118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4</a:t>
            </a:r>
            <a:endParaRPr lang="en-US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16163" y="537321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3</a:t>
            </a:r>
            <a:endParaRPr lang="en-US" sz="32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356864" y="537969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797565" y="5394671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3200" dirty="0" smtClean="0"/>
              <a:t>x</a:t>
            </a:r>
            <a:r>
              <a:rPr lang="lv-LV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74864" y="1911589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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N variables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5095430" y="1874996"/>
            <a:ext cx="847424" cy="3717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026595" y="2378024"/>
            <a:ext cx="916259" cy="51782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026595" y="2459771"/>
            <a:ext cx="911749" cy="239866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20515" y="6274186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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N</a:t>
            </a:r>
            <a:endParaRPr lang="en-US" dirty="0">
              <a:solidFill>
                <a:srgbClr val="FFC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190783" y="5958341"/>
            <a:ext cx="1616105" cy="48108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197840" y="5934572"/>
            <a:ext cx="677029" cy="42333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419082" y="5947245"/>
            <a:ext cx="744262" cy="43416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016802" y="4785645"/>
            <a:ext cx="483189" cy="5935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846129" y="4788421"/>
            <a:ext cx="565631" cy="5935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55575" y="4801145"/>
            <a:ext cx="483189" cy="5935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995937" y="2629906"/>
            <a:ext cx="514262" cy="495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846129" y="2632682"/>
            <a:ext cx="531806" cy="495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34710" y="2645406"/>
            <a:ext cx="514262" cy="495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04911" y="1551783"/>
            <a:ext cx="514489" cy="506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835696" y="1541819"/>
            <a:ext cx="552671" cy="506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45142" y="1554543"/>
            <a:ext cx="514489" cy="506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806982" y="4293848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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N </a:t>
            </a:r>
            <a:r>
              <a:rPr lang="en-US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</a:t>
            </a:r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N = N</a:t>
            </a:r>
          </a:p>
          <a:p>
            <a:r>
              <a:rPr lang="lv-LV" sz="3600" dirty="0" smtClean="0">
                <a:solidFill>
                  <a:srgbClr val="FFC000"/>
                </a:solidFill>
                <a:sym typeface="Symbol" panose="05050102010706020507" pitchFamily="18" charset="2"/>
              </a:rPr>
              <a:t>terms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6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z="4100" dirty="0" smtClean="0"/>
              <a:t>Extension to</a:t>
            </a:r>
            <a:r>
              <a:rPr lang="lv-LV" altLang="lv-LV" sz="4100" dirty="0" smtClean="0">
                <a:solidFill>
                  <a:srgbClr val="FFC000"/>
                </a:solidFill>
              </a:rPr>
              <a:t> k </a:t>
            </a:r>
            <a:r>
              <a:rPr lang="lv-LV" altLang="lv-LV" sz="4100" dirty="0" smtClean="0"/>
              <a:t>queries</a:t>
            </a:r>
            <a:endParaRPr lang="en-US" altLang="lv-LV" sz="4100" dirty="0" smtClean="0"/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200" u="sng" dirty="0" smtClean="0"/>
              <a:t>Theorem</a:t>
            </a:r>
            <a:r>
              <a:rPr lang="lv-LV" altLang="lv-LV" sz="3200" dirty="0" smtClean="0"/>
              <a:t> </a:t>
            </a:r>
            <a:r>
              <a:rPr lang="lv-LV" altLang="lv-LV" sz="3200" dirty="0" smtClean="0">
                <a:solidFill>
                  <a:srgbClr val="FFC000"/>
                </a:solidFill>
              </a:rPr>
              <a:t>k</a:t>
            </a:r>
            <a:r>
              <a:rPr lang="lv-LV" altLang="lv-LV" sz="3200" dirty="0" smtClean="0"/>
              <a:t> query quantum algorithms can be simulated probabilistically with </a:t>
            </a:r>
            <a:r>
              <a:rPr lang="lv-LV" altLang="lv-LV" sz="3200" dirty="0" smtClean="0">
                <a:solidFill>
                  <a:srgbClr val="FFC000"/>
                </a:solidFill>
              </a:rPr>
              <a:t>O(N</a:t>
            </a:r>
            <a:r>
              <a:rPr lang="lv-LV" altLang="lv-LV" sz="3200" baseline="30000" dirty="0" smtClean="0">
                <a:solidFill>
                  <a:srgbClr val="FFC000"/>
                </a:solidFill>
              </a:rPr>
              <a:t>1-1/2k</a:t>
            </a:r>
            <a:r>
              <a:rPr lang="lv-LV" altLang="lv-LV" sz="3200" dirty="0" smtClean="0">
                <a:solidFill>
                  <a:srgbClr val="FFC000"/>
                </a:solidFill>
              </a:rPr>
              <a:t>)</a:t>
            </a:r>
            <a:r>
              <a:rPr lang="lv-LV" altLang="lv-LV" sz="3200" dirty="0" smtClean="0"/>
              <a:t> queries. 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200" u="sng" dirty="0" smtClean="0"/>
              <a:t>Proof:</a:t>
            </a:r>
            <a:r>
              <a:rPr lang="lv-LV" altLang="lv-LV" sz="3200" dirty="0" smtClean="0"/>
              <a:t> </a:t>
            </a:r>
          </a:p>
          <a:p>
            <a:pPr marL="742950" lvl="1" indent="-285750"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2800" dirty="0" smtClean="0"/>
              <a:t>Algorithm </a:t>
            </a:r>
            <a:r>
              <a:rPr lang="lv-LV" altLang="lv-LV" sz="2800" dirty="0" smtClean="0">
                <a:sym typeface="Symbol" pitchFamily="18" charset="2"/>
              </a:rPr>
              <a:t></a:t>
            </a:r>
            <a:r>
              <a:rPr lang="lv-LV" altLang="lv-LV" sz="2800" dirty="0" smtClean="0"/>
              <a:t> polynomial of degree </a:t>
            </a:r>
            <a:r>
              <a:rPr lang="lv-LV" altLang="lv-LV" sz="2800" dirty="0" smtClean="0">
                <a:solidFill>
                  <a:srgbClr val="FFC000"/>
                </a:solidFill>
              </a:rPr>
              <a:t>2k</a:t>
            </a:r>
            <a:r>
              <a:rPr lang="lv-LV" altLang="lv-LV" sz="2800" dirty="0" smtClean="0"/>
              <a:t>; </a:t>
            </a:r>
          </a:p>
          <a:p>
            <a:pPr marL="742950" lvl="1" indent="-285750"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2800" dirty="0" smtClean="0"/>
              <a:t>Random sampling.</a:t>
            </a:r>
          </a:p>
          <a:p>
            <a:pPr eaLnBrk="1" hangingPunct="1"/>
            <a:endParaRPr lang="lv-LV" altLang="lv-LV" sz="3200" u="sng" dirty="0" smtClean="0">
              <a:solidFill>
                <a:srgbClr val="FFFF00"/>
              </a:solidFill>
            </a:endParaRPr>
          </a:p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200" u="sng" dirty="0" smtClean="0">
                <a:solidFill>
                  <a:srgbClr val="FFFF00"/>
                </a:solidFill>
              </a:rPr>
              <a:t>Question:</a:t>
            </a:r>
            <a:r>
              <a:rPr lang="lv-LV" altLang="lv-LV" sz="3200" dirty="0" smtClean="0">
                <a:solidFill>
                  <a:srgbClr val="FFFF00"/>
                </a:solidFill>
              </a:rPr>
              <a:t> Is this optimal?</a:t>
            </a:r>
            <a:endParaRPr lang="en-US" altLang="lv-LV" sz="32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4"/>
          <p:cNvSpPr>
            <a:spLocks noGrp="1"/>
          </p:cNvSpPr>
          <p:nvPr>
            <p:ph type="ctrTitle"/>
          </p:nvPr>
        </p:nvSpPr>
        <p:spPr>
          <a:xfrm>
            <a:off x="539552" y="1124744"/>
            <a:ext cx="7772400" cy="1470025"/>
          </a:xfrm>
        </p:spPr>
        <p:txBody>
          <a:bodyPr/>
          <a:lstStyle/>
          <a:p>
            <a:r>
              <a:rPr lang="lv-LV" dirty="0" smtClean="0">
                <a:solidFill>
                  <a:srgbClr val="FFC000"/>
                </a:solidFill>
              </a:rPr>
              <a:t>k</a:t>
            </a:r>
            <a:r>
              <a:rPr lang="lv-LV" dirty="0" smtClean="0"/>
              <a:t>-fold </a:t>
            </a:r>
            <a:r>
              <a:rPr lang="lv-LV" dirty="0" smtClean="0"/>
              <a:t>forrelation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96952"/>
            <a:ext cx="6143492" cy="2533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5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86688" cy="4525963"/>
          </a:xfrm>
        </p:spPr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u="sng" dirty="0" smtClean="0"/>
              <a:t>Forrelation</a:t>
            </a:r>
            <a:r>
              <a:rPr lang="lv-LV" sz="3200" dirty="0" smtClean="0"/>
              <a:t>: given black box functions </a:t>
            </a:r>
            <a:r>
              <a:rPr lang="lv-LV" sz="3200" dirty="0" smtClean="0">
                <a:solidFill>
                  <a:srgbClr val="FFC000"/>
                </a:solidFill>
              </a:rPr>
              <a:t>f(x) </a:t>
            </a:r>
            <a:r>
              <a:rPr lang="lv-LV" sz="3200" dirty="0" smtClean="0"/>
              <a:t>and </a:t>
            </a:r>
            <a:r>
              <a:rPr lang="lv-LV" sz="3200" dirty="0" smtClean="0">
                <a:solidFill>
                  <a:srgbClr val="FFC000"/>
                </a:solidFill>
              </a:rPr>
              <a:t>g(y)</a:t>
            </a:r>
            <a:r>
              <a:rPr lang="lv-LV" sz="3200" dirty="0" smtClean="0"/>
              <a:t>, estimate </a:t>
            </a:r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endParaRPr lang="lv-LV" sz="3200" dirty="0" smtClean="0"/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endParaRPr lang="lv-LV" sz="3200" dirty="0" smtClean="0"/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u="sng" dirty="0" smtClean="0">
                <a:solidFill>
                  <a:srgbClr val="FFC000"/>
                </a:solidFill>
              </a:rPr>
              <a:t>k</a:t>
            </a:r>
            <a:r>
              <a:rPr lang="lv-LV" sz="3200" u="sng" dirty="0" smtClean="0"/>
              <a:t>-fold </a:t>
            </a:r>
            <a:r>
              <a:rPr lang="lv-LV" sz="3200" u="sng" dirty="0" smtClean="0"/>
              <a:t>forrelation</a:t>
            </a:r>
            <a:r>
              <a:rPr lang="lv-LV" sz="3200" dirty="0" smtClean="0"/>
              <a:t>: given </a:t>
            </a:r>
            <a:r>
              <a:rPr lang="lv-LV" sz="3200" dirty="0" smtClean="0">
                <a:solidFill>
                  <a:srgbClr val="FFC000"/>
                </a:solidFill>
              </a:rPr>
              <a:t>f</a:t>
            </a:r>
            <a:r>
              <a:rPr lang="lv-LV" sz="3200" baseline="-25000" dirty="0" smtClean="0">
                <a:solidFill>
                  <a:srgbClr val="FFC000"/>
                </a:solidFill>
              </a:rPr>
              <a:t>1</a:t>
            </a:r>
            <a:r>
              <a:rPr lang="lv-LV" sz="3200" dirty="0" smtClean="0">
                <a:solidFill>
                  <a:srgbClr val="FFC000"/>
                </a:solidFill>
              </a:rPr>
              <a:t>(x), ..., f</a:t>
            </a:r>
            <a:r>
              <a:rPr lang="lv-LV" sz="3200" baseline="-25000" dirty="0" smtClean="0">
                <a:solidFill>
                  <a:srgbClr val="FFC000"/>
                </a:solidFill>
              </a:rPr>
              <a:t>k</a:t>
            </a:r>
            <a:r>
              <a:rPr lang="lv-LV" sz="3200" dirty="0" smtClean="0">
                <a:solidFill>
                  <a:srgbClr val="FFC000"/>
                </a:solidFill>
              </a:rPr>
              <a:t>(x)</a:t>
            </a:r>
            <a:r>
              <a:rPr lang="lv-LV" sz="3200" dirty="0" smtClean="0"/>
              <a:t>, estimate</a:t>
            </a:r>
            <a:endParaRPr lang="en-US" sz="3200" dirty="0" smtClean="0"/>
          </a:p>
        </p:txBody>
      </p:sp>
      <p:graphicFrame>
        <p:nvGraphicFramePr>
          <p:cNvPr id="98354" name="Object 5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708275"/>
          <a:ext cx="33845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4" name="Equation" r:id="rId3" imgW="1040948" imgH="355446" progId="Equation.3">
                  <p:embed/>
                </p:oleObj>
              </mc:Choice>
              <mc:Fallback>
                <p:oleObj name="Equation" r:id="rId3" imgW="1040948" imgH="355446" progId="Equation.3">
                  <p:embed/>
                  <p:pic>
                    <p:nvPicPr>
                      <p:cNvPr id="0" name="Picture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08275"/>
                        <a:ext cx="338455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5" name="Object 5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35150" y="5013325"/>
          <a:ext cx="66246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45" name="Equation" r:id="rId5" imgW="2120900" imgH="368300" progId="Equation.3">
                  <p:embed/>
                </p:oleObj>
              </mc:Choice>
              <mc:Fallback>
                <p:oleObj name="Equation" r:id="rId5" imgW="2120900" imgH="368300" progId="Equation.3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013325"/>
                        <a:ext cx="6624638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Results</a:t>
            </a:r>
            <a:endParaRPr lang="en-US" smtClean="0"/>
          </a:p>
        </p:txBody>
      </p:sp>
      <p:sp>
        <p:nvSpPr>
          <p:cNvPr id="1095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u="sng" dirty="0" smtClean="0"/>
              <a:t>Theorem</a:t>
            </a:r>
            <a:r>
              <a:rPr lang="lv-LV" sz="3200" dirty="0" smtClean="0"/>
              <a:t> </a:t>
            </a:r>
            <a:r>
              <a:rPr lang="lv-LV" sz="3200" dirty="0" smtClean="0">
                <a:solidFill>
                  <a:srgbClr val="FFC000"/>
                </a:solidFill>
              </a:rPr>
              <a:t>k</a:t>
            </a:r>
            <a:r>
              <a:rPr lang="lv-LV" sz="3200" dirty="0" smtClean="0"/>
              <a:t>-fold forrelation can be solved with 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</a:t>
            </a:r>
            <a:r>
              <a:rPr lang="lv-LV" sz="3200" dirty="0" smtClean="0">
                <a:solidFill>
                  <a:srgbClr val="FFC000"/>
                </a:solidFill>
              </a:rPr>
              <a:t>k/2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 </a:t>
            </a:r>
            <a:r>
              <a:rPr lang="lv-LV" sz="3200" dirty="0" smtClean="0">
                <a:sym typeface="Symbol" pitchFamily="18" charset="2"/>
              </a:rPr>
              <a:t>quantum queries.</a:t>
            </a:r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endParaRPr lang="lv-LV" sz="3200" u="sng" dirty="0" smtClean="0">
              <a:sym typeface="Symbol" pitchFamily="18" charset="2"/>
            </a:endParaRPr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u="sng" dirty="0" smtClean="0">
                <a:sym typeface="Symbol" pitchFamily="18" charset="2"/>
              </a:rPr>
              <a:t>Conjecture</a:t>
            </a:r>
            <a:r>
              <a:rPr lang="lv-LV" sz="3200" dirty="0" smtClean="0">
                <a:sym typeface="Symbol" pitchFamily="18" charset="2"/>
              </a:rPr>
              <a:t> 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k</a:t>
            </a:r>
            <a:r>
              <a:rPr lang="lv-LV" sz="3200" dirty="0" smtClean="0">
                <a:sym typeface="Symbol" pitchFamily="18" charset="2"/>
              </a:rPr>
              <a:t>-fold forrelation requires 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(N</a:t>
            </a:r>
            <a:r>
              <a:rPr lang="lv-LV" sz="3200" baseline="30000" dirty="0" smtClean="0">
                <a:solidFill>
                  <a:srgbClr val="FFC000"/>
                </a:solidFill>
                <a:sym typeface="Symbol" pitchFamily="18" charset="2"/>
              </a:rPr>
              <a:t>1-1/k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) </a:t>
            </a:r>
            <a:r>
              <a:rPr lang="lv-LV" sz="3200" dirty="0" smtClean="0">
                <a:sym typeface="Symbol" pitchFamily="18" charset="2"/>
              </a:rPr>
              <a:t>queries classically.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Open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3200" dirty="0" smtClean="0"/>
              <a:t>FORRELATION - the biggest gap between quantum from probabilistic.</a:t>
            </a:r>
          </a:p>
          <a:p>
            <a:r>
              <a:rPr lang="lv-LV" sz="3200" dirty="0" smtClean="0"/>
              <a:t>Provides a precise meaning for «QFT is hard to simulate classically».</a:t>
            </a:r>
          </a:p>
          <a:p>
            <a:endParaRPr lang="lv-LV" sz="3200" dirty="0" smtClean="0"/>
          </a:p>
          <a:p>
            <a:r>
              <a:rPr lang="lv-LV" sz="3200" dirty="0" smtClean="0">
                <a:solidFill>
                  <a:srgbClr val="FFFF00"/>
                </a:solidFill>
              </a:rPr>
              <a:t>Can we find an application for it?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2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Open problem </a:t>
            </a:r>
            <a:r>
              <a:rPr lang="lv-LV" dirty="0" smtClean="0"/>
              <a:t>2</a:t>
            </a:r>
            <a:endParaRPr lang="en-US" dirty="0" smtClean="0"/>
          </a:p>
        </p:txBody>
      </p:sp>
      <p:sp>
        <p:nvSpPr>
          <p:cNvPr id="15565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dirty="0" smtClean="0"/>
              <a:t>Does </a:t>
            </a:r>
            <a:r>
              <a:rPr lang="lv-LV" sz="3200" dirty="0" smtClean="0">
                <a:solidFill>
                  <a:srgbClr val="FFC000"/>
                </a:solidFill>
              </a:rPr>
              <a:t>k</a:t>
            </a:r>
            <a:r>
              <a:rPr lang="lv-LV" sz="3200" dirty="0" smtClean="0"/>
              <a:t>-fold FORRELATION require 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(N</a:t>
            </a:r>
            <a:r>
              <a:rPr lang="lv-LV" sz="3200" baseline="30000" dirty="0" smtClean="0">
                <a:solidFill>
                  <a:srgbClr val="FFC000"/>
                </a:solidFill>
                <a:sym typeface="Symbol" pitchFamily="18" charset="2"/>
              </a:rPr>
              <a:t>1-1/2k</a:t>
            </a:r>
            <a:r>
              <a:rPr lang="lv-LV" sz="3200" dirty="0" smtClean="0">
                <a:solidFill>
                  <a:srgbClr val="FFC000"/>
                </a:solidFill>
                <a:sym typeface="Symbol" pitchFamily="18" charset="2"/>
              </a:rPr>
              <a:t>) </a:t>
            </a:r>
            <a:r>
              <a:rPr lang="lv-LV" sz="3200" dirty="0" smtClean="0">
                <a:sym typeface="Symbol" pitchFamily="18" charset="2"/>
              </a:rPr>
              <a:t>queries classically?</a:t>
            </a:r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200" dirty="0" smtClean="0">
                <a:sym typeface="Symbol" pitchFamily="18" charset="2"/>
              </a:rPr>
              <a:t>Plausible but looks quite difficult matematically.</a:t>
            </a:r>
            <a:endParaRPr lang="en-US" sz="32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8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Open problem </a:t>
            </a:r>
            <a:r>
              <a:rPr lang="lv-LV" dirty="0" smtClean="0"/>
              <a:t>3</a:t>
            </a:r>
            <a:endParaRPr lang="en-US" dirty="0" smtClean="0"/>
          </a:p>
        </p:txBody>
      </p:sp>
      <p:sp>
        <p:nvSpPr>
          <p:cNvPr id="147484" name="Rectangle 3"/>
          <p:cNvSpPr>
            <a:spLocks noGrp="1"/>
          </p:cNvSpPr>
          <p:nvPr>
            <p:ph type="body" sz="half" idx="1"/>
          </p:nvPr>
        </p:nvSpPr>
        <p:spPr>
          <a:xfrm>
            <a:off x="179512" y="1600200"/>
            <a:ext cx="8785101" cy="4525963"/>
          </a:xfrm>
        </p:spPr>
        <p:txBody>
          <a:bodyPr/>
          <a:lstStyle/>
          <a:p>
            <a:pPr>
              <a:buClr>
                <a:srgbClr val="FFFF00"/>
              </a:buClr>
              <a:buSzTx/>
            </a:pPr>
            <a:r>
              <a:rPr lang="lv-LV" sz="2800" dirty="0" smtClean="0"/>
              <a:t>Best quantum-classical gaps:</a:t>
            </a:r>
          </a:p>
          <a:p>
            <a:pPr lvl="1">
              <a:buClr>
                <a:srgbClr val="FFFF00"/>
              </a:buClr>
              <a:buSzTx/>
            </a:pPr>
            <a:r>
              <a:rPr lang="lv-LV" sz="2800" dirty="0" smtClean="0">
                <a:solidFill>
                  <a:srgbClr val="FFC000"/>
                </a:solidFill>
              </a:rPr>
              <a:t>1</a:t>
            </a:r>
            <a:r>
              <a:rPr lang="lv-LV" sz="2800" dirty="0" smtClean="0"/>
              <a:t> quantum query - </a:t>
            </a:r>
            <a:r>
              <a:rPr lang="lv-LV" sz="2800" dirty="0" smtClean="0">
                <a:solidFill>
                  <a:srgbClr val="FFC000"/>
                </a:solidFill>
                <a:sym typeface="Symbol" pitchFamily="18" charset="2"/>
              </a:rPr>
              <a:t>(</a:t>
            </a:r>
            <a:r>
              <a:rPr lang="lv-LV" sz="2800" dirty="0" smtClean="0">
                <a:solidFill>
                  <a:srgbClr val="FFC000"/>
                </a:solidFill>
                <a:sym typeface="Symbol" pitchFamily="18" charset="2"/>
              </a:rPr>
              <a:t>N/log N) </a:t>
            </a:r>
            <a:r>
              <a:rPr lang="lv-LV" sz="2800" dirty="0" smtClean="0">
                <a:sym typeface="Symbol" pitchFamily="18" charset="2"/>
              </a:rPr>
              <a:t>classical queries;</a:t>
            </a:r>
          </a:p>
          <a:p>
            <a:pPr lvl="1">
              <a:buClr>
                <a:srgbClr val="FFFF00"/>
              </a:buClr>
              <a:buSzTx/>
            </a:pPr>
            <a:r>
              <a:rPr lang="lv-LV" sz="2800" dirty="0" smtClean="0">
                <a:solidFill>
                  <a:srgbClr val="FFC000"/>
                </a:solidFill>
              </a:rPr>
              <a:t>2</a:t>
            </a:r>
            <a:r>
              <a:rPr lang="lv-LV" sz="2800" dirty="0" smtClean="0"/>
              <a:t> quantum queries - </a:t>
            </a:r>
            <a:r>
              <a:rPr lang="lv-LV" sz="2800" dirty="0" smtClean="0">
                <a:solidFill>
                  <a:srgbClr val="FFC000"/>
                </a:solidFill>
                <a:sym typeface="Symbol" pitchFamily="18" charset="2"/>
              </a:rPr>
              <a:t>(</a:t>
            </a:r>
            <a:r>
              <a:rPr lang="lv-LV" sz="2800" dirty="0" smtClean="0">
                <a:solidFill>
                  <a:srgbClr val="FFC000"/>
                </a:solidFill>
                <a:sym typeface="Symbol" pitchFamily="18" charset="2"/>
              </a:rPr>
              <a:t>N/log N) </a:t>
            </a:r>
            <a:r>
              <a:rPr lang="lv-LV" sz="2800" dirty="0" smtClean="0">
                <a:sym typeface="Symbol" pitchFamily="18" charset="2"/>
              </a:rPr>
              <a:t>classical;</a:t>
            </a:r>
          </a:p>
          <a:p>
            <a:pPr lvl="1">
              <a:buClr>
                <a:srgbClr val="FFFF00"/>
              </a:buClr>
              <a:buSzTx/>
            </a:pPr>
            <a:r>
              <a:rPr lang="lv-LV" sz="2800" dirty="0" smtClean="0">
                <a:sym typeface="Symbol" pitchFamily="18" charset="2"/>
              </a:rPr>
              <a:t>...</a:t>
            </a:r>
            <a:endParaRPr lang="lv-LV" sz="2800" dirty="0" smtClean="0">
              <a:sym typeface="Symbol" pitchFamily="18" charset="2"/>
            </a:endParaRPr>
          </a:p>
          <a:p>
            <a:pPr lvl="1">
              <a:buClr>
                <a:srgbClr val="FFFF00"/>
              </a:buClr>
              <a:buSzTx/>
            </a:pPr>
            <a:r>
              <a:rPr lang="lv-LV" sz="2800" dirty="0" smtClean="0">
                <a:solidFill>
                  <a:srgbClr val="FFC000"/>
                </a:solidFill>
                <a:sym typeface="Symbol" pitchFamily="18" charset="2"/>
              </a:rPr>
              <a:t>log N</a:t>
            </a:r>
            <a:r>
              <a:rPr lang="lv-LV" sz="2800" dirty="0" smtClean="0">
                <a:sym typeface="Symbol" pitchFamily="18" charset="2"/>
              </a:rPr>
              <a:t> quantum queries - 		    classical queries. </a:t>
            </a:r>
          </a:p>
          <a:p>
            <a:pPr lvl="1">
              <a:buClr>
                <a:srgbClr val="FFFF00"/>
              </a:buClr>
              <a:buSzTx/>
            </a:pPr>
            <a:endParaRPr lang="en-US" sz="2800" dirty="0" smtClean="0"/>
          </a:p>
        </p:txBody>
      </p:sp>
      <p:graphicFrame>
        <p:nvGraphicFramePr>
          <p:cNvPr id="147482" name="Object 2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5851252"/>
              </p:ext>
            </p:extLst>
          </p:nvPr>
        </p:nvGraphicFramePr>
        <p:xfrm>
          <a:off x="4771231" y="3522662"/>
          <a:ext cx="22494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27" name="Equation" r:id="rId3" imgW="837836" imgH="253890" progId="Equation.3">
                  <p:embed/>
                </p:oleObj>
              </mc:Choice>
              <mc:Fallback>
                <p:oleObj name="Equation" r:id="rId3" imgW="837836" imgH="253890" progId="Equation.3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231" y="3522662"/>
                        <a:ext cx="2249488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5" name="Text Box 6"/>
          <p:cNvSpPr txBox="1">
            <a:spLocks noChangeArrowheads="1"/>
          </p:cNvSpPr>
          <p:nvPr/>
        </p:nvSpPr>
        <p:spPr bwMode="auto">
          <a:xfrm>
            <a:off x="755650" y="4954588"/>
            <a:ext cx="80311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sz="3200" dirty="0">
                <a:solidFill>
                  <a:srgbClr val="FFFF00"/>
                </a:solidFill>
              </a:rPr>
              <a:t>Any problem that requires </a:t>
            </a:r>
            <a:r>
              <a:rPr lang="lv-LV" sz="3200" dirty="0">
                <a:solidFill>
                  <a:srgbClr val="FFC000"/>
                </a:solidFill>
              </a:rPr>
              <a:t>O(log N)</a:t>
            </a:r>
            <a:r>
              <a:rPr lang="lv-LV" sz="3200" dirty="0">
                <a:solidFill>
                  <a:srgbClr val="FFFF00"/>
                </a:solidFill>
              </a:rPr>
              <a:t> queries </a:t>
            </a:r>
          </a:p>
          <a:p>
            <a:r>
              <a:rPr lang="lv-LV" sz="3200" dirty="0">
                <a:solidFill>
                  <a:srgbClr val="FFFF00"/>
                </a:solidFill>
              </a:rPr>
              <a:t>quantumly, </a:t>
            </a:r>
            <a:r>
              <a:rPr lang="lv-LV" sz="3200" dirty="0">
                <a:solidFill>
                  <a:srgbClr val="FFC000"/>
                </a:solidFill>
                <a:sym typeface="Symbol" pitchFamily="18" charset="2"/>
              </a:rPr>
              <a:t>(N</a:t>
            </a:r>
            <a:r>
              <a:rPr lang="lv-LV" sz="3200" baseline="30000" dirty="0">
                <a:solidFill>
                  <a:srgbClr val="FFC000"/>
                </a:solidFill>
                <a:sym typeface="Symbol" pitchFamily="18" charset="2"/>
              </a:rPr>
              <a:t>c</a:t>
            </a:r>
            <a:r>
              <a:rPr lang="lv-LV" sz="3200" dirty="0">
                <a:solidFill>
                  <a:srgbClr val="FFC000"/>
                </a:solidFill>
                <a:sym typeface="Symbol" pitchFamily="18" charset="2"/>
              </a:rPr>
              <a:t>), c&gt;1/2 </a:t>
            </a:r>
            <a:r>
              <a:rPr lang="lv-LV" sz="3200" dirty="0">
                <a:solidFill>
                  <a:srgbClr val="FFFF00"/>
                </a:solidFill>
                <a:sym typeface="Symbol" pitchFamily="18" charset="2"/>
              </a:rPr>
              <a:t>classically?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Total vs. partial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3600" dirty="0" smtClean="0"/>
              <a:t>Total functions </a:t>
            </a:r>
            <a:r>
              <a:rPr lang="lv-LV" sz="3600" dirty="0" smtClean="0">
                <a:solidFill>
                  <a:srgbClr val="FFC000"/>
                </a:solidFill>
              </a:rPr>
              <a:t>f(x</a:t>
            </a:r>
            <a:r>
              <a:rPr lang="lv-LV" sz="3600" baseline="-25000" dirty="0" smtClean="0">
                <a:solidFill>
                  <a:srgbClr val="FFC000"/>
                </a:solidFill>
              </a:rPr>
              <a:t>1</a:t>
            </a:r>
            <a:r>
              <a:rPr lang="lv-LV" sz="3600" dirty="0" smtClean="0">
                <a:solidFill>
                  <a:srgbClr val="FFC000"/>
                </a:solidFill>
              </a:rPr>
              <a:t>, ..., x</a:t>
            </a:r>
            <a:r>
              <a:rPr lang="lv-LV" sz="3600" baseline="-25000" dirty="0" smtClean="0">
                <a:solidFill>
                  <a:srgbClr val="FFC000"/>
                </a:solidFill>
              </a:rPr>
              <a:t>N</a:t>
            </a:r>
            <a:r>
              <a:rPr lang="lv-LV" sz="3600" dirty="0" smtClean="0">
                <a:solidFill>
                  <a:srgbClr val="FFC000"/>
                </a:solidFill>
              </a:rPr>
              <a:t>)</a:t>
            </a:r>
            <a:r>
              <a:rPr lang="lv-LV" sz="3600" dirty="0" smtClean="0"/>
              <a:t>:</a:t>
            </a:r>
          </a:p>
          <a:p>
            <a:pPr lvl="1"/>
            <a:r>
              <a:rPr lang="lv-LV" sz="3200" dirty="0" smtClean="0">
                <a:solidFill>
                  <a:srgbClr val="FFC000"/>
                </a:solidFill>
              </a:rPr>
              <a:t>R = O(Q</a:t>
            </a:r>
            <a:r>
              <a:rPr lang="lv-LV" sz="3200" baseline="30000" dirty="0" smtClean="0">
                <a:solidFill>
                  <a:srgbClr val="FFC000"/>
                </a:solidFill>
              </a:rPr>
              <a:t>2.5</a:t>
            </a:r>
            <a:r>
              <a:rPr lang="lv-LV" sz="3200" dirty="0" smtClean="0">
                <a:solidFill>
                  <a:srgbClr val="FFC000"/>
                </a:solidFill>
              </a:rPr>
              <a:t>) </a:t>
            </a:r>
            <a:r>
              <a:rPr lang="lv-LV" sz="3200" dirty="0" smtClean="0"/>
              <a:t>[previous talk];</a:t>
            </a:r>
          </a:p>
          <a:p>
            <a:pPr lvl="1"/>
            <a:r>
              <a:rPr lang="lv-LV" sz="3200" dirty="0" smtClean="0">
                <a:solidFill>
                  <a:srgbClr val="FFC000"/>
                </a:solidFill>
              </a:rPr>
              <a:t>D = O(Q</a:t>
            </a:r>
            <a:r>
              <a:rPr lang="lv-LV" sz="3200" baseline="30000" dirty="0" smtClean="0">
                <a:solidFill>
                  <a:srgbClr val="FFC000"/>
                </a:solidFill>
              </a:rPr>
              <a:t>4</a:t>
            </a:r>
            <a:r>
              <a:rPr lang="lv-LV" sz="3200" dirty="0" smtClean="0">
                <a:solidFill>
                  <a:srgbClr val="FFC000"/>
                </a:solidFill>
              </a:rPr>
              <a:t>) </a:t>
            </a:r>
            <a:r>
              <a:rPr lang="lv-LV" sz="3200" dirty="0" smtClean="0"/>
              <a:t>[yesterday];</a:t>
            </a:r>
          </a:p>
          <a:p>
            <a:r>
              <a:rPr lang="lv-LV" sz="3600" dirty="0" smtClean="0"/>
              <a:t>Partial functions </a:t>
            </a:r>
            <a:r>
              <a:rPr lang="lv-LV" sz="3600" dirty="0" smtClean="0">
                <a:solidFill>
                  <a:srgbClr val="FFC000"/>
                </a:solidFill>
              </a:rPr>
              <a:t>f(x</a:t>
            </a:r>
            <a:r>
              <a:rPr lang="lv-LV" sz="3600" baseline="-25000" dirty="0" smtClean="0">
                <a:solidFill>
                  <a:srgbClr val="FFC000"/>
                </a:solidFill>
              </a:rPr>
              <a:t>1</a:t>
            </a:r>
            <a:r>
              <a:rPr lang="lv-LV" sz="3600" dirty="0" smtClean="0">
                <a:solidFill>
                  <a:srgbClr val="FFC000"/>
                </a:solidFill>
              </a:rPr>
              <a:t>, ..., x</a:t>
            </a:r>
            <a:r>
              <a:rPr lang="lv-LV" sz="3600" baseline="-25000" dirty="0" smtClean="0">
                <a:solidFill>
                  <a:srgbClr val="FFC000"/>
                </a:solidFill>
              </a:rPr>
              <a:t>N</a:t>
            </a:r>
            <a:r>
              <a:rPr lang="lv-LV" sz="3600" dirty="0" smtClean="0">
                <a:solidFill>
                  <a:srgbClr val="FFC000"/>
                </a:solidFill>
              </a:rPr>
              <a:t>)</a:t>
            </a:r>
            <a:r>
              <a:rPr lang="lv-LV" sz="3600" dirty="0" smtClean="0"/>
              <a:t>:</a:t>
            </a:r>
          </a:p>
          <a:p>
            <a:pPr lvl="1"/>
            <a:r>
              <a:rPr lang="lv-LV" sz="3200" dirty="0" smtClean="0"/>
              <a:t>Much bigger gaps possible.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13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mtClean="0"/>
              <a:t>Period finding</a:t>
            </a:r>
          </a:p>
        </p:txBody>
      </p:sp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205907" y="2427288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1259632" y="1417638"/>
            <a:ext cx="55832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>
                <a:solidFill>
                  <a:srgbClr val="FFC000"/>
                </a:solidFill>
                <a:latin typeface="Verdana" pitchFamily="34" charset="0"/>
              </a:rPr>
              <a:t>x</a:t>
            </a:r>
            <a:r>
              <a:rPr lang="lv-LV" altLang="lv-LV" sz="3600" baseline="-25000" dirty="0">
                <a:solidFill>
                  <a:srgbClr val="FFC000"/>
                </a:solidFill>
                <a:latin typeface="Verdana" pitchFamily="34" charset="0"/>
              </a:rPr>
              <a:t>1</a:t>
            </a:r>
            <a:r>
              <a:rPr lang="lv-LV" altLang="lv-LV" sz="3600" dirty="0">
                <a:solidFill>
                  <a:srgbClr val="FFC000"/>
                </a:solidFill>
                <a:latin typeface="Verdana" pitchFamily="34" charset="0"/>
              </a:rPr>
              <a:t>, x</a:t>
            </a:r>
            <a:r>
              <a:rPr lang="lv-LV" altLang="lv-LV" sz="3600" baseline="-25000" dirty="0">
                <a:solidFill>
                  <a:srgbClr val="FFC000"/>
                </a:solidFill>
                <a:latin typeface="Verdana" pitchFamily="34" charset="0"/>
              </a:rPr>
              <a:t>2</a:t>
            </a:r>
            <a:r>
              <a:rPr lang="lv-LV" altLang="lv-LV" sz="3600" dirty="0">
                <a:solidFill>
                  <a:srgbClr val="FFC000"/>
                </a:solidFill>
                <a:latin typeface="Verdana" pitchFamily="34" charset="0"/>
              </a:rPr>
              <a:t>, ..., x</a:t>
            </a:r>
            <a:r>
              <a:rPr lang="lv-LV" altLang="lv-LV" sz="3600" baseline="-25000" dirty="0">
                <a:solidFill>
                  <a:srgbClr val="FFC000"/>
                </a:solidFill>
                <a:latin typeface="Verdana" pitchFamily="34" charset="0"/>
              </a:rPr>
              <a:t>N</a:t>
            </a:r>
            <a:r>
              <a:rPr lang="lv-LV" altLang="lv-LV" sz="3600" dirty="0">
                <a:latin typeface="Verdana" pitchFamily="34" charset="0"/>
              </a:rPr>
              <a:t>  - periodic</a:t>
            </a:r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1835894" y="28590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1405682" y="2500313"/>
            <a:ext cx="3095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>
                <a:solidFill>
                  <a:srgbClr val="FFC000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4140944" y="28590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5725269" y="2571751"/>
            <a:ext cx="5381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>
                <a:solidFill>
                  <a:srgbClr val="FFC000"/>
                </a:solidFill>
                <a:latin typeface="Verdana" pitchFamily="34" charset="0"/>
              </a:rPr>
              <a:t>x</a:t>
            </a:r>
            <a:r>
              <a:rPr lang="lv-LV" altLang="lv-LV" sz="3600" baseline="-25000" dirty="0">
                <a:solidFill>
                  <a:srgbClr val="FFC000"/>
                </a:solidFill>
                <a:latin typeface="Verdana" pitchFamily="34" charset="0"/>
              </a:rPr>
              <a:t>i</a:t>
            </a:r>
            <a:endParaRPr lang="lv-LV" altLang="lv-LV" sz="3600" dirty="0">
              <a:solidFill>
                <a:srgbClr val="FFC000"/>
              </a:solidFill>
              <a:latin typeface="Verdana" pitchFamily="34" charset="0"/>
            </a:endParaRP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2913954" y="3586836"/>
            <a:ext cx="3101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>
                <a:latin typeface="Verdana" pitchFamily="34" charset="0"/>
              </a:rPr>
              <a:t>Find period</a:t>
            </a:r>
            <a:r>
              <a:rPr lang="lv-LV" altLang="lv-LV" sz="3600" dirty="0">
                <a:solidFill>
                  <a:srgbClr val="FFCC00"/>
                </a:solidFill>
                <a:latin typeface="Verdana" pitchFamily="34" charset="0"/>
              </a:rPr>
              <a:t> r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2334641" y="4835461"/>
            <a:ext cx="39805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 smtClean="0"/>
              <a:t>[Shor, 1994]:</a:t>
            </a:r>
          </a:p>
          <a:p>
            <a:r>
              <a:rPr lang="lv-LV" altLang="lv-LV" sz="3600" dirty="0" smtClean="0">
                <a:solidFill>
                  <a:srgbClr val="FFC000"/>
                </a:solidFill>
              </a:rPr>
              <a:t>1</a:t>
            </a:r>
            <a:r>
              <a:rPr lang="lv-LV" altLang="lv-LV" sz="3600" dirty="0" smtClean="0"/>
              <a:t> </a:t>
            </a:r>
            <a:r>
              <a:rPr lang="lv-LV" altLang="lv-LV" sz="3600" dirty="0"/>
              <a:t>query </a:t>
            </a:r>
            <a:r>
              <a:rPr lang="lv-LV" altLang="lv-LV" sz="3600" dirty="0" smtClean="0"/>
              <a:t>quantumly</a:t>
            </a:r>
            <a:endParaRPr lang="en-US" altLang="lv-LV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8" y="4430713"/>
            <a:ext cx="1440160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smtClean="0"/>
              <a:t>Period-finding</a:t>
            </a:r>
          </a:p>
        </p:txBody>
      </p:sp>
      <p:sp>
        <p:nvSpPr>
          <p:cNvPr id="73755" name="Rectangle 12"/>
          <p:cNvSpPr>
            <a:spLocks noGrp="1"/>
          </p:cNvSpPr>
          <p:nvPr>
            <p:ph type="body" idx="1"/>
          </p:nvPr>
        </p:nvSpPr>
        <p:spPr>
          <a:xfrm>
            <a:off x="468313" y="3068638"/>
            <a:ext cx="8218487" cy="2336800"/>
          </a:xfrm>
        </p:spPr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600" dirty="0" smtClean="0"/>
              <a:t>Quantum algorithm works if </a:t>
            </a:r>
            <a:r>
              <a:rPr lang="lv-LV" sz="3600" dirty="0" smtClean="0">
                <a:solidFill>
                  <a:srgbClr val="FFC000"/>
                </a:solidFill>
              </a:rPr>
              <a:t>N </a:t>
            </a:r>
            <a:r>
              <a:rPr lang="lv-LV" sz="3600" dirty="0" smtClean="0">
                <a:solidFill>
                  <a:srgbClr val="FFC000"/>
                </a:solidFill>
                <a:sym typeface="Symbol" pitchFamily="18" charset="2"/>
              </a:rPr>
              <a:t> r</a:t>
            </a:r>
            <a:r>
              <a:rPr lang="lv-LV" sz="3600" baseline="30000" dirty="0" smtClean="0">
                <a:solidFill>
                  <a:srgbClr val="FFC000"/>
                </a:solidFill>
                <a:sym typeface="Symbol" pitchFamily="18" charset="2"/>
              </a:rPr>
              <a:t>2</a:t>
            </a:r>
            <a:r>
              <a:rPr lang="lv-LV" sz="3600" dirty="0" smtClean="0">
                <a:sym typeface="Symbol" pitchFamily="18" charset="2"/>
              </a:rPr>
              <a:t>.</a:t>
            </a:r>
          </a:p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600" dirty="0" smtClean="0">
                <a:solidFill>
                  <a:srgbClr val="FFC000"/>
                </a:solidFill>
                <a:sym typeface="Symbol" pitchFamily="18" charset="2"/>
              </a:rPr>
              <a:t>T</a:t>
            </a:r>
            <a:r>
              <a:rPr lang="lv-LV" sz="3600" dirty="0" smtClean="0">
                <a:sym typeface="Symbol" pitchFamily="18" charset="2"/>
              </a:rPr>
              <a:t> classical queries – can test </a:t>
            </a:r>
            <a:r>
              <a:rPr lang="lv-LV" sz="3600" dirty="0" smtClean="0">
                <a:solidFill>
                  <a:srgbClr val="FFC000"/>
                </a:solidFill>
                <a:sym typeface="Symbol" pitchFamily="18" charset="2"/>
              </a:rPr>
              <a:t>T</a:t>
            </a:r>
            <a:r>
              <a:rPr lang="lv-LV" sz="3600" baseline="30000" dirty="0" smtClean="0">
                <a:solidFill>
                  <a:srgbClr val="FFC000"/>
                </a:solidFill>
                <a:sym typeface="Symbol" pitchFamily="18" charset="2"/>
              </a:rPr>
              <a:t>2</a:t>
            </a:r>
            <a:r>
              <a:rPr lang="lv-LV" sz="3600" dirty="0" smtClean="0">
                <a:sym typeface="Symbol" pitchFamily="18" charset="2"/>
              </a:rPr>
              <a:t> </a:t>
            </a:r>
            <a:r>
              <a:rPr lang="lv-LV" sz="3600" dirty="0" smtClean="0">
                <a:sym typeface="Symbol" pitchFamily="18" charset="2"/>
              </a:rPr>
              <a:t>possible periods.</a:t>
            </a:r>
          </a:p>
        </p:txBody>
      </p:sp>
      <p:graphicFrame>
        <p:nvGraphicFramePr>
          <p:cNvPr id="73753" name="Object 25"/>
          <p:cNvGraphicFramePr>
            <a:graphicFrameLocks noGrp="1" noChangeAspect="1"/>
          </p:cNvGraphicFramePr>
          <p:nvPr>
            <p:ph idx="4294967295"/>
          </p:nvPr>
        </p:nvGraphicFramePr>
        <p:xfrm>
          <a:off x="1487488" y="5084763"/>
          <a:ext cx="12684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9" name="Equation" r:id="rId3" imgW="355446" imgH="228501" progId="Equation.3">
                  <p:embed/>
                </p:oleObj>
              </mc:Choice>
              <mc:Fallback>
                <p:oleObj name="Equation" r:id="rId3" imgW="355446" imgH="228501" progId="Equation.3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084763"/>
                        <a:ext cx="1268412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6" name="Rectangle 3"/>
          <p:cNvSpPr>
            <a:spLocks noChangeArrowheads="1"/>
          </p:cNvSpPr>
          <p:nvPr/>
        </p:nvSpPr>
        <p:spPr bwMode="auto">
          <a:xfrm>
            <a:off x="3276600" y="1773238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Line 5"/>
          <p:cNvSpPr>
            <a:spLocks noChangeShapeType="1"/>
          </p:cNvSpPr>
          <p:nvPr/>
        </p:nvSpPr>
        <p:spPr bwMode="auto">
          <a:xfrm>
            <a:off x="1906588" y="22050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58" name="Text Box 6"/>
          <p:cNvSpPr txBox="1">
            <a:spLocks noChangeArrowheads="1"/>
          </p:cNvSpPr>
          <p:nvPr/>
        </p:nvSpPr>
        <p:spPr bwMode="auto">
          <a:xfrm>
            <a:off x="1476375" y="1846263"/>
            <a:ext cx="309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>
                <a:solidFill>
                  <a:srgbClr val="FFC000"/>
                </a:solidFill>
                <a:latin typeface="Verdana" pitchFamily="34" charset="0"/>
              </a:rPr>
              <a:t>i</a:t>
            </a:r>
          </a:p>
        </p:txBody>
      </p:sp>
      <p:sp>
        <p:nvSpPr>
          <p:cNvPr id="73759" name="Line 7"/>
          <p:cNvSpPr>
            <a:spLocks noChangeShapeType="1"/>
          </p:cNvSpPr>
          <p:nvPr/>
        </p:nvSpPr>
        <p:spPr bwMode="auto">
          <a:xfrm>
            <a:off x="4211638" y="220503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60" name="Text Box 8"/>
          <p:cNvSpPr txBox="1">
            <a:spLocks noChangeArrowheads="1"/>
          </p:cNvSpPr>
          <p:nvPr/>
        </p:nvSpPr>
        <p:spPr bwMode="auto">
          <a:xfrm>
            <a:off x="5795963" y="1917700"/>
            <a:ext cx="538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lv-LV" altLang="lv-LV" sz="3600" dirty="0">
                <a:solidFill>
                  <a:srgbClr val="FFC000"/>
                </a:solidFill>
                <a:latin typeface="Verdana" pitchFamily="34" charset="0"/>
              </a:rPr>
              <a:t>x</a:t>
            </a:r>
            <a:r>
              <a:rPr lang="lv-LV" altLang="lv-LV" sz="3600" baseline="-25000" dirty="0">
                <a:solidFill>
                  <a:srgbClr val="FFC000"/>
                </a:solidFill>
                <a:latin typeface="Verdana" pitchFamily="34" charset="0"/>
              </a:rPr>
              <a:t>i</a:t>
            </a:r>
            <a:endParaRPr lang="lv-LV" altLang="lv-LV" sz="3600" dirty="0">
              <a:solidFill>
                <a:srgbClr val="FFC000"/>
              </a:solidFill>
              <a:latin typeface="Verdana" pitchFamily="34" charset="0"/>
            </a:endParaRPr>
          </a:p>
        </p:txBody>
      </p:sp>
      <p:sp>
        <p:nvSpPr>
          <p:cNvPr id="73761" name="Text Box 10"/>
          <p:cNvSpPr txBox="1">
            <a:spLocks noChangeArrowheads="1"/>
          </p:cNvSpPr>
          <p:nvPr/>
        </p:nvSpPr>
        <p:spPr bwMode="auto">
          <a:xfrm>
            <a:off x="1537980" y="4575175"/>
            <a:ext cx="492955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lv-LV" altLang="lv-LV" sz="3600" dirty="0"/>
          </a:p>
          <a:p>
            <a:r>
              <a:rPr lang="lv-LV" altLang="lv-LV" sz="3600" dirty="0" smtClean="0">
                <a:solidFill>
                  <a:srgbClr val="FFC000"/>
                </a:solidFill>
              </a:rPr>
              <a:t>   </a:t>
            </a:r>
            <a:r>
              <a:rPr lang="lv-LV" altLang="lv-LV" sz="3600" dirty="0" smtClean="0"/>
              <a:t>     </a:t>
            </a:r>
            <a:r>
              <a:rPr lang="lv-LV" altLang="lv-LV" sz="3600" dirty="0">
                <a:solidFill>
                  <a:srgbClr val="FFFF00"/>
                </a:solidFill>
              </a:rPr>
              <a:t>queries classically</a:t>
            </a:r>
            <a:endParaRPr lang="en-US" altLang="lv-LV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altLang="lv-LV" dirty="0" smtClean="0"/>
              <a:t>Our </a:t>
            </a:r>
            <a:r>
              <a:rPr lang="lv-LV" altLang="lv-LV" dirty="0" smtClean="0"/>
              <a:t>result</a:t>
            </a:r>
            <a:endParaRPr lang="en-US" altLang="lv-LV" dirty="0" smtClean="0"/>
          </a:p>
        </p:txBody>
      </p:sp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600" dirty="0" smtClean="0"/>
              <a:t>Task that requires </a:t>
            </a:r>
            <a:r>
              <a:rPr lang="lv-LV" altLang="lv-LV" sz="3600" dirty="0" smtClean="0">
                <a:solidFill>
                  <a:srgbClr val="FFC000"/>
                </a:solidFill>
              </a:rPr>
              <a:t>1</a:t>
            </a:r>
            <a:r>
              <a:rPr lang="lv-LV" altLang="lv-LV" sz="3600" dirty="0" smtClean="0"/>
              <a:t> query quantumly, 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(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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N/log N) </a:t>
            </a:r>
            <a:r>
              <a:rPr lang="lv-LV" altLang="lv-LV" sz="3600" dirty="0" smtClean="0">
                <a:sym typeface="Symbol" pitchFamily="18" charset="2"/>
              </a:rPr>
              <a:t>classically. 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1</a:t>
            </a:r>
            <a:r>
              <a:rPr lang="lv-LV" altLang="lv-LV" sz="3600" dirty="0" smtClean="0">
                <a:solidFill>
                  <a:srgbClr val="FFFF00"/>
                </a:solidFill>
                <a:sym typeface="Symbol" pitchFamily="18" charset="2"/>
              </a:rPr>
              <a:t> query quantum algorithms can be simulated by </a:t>
            </a:r>
            <a:r>
              <a:rPr lang="lv-LV" altLang="lv-LV" sz="3600" dirty="0" smtClean="0">
                <a:solidFill>
                  <a:srgbClr val="FFC000"/>
                </a:solidFill>
                <a:sym typeface="Symbol" pitchFamily="18" charset="2"/>
              </a:rPr>
              <a:t>O(N) </a:t>
            </a:r>
            <a:r>
              <a:rPr lang="lv-LV" altLang="lv-LV" sz="3600" dirty="0" smtClean="0">
                <a:solidFill>
                  <a:srgbClr val="FFFF00"/>
                </a:solidFill>
                <a:sym typeface="Symbol" pitchFamily="18" charset="2"/>
              </a:rPr>
              <a:t>query probabilistic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FORRELATION =</a:t>
            </a:r>
            <a:br>
              <a:rPr lang="lv-LV" dirty="0" smtClean="0"/>
            </a:br>
            <a:r>
              <a:rPr lang="lv-LV" dirty="0" smtClean="0">
                <a:solidFill>
                  <a:srgbClr val="FFC000"/>
                </a:solidFill>
              </a:rPr>
              <a:t>F</a:t>
            </a:r>
            <a:r>
              <a:rPr lang="lv-LV" dirty="0" smtClean="0"/>
              <a:t>ourier C</a:t>
            </a:r>
            <a:r>
              <a:rPr lang="lv-LV" dirty="0" smtClean="0">
                <a:solidFill>
                  <a:srgbClr val="FFC000"/>
                </a:solidFill>
              </a:rPr>
              <a:t>ORRELATION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75778" name="Rectang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6513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0"/>
            <a:ext cx="7543800" cy="1431925"/>
          </a:xfrm>
        </p:spPr>
        <p:txBody>
          <a:bodyPr/>
          <a:lstStyle/>
          <a:p>
            <a:pPr eaLnBrk="1" hangingPunct="1"/>
            <a:r>
              <a:rPr lang="lv-LV" altLang="lv-LV" smtClean="0"/>
              <a:t>Forrelation</a:t>
            </a:r>
            <a:endParaRPr lang="en-US" altLang="lv-LV" smtClean="0"/>
          </a:p>
        </p:txBody>
      </p:sp>
      <p:sp>
        <p:nvSpPr>
          <p:cNvPr id="21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76300" y="1252538"/>
            <a:ext cx="7319963" cy="12319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200" dirty="0" smtClean="0"/>
              <a:t>Input: </a:t>
            </a:r>
            <a:r>
              <a:rPr lang="lv-LV" altLang="lv-LV" sz="3200" dirty="0" smtClean="0">
                <a:solidFill>
                  <a:srgbClr val="FFC000"/>
                </a:solidFill>
              </a:rPr>
              <a:t>(x</a:t>
            </a:r>
            <a:r>
              <a:rPr lang="lv-LV" altLang="lv-LV" sz="3200" baseline="-25000" dirty="0" smtClean="0">
                <a:solidFill>
                  <a:srgbClr val="FFC000"/>
                </a:solidFill>
              </a:rPr>
              <a:t>1</a:t>
            </a:r>
            <a:r>
              <a:rPr lang="lv-LV" altLang="lv-LV" sz="3200" dirty="0" smtClean="0">
                <a:solidFill>
                  <a:srgbClr val="FFC000"/>
                </a:solidFill>
              </a:rPr>
              <a:t>, ..., x</a:t>
            </a:r>
            <a:r>
              <a:rPr lang="lv-LV" altLang="lv-LV" sz="3200" baseline="-25000" dirty="0" smtClean="0">
                <a:solidFill>
                  <a:srgbClr val="FFC000"/>
                </a:solidFill>
              </a:rPr>
              <a:t>N</a:t>
            </a:r>
            <a:r>
              <a:rPr lang="lv-LV" altLang="lv-LV" sz="3200" dirty="0" smtClean="0">
                <a:solidFill>
                  <a:srgbClr val="FFC000"/>
                </a:solidFill>
              </a:rPr>
              <a:t>, y</a:t>
            </a:r>
            <a:r>
              <a:rPr lang="lv-LV" altLang="lv-LV" sz="3200" baseline="-25000" dirty="0" smtClean="0">
                <a:solidFill>
                  <a:srgbClr val="FFC000"/>
                </a:solidFill>
              </a:rPr>
              <a:t>1</a:t>
            </a:r>
            <a:r>
              <a:rPr lang="lv-LV" altLang="lv-LV" sz="3200" dirty="0" smtClean="0">
                <a:solidFill>
                  <a:srgbClr val="FFC000"/>
                </a:solidFill>
              </a:rPr>
              <a:t>, ..., y</a:t>
            </a:r>
            <a:r>
              <a:rPr lang="lv-LV" altLang="lv-LV" sz="3200" baseline="-25000" dirty="0" smtClean="0">
                <a:solidFill>
                  <a:srgbClr val="FFC000"/>
                </a:solidFill>
              </a:rPr>
              <a:t>N</a:t>
            </a:r>
            <a:r>
              <a:rPr lang="lv-LV" altLang="lv-LV" sz="3200" dirty="0" smtClean="0">
                <a:solidFill>
                  <a:srgbClr val="FFC000"/>
                </a:solidFill>
              </a:rPr>
              <a:t>) </a:t>
            </a:r>
            <a:r>
              <a:rPr lang="lv-LV" altLang="lv-LV" sz="3200" dirty="0" smtClean="0">
                <a:solidFill>
                  <a:srgbClr val="FFC000"/>
                </a:solidFill>
                <a:sym typeface="Symbol" pitchFamily="18" charset="2"/>
              </a:rPr>
              <a:t>{-1, 1}</a:t>
            </a:r>
            <a:r>
              <a:rPr lang="lv-LV" altLang="lv-LV" sz="3200" baseline="30000" dirty="0" smtClean="0">
                <a:solidFill>
                  <a:srgbClr val="FFC000"/>
                </a:solidFill>
                <a:sym typeface="Symbol" pitchFamily="18" charset="2"/>
              </a:rPr>
              <a:t>2N</a:t>
            </a:r>
            <a:r>
              <a:rPr lang="lv-LV" altLang="lv-LV" sz="3200" dirty="0" smtClean="0"/>
              <a:t>.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altLang="lv-LV" sz="3200" dirty="0" smtClean="0"/>
              <a:t>Are vectors</a:t>
            </a:r>
            <a:endParaRPr lang="en-US" altLang="lv-LV" sz="3200" dirty="0" smtClean="0"/>
          </a:p>
        </p:txBody>
      </p:sp>
      <p:graphicFrame>
        <p:nvGraphicFramePr>
          <p:cNvPr id="2102" name="Object 5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84363" y="2555875"/>
          <a:ext cx="1885950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3" imgW="774360" imgH="939600" progId="Equation.3">
                  <p:embed/>
                </p:oleObj>
              </mc:Choice>
              <mc:Fallback>
                <p:oleObj name="Equation" r:id="rId3" imgW="774360" imgH="939600" progId="Equation.3">
                  <p:embed/>
                  <p:pic>
                    <p:nvPicPr>
                      <p:cNvPr id="0" name="Picture 5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555875"/>
                        <a:ext cx="1885950" cy="228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3" name="Object 5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49800" y="2486025"/>
          <a:ext cx="2524125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5" imgW="977760" imgH="939600" progId="Equation.3">
                  <p:embed/>
                </p:oleObj>
              </mc:Choice>
              <mc:Fallback>
                <p:oleObj name="Equation" r:id="rId5" imgW="977760" imgH="939600" progId="Equation.3">
                  <p:embed/>
                  <p:pic>
                    <p:nvPicPr>
                      <p:cNvPr id="0" name="Picture 5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486025"/>
                        <a:ext cx="2524125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1162050" y="5103813"/>
            <a:ext cx="7177088" cy="1231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lv-LV" altLang="lv-LV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	highly correlated?</a:t>
            </a: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70000"/>
              <a:buFont typeface="Wingdings" pitchFamily="2" charset="2"/>
              <a:buChar char="n"/>
              <a:defRPr/>
            </a:pPr>
            <a:r>
              <a:rPr lang="lv-LV" altLang="lv-LV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</a:t>
            </a:r>
            <a:r>
              <a:rPr lang="lv-LV" altLang="lv-LV" sz="320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N</a:t>
            </a:r>
            <a:r>
              <a:rPr lang="lv-LV" altLang="lv-LV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– Fourier transform over </a:t>
            </a:r>
            <a:r>
              <a:rPr lang="lv-LV" altLang="lv-LV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Z</a:t>
            </a:r>
            <a:r>
              <a:rPr lang="lv-LV" altLang="lv-LV" sz="3200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N</a:t>
            </a:r>
            <a:r>
              <a:rPr lang="lv-LV" altLang="lv-LV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.</a:t>
            </a:r>
            <a:endParaRPr lang="en-US" altLang="lv-LV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lv-LV" smtClean="0"/>
              <a:t>More precisely...</a:t>
            </a:r>
            <a:endParaRPr lang="en-US" smtClean="0"/>
          </a:p>
        </p:txBody>
      </p:sp>
      <p:sp>
        <p:nvSpPr>
          <p:cNvPr id="7990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>
              <a:buClr>
                <a:srgbClr val="FFFF00"/>
              </a:buClr>
              <a:buFont typeface="Wingdings 2" pitchFamily="18" charset="2"/>
              <a:buChar char=""/>
            </a:pPr>
            <a:r>
              <a:rPr lang="lv-LV" sz="3600" dirty="0" smtClean="0"/>
              <a:t>Is the inner product</a:t>
            </a:r>
          </a:p>
          <a:p>
            <a:endParaRPr lang="lv-LV" sz="3600" dirty="0" smtClean="0"/>
          </a:p>
          <a:p>
            <a:endParaRPr lang="lv-LV" sz="3600" dirty="0" smtClean="0"/>
          </a:p>
          <a:p>
            <a:pPr>
              <a:buFont typeface="Wingdings 2" pitchFamily="18" charset="2"/>
              <a:buNone/>
            </a:pPr>
            <a:r>
              <a:rPr lang="lv-LV" sz="3600" dirty="0" smtClean="0"/>
              <a:t>    </a:t>
            </a:r>
            <a:r>
              <a:rPr lang="lv-LV" sz="3600" dirty="0" smtClean="0">
                <a:solidFill>
                  <a:srgbClr val="FFC000"/>
                </a:solidFill>
                <a:sym typeface="Symbol" pitchFamily="18" charset="2"/>
              </a:rPr>
              <a:t></a:t>
            </a:r>
            <a:r>
              <a:rPr lang="lv-LV" sz="3600" dirty="0" smtClean="0">
                <a:solidFill>
                  <a:srgbClr val="FFC000"/>
                </a:solidFill>
              </a:rPr>
              <a:t> 3/5 </a:t>
            </a:r>
            <a:r>
              <a:rPr lang="lv-LV" sz="3600" dirty="0" smtClean="0"/>
              <a:t>or </a:t>
            </a:r>
            <a:r>
              <a:rPr lang="lv-LV" sz="3600" dirty="0" smtClean="0">
                <a:solidFill>
                  <a:srgbClr val="FFC000"/>
                </a:solidFill>
                <a:sym typeface="Symbol" pitchFamily="18" charset="2"/>
              </a:rPr>
              <a:t> 1/100</a:t>
            </a:r>
            <a:r>
              <a:rPr lang="lv-LV" sz="3600" dirty="0" smtClean="0">
                <a:sym typeface="Symbol" pitchFamily="18" charset="2"/>
              </a:rPr>
              <a:t>?</a:t>
            </a:r>
          </a:p>
        </p:txBody>
      </p:sp>
      <p:graphicFrame>
        <p:nvGraphicFramePr>
          <p:cNvPr id="79899" name="Object 27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55875" y="2492375"/>
          <a:ext cx="3800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3" imgW="1536480" imgH="431640" progId="Equation.3">
                  <p:embed/>
                </p:oleObj>
              </mc:Choice>
              <mc:Fallback>
                <p:oleObj name="Equation" r:id="rId3" imgW="1536480" imgH="431640" progId="Equation.3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92375"/>
                        <a:ext cx="38004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1669</TotalTime>
  <Words>676</Words>
  <Application>Microsoft Office PowerPoint</Application>
  <PresentationFormat>On-screen Show (4:3)</PresentationFormat>
  <Paragraphs>150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b</vt:lpstr>
      <vt:lpstr>Franklin Gothic Book</vt:lpstr>
      <vt:lpstr>Symbol</vt:lpstr>
      <vt:lpstr>Tahoma</vt:lpstr>
      <vt:lpstr>Verdana</vt:lpstr>
      <vt:lpstr>Wingdings</vt:lpstr>
      <vt:lpstr>Wingdings 2</vt:lpstr>
      <vt:lpstr>Technic</vt:lpstr>
      <vt:lpstr>Equation</vt:lpstr>
      <vt:lpstr>SCOTT AARONSON (MIT),  Andris AmBAINIS (UNIV. OF LATVIA) </vt:lpstr>
      <vt:lpstr>Quantum vs. classical</vt:lpstr>
      <vt:lpstr>Total vs. partial functions</vt:lpstr>
      <vt:lpstr>Period finding</vt:lpstr>
      <vt:lpstr>Period-finding</vt:lpstr>
      <vt:lpstr>Our result</vt:lpstr>
      <vt:lpstr>FORRELATION = Fourier CORRELATION</vt:lpstr>
      <vt:lpstr>Forrelation</vt:lpstr>
      <vt:lpstr>More precisely...</vt:lpstr>
      <vt:lpstr>Quantum algorithm</vt:lpstr>
      <vt:lpstr>Classical lower bound</vt:lpstr>
      <vt:lpstr>REAL FORRELATION</vt:lpstr>
      <vt:lpstr>Lower bound</vt:lpstr>
      <vt:lpstr>Reduction</vt:lpstr>
      <vt:lpstr>Simulating 1 query quantum algorithms</vt:lpstr>
      <vt:lpstr>Simulation</vt:lpstr>
      <vt:lpstr>Analyzing query algorithms</vt:lpstr>
      <vt:lpstr>Polynomials method</vt:lpstr>
      <vt:lpstr>Our task</vt:lpstr>
      <vt:lpstr>Pre-processing</vt:lpstr>
      <vt:lpstr>Sampling 1</vt:lpstr>
      <vt:lpstr>Sampling 2</vt:lpstr>
      <vt:lpstr>Extension to k queries</vt:lpstr>
      <vt:lpstr>k-fold forrelation</vt:lpstr>
      <vt:lpstr>PowerPoint Presentation</vt:lpstr>
      <vt:lpstr>Results</vt:lpstr>
      <vt:lpstr>Open problem 1</vt:lpstr>
      <vt:lpstr>Open problem 2</vt:lpstr>
      <vt:lpstr>Open problem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vs. classical</dc:title>
  <dc:creator>students</dc:creator>
  <cp:lastModifiedBy>Andris</cp:lastModifiedBy>
  <cp:revision>145</cp:revision>
  <dcterms:created xsi:type="dcterms:W3CDTF">2015-04-10T11:36:26Z</dcterms:created>
  <dcterms:modified xsi:type="dcterms:W3CDTF">2016-01-12T18:50:21Z</dcterms:modified>
</cp:coreProperties>
</file>