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2" r:id="rId4"/>
    <p:sldId id="286" r:id="rId5"/>
    <p:sldId id="287" r:id="rId6"/>
    <p:sldId id="274" r:id="rId7"/>
    <p:sldId id="275" r:id="rId8"/>
    <p:sldId id="278" r:id="rId9"/>
    <p:sldId id="277" r:id="rId10"/>
    <p:sldId id="289" r:id="rId11"/>
    <p:sldId id="280" r:id="rId12"/>
    <p:sldId id="281" r:id="rId13"/>
    <p:sldId id="282" r:id="rId14"/>
    <p:sldId id="290" r:id="rId15"/>
    <p:sldId id="291" r:id="rId16"/>
    <p:sldId id="292" r:id="rId17"/>
    <p:sldId id="283" r:id="rId18"/>
    <p:sldId id="284" r:id="rId19"/>
    <p:sldId id="28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>
        <p:scale>
          <a:sx n="81" d="100"/>
          <a:sy n="81" d="100"/>
        </p:scale>
        <p:origin x="-16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O" smtClean="0"/>
              <a:t>Inteligecia artificial - Ing. Jhonny Torres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55F26-14A7-4841-BB5F-90AAA575FBD5}" type="datetimeFigureOut">
              <a:rPr lang="es-CO" smtClean="0"/>
              <a:t>5/02/2016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5224-DDE4-41C8-9561-D9F5591D7B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214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739471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2/5/2016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2/5/2016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007149" y="3579862"/>
            <a:ext cx="3101355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 cap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Por: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cap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Joffre Criollo E.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cap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Mayra Musbay C.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cap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Jimmy Anzules </a:t>
            </a:r>
            <a:r>
              <a:rPr lang="en" sz="1800" cap="none" dirty="0">
                <a:solidFill>
                  <a:schemeClr val="tx1"/>
                </a:solidFill>
                <a:latin typeface="Book Antiqua" panose="02040602050305030304" pitchFamily="18" charset="0"/>
              </a:rPr>
              <a:t>P</a:t>
            </a:r>
            <a:r>
              <a:rPr lang="en" sz="1800" cap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  <a:endParaRPr lang="en" sz="1800" cap="none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82485" y="2643758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4400" b="1" dirty="0" smtClean="0">
                <a:solidFill>
                  <a:schemeClr val="bg1"/>
                </a:solidFill>
              </a:rPr>
              <a:t>Proyecto </a:t>
            </a:r>
            <a:br>
              <a:rPr lang="en" sz="4400" b="1" dirty="0" smtClean="0">
                <a:solidFill>
                  <a:schemeClr val="bg1"/>
                </a:solidFill>
              </a:rPr>
            </a:br>
            <a:r>
              <a:rPr lang="en" sz="4400" b="1" dirty="0" smtClean="0">
                <a:solidFill>
                  <a:schemeClr val="bg1"/>
                </a:solidFill>
              </a:rPr>
              <a:t>“Corrector Ortográfico”</a:t>
            </a:r>
            <a:br>
              <a:rPr lang="en" sz="4400" b="1" dirty="0" smtClean="0">
                <a:solidFill>
                  <a:schemeClr val="bg1"/>
                </a:solidFill>
              </a:rPr>
            </a:br>
            <a:r>
              <a:rPr lang="en" sz="1800" b="1" dirty="0" smtClean="0">
                <a:solidFill>
                  <a:schemeClr val="bg1"/>
                </a:solidFill>
              </a:rPr>
              <a:t>(Teorema de Bayes)</a:t>
            </a:r>
            <a:endParaRPr lang="en" sz="44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34750" y="267494"/>
            <a:ext cx="571757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_tradnl" sz="2000" b="1" spc="50" dirty="0" smtClean="0">
                <a:ln w="31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Universidad de Guayaquil</a:t>
            </a:r>
          </a:p>
          <a:p>
            <a:pPr algn="ctr"/>
            <a:r>
              <a:rPr lang="es-ES_tradnl" sz="2000" b="1" spc="50" dirty="0" smtClean="0">
                <a:ln w="31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Carrera de Ingeniería de Sistemas y Networking</a:t>
            </a:r>
            <a:br>
              <a:rPr lang="es-ES_tradnl" sz="2000" b="1" spc="50" dirty="0" smtClean="0">
                <a:ln w="31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ES_tradnl" sz="2000" b="1" spc="50" dirty="0" smtClean="0">
                <a:ln w="31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Facultad de ciencias matemáticas y físicas</a:t>
            </a:r>
            <a:endParaRPr lang="es-CO" sz="2000" b="1" spc="50" dirty="0">
              <a:ln w="3175"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8216"/>
            <a:ext cx="1555238" cy="1291638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95486"/>
            <a:ext cx="1460656" cy="13658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Proceso alternativo"/>
          <p:cNvSpPr/>
          <p:nvPr/>
        </p:nvSpPr>
        <p:spPr>
          <a:xfrm>
            <a:off x="1115617" y="1563638"/>
            <a:ext cx="1872208" cy="72008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Probabilidad de Priori 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12" name="11 Proceso alternativo"/>
          <p:cNvSpPr/>
          <p:nvPr/>
        </p:nvSpPr>
        <p:spPr>
          <a:xfrm>
            <a:off x="3034692" y="3939903"/>
            <a:ext cx="2304256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Probabilidad de Aposteriori 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6588224" y="1872523"/>
            <a:ext cx="1872208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Verosimilitud</a:t>
            </a:r>
            <a:endParaRPr lang="es-CO" sz="1800" b="1" dirty="0">
              <a:solidFill>
                <a:srgbClr val="002060"/>
              </a:solidFill>
            </a:endParaRPr>
          </a:p>
        </p:txBody>
      </p:sp>
      <p:cxnSp>
        <p:nvCxnSpPr>
          <p:cNvPr id="11" name="10 Conector curvado"/>
          <p:cNvCxnSpPr>
            <a:stCxn id="5" idx="2"/>
            <a:endCxn id="3" idx="1"/>
          </p:cNvCxnSpPr>
          <p:nvPr/>
        </p:nvCxnSpPr>
        <p:spPr>
          <a:xfrm rot="16200000" flipH="1">
            <a:off x="2466197" y="1869241"/>
            <a:ext cx="323175" cy="115212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12" idx="0"/>
            <a:endCxn id="3" idx="2"/>
          </p:cNvCxnSpPr>
          <p:nvPr/>
        </p:nvCxnSpPr>
        <p:spPr>
          <a:xfrm rot="5400000" flipH="1" flipV="1">
            <a:off x="4072514" y="3404413"/>
            <a:ext cx="649796" cy="4211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3" idx="0"/>
            <a:endCxn id="3" idx="3"/>
          </p:cNvCxnSpPr>
          <p:nvPr/>
        </p:nvCxnSpPr>
        <p:spPr>
          <a:xfrm rot="16200000" flipH="1" flipV="1">
            <a:off x="6401059" y="1483624"/>
            <a:ext cx="734370" cy="1512168"/>
          </a:xfrm>
          <a:prstGeom prst="curvedConnector4">
            <a:avLst>
              <a:gd name="adj1" fmla="val -31129"/>
              <a:gd name="adj2" fmla="val 8095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2 Decisión"/>
          <p:cNvSpPr/>
          <p:nvPr/>
        </p:nvSpPr>
        <p:spPr>
          <a:xfrm>
            <a:off x="3203848" y="1923678"/>
            <a:ext cx="2808312" cy="1366429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Teorema de Bayes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2" name="1 Entrada manual"/>
          <p:cNvSpPr/>
          <p:nvPr/>
        </p:nvSpPr>
        <p:spPr>
          <a:xfrm>
            <a:off x="1403648" y="2715766"/>
            <a:ext cx="1152128" cy="683215"/>
          </a:xfrm>
          <a:prstGeom prst="flowChartManualIn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P(A)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cxnSp>
        <p:nvCxnSpPr>
          <p:cNvPr id="9" name="8 Conector curvado"/>
          <p:cNvCxnSpPr>
            <a:stCxn id="5" idx="2"/>
            <a:endCxn id="2" idx="0"/>
          </p:cNvCxnSpPr>
          <p:nvPr/>
        </p:nvCxnSpPr>
        <p:spPr>
          <a:xfrm rot="5400000">
            <a:off x="1765532" y="2497899"/>
            <a:ext cx="500370" cy="720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hape 73"/>
          <p:cNvSpPr txBox="1">
            <a:spLocks/>
          </p:cNvSpPr>
          <p:nvPr/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vert="horz" lIns="91425" tIns="91425" rIns="91425" bIns="91425" anchor="b" anchorCtr="0">
            <a:noAutofit/>
          </a:bodyPr>
          <a:lstStyle>
            <a:lvl1pPr lvl="0" algn="ctr" rtl="0" eaLnBrk="1" latinLnBrk="0" hangingPunct="1">
              <a:spcBef>
                <a:spcPts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2800" b="1" smtClean="0">
                <a:solidFill>
                  <a:schemeClr val="bg1"/>
                </a:solidFill>
              </a:rPr>
              <a:t>MARCO</a:t>
            </a:r>
            <a:r>
              <a:rPr lang="en" sz="2800" smtClean="0"/>
              <a:t> </a:t>
            </a:r>
            <a:r>
              <a:rPr lang="en" sz="2800" b="1" smtClean="0">
                <a:solidFill>
                  <a:schemeClr val="bg1"/>
                </a:solidFill>
              </a:rPr>
              <a:t>TEÓRICO</a:t>
            </a:r>
            <a:r>
              <a:rPr lang="en" sz="2800" smtClean="0"/>
              <a:t> </a:t>
            </a:r>
            <a:r>
              <a:rPr lang="en" sz="2800" b="1" smtClean="0">
                <a:solidFill>
                  <a:schemeClr val="bg1"/>
                </a:solidFill>
              </a:rPr>
              <a:t>DE</a:t>
            </a:r>
            <a:r>
              <a:rPr lang="en" sz="2800" smtClean="0"/>
              <a:t> </a:t>
            </a:r>
            <a:r>
              <a:rPr lang="en" sz="2800" b="1" smtClean="0">
                <a:solidFill>
                  <a:schemeClr val="bg1"/>
                </a:solidFill>
              </a:rPr>
              <a:t>LA</a:t>
            </a:r>
            <a:r>
              <a:rPr lang="en" sz="2800" smtClean="0"/>
              <a:t> </a:t>
            </a:r>
            <a:r>
              <a:rPr lang="en" sz="2800" b="1" smtClean="0">
                <a:solidFill>
                  <a:schemeClr val="bg1"/>
                </a:solidFill>
              </a:rPr>
              <a:t>METODOLOGÍA</a:t>
            </a:r>
            <a:r>
              <a:rPr lang="en" sz="2800" smtClean="0"/>
              <a:t> </a:t>
            </a:r>
            <a:r>
              <a:rPr lang="en" sz="2800" b="1" smtClean="0">
                <a:solidFill>
                  <a:schemeClr val="bg1"/>
                </a:solidFill>
              </a:rPr>
              <a:t>IV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20" name="19 Entrada manual"/>
          <p:cNvSpPr/>
          <p:nvPr/>
        </p:nvSpPr>
        <p:spPr>
          <a:xfrm>
            <a:off x="7308304" y="2733119"/>
            <a:ext cx="1152128" cy="683215"/>
          </a:xfrm>
          <a:prstGeom prst="flowChartManualIn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P(B/A)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curvado"/>
          <p:cNvCxnSpPr>
            <a:stCxn id="13" idx="2"/>
            <a:endCxn id="20" idx="0"/>
          </p:cNvCxnSpPr>
          <p:nvPr/>
        </p:nvCxnSpPr>
        <p:spPr>
          <a:xfrm rot="16200000" flipH="1">
            <a:off x="7491917" y="2408990"/>
            <a:ext cx="424862" cy="3600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Entrada manual"/>
          <p:cNvSpPr/>
          <p:nvPr/>
        </p:nvSpPr>
        <p:spPr>
          <a:xfrm>
            <a:off x="6192180" y="3940816"/>
            <a:ext cx="1152128" cy="683215"/>
          </a:xfrm>
          <a:prstGeom prst="flowChartManualIn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P(A/B)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cxnSp>
        <p:nvCxnSpPr>
          <p:cNvPr id="24" name="23 Conector curvado"/>
          <p:cNvCxnSpPr>
            <a:stCxn id="12" idx="3"/>
            <a:endCxn id="23" idx="0"/>
          </p:cNvCxnSpPr>
          <p:nvPr/>
        </p:nvCxnSpPr>
        <p:spPr>
          <a:xfrm flipV="1">
            <a:off x="5338948" y="4009138"/>
            <a:ext cx="1429296" cy="182793"/>
          </a:xfrm>
          <a:prstGeom prst="curvedConnector4">
            <a:avLst>
              <a:gd name="adj1" fmla="val 29848"/>
              <a:gd name="adj2" fmla="val 2629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94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2" grpId="0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MARCO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TEÓRICO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DE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LA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METODOLOGÍA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V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168142" y="1927116"/>
                <a:ext cx="8856984" cy="21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s-ES_tradnl" sz="3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_tradnl" sz="3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𝐀</m:t>
                              </m:r>
                            </m:num>
                            <m:den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𝐁</m:t>
                              </m:r>
                            </m:den>
                          </m:f>
                        </m:e>
                      </m:d>
                      <m:r>
                        <a:rPr lang="es-ES_tradnl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_tradnl" sz="3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s-ES_tradnl" sz="3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𝐁</m:t>
                              </m:r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/</m:t>
                              </m:r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𝐏</m:t>
                          </m:r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𝐀</m:t>
                          </m:r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ES_tradnl" sz="32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s-ES_tradnl" sz="3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_tradnl" sz="3200" b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s-ES_tradnl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  <a:sym typeface="Roboto"/>
                  </a:rPr>
                  <a:t/>
                </a:r>
                <a:br>
                  <a:rPr lang="es-ES_tradnl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  <a:sym typeface="Roboto"/>
                  </a:rPr>
                </a:br>
                <a:r>
                  <a:rPr lang="es-ES_tradnl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  <a:sym typeface="Roboto"/>
                  </a:rPr>
                  <a:t/>
                </a:r>
                <a:br>
                  <a:rPr lang="es-ES_tradnl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  <a:sym typeface="Roboto"/>
                  </a:rPr>
                </a:br>
                <a:endParaRPr lang="es-ES_tradnl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2" y="1927116"/>
                <a:ext cx="8856984" cy="21025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16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CÓDIGO I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16561" r="67210" b="57501"/>
          <a:stretch/>
        </p:blipFill>
        <p:spPr bwMode="auto">
          <a:xfrm>
            <a:off x="1403648" y="1211579"/>
            <a:ext cx="6552728" cy="318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curvado"/>
          <p:cNvCxnSpPr/>
          <p:nvPr/>
        </p:nvCxnSpPr>
        <p:spPr>
          <a:xfrm flipV="1">
            <a:off x="1187625" y="2499742"/>
            <a:ext cx="504055" cy="1285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51520" y="237786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P(C)</a:t>
            </a:r>
            <a:endParaRPr lang="es-CO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356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CÓDIGO II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43593" r="51664" b="21094"/>
          <a:stretch/>
        </p:blipFill>
        <p:spPr bwMode="auto">
          <a:xfrm>
            <a:off x="1115616" y="1059582"/>
            <a:ext cx="7560840" cy="34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Abrir llave"/>
          <p:cNvSpPr/>
          <p:nvPr/>
        </p:nvSpPr>
        <p:spPr>
          <a:xfrm>
            <a:off x="1007604" y="1133082"/>
            <a:ext cx="108012" cy="17267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107504" y="1851670"/>
            <a:ext cx="95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P(W/C)</a:t>
            </a:r>
            <a:endParaRPr lang="es-CO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179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CÓDIGO III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Christy\Dropbox\Capturas de pantalla\Captura de pantalla 2016-02-03 11.38.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21326" r="51390" b="55289"/>
          <a:stretch/>
        </p:blipFill>
        <p:spPr bwMode="auto">
          <a:xfrm>
            <a:off x="1619672" y="1491629"/>
            <a:ext cx="6120680" cy="220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79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CÓDIGO III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Christy\Dropbox\Capturas de pantalla\Captura de pantalla 2016-02-03 11.43.3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6672" r="58561" b="67584"/>
          <a:stretch/>
        </p:blipFill>
        <p:spPr bwMode="auto">
          <a:xfrm>
            <a:off x="1771890" y="1347614"/>
            <a:ext cx="6184486" cy="2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70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CÓDIGO III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C:\Users\Christy\Dropbox\Capturas de pantalla\Captura de pantalla 2016-02-03 11.42.4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t="2898" r="60839" b="71245"/>
          <a:stretch/>
        </p:blipFill>
        <p:spPr bwMode="auto">
          <a:xfrm>
            <a:off x="1547664" y="1419622"/>
            <a:ext cx="6480834" cy="25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81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RESULTADO 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987574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Max 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P(C|W)= Max P(W|C)*P(C</a:t>
            </a: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</a:t>
            </a:r>
          </a:p>
          <a:p>
            <a:pPr algn="ctr"/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P(W</a:t>
            </a: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 </a:t>
            </a:r>
            <a:r>
              <a:rPr lang="es-ES" sz="3200" dirty="0" smtClean="0">
                <a:latin typeface="Baskerville Old Face" panose="02020602080505020303" pitchFamily="18" charset="0"/>
              </a:rPr>
              <a:t>¿</a:t>
            </a:r>
            <a:r>
              <a:rPr lang="es-ES" sz="3200" dirty="0">
                <a:latin typeface="Baskerville Old Face" panose="02020602080505020303" pitchFamily="18" charset="0"/>
              </a:rPr>
              <a:t>cual es la probabilidad de que sea </a:t>
            </a:r>
            <a:r>
              <a:rPr lang="es-ES" sz="3200" dirty="0" smtClean="0">
                <a:latin typeface="Baskerville Old Face" panose="02020602080505020303" pitchFamily="18" charset="0"/>
              </a:rPr>
              <a:t>exactamente </a:t>
            </a:r>
            <a:r>
              <a:rPr lang="es-ES" sz="3200" dirty="0">
                <a:latin typeface="Baskerville Old Face" panose="02020602080505020303" pitchFamily="18" charset="0"/>
              </a:rPr>
              <a:t>lo que se escribió</a:t>
            </a:r>
            <a:r>
              <a:rPr lang="es-ES" sz="3200" dirty="0" smtClean="0">
                <a:latin typeface="Baskerville Old Face" panose="02020602080505020303" pitchFamily="18" charset="0"/>
              </a:rPr>
              <a:t>?</a:t>
            </a:r>
            <a:endParaRPr lang="es-E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68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RESULTADO II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987574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P(C) </a:t>
            </a:r>
            <a:r>
              <a:rPr lang="es-ES" sz="3200" dirty="0">
                <a:latin typeface="Baskerville Old Face" panose="02020602080505020303" pitchFamily="18" charset="0"/>
              </a:rPr>
              <a:t>¿cual es la probabilidad de que sea esa?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ejemplo: </a:t>
            </a:r>
            <a:r>
              <a:rPr lang="es-ES" sz="3200" dirty="0">
                <a:latin typeface="Baskerville Old Face" panose="02020602080505020303" pitchFamily="18" charset="0"/>
              </a:rPr>
              <a:t>P ("la") tendría una probabilidad relativamente alta, mientras que P ("</a:t>
            </a:r>
            <a:r>
              <a:rPr lang="es-ES" sz="3200" dirty="0" err="1">
                <a:latin typeface="Baskerville Old Face" panose="02020602080505020303" pitchFamily="18" charset="0"/>
              </a:rPr>
              <a:t>zxzxzxzyyy</a:t>
            </a:r>
            <a:r>
              <a:rPr lang="es-ES" sz="3200" dirty="0">
                <a:latin typeface="Baskerville Old Face" panose="02020602080505020303" pitchFamily="18" charset="0"/>
              </a:rPr>
              <a:t>") sería </a:t>
            </a:r>
            <a:r>
              <a:rPr lang="es-E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cercano a cero</a:t>
            </a:r>
            <a:r>
              <a:rPr lang="es-ES" sz="3200" dirty="0">
                <a:latin typeface="Baskerville Old Face" panose="02020602080505020303" pitchFamily="18" charset="0"/>
              </a:rPr>
              <a:t>.</a:t>
            </a:r>
          </a:p>
          <a:p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P(W|C) </a:t>
            </a:r>
            <a:r>
              <a:rPr lang="es-ES" sz="3200" dirty="0">
                <a:latin typeface="Baskerville Old Face" panose="02020602080505020303" pitchFamily="18" charset="0"/>
              </a:rPr>
              <a:t>¿Cual es la probabilidad de que haya puesto W queriendo poner C?</a:t>
            </a:r>
          </a:p>
        </p:txBody>
      </p:sp>
    </p:spTree>
    <p:extLst>
      <p:ext uri="{BB962C8B-B14F-4D97-AF65-F5344CB8AC3E}">
        <p14:creationId xmlns:p14="http://schemas.microsoft.com/office/powerpoint/2010/main" val="15437884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RESULTADO III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987574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Baskerville Old Face" panose="02020602080505020303" pitchFamily="18" charset="0"/>
              </a:rPr>
              <a:t>P</a:t>
            </a:r>
            <a:r>
              <a:rPr lang="es-ES" sz="3200" dirty="0" smtClean="0">
                <a:latin typeface="Baskerville Old Face" panose="02020602080505020303" pitchFamily="18" charset="0"/>
              </a:rPr>
              <a:t>alabra </a:t>
            </a:r>
            <a:r>
              <a:rPr lang="es-ES" sz="3200" dirty="0">
                <a:latin typeface="Baskerville Old Face" panose="02020602080505020303" pitchFamily="18" charset="0"/>
              </a:rPr>
              <a:t>C </a:t>
            </a:r>
            <a:r>
              <a:rPr lang="es-ES" sz="3200" dirty="0" smtClean="0">
                <a:latin typeface="Baskerville Old Face" panose="02020602080505020303" pitchFamily="18" charset="0"/>
              </a:rPr>
              <a:t>probabilidad </a:t>
            </a:r>
            <a:r>
              <a:rPr lang="es-ES" sz="3200" dirty="0">
                <a:latin typeface="Baskerville Old Face" panose="02020602080505020303" pitchFamily="18" charset="0"/>
              </a:rPr>
              <a:t>que se parezca a </a:t>
            </a:r>
            <a:r>
              <a:rPr lang="es-ES" sz="3200" dirty="0" smtClean="0">
                <a:latin typeface="Baskerville Old Face" panose="02020602080505020303" pitchFamily="18" charset="0"/>
              </a:rPr>
              <a:t>W.</a:t>
            </a:r>
            <a:r>
              <a:rPr lang="es-ES" sz="3200" dirty="0">
                <a:latin typeface="Baskerville Old Face" panose="02020602080505020303" pitchFamily="18" charset="0"/>
              </a:rPr>
              <a:t> </a:t>
            </a:r>
            <a:br>
              <a:rPr lang="es-ES" sz="3200" dirty="0">
                <a:latin typeface="Baskerville Old Face" panose="02020602080505020303" pitchFamily="18" charset="0"/>
              </a:rPr>
            </a:br>
            <a:r>
              <a:rPr lang="es-ES" sz="3200" dirty="0">
                <a:latin typeface="Baskerville Old Face" panose="02020602080505020303" pitchFamily="18" charset="0"/>
              </a:rPr>
              <a:t>Si es muy distinta de W, C no nos </a:t>
            </a:r>
            <a:r>
              <a:rPr lang="es-ES" sz="3200" dirty="0" smtClean="0">
                <a:latin typeface="Baskerville Old Face" panose="02020602080505020303" pitchFamily="18" charset="0"/>
              </a:rPr>
              <a:t>sirve. </a:t>
            </a:r>
          </a:p>
          <a:p>
            <a:r>
              <a:rPr lang="es-ES" sz="3200" dirty="0" smtClean="0">
                <a:latin typeface="Baskerville Old Face" panose="02020602080505020303" pitchFamily="18" charset="0"/>
              </a:rPr>
              <a:t>(</a:t>
            </a:r>
            <a:r>
              <a:rPr lang="es-ES" sz="3200" dirty="0">
                <a:latin typeface="Baskerville Old Face" panose="02020602080505020303" pitchFamily="18" charset="0"/>
              </a:rPr>
              <a:t>ejemplo: W=</a:t>
            </a:r>
            <a:r>
              <a:rPr lang="es-ES" sz="3200" dirty="0" err="1">
                <a:latin typeface="Baskerville Old Face" panose="02020602080505020303" pitchFamily="18" charset="0"/>
              </a:rPr>
              <a:t>berde</a:t>
            </a:r>
            <a:r>
              <a:rPr lang="es-ES" sz="3200" dirty="0">
                <a:latin typeface="Baskerville Old Face" panose="02020602080505020303" pitchFamily="18" charset="0"/>
              </a:rPr>
              <a:t>, C=hola)</a:t>
            </a:r>
          </a:p>
          <a:p>
            <a:r>
              <a:rPr lang="es-ES" sz="3200" dirty="0">
                <a:latin typeface="Baskerville Old Face" panose="02020602080505020303" pitchFamily="18" charset="0"/>
              </a:rPr>
              <a:t>Si es muy rara, no nos </a:t>
            </a:r>
            <a:r>
              <a:rPr lang="es-ES" sz="3200" dirty="0" smtClean="0">
                <a:latin typeface="Baskerville Old Face" panose="02020602080505020303" pitchFamily="18" charset="0"/>
              </a:rPr>
              <a:t>sirve.</a:t>
            </a:r>
          </a:p>
          <a:p>
            <a:r>
              <a:rPr lang="es-ES" sz="3200" dirty="0" smtClean="0">
                <a:latin typeface="Baskerville Old Face" panose="02020602080505020303" pitchFamily="18" charset="0"/>
              </a:rPr>
              <a:t>(ejemplo</a:t>
            </a:r>
            <a:r>
              <a:rPr lang="es-ES" sz="3200" dirty="0">
                <a:latin typeface="Baskerville Old Face" panose="02020602080505020303" pitchFamily="18" charset="0"/>
              </a:rPr>
              <a:t>: W=</a:t>
            </a:r>
            <a:r>
              <a:rPr lang="es-ES" sz="3200" dirty="0" err="1">
                <a:latin typeface="Baskerville Old Face" panose="02020602080505020303" pitchFamily="18" charset="0"/>
              </a:rPr>
              <a:t>verdo</a:t>
            </a:r>
            <a:r>
              <a:rPr lang="es-ES" sz="3200" dirty="0">
                <a:latin typeface="Baskerville Old Face" panose="02020602080505020303" pitchFamily="18" charset="0"/>
              </a:rPr>
              <a:t>, C=bardo)</a:t>
            </a:r>
          </a:p>
          <a:p>
            <a:r>
              <a:rPr lang="es-ES" sz="3200" dirty="0">
                <a:latin typeface="Baskerville Old Face" panose="02020602080505020303" pitchFamily="18" charset="0"/>
              </a:rPr>
              <a:t>Si es común y parecida, C es </a:t>
            </a:r>
            <a:r>
              <a:rPr lang="es-ES" sz="3200" dirty="0" smtClean="0">
                <a:latin typeface="Baskerville Old Face" panose="02020602080505020303" pitchFamily="18" charset="0"/>
              </a:rPr>
              <a:t>genial.</a:t>
            </a:r>
          </a:p>
          <a:p>
            <a:r>
              <a:rPr lang="es-ES" sz="3200" dirty="0" smtClean="0">
                <a:latin typeface="Baskerville Old Face" panose="02020602080505020303" pitchFamily="18" charset="0"/>
              </a:rPr>
              <a:t>(ejemplo: </a:t>
            </a:r>
            <a:r>
              <a:rPr lang="es-ES" sz="3200" dirty="0">
                <a:latin typeface="Baskerville Old Face" panose="02020602080505020303" pitchFamily="18" charset="0"/>
              </a:rPr>
              <a:t>W=</a:t>
            </a:r>
            <a:r>
              <a:rPr lang="es-ES" sz="3200" dirty="0" err="1">
                <a:latin typeface="Baskerville Old Face" panose="02020602080505020303" pitchFamily="18" charset="0"/>
              </a:rPr>
              <a:t>verda</a:t>
            </a:r>
            <a:r>
              <a:rPr lang="es-ES" sz="3200" dirty="0">
                <a:latin typeface="Baskerville Old Face" panose="02020602080505020303" pitchFamily="18" charset="0"/>
              </a:rPr>
              <a:t>, C= verde)</a:t>
            </a:r>
          </a:p>
        </p:txBody>
      </p:sp>
    </p:spTree>
    <p:extLst>
      <p:ext uri="{BB962C8B-B14F-4D97-AF65-F5344CB8AC3E}">
        <p14:creationId xmlns:p14="http://schemas.microsoft.com/office/powerpoint/2010/main" val="2398145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b="1" dirty="0" smtClean="0">
                <a:solidFill>
                  <a:schemeClr val="bg1"/>
                </a:solidFill>
              </a:rPr>
              <a:t>¿QUÉ ES LO QUE SE TRATA DE RESOLVER?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79512" y="1325542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_tradn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Queremos corregir palabras mal escritas o palabras faltantes de letras, buscando palabras que se asemejen con la que se </a:t>
            </a:r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ingreso.</a:t>
            </a:r>
            <a:endParaRPr lang="es-C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b="1" dirty="0" smtClean="0">
                <a:solidFill>
                  <a:schemeClr val="bg1"/>
                </a:solidFill>
              </a:rPr>
              <a:t>¿QUÉ ES LO QUE SE TRATA DE RESOLVER?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79512" y="1347614"/>
            <a:ext cx="88569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Evitar </a:t>
            </a: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que sea reemplazadas por palabras muy contrarias a la idea principal. 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</a:t>
            </a: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jemplo: hol por queso.</a:t>
            </a:r>
            <a:endParaRPr lang="es-EC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9774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xtracto"/>
          <p:cNvSpPr/>
          <p:nvPr/>
        </p:nvSpPr>
        <p:spPr>
          <a:xfrm>
            <a:off x="3239852" y="1851670"/>
            <a:ext cx="2268252" cy="1296144"/>
          </a:xfrm>
          <a:prstGeom prst="flowChartExtra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Proceso alternativo"/>
          <p:cNvSpPr/>
          <p:nvPr/>
        </p:nvSpPr>
        <p:spPr>
          <a:xfrm>
            <a:off x="1547664" y="1293902"/>
            <a:ext cx="1872208" cy="72008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Teorema de Bayes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9" name="8 Proceso alternativo"/>
          <p:cNvSpPr/>
          <p:nvPr/>
        </p:nvSpPr>
        <p:spPr>
          <a:xfrm>
            <a:off x="5724128" y="1160170"/>
            <a:ext cx="2088232" cy="979532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Palabra ingresada por Usuario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2" name="11 Proceso alternativo"/>
          <p:cNvSpPr/>
          <p:nvPr/>
        </p:nvSpPr>
        <p:spPr>
          <a:xfrm>
            <a:off x="971600" y="3571272"/>
            <a:ext cx="2520280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err="1" smtClean="0">
                <a:solidFill>
                  <a:srgbClr val="002060"/>
                </a:solidFill>
              </a:rPr>
              <a:t>Tkinter</a:t>
            </a:r>
            <a:r>
              <a:rPr lang="es-ES_tradnl" sz="2000" b="1" dirty="0" smtClean="0">
                <a:solidFill>
                  <a:srgbClr val="002060"/>
                </a:solidFill>
              </a:rPr>
              <a:t>(ventana)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6228184" y="3507854"/>
            <a:ext cx="1345282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.</a:t>
            </a:r>
            <a:r>
              <a:rPr lang="es-ES_tradnl" sz="2000" b="1" dirty="0" err="1" smtClean="0">
                <a:solidFill>
                  <a:srgbClr val="002060"/>
                </a:solidFill>
              </a:rPr>
              <a:t>txt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14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b="1" dirty="0">
                <a:solidFill>
                  <a:schemeClr val="bg1"/>
                </a:solidFill>
              </a:rPr>
              <a:t>DATOS</a:t>
            </a:r>
          </a:p>
        </p:txBody>
      </p:sp>
      <p:cxnSp>
        <p:nvCxnSpPr>
          <p:cNvPr id="11" name="10 Conector curvado"/>
          <p:cNvCxnSpPr>
            <a:stCxn id="5" idx="2"/>
            <a:endCxn id="2" idx="1"/>
          </p:cNvCxnSpPr>
          <p:nvPr/>
        </p:nvCxnSpPr>
        <p:spPr>
          <a:xfrm rot="16200000" flipH="1">
            <a:off x="2902461" y="1595288"/>
            <a:ext cx="485760" cy="132314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endCxn id="2" idx="2"/>
          </p:cNvCxnSpPr>
          <p:nvPr/>
        </p:nvCxnSpPr>
        <p:spPr>
          <a:xfrm flipV="1">
            <a:off x="3491880" y="3147814"/>
            <a:ext cx="882098" cy="67548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3" idx="0"/>
            <a:endCxn id="2" idx="3"/>
          </p:cNvCxnSpPr>
          <p:nvPr/>
        </p:nvCxnSpPr>
        <p:spPr>
          <a:xfrm rot="16200000" flipV="1">
            <a:off x="5416877" y="2023906"/>
            <a:ext cx="1008112" cy="195978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endCxn id="2" idx="0"/>
          </p:cNvCxnSpPr>
          <p:nvPr/>
        </p:nvCxnSpPr>
        <p:spPr>
          <a:xfrm rot="10800000" flipV="1">
            <a:off x="4373978" y="1577928"/>
            <a:ext cx="1350150" cy="27374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24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Proceso alternativo"/>
          <p:cNvSpPr/>
          <p:nvPr/>
        </p:nvSpPr>
        <p:spPr>
          <a:xfrm>
            <a:off x="1115617" y="1563638"/>
            <a:ext cx="1872208" cy="72008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Probabilidad de Priori 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12" name="11 Proceso alternativo"/>
          <p:cNvSpPr/>
          <p:nvPr/>
        </p:nvSpPr>
        <p:spPr>
          <a:xfrm>
            <a:off x="3034692" y="3939903"/>
            <a:ext cx="2304256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Probabilidad de Aposteriori 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6588224" y="1872523"/>
            <a:ext cx="1872208" cy="50405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Verosimilitud</a:t>
            </a:r>
            <a:endParaRPr lang="es-CO" sz="1800" b="1" dirty="0">
              <a:solidFill>
                <a:srgbClr val="002060"/>
              </a:solidFill>
            </a:endParaRPr>
          </a:p>
        </p:txBody>
      </p:sp>
      <p:sp>
        <p:nvSpPr>
          <p:cNvPr id="14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b="1" dirty="0">
                <a:solidFill>
                  <a:schemeClr val="bg1"/>
                </a:solidFill>
              </a:rPr>
              <a:t>DATOS</a:t>
            </a:r>
          </a:p>
        </p:txBody>
      </p:sp>
      <p:cxnSp>
        <p:nvCxnSpPr>
          <p:cNvPr id="11" name="10 Conector curvado"/>
          <p:cNvCxnSpPr>
            <a:stCxn id="5" idx="2"/>
            <a:endCxn id="3" idx="1"/>
          </p:cNvCxnSpPr>
          <p:nvPr/>
        </p:nvCxnSpPr>
        <p:spPr>
          <a:xfrm rot="16200000" flipH="1">
            <a:off x="2466197" y="1869241"/>
            <a:ext cx="323175" cy="115212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12" idx="0"/>
            <a:endCxn id="3" idx="2"/>
          </p:cNvCxnSpPr>
          <p:nvPr/>
        </p:nvCxnSpPr>
        <p:spPr>
          <a:xfrm rot="5400000" flipH="1" flipV="1">
            <a:off x="4072514" y="3404413"/>
            <a:ext cx="649796" cy="4211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3" idx="0"/>
            <a:endCxn id="3" idx="3"/>
          </p:cNvCxnSpPr>
          <p:nvPr/>
        </p:nvCxnSpPr>
        <p:spPr>
          <a:xfrm rot="16200000" flipH="1" flipV="1">
            <a:off x="6401059" y="1483624"/>
            <a:ext cx="734370" cy="1512168"/>
          </a:xfrm>
          <a:prstGeom prst="curvedConnector4">
            <a:avLst>
              <a:gd name="adj1" fmla="val -31129"/>
              <a:gd name="adj2" fmla="val 8095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2 Decisión"/>
          <p:cNvSpPr/>
          <p:nvPr/>
        </p:nvSpPr>
        <p:spPr>
          <a:xfrm>
            <a:off x="3203848" y="1923678"/>
            <a:ext cx="2808312" cy="1366429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b="1" dirty="0" smtClean="0">
                <a:solidFill>
                  <a:srgbClr val="002060"/>
                </a:solidFill>
              </a:rPr>
              <a:t>Teorema de Bayes</a:t>
            </a:r>
            <a:endParaRPr lang="es-CO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35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METODOLOGÍA 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1315595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Para realizar un programa corrector de palabras utilizaremos el teorema de Bayes, lo explicaremos como funciona mas adelante, el cual nos dará una probabilidad cual es la palabra mas apropiada y mas cercana a lo real</a:t>
            </a:r>
            <a:r>
              <a:rPr lang="es-EC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/>
            </a:r>
            <a:b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516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METODOLOGÍA II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1315596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El usuario ingresara palabras y el programa verificara si le falta alguna letra, si esta correcta e incorrecta y la reemplazara por una correcta.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8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>
                <a:solidFill>
                  <a:schemeClr val="bg1"/>
                </a:solidFill>
              </a:rPr>
              <a:t>MARCO TEÓRICO DE LA METODOLOGÍA </a:t>
            </a:r>
            <a:r>
              <a:rPr lang="en" sz="2800" b="1" dirty="0" smtClean="0">
                <a:solidFill>
                  <a:schemeClr val="bg1"/>
                </a:solidFill>
              </a:rPr>
              <a:t>II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1315596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lt2"/>
              </a:buClr>
              <a:buSzPct val="100000"/>
            </a:pP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Roboto"/>
              </a:rPr>
              <a:t>Teorema de Probabilidad Total: </a:t>
            </a:r>
            <a:r>
              <a:rPr lang="es-ES" sz="3200" dirty="0">
                <a:latin typeface="Baskerville Old Face" panose="02020602080505020303" pitchFamily="18" charset="0"/>
                <a:sym typeface="Roboto"/>
              </a:rPr>
              <a:t>a partir de las probabilidades del suceso A (probabilidad de que llueva o de que haga buen tiempo), deducimos la probabilidad del suceso B (que ocurra un accidente).</a:t>
            </a:r>
          </a:p>
        </p:txBody>
      </p:sp>
    </p:spTree>
    <p:extLst>
      <p:ext uri="{BB962C8B-B14F-4D97-AF65-F5344CB8AC3E}">
        <p14:creationId xmlns:p14="http://schemas.microsoft.com/office/powerpoint/2010/main" val="665492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8142" y="123478"/>
            <a:ext cx="8784976" cy="839707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b="1" dirty="0" smtClean="0">
                <a:solidFill>
                  <a:schemeClr val="bg1"/>
                </a:solidFill>
              </a:rPr>
              <a:t>MARCO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TEÓRICO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DE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LA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METODOLOGÍA</a:t>
            </a:r>
            <a:r>
              <a:rPr lang="en" sz="2800" dirty="0" smtClean="0"/>
              <a:t> </a:t>
            </a:r>
            <a:r>
              <a:rPr lang="en" sz="2800" b="1" dirty="0" smtClean="0">
                <a:solidFill>
                  <a:schemeClr val="bg1"/>
                </a:solidFill>
              </a:rPr>
              <a:t>III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1520" y="2211710"/>
            <a:ext cx="8784976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168142" y="1315596"/>
            <a:ext cx="8856984" cy="232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Roboto"/>
              </a:rPr>
              <a:t>Teorema de Probabilidad de Bayes: </a:t>
            </a:r>
            <a:r>
              <a:rPr lang="es-ES" sz="3200" dirty="0">
                <a:latin typeface="Baskerville Old Face" panose="02020602080505020303" pitchFamily="18" charset="0"/>
                <a:sym typeface="Roboto"/>
              </a:rPr>
              <a:t>a partir de que ha ocurrido el suceso B(que ocurra un accidente), deducimos las probabilidades del suceso A (¿Estaba lloviendo? o ¿hacía un buen tiempo?)</a:t>
            </a:r>
            <a:endParaRPr lang="es-CO" sz="3200" dirty="0">
              <a:latin typeface="Baskerville Old Face" panose="02020602080505020303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2035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893</TotalTime>
  <Words>417</Words>
  <Application>Microsoft Office PowerPoint</Application>
  <PresentationFormat>Presentación en pantalla (16:9)</PresentationFormat>
  <Paragraphs>75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Civil</vt:lpstr>
      <vt:lpstr>Proyecto  “Corrector Ortográfico” (Teorema de Bayes)</vt:lpstr>
      <vt:lpstr>¿QUÉ ES LO QUE SE TRATA DE RESOLVER?</vt:lpstr>
      <vt:lpstr>¿QUÉ ES LO QUE SE TRATA DE RESOLVER?</vt:lpstr>
      <vt:lpstr>DATOS</vt:lpstr>
      <vt:lpstr>DATOS</vt:lpstr>
      <vt:lpstr>METODOLOGÍA I</vt:lpstr>
      <vt:lpstr>METODOLOGÍA II</vt:lpstr>
      <vt:lpstr>MARCO TEÓRICO DE LA METODOLOGÍA II</vt:lpstr>
      <vt:lpstr>MARCO TEÓRICO DE LA METODOLOGÍA III</vt:lpstr>
      <vt:lpstr>Presentación de PowerPoint</vt:lpstr>
      <vt:lpstr>MARCO TEÓRICO DE LA METODOLOGÍA V</vt:lpstr>
      <vt:lpstr>CÓDIGO I</vt:lpstr>
      <vt:lpstr>CÓDIGO II</vt:lpstr>
      <vt:lpstr>CÓDIGO III</vt:lpstr>
      <vt:lpstr>CÓDIGO III</vt:lpstr>
      <vt:lpstr>CÓDIGO III</vt:lpstr>
      <vt:lpstr>RESULTADO I</vt:lpstr>
      <vt:lpstr>RESULTADO II</vt:lpstr>
      <vt:lpstr>RESULTADO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“Juego Tres en Raya” Inteligencia Artificial</dc:title>
  <dc:creator>Mayra Musbay</dc:creator>
  <cp:lastModifiedBy>Christy</cp:lastModifiedBy>
  <cp:revision>51</cp:revision>
  <dcterms:modified xsi:type="dcterms:W3CDTF">2016-02-06T00:07:31Z</dcterms:modified>
</cp:coreProperties>
</file>