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Semi-Bold" charset="1" panose="00000700000000000000"/>
      <p:regular r:id="rId14"/>
    </p:embeddedFont>
    <p:embeddedFont>
      <p:font typeface="Raleway Italics" charset="1" panose="00000000000000000000"/>
      <p:regular r:id="rId15"/>
    </p:embeddedFont>
    <p:embeddedFont>
      <p:font typeface="DM Sans Bold" charset="1" panose="00000000000000000000"/>
      <p:regular r:id="rId16"/>
    </p:embeddedFont>
    <p:embeddedFont>
      <p:font typeface="HK Modular" charset="1" panose="00000800000000000000"/>
      <p:regular r:id="rId17"/>
    </p:embeddedFont>
    <p:embeddedFont>
      <p:font typeface="Mokoto" charset="1" panose="00000000000000000000"/>
      <p:regular r:id="rId18"/>
    </p:embeddedFont>
    <p:embeddedFont>
      <p:font typeface="Montserrat Heavy" charset="1" panose="00000A00000000000000"/>
      <p:regular r:id="rId19"/>
    </p:embeddedFont>
    <p:embeddedFont>
      <p:font typeface="Montserrat Medium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56814" y="-403607"/>
            <a:ext cx="6531186" cy="11641778"/>
            <a:chOff x="0" y="0"/>
            <a:chExt cx="1720148" cy="3066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0148" cy="3066147"/>
            </a:xfrm>
            <a:custGeom>
              <a:avLst/>
              <a:gdLst/>
              <a:ahLst/>
              <a:cxnLst/>
              <a:rect r="r" b="b" t="t" l="l"/>
              <a:pathLst>
                <a:path h="3066147" w="1720148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74092">
            <a:off x="-3513169" y="8339629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828919">
            <a:off x="1076036" y="-4819412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664065"/>
            <a:ext cx="14582745" cy="228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5"/>
              </a:lnSpc>
            </a:pPr>
            <a:r>
              <a:rPr lang="en-US" sz="470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Exploring the Potential of NLP for Medical Record Summarization and Named Entity Recognition</a:t>
            </a:r>
          </a:p>
          <a:p>
            <a:pPr algn="l">
              <a:lnSpc>
                <a:spcPts val="446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93482"/>
            <a:ext cx="8899166" cy="48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3682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Overview of Report and Proof of Concept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18159" y="8433092"/>
            <a:ext cx="2941141" cy="82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-Ishita Ajay Trivedi</a:t>
            </a:r>
          </a:p>
          <a:p>
            <a:pPr algn="ctr">
              <a:lnSpc>
                <a:spcPts val="3341"/>
              </a:lnSpc>
              <a:spcBef>
                <a:spcPct val="0"/>
              </a:spcBef>
            </a:pP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Syracuse University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2025"/>
            <a:ext cx="757833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  <a:spcBef>
                <a:spcPct val="0"/>
              </a:spcBef>
            </a:pPr>
            <a:r>
              <a:rPr lang="en-US" sz="3150" spc="21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72293">
            <a:off x="-5799371" y="6668368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2822" y="3071015"/>
            <a:ext cx="3970782" cy="8229600"/>
          </a:xfrm>
          <a:custGeom>
            <a:avLst/>
            <a:gdLst/>
            <a:ahLst/>
            <a:cxnLst/>
            <a:rect r="r" b="b" t="t" l="l"/>
            <a:pathLst>
              <a:path h="8229600" w="3970782">
                <a:moveTo>
                  <a:pt x="0" y="0"/>
                </a:moveTo>
                <a:lnTo>
                  <a:pt x="3970782" y="0"/>
                </a:lnTo>
                <a:lnTo>
                  <a:pt x="39707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75575" y="2080415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572293">
            <a:off x="8920761" y="-349485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45523" y="3075615"/>
            <a:ext cx="7366041" cy="75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599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Introduction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5523" y="4587246"/>
            <a:ext cx="8533572" cy="460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Background:</a:t>
            </a:r>
          </a:p>
          <a:p>
            <a:pPr algn="l" marL="1111275" indent="-370425" lvl="2">
              <a:lnSpc>
                <a:spcPts val="3319"/>
              </a:lnSpc>
              <a:buFont typeface="Arial"/>
              <a:buChar char="⚬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Medical records are critical but often lengthy and complex.</a:t>
            </a:r>
          </a:p>
          <a:p>
            <a:pPr algn="l" marL="1111275" indent="-370425" lvl="2">
              <a:lnSpc>
                <a:spcPts val="3319"/>
              </a:lnSpc>
              <a:buFont typeface="Arial"/>
              <a:buChar char="⚬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Healthcare professionals need quick access to key information.</a:t>
            </a:r>
          </a:p>
          <a:p>
            <a:pPr algn="l">
              <a:lnSpc>
                <a:spcPts val="3319"/>
              </a:lnSpc>
            </a:pP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Objective:</a:t>
            </a:r>
          </a:p>
          <a:p>
            <a:pPr algn="l" marL="1111275" indent="-370425" lvl="2">
              <a:lnSpc>
                <a:spcPts val="3319"/>
              </a:lnSpc>
              <a:buFont typeface="Arial"/>
              <a:buChar char="⚬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Develop a text summarization system for medical records.</a:t>
            </a:r>
          </a:p>
          <a:p>
            <a:pPr algn="l" marL="1111275" indent="-370425" lvl="2">
              <a:lnSpc>
                <a:spcPts val="3319"/>
              </a:lnSpc>
              <a:buFont typeface="Arial"/>
              <a:buChar char="⚬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Improve efficiency and accuracy in accessing patient information.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0724" y="1599114"/>
            <a:ext cx="1074675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336709" y="6632298"/>
            <a:ext cx="2797859" cy="2797859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434481" y="6567993"/>
            <a:ext cx="2797859" cy="2797859"/>
            <a:chOff x="0" y="0"/>
            <a:chExt cx="14840029" cy="14840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472645" y="6632298"/>
            <a:ext cx="2797859" cy="2797859"/>
            <a:chOff x="0" y="0"/>
            <a:chExt cx="14840029" cy="148400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1184" t="0" r="-1184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336709" y="2314917"/>
            <a:ext cx="11677781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6709" y="4081883"/>
            <a:ext cx="12506077" cy="167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Lengthy Records:</a:t>
            </a:r>
          </a:p>
          <a:p>
            <a:pPr algn="l" marL="1111275" indent="-370425" lvl="2">
              <a:lnSpc>
                <a:spcPts val="3319"/>
              </a:lnSpc>
              <a:buFont typeface="Arial"/>
              <a:buChar char="⚬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Medical records contain extensive and detailed information.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Critical Need:</a:t>
            </a:r>
          </a:p>
          <a:p>
            <a:pPr algn="l" marL="1111275" indent="-370425" lvl="2">
              <a:lnSpc>
                <a:spcPts val="3319"/>
              </a:lnSpc>
              <a:buFont typeface="Arial"/>
              <a:buChar char="⚬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Quick extraction of critical data is essential for clinical decision-making.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8154" y="3761294"/>
            <a:ext cx="1406485" cy="1406485"/>
          </a:xfrm>
          <a:custGeom>
            <a:avLst/>
            <a:gdLst/>
            <a:ahLst/>
            <a:cxnLst/>
            <a:rect r="r" b="b" t="t" l="l"/>
            <a:pathLst>
              <a:path h="1406485" w="1406485">
                <a:moveTo>
                  <a:pt x="0" y="0"/>
                </a:moveTo>
                <a:lnTo>
                  <a:pt x="1406485" y="0"/>
                </a:lnTo>
                <a:lnTo>
                  <a:pt x="1406485" y="1406485"/>
                </a:lnTo>
                <a:lnTo>
                  <a:pt x="0" y="1406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64204" y="3623400"/>
            <a:ext cx="1563369" cy="1571943"/>
          </a:xfrm>
          <a:custGeom>
            <a:avLst/>
            <a:gdLst/>
            <a:ahLst/>
            <a:cxnLst/>
            <a:rect r="r" b="b" t="t" l="l"/>
            <a:pathLst>
              <a:path h="1571943" w="1563369">
                <a:moveTo>
                  <a:pt x="0" y="0"/>
                </a:moveTo>
                <a:lnTo>
                  <a:pt x="1563368" y="0"/>
                </a:lnTo>
                <a:lnTo>
                  <a:pt x="1563368" y="1571943"/>
                </a:lnTo>
                <a:lnTo>
                  <a:pt x="0" y="15719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81940" y="3761294"/>
            <a:ext cx="1457906" cy="1434049"/>
          </a:xfrm>
          <a:custGeom>
            <a:avLst/>
            <a:gdLst/>
            <a:ahLst/>
            <a:cxnLst/>
            <a:rect r="r" b="b" t="t" l="l"/>
            <a:pathLst>
              <a:path h="1434049" w="1457906">
                <a:moveTo>
                  <a:pt x="0" y="0"/>
                </a:moveTo>
                <a:lnTo>
                  <a:pt x="1457906" y="0"/>
                </a:lnTo>
                <a:lnTo>
                  <a:pt x="1457906" y="1434049"/>
                </a:lnTo>
                <a:lnTo>
                  <a:pt x="0" y="14340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0264" y="2286342"/>
            <a:ext cx="9147471" cy="92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7197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METHODOLOGY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990338" y="5271410"/>
            <a:ext cx="2722116" cy="625662"/>
            <a:chOff x="0" y="0"/>
            <a:chExt cx="176815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12372" y="5461825"/>
            <a:ext cx="2478048" cy="20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8"/>
              </a:lnSpc>
            </a:pPr>
            <a:r>
              <a:rPr lang="en-US" b="true" sz="16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DATA COLLECTION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41583" y="6116146"/>
            <a:ext cx="2819626" cy="2445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Kaggle NBME Score Clinical Patient Notes dataset.</a:t>
            </a:r>
          </a:p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 - Data includes clinical notes, discharge summaries, and radiology reports.</a:t>
            </a:r>
          </a:p>
          <a:p>
            <a:pPr algn="ctr">
              <a:lnSpc>
                <a:spcPts val="2432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7684830" y="5271410"/>
            <a:ext cx="2722116" cy="625662"/>
            <a:chOff x="0" y="0"/>
            <a:chExt cx="1768157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806864" y="5461825"/>
            <a:ext cx="2478048" cy="40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8"/>
              </a:lnSpc>
            </a:pPr>
            <a:r>
              <a:rPr lang="en-US" b="true" sz="16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NAMED ENTITY RECOGNITION (NER)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36075" y="6116146"/>
            <a:ext cx="2819626" cy="1835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 - Tokenization and alignment of labels with medical annotations.</a:t>
            </a:r>
          </a:p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 - Training on a subset of the dataset.</a:t>
            </a:r>
          </a:p>
          <a:p>
            <a:pPr algn="ctr">
              <a:lnSpc>
                <a:spcPts val="2432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2008312" y="5271410"/>
            <a:ext cx="4021771" cy="625662"/>
            <a:chOff x="0" y="0"/>
            <a:chExt cx="2612351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12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351">
                  <a:moveTo>
                    <a:pt x="2409151" y="0"/>
                  </a:moveTo>
                  <a:cubicBezTo>
                    <a:pt x="2521375" y="0"/>
                    <a:pt x="2612351" y="90976"/>
                    <a:pt x="2612351" y="203200"/>
                  </a:cubicBezTo>
                  <a:cubicBezTo>
                    <a:pt x="2612351" y="315424"/>
                    <a:pt x="2521375" y="406400"/>
                    <a:pt x="240915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61235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157464" y="5461825"/>
            <a:ext cx="3684870" cy="20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8"/>
              </a:lnSpc>
            </a:pPr>
            <a:r>
              <a:rPr lang="en-US" b="true" sz="16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TEXT SUMMARIZATION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77809" y="6116146"/>
            <a:ext cx="3666168" cy="1226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 - Summarized patient notes by condensing the information while retaining the core message.</a:t>
            </a:r>
          </a:p>
          <a:p>
            <a:pPr algn="ctr">
              <a:lnSpc>
                <a:spcPts val="243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92956" y="6582619"/>
            <a:ext cx="1785236" cy="1785236"/>
          </a:xfrm>
          <a:custGeom>
            <a:avLst/>
            <a:gdLst/>
            <a:ahLst/>
            <a:cxnLst/>
            <a:rect r="r" b="b" t="t" l="l"/>
            <a:pathLst>
              <a:path h="1785236" w="1785236">
                <a:moveTo>
                  <a:pt x="0" y="0"/>
                </a:moveTo>
                <a:lnTo>
                  <a:pt x="1785235" y="0"/>
                </a:lnTo>
                <a:lnTo>
                  <a:pt x="1785235" y="1785235"/>
                </a:lnTo>
                <a:lnTo>
                  <a:pt x="0" y="1785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90600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92717" y="4429983"/>
            <a:ext cx="12302565" cy="11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POC WALKTHROUGH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572293">
            <a:off x="8617506" y="-313111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1138" y="8519516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6512" y="2492923"/>
            <a:ext cx="9176274" cy="156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8"/>
              </a:lnSpc>
            </a:pPr>
            <a:r>
              <a:rPr lang="en-US" sz="62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Recommendations for Cotiviti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6512" y="4315520"/>
            <a:ext cx="6986171" cy="335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Ethical AI Focus</a:t>
            </a:r>
          </a:p>
          <a:p>
            <a:pPr algn="l">
              <a:lnSpc>
                <a:spcPts val="3319"/>
              </a:lnSpc>
            </a:pP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Refining NLP into Live Insights</a:t>
            </a:r>
          </a:p>
          <a:p>
            <a:pPr algn="l">
              <a:lnSpc>
                <a:spcPts val="3319"/>
              </a:lnSpc>
            </a:pP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Advanced Predictive Analytics</a:t>
            </a:r>
          </a:p>
          <a:p>
            <a:pPr algn="l">
              <a:lnSpc>
                <a:spcPts val="3319"/>
              </a:lnSpc>
            </a:pP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Scalability and Personalization</a:t>
            </a:r>
          </a:p>
          <a:p>
            <a:pPr algn="l">
              <a:lnSpc>
                <a:spcPts val="33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843928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701" y="6633505"/>
            <a:ext cx="4272739" cy="5924075"/>
          </a:xfrm>
          <a:custGeom>
            <a:avLst/>
            <a:gdLst/>
            <a:ahLst/>
            <a:cxnLst/>
            <a:rect r="r" b="b" t="t" l="l"/>
            <a:pathLst>
              <a:path h="5924075" w="4272739">
                <a:moveTo>
                  <a:pt x="0" y="0"/>
                </a:moveTo>
                <a:lnTo>
                  <a:pt x="4272740" y="0"/>
                </a:lnTo>
                <a:lnTo>
                  <a:pt x="4272740" y="5924076"/>
                </a:lnTo>
                <a:lnTo>
                  <a:pt x="0" y="592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515370" y="-807314"/>
            <a:ext cx="3302732" cy="4579177"/>
          </a:xfrm>
          <a:custGeom>
            <a:avLst/>
            <a:gdLst/>
            <a:ahLst/>
            <a:cxnLst/>
            <a:rect r="r" b="b" t="t" l="l"/>
            <a:pathLst>
              <a:path h="4579177" w="3302732">
                <a:moveTo>
                  <a:pt x="3302732" y="4579177"/>
                </a:moveTo>
                <a:lnTo>
                  <a:pt x="0" y="4579177"/>
                </a:lnTo>
                <a:lnTo>
                  <a:pt x="0" y="0"/>
                </a:lnTo>
                <a:lnTo>
                  <a:pt x="3302732" y="0"/>
                </a:lnTo>
                <a:lnTo>
                  <a:pt x="3302732" y="4579177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2970" y="6633505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67931" y="1663513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9" y="0"/>
                </a:lnTo>
                <a:lnTo>
                  <a:pt x="2691369" y="2691369"/>
                </a:lnTo>
                <a:lnTo>
                  <a:pt x="0" y="2691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04553" y="2450905"/>
            <a:ext cx="8278893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24410" y="4833826"/>
            <a:ext cx="8436920" cy="251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  Demonstrated the potential of NLP in transforming healthcare data management.</a:t>
            </a:r>
          </a:p>
          <a:p>
            <a:pPr algn="ctr">
              <a:lnSpc>
                <a:spcPts val="3319"/>
              </a:lnSpc>
            </a:pPr>
          </a:p>
          <a:p>
            <a:pPr algn="ctr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Highlighted the benefits of automated summarization and NER in improving patient care.</a:t>
            </a:r>
          </a:p>
          <a:p>
            <a:pPr algn="ctr">
              <a:lnSpc>
                <a:spcPts val="331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434911" y="6633505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2" y="0"/>
                </a:lnTo>
                <a:lnTo>
                  <a:pt x="1569642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3749" y="962025"/>
            <a:ext cx="757833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  <a:spcBef>
                <a:spcPct val="0"/>
              </a:spcBef>
            </a:pPr>
            <a:r>
              <a:rPr lang="en-US" sz="3150" spc="21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0197" y="7069581"/>
            <a:ext cx="19517450" cy="2188719"/>
            <a:chOff x="0" y="0"/>
            <a:chExt cx="5140398" cy="576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0398" cy="576453"/>
            </a:xfrm>
            <a:custGeom>
              <a:avLst/>
              <a:gdLst/>
              <a:ahLst/>
              <a:cxnLst/>
              <a:rect r="r" b="b" t="t" l="l"/>
              <a:pathLst>
                <a:path h="576453" w="5140398">
                  <a:moveTo>
                    <a:pt x="0" y="0"/>
                  </a:moveTo>
                  <a:lnTo>
                    <a:pt x="5140398" y="0"/>
                  </a:lnTo>
                  <a:lnTo>
                    <a:pt x="5140398" y="576453"/>
                  </a:lnTo>
                  <a:lnTo>
                    <a:pt x="0" y="576453"/>
                  </a:lnTo>
                  <a:close/>
                </a:path>
              </a:pathLst>
            </a:custGeom>
            <a:solidFill>
              <a:srgbClr val="012130">
                <a:alpha val="2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140398" cy="605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647679">
            <a:off x="5750070" y="2254213"/>
            <a:ext cx="27455017" cy="10021081"/>
          </a:xfrm>
          <a:custGeom>
            <a:avLst/>
            <a:gdLst/>
            <a:ahLst/>
            <a:cxnLst/>
            <a:rect r="r" b="b" t="t" l="l"/>
            <a:pathLst>
              <a:path h="10021081" w="27455017">
                <a:moveTo>
                  <a:pt x="0" y="0"/>
                </a:moveTo>
                <a:lnTo>
                  <a:pt x="27455017" y="0"/>
                </a:lnTo>
                <a:lnTo>
                  <a:pt x="27455017" y="10021081"/>
                </a:lnTo>
                <a:lnTo>
                  <a:pt x="0" y="10021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161320">
            <a:off x="-5537192" y="-4329620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01065" y="7752239"/>
            <a:ext cx="531072" cy="531072"/>
          </a:xfrm>
          <a:custGeom>
            <a:avLst/>
            <a:gdLst/>
            <a:ahLst/>
            <a:cxnLst/>
            <a:rect r="r" b="b" t="t" l="l"/>
            <a:pathLst>
              <a:path h="531072" w="531072">
                <a:moveTo>
                  <a:pt x="0" y="0"/>
                </a:moveTo>
                <a:lnTo>
                  <a:pt x="531072" y="0"/>
                </a:lnTo>
                <a:lnTo>
                  <a:pt x="531072" y="531072"/>
                </a:lnTo>
                <a:lnTo>
                  <a:pt x="0" y="5310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62871" y="7752239"/>
            <a:ext cx="531072" cy="531072"/>
          </a:xfrm>
          <a:custGeom>
            <a:avLst/>
            <a:gdLst/>
            <a:ahLst/>
            <a:cxnLst/>
            <a:rect r="r" b="b" t="t" l="l"/>
            <a:pathLst>
              <a:path h="531072" w="531072">
                <a:moveTo>
                  <a:pt x="0" y="0"/>
                </a:moveTo>
                <a:lnTo>
                  <a:pt x="531072" y="0"/>
                </a:lnTo>
                <a:lnTo>
                  <a:pt x="531072" y="531072"/>
                </a:lnTo>
                <a:lnTo>
                  <a:pt x="0" y="5310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55863" y="4411280"/>
            <a:ext cx="9176274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Thank You!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13124" y="7838284"/>
            <a:ext cx="3455523" cy="32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5"/>
              </a:lnSpc>
              <a:spcBef>
                <a:spcPct val="0"/>
              </a:spcBef>
            </a:pPr>
            <a:r>
              <a:rPr lang="en-US" sz="1903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istrived@syr.edu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32137" y="7843058"/>
            <a:ext cx="2159281" cy="32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5"/>
              </a:lnSpc>
              <a:spcBef>
                <a:spcPct val="0"/>
              </a:spcBef>
            </a:pPr>
            <a:r>
              <a:rPr lang="en-US" sz="1903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+13158320970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62025"/>
            <a:ext cx="757833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  <a:spcBef>
                <a:spcPct val="0"/>
              </a:spcBef>
            </a:pPr>
            <a:r>
              <a:rPr lang="en-US" sz="3150" spc="21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DAGOVf85vL8</dc:identifier>
  <dcterms:modified xsi:type="dcterms:W3CDTF">2011-08-01T06:04:30Z</dcterms:modified>
  <cp:revision>1</cp:revision>
  <dc:title>Clinical Natural Language Technology for Health Care: Past, Present &amp; Future Approaches</dc:title>
</cp:coreProperties>
</file>