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92" r:id="rId2"/>
    <p:sldId id="293" r:id="rId3"/>
    <p:sldId id="294" r:id="rId4"/>
    <p:sldId id="295"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熠辰 李" initials="熠李" lastIdx="7" clrIdx="0">
    <p:extLst>
      <p:ext uri="{19B8F6BF-5375-455C-9EA6-DF929625EA0E}">
        <p15:presenceInfo xmlns:p15="http://schemas.microsoft.com/office/powerpoint/2012/main" userId="d0a99dd574546c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8A1"/>
    <a:srgbClr val="00B0F0"/>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5" autoAdjust="0"/>
    <p:restoredTop sz="81538" autoAdjust="0"/>
  </p:normalViewPr>
  <p:slideViewPr>
    <p:cSldViewPr snapToGrid="0">
      <p:cViewPr varScale="1">
        <p:scale>
          <a:sx n="119" d="100"/>
          <a:sy n="119" d="100"/>
        </p:scale>
        <p:origin x="1248"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ABBE-C9D7-41BB-89C0-FAE3C2FBE554}" type="datetimeFigureOut">
              <a:rPr lang="zh-CN" altLang="en-US" smtClean="0"/>
              <a:t>2025/5/6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D8D5A-8C1C-4BFE-81EB-A1BF4854C524}" type="slidenum">
              <a:rPr lang="zh-CN" altLang="en-US" smtClean="0"/>
              <a:t>‹#›</a:t>
            </a:fld>
            <a:endParaRPr lang="zh-CN" altLang="en-US"/>
          </a:p>
        </p:txBody>
      </p:sp>
    </p:spTree>
    <p:extLst>
      <p:ext uri="{BB962C8B-B14F-4D97-AF65-F5344CB8AC3E}">
        <p14:creationId xmlns:p14="http://schemas.microsoft.com/office/powerpoint/2010/main" val="183320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1C0D7-C212-C3D8-AC9D-6C12695B53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6835B6-3A89-814B-86E0-A947A8143F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1FFE59-77D7-5243-450F-5698F770735E}"/>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E79E6959-C8DD-9C65-CB8C-8F7A2C5F5355}"/>
              </a:ext>
            </a:extLst>
          </p:cNvPr>
          <p:cNvSpPr>
            <a:spLocks noGrp="1"/>
          </p:cNvSpPr>
          <p:nvPr>
            <p:ph type="sldNum" sz="quarter" idx="10"/>
          </p:nvPr>
        </p:nvSpPr>
        <p:spPr/>
        <p:txBody>
          <a:bodyPr/>
          <a:lstStyle/>
          <a:p>
            <a:fld id="{E99D8D5A-8C1C-4BFE-81EB-A1BF4854C524}" type="slidenum">
              <a:rPr lang="zh-CN" altLang="en-US" smtClean="0"/>
              <a:t>1</a:t>
            </a:fld>
            <a:endParaRPr lang="zh-CN" altLang="en-US"/>
          </a:p>
        </p:txBody>
      </p:sp>
    </p:spTree>
    <p:extLst>
      <p:ext uri="{BB962C8B-B14F-4D97-AF65-F5344CB8AC3E}">
        <p14:creationId xmlns:p14="http://schemas.microsoft.com/office/powerpoint/2010/main" val="38380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63833-C4CE-8E0C-5717-28D8F6ABD2D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053DA1-7ACD-6FDD-56C2-6F9E546EC1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7E74FC0-433E-0520-EA28-AFE59F6FC7EB}"/>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7F1F71C4-8CA6-7167-E143-A5700A0118C1}"/>
              </a:ext>
            </a:extLst>
          </p:cNvPr>
          <p:cNvSpPr>
            <a:spLocks noGrp="1"/>
          </p:cNvSpPr>
          <p:nvPr>
            <p:ph type="sldNum" sz="quarter" idx="10"/>
          </p:nvPr>
        </p:nvSpPr>
        <p:spPr/>
        <p:txBody>
          <a:bodyPr/>
          <a:lstStyle/>
          <a:p>
            <a:fld id="{E99D8D5A-8C1C-4BFE-81EB-A1BF4854C524}" type="slidenum">
              <a:rPr lang="zh-CN" altLang="en-US" smtClean="0"/>
              <a:t>2</a:t>
            </a:fld>
            <a:endParaRPr lang="zh-CN" altLang="en-US"/>
          </a:p>
        </p:txBody>
      </p:sp>
    </p:spTree>
    <p:extLst>
      <p:ext uri="{BB962C8B-B14F-4D97-AF65-F5344CB8AC3E}">
        <p14:creationId xmlns:p14="http://schemas.microsoft.com/office/powerpoint/2010/main" val="327282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DEA2F-04D7-0F20-F2B3-81D4E69FDF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FE4C59-5568-330A-8867-2A334720F5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4DB279-4F94-9B5B-8F5A-B2AF86C53A02}"/>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595D7DAB-DB0E-0DC3-7F12-9169655EADA6}"/>
              </a:ext>
            </a:extLst>
          </p:cNvPr>
          <p:cNvSpPr>
            <a:spLocks noGrp="1"/>
          </p:cNvSpPr>
          <p:nvPr>
            <p:ph type="sldNum" sz="quarter" idx="10"/>
          </p:nvPr>
        </p:nvSpPr>
        <p:spPr/>
        <p:txBody>
          <a:bodyPr/>
          <a:lstStyle/>
          <a:p>
            <a:fld id="{E99D8D5A-8C1C-4BFE-81EB-A1BF4854C524}" type="slidenum">
              <a:rPr lang="zh-CN" altLang="en-US" smtClean="0"/>
              <a:t>3</a:t>
            </a:fld>
            <a:endParaRPr lang="zh-CN" altLang="en-US"/>
          </a:p>
        </p:txBody>
      </p:sp>
    </p:spTree>
    <p:extLst>
      <p:ext uri="{BB962C8B-B14F-4D97-AF65-F5344CB8AC3E}">
        <p14:creationId xmlns:p14="http://schemas.microsoft.com/office/powerpoint/2010/main" val="222135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E415C-3D64-4D22-B242-B5FA012693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D5EED5-1B5F-9975-FEEF-CEA9AC475FE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CDD626C-4038-FC67-2CF0-34458CF465B2}"/>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8963358E-421C-8193-1A29-1170AE7048EE}"/>
              </a:ext>
            </a:extLst>
          </p:cNvPr>
          <p:cNvSpPr>
            <a:spLocks noGrp="1"/>
          </p:cNvSpPr>
          <p:nvPr>
            <p:ph type="sldNum" sz="quarter" idx="10"/>
          </p:nvPr>
        </p:nvSpPr>
        <p:spPr/>
        <p:txBody>
          <a:bodyPr/>
          <a:lstStyle/>
          <a:p>
            <a:fld id="{E99D8D5A-8C1C-4BFE-81EB-A1BF4854C524}" type="slidenum">
              <a:rPr lang="zh-CN" altLang="en-US" smtClean="0"/>
              <a:t>4</a:t>
            </a:fld>
            <a:endParaRPr lang="zh-CN" altLang="en-US"/>
          </a:p>
        </p:txBody>
      </p:sp>
    </p:spTree>
    <p:extLst>
      <p:ext uri="{BB962C8B-B14F-4D97-AF65-F5344CB8AC3E}">
        <p14:creationId xmlns:p14="http://schemas.microsoft.com/office/powerpoint/2010/main" val="301588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
        <p:nvSpPr>
          <p:cNvPr id="7" name="矩形 6"/>
          <p:cNvSpPr/>
          <p:nvPr userDrawn="1"/>
        </p:nvSpPr>
        <p:spPr>
          <a:xfrm>
            <a:off x="0" y="5097780"/>
            <a:ext cx="9144000" cy="45719"/>
          </a:xfrm>
          <a:prstGeom prst="rect">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0" y="-1011"/>
            <a:ext cx="699278" cy="467736"/>
          </a:xfrm>
          <a:custGeom>
            <a:avLst/>
            <a:gdLst>
              <a:gd name="connsiteX0" fmla="*/ 0 w 699278"/>
              <a:gd name="connsiteY0" fmla="*/ 0 h 467736"/>
              <a:gd name="connsiteX1" fmla="*/ 582344 w 699278"/>
              <a:gd name="connsiteY1" fmla="*/ 0 h 467736"/>
              <a:gd name="connsiteX2" fmla="*/ 699278 w 699278"/>
              <a:gd name="connsiteY2" fmla="*/ 467736 h 467736"/>
              <a:gd name="connsiteX3" fmla="*/ 0 w 699278"/>
              <a:gd name="connsiteY3" fmla="*/ 467736 h 467736"/>
              <a:gd name="connsiteX4" fmla="*/ 0 w 699278"/>
              <a:gd name="connsiteY4" fmla="*/ 0 h 467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278" h="467736">
                <a:moveTo>
                  <a:pt x="0" y="0"/>
                </a:moveTo>
                <a:lnTo>
                  <a:pt x="582344" y="0"/>
                </a:lnTo>
                <a:lnTo>
                  <a:pt x="699278" y="467736"/>
                </a:lnTo>
                <a:lnTo>
                  <a:pt x="0" y="467736"/>
                </a:lnTo>
                <a:lnTo>
                  <a:pt x="0" y="0"/>
                </a:lnTo>
                <a:close/>
              </a:path>
            </a:pathLst>
          </a:custGeom>
          <a:solidFill>
            <a:srgbClr val="2448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15300000">
            <a:off x="647611" y="348115"/>
            <a:ext cx="257126" cy="162802"/>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0" y="4944628"/>
            <a:ext cx="1831335" cy="198871"/>
          </a:xfrm>
          <a:custGeom>
            <a:avLst/>
            <a:gdLst>
              <a:gd name="connsiteX0" fmla="*/ 1831335 w 1831335"/>
              <a:gd name="connsiteY0" fmla="*/ 198871 h 198871"/>
              <a:gd name="connsiteX1" fmla="*/ 49718 w 1831335"/>
              <a:gd name="connsiteY1" fmla="*/ 198871 h 198871"/>
              <a:gd name="connsiteX2" fmla="*/ 0 w 1831335"/>
              <a:gd name="connsiteY2" fmla="*/ 0 h 198871"/>
              <a:gd name="connsiteX3" fmla="*/ 1831335 w 1831335"/>
              <a:gd name="connsiteY3" fmla="*/ 0 h 198871"/>
            </a:gdLst>
            <a:ahLst/>
            <a:cxnLst>
              <a:cxn ang="0">
                <a:pos x="connsiteX0" y="connsiteY0"/>
              </a:cxn>
              <a:cxn ang="0">
                <a:pos x="connsiteX1" y="connsiteY1"/>
              </a:cxn>
              <a:cxn ang="0">
                <a:pos x="connsiteX2" y="connsiteY2"/>
              </a:cxn>
              <a:cxn ang="0">
                <a:pos x="connsiteX3" y="connsiteY3"/>
              </a:cxn>
            </a:cxnLst>
            <a:rect l="l" t="t" r="r" b="b"/>
            <a:pathLst>
              <a:path w="1831335" h="198871">
                <a:moveTo>
                  <a:pt x="1831335" y="198871"/>
                </a:moveTo>
                <a:lnTo>
                  <a:pt x="49718" y="198871"/>
                </a:lnTo>
                <a:lnTo>
                  <a:pt x="0" y="0"/>
                </a:lnTo>
                <a:lnTo>
                  <a:pt x="1831335" y="0"/>
                </a:lnTo>
                <a:close/>
              </a:path>
            </a:pathLst>
          </a:custGeom>
          <a:solidFill>
            <a:srgbClr val="2448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473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0303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1507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40483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15372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06490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01497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154821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9594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38352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C02B17-D7FF-4C39-8F3D-F8D75D80E9D8}" type="datetimeFigureOut">
              <a:rPr lang="zh-CN" altLang="en-US" smtClean="0"/>
              <a:t>2025/5/6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424461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C02B17-D7FF-4C39-8F3D-F8D75D80E9D8}" type="datetimeFigureOut">
              <a:rPr lang="zh-CN" altLang="en-US" smtClean="0"/>
              <a:t>2025/5/6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8D2F4B-1567-42F2-8056-5AACE679FD77}" type="slidenum">
              <a:rPr lang="zh-CN" altLang="en-US" smtClean="0"/>
              <a:t>‹#›</a:t>
            </a:fld>
            <a:endParaRPr lang="zh-CN" altLang="en-US"/>
          </a:p>
        </p:txBody>
      </p:sp>
    </p:spTree>
    <p:extLst>
      <p:ext uri="{BB962C8B-B14F-4D97-AF65-F5344CB8AC3E}">
        <p14:creationId xmlns:p14="http://schemas.microsoft.com/office/powerpoint/2010/main" val="246505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E1255-0D77-60EB-6253-8D53382F95D1}"/>
            </a:ext>
          </a:extLst>
        </p:cNvPr>
        <p:cNvGrpSpPr/>
        <p:nvPr/>
      </p:nvGrpSpPr>
      <p:grpSpPr>
        <a:xfrm>
          <a:off x="0" y="0"/>
          <a:ext cx="0" cy="0"/>
          <a:chOff x="0" y="0"/>
          <a:chExt cx="0" cy="0"/>
        </a:xfrm>
      </p:grpSpPr>
      <p:sp>
        <p:nvSpPr>
          <p:cNvPr id="6" name="AutoShape 12" descr="A visually appealing and modern background for a presentation slide on advanced technology. The background should include subtle elements of autonomous driving, emotion recognition, and human-computer interaction themes. It should be abstract and clean, with cool tones like blue and teal, lightly incorporating hints of facial recognition patterns, vehicle outlines, and soft futuristic lighting effects to create a welcoming and inspiring atmosphere.">
            <a:extLst>
              <a:ext uri="{FF2B5EF4-FFF2-40B4-BE49-F238E27FC236}">
                <a16:creationId xmlns:a16="http://schemas.microsoft.com/office/drawing/2014/main" id="{2673B369-BAB7-755F-B4B4-B957B5915F6D}"/>
              </a:ext>
            </a:extLst>
          </p:cNvPr>
          <p:cNvSpPr>
            <a:spLocks noChangeAspect="1" noChangeArrowheads="1"/>
          </p:cNvSpPr>
          <p:nvPr/>
        </p:nvSpPr>
        <p:spPr bwMode="auto">
          <a:xfrm>
            <a:off x="4724400" y="2724150"/>
            <a:ext cx="3425588" cy="3425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C0419E9F-751C-0FAF-2D8D-F315D9B41631}"/>
              </a:ext>
            </a:extLst>
          </p:cNvPr>
          <p:cNvPicPr>
            <a:picLocks noChangeAspect="1"/>
          </p:cNvPicPr>
          <p:nvPr/>
        </p:nvPicPr>
        <p:blipFill>
          <a:blip r:embed="rId4"/>
          <a:stretch>
            <a:fillRect/>
          </a:stretch>
        </p:blipFill>
        <p:spPr>
          <a:xfrm>
            <a:off x="867449" y="589920"/>
            <a:ext cx="7409101" cy="3963659"/>
          </a:xfrm>
          <a:prstGeom prst="rect">
            <a:avLst/>
          </a:prstGeom>
        </p:spPr>
      </p:pic>
    </p:spTree>
    <p:custDataLst>
      <p:tags r:id="rId1"/>
    </p:custDataLst>
    <p:extLst>
      <p:ext uri="{BB962C8B-B14F-4D97-AF65-F5344CB8AC3E}">
        <p14:creationId xmlns:p14="http://schemas.microsoft.com/office/powerpoint/2010/main" val="243490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A1940-4FC4-2B3C-2E07-79FA0C4BF06C}"/>
            </a:ext>
          </a:extLst>
        </p:cNvPr>
        <p:cNvGrpSpPr/>
        <p:nvPr/>
      </p:nvGrpSpPr>
      <p:grpSpPr>
        <a:xfrm>
          <a:off x="0" y="0"/>
          <a:ext cx="0" cy="0"/>
          <a:chOff x="0" y="0"/>
          <a:chExt cx="0" cy="0"/>
        </a:xfrm>
      </p:grpSpPr>
      <p:sp>
        <p:nvSpPr>
          <p:cNvPr id="6" name="AutoShape 12" descr="A visually appealing and modern background for a presentation slide on advanced technology. The background should include subtle elements of autonomous driving, emotion recognition, and human-computer interaction themes. It should be abstract and clean, with cool tones like blue and teal, lightly incorporating hints of facial recognition patterns, vehicle outlines, and soft futuristic lighting effects to create a welcoming and inspiring atmosphere.">
            <a:extLst>
              <a:ext uri="{FF2B5EF4-FFF2-40B4-BE49-F238E27FC236}">
                <a16:creationId xmlns:a16="http://schemas.microsoft.com/office/drawing/2014/main" id="{4C71ABC0-2083-EE91-C61F-FBE177D62A1D}"/>
              </a:ext>
            </a:extLst>
          </p:cNvPr>
          <p:cNvSpPr>
            <a:spLocks noChangeAspect="1" noChangeArrowheads="1"/>
          </p:cNvSpPr>
          <p:nvPr/>
        </p:nvSpPr>
        <p:spPr bwMode="auto">
          <a:xfrm>
            <a:off x="4724400" y="2724150"/>
            <a:ext cx="3425588" cy="3425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EE90D98D-9DAA-FDCD-8848-53DD0296C8C2}"/>
              </a:ext>
            </a:extLst>
          </p:cNvPr>
          <p:cNvSpPr txBox="1"/>
          <p:nvPr/>
        </p:nvSpPr>
        <p:spPr>
          <a:xfrm>
            <a:off x="265724" y="593131"/>
            <a:ext cx="8356908" cy="646331"/>
          </a:xfrm>
          <a:prstGeom prst="rect">
            <a:avLst/>
          </a:prstGeom>
          <a:noFill/>
        </p:spPr>
        <p:txBody>
          <a:bodyPr wrap="square" rtlCol="0">
            <a:spAutoFit/>
          </a:bodyPr>
          <a:lstStyle/>
          <a:p>
            <a:r>
              <a:rPr lang="zh-CN" altLang="en-US" dirty="0"/>
              <a:t>时间遮蔽：</a:t>
            </a:r>
            <a:r>
              <a:rPr lang="zh-CN" altLang="en-US" b="0" i="0" dirty="0">
                <a:solidFill>
                  <a:srgbClr val="1F2328"/>
                </a:solidFill>
                <a:effectLst/>
                <a:latin typeface="-apple-system"/>
              </a:rPr>
              <a:t>一种掩码网络，用于预测每个时间单元是否与情感相关，通过遮蔽主要模态中与情感相关的单元，迫使模型更好的利用其他模态的信息</a:t>
            </a:r>
            <a:endParaRPr lang="zh-CN" altLang="en-US" dirty="0"/>
          </a:p>
        </p:txBody>
      </p:sp>
      <p:sp>
        <p:nvSpPr>
          <p:cNvPr id="4" name="文本框 3">
            <a:extLst>
              <a:ext uri="{FF2B5EF4-FFF2-40B4-BE49-F238E27FC236}">
                <a16:creationId xmlns:a16="http://schemas.microsoft.com/office/drawing/2014/main" id="{16332323-1D6A-3497-CA09-2991EEAD433F}"/>
              </a:ext>
            </a:extLst>
          </p:cNvPr>
          <p:cNvSpPr txBox="1"/>
          <p:nvPr/>
        </p:nvSpPr>
        <p:spPr>
          <a:xfrm>
            <a:off x="359509" y="3257707"/>
            <a:ext cx="8120184" cy="646331"/>
          </a:xfrm>
          <a:prstGeom prst="rect">
            <a:avLst/>
          </a:prstGeom>
          <a:noFill/>
        </p:spPr>
        <p:txBody>
          <a:bodyPr wrap="square">
            <a:spAutoFit/>
          </a:bodyPr>
          <a:lstStyle/>
          <a:p>
            <a:r>
              <a:rPr lang="zh-CN" altLang="en-US" dirty="0"/>
              <a:t>参数扰动：通过在模型的参数中添加对抗性扰动，增强模型的泛化能力，避免过拟合。</a:t>
            </a:r>
          </a:p>
        </p:txBody>
      </p:sp>
      <p:pic>
        <p:nvPicPr>
          <p:cNvPr id="1026" name="Picture 2">
            <a:extLst>
              <a:ext uri="{FF2B5EF4-FFF2-40B4-BE49-F238E27FC236}">
                <a16:creationId xmlns:a16="http://schemas.microsoft.com/office/drawing/2014/main" id="{3AFB33CE-EE6D-5CCF-F0F3-81EA782C8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1239462"/>
            <a:ext cx="6392985" cy="191215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9304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BADBA-713B-540C-4E29-4305D767A60D}"/>
            </a:ext>
          </a:extLst>
        </p:cNvPr>
        <p:cNvGrpSpPr/>
        <p:nvPr/>
      </p:nvGrpSpPr>
      <p:grpSpPr>
        <a:xfrm>
          <a:off x="0" y="0"/>
          <a:ext cx="0" cy="0"/>
          <a:chOff x="0" y="0"/>
          <a:chExt cx="0" cy="0"/>
        </a:xfrm>
      </p:grpSpPr>
      <p:sp>
        <p:nvSpPr>
          <p:cNvPr id="6" name="AutoShape 12" descr="A visually appealing and modern background for a presentation slide on advanced technology. The background should include subtle elements of autonomous driving, emotion recognition, and human-computer interaction themes. It should be abstract and clean, with cool tones like blue and teal, lightly incorporating hints of facial recognition patterns, vehicle outlines, and soft futuristic lighting effects to create a welcoming and inspiring atmosphere.">
            <a:extLst>
              <a:ext uri="{FF2B5EF4-FFF2-40B4-BE49-F238E27FC236}">
                <a16:creationId xmlns:a16="http://schemas.microsoft.com/office/drawing/2014/main" id="{57A0C7C3-CEEE-E54E-20FE-590B3136E7CF}"/>
              </a:ext>
            </a:extLst>
          </p:cNvPr>
          <p:cNvSpPr>
            <a:spLocks noChangeAspect="1" noChangeArrowheads="1"/>
          </p:cNvSpPr>
          <p:nvPr/>
        </p:nvSpPr>
        <p:spPr bwMode="auto">
          <a:xfrm>
            <a:off x="4724400" y="2724150"/>
            <a:ext cx="3425588" cy="3425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6E2240E3-643A-2D14-95C9-7404C80C0681}"/>
              </a:ext>
            </a:extLst>
          </p:cNvPr>
          <p:cNvPicPr>
            <a:picLocks noChangeAspect="1"/>
          </p:cNvPicPr>
          <p:nvPr/>
        </p:nvPicPr>
        <p:blipFill>
          <a:blip r:embed="rId4"/>
          <a:stretch>
            <a:fillRect/>
          </a:stretch>
        </p:blipFill>
        <p:spPr>
          <a:xfrm>
            <a:off x="2641461" y="326936"/>
            <a:ext cx="5508527" cy="778507"/>
          </a:xfrm>
          <a:prstGeom prst="rect">
            <a:avLst/>
          </a:prstGeom>
        </p:spPr>
      </p:pic>
      <p:sp>
        <p:nvSpPr>
          <p:cNvPr id="5" name="文本框 4">
            <a:extLst>
              <a:ext uri="{FF2B5EF4-FFF2-40B4-BE49-F238E27FC236}">
                <a16:creationId xmlns:a16="http://schemas.microsoft.com/office/drawing/2014/main" id="{08A15044-1836-787F-5534-9BDA4ECB422F}"/>
              </a:ext>
            </a:extLst>
          </p:cNvPr>
          <p:cNvSpPr txBox="1"/>
          <p:nvPr/>
        </p:nvSpPr>
        <p:spPr>
          <a:xfrm>
            <a:off x="516200" y="1201415"/>
            <a:ext cx="2702980" cy="369332"/>
          </a:xfrm>
          <a:prstGeom prst="rect">
            <a:avLst/>
          </a:prstGeom>
          <a:noFill/>
        </p:spPr>
        <p:txBody>
          <a:bodyPr wrap="square">
            <a:spAutoFit/>
          </a:bodyPr>
          <a:lstStyle/>
          <a:p>
            <a:r>
              <a:rPr lang="zh-CN" altLang="en-US" dirty="0"/>
              <a:t>复现结果</a:t>
            </a:r>
          </a:p>
        </p:txBody>
      </p:sp>
      <p:sp>
        <p:nvSpPr>
          <p:cNvPr id="7" name="文本框 6">
            <a:extLst>
              <a:ext uri="{FF2B5EF4-FFF2-40B4-BE49-F238E27FC236}">
                <a16:creationId xmlns:a16="http://schemas.microsoft.com/office/drawing/2014/main" id="{2FA93DC3-7617-A914-3DCD-91EC73916C4D}"/>
              </a:ext>
            </a:extLst>
          </p:cNvPr>
          <p:cNvSpPr txBox="1"/>
          <p:nvPr/>
        </p:nvSpPr>
        <p:spPr>
          <a:xfrm>
            <a:off x="2641461" y="1201415"/>
            <a:ext cx="5660078" cy="369332"/>
          </a:xfrm>
          <a:prstGeom prst="rect">
            <a:avLst/>
          </a:prstGeom>
          <a:noFill/>
        </p:spPr>
        <p:txBody>
          <a:bodyPr wrap="square">
            <a:spAutoFit/>
          </a:bodyPr>
          <a:lstStyle/>
          <a:p>
            <a:r>
              <a:rPr lang="en-US" altLang="zh-CN" dirty="0"/>
              <a:t>  0.473             0.573             </a:t>
            </a:r>
            <a:r>
              <a:rPr lang="en-US" altLang="zh-CN" dirty="0">
                <a:solidFill>
                  <a:srgbClr val="FF0000"/>
                </a:solidFill>
              </a:rPr>
              <a:t>0.556</a:t>
            </a:r>
            <a:r>
              <a:rPr lang="en-US" altLang="zh-CN" dirty="0"/>
              <a:t>                   </a:t>
            </a:r>
            <a:r>
              <a:rPr lang="en-US" altLang="zh-CN" dirty="0">
                <a:solidFill>
                  <a:srgbClr val="FF0000"/>
                </a:solidFill>
              </a:rPr>
              <a:t>0.564</a:t>
            </a:r>
            <a:endParaRPr lang="zh-CN" altLang="en-US" dirty="0">
              <a:solidFill>
                <a:srgbClr val="FF0000"/>
              </a:solidFill>
            </a:endParaRPr>
          </a:p>
        </p:txBody>
      </p:sp>
      <p:sp>
        <p:nvSpPr>
          <p:cNvPr id="8" name="文本框 7">
            <a:extLst>
              <a:ext uri="{FF2B5EF4-FFF2-40B4-BE49-F238E27FC236}">
                <a16:creationId xmlns:a16="http://schemas.microsoft.com/office/drawing/2014/main" id="{9E578158-3D63-C8D2-1C0F-60B4AC3848C5}"/>
              </a:ext>
            </a:extLst>
          </p:cNvPr>
          <p:cNvSpPr txBox="1"/>
          <p:nvPr/>
        </p:nvSpPr>
        <p:spPr>
          <a:xfrm>
            <a:off x="0" y="1858989"/>
            <a:ext cx="2380471" cy="646331"/>
          </a:xfrm>
          <a:prstGeom prst="rect">
            <a:avLst/>
          </a:prstGeom>
          <a:noFill/>
        </p:spPr>
        <p:txBody>
          <a:bodyPr wrap="square">
            <a:spAutoFit/>
          </a:bodyPr>
          <a:lstStyle/>
          <a:p>
            <a:r>
              <a:rPr lang="zh-CN" altLang="en-US" dirty="0"/>
              <a:t> 时间遮蔽</a:t>
            </a:r>
            <a:r>
              <a:rPr lang="en-US" altLang="zh-CN" dirty="0"/>
              <a:t>+</a:t>
            </a:r>
            <a:r>
              <a:rPr lang="zh-CN" altLang="en-US" dirty="0"/>
              <a:t>修改损失函数</a:t>
            </a:r>
          </a:p>
        </p:txBody>
      </p:sp>
      <p:sp>
        <p:nvSpPr>
          <p:cNvPr id="9" name="文本框 8">
            <a:extLst>
              <a:ext uri="{FF2B5EF4-FFF2-40B4-BE49-F238E27FC236}">
                <a16:creationId xmlns:a16="http://schemas.microsoft.com/office/drawing/2014/main" id="{7D215EE9-6846-89AE-8184-86295D186C4B}"/>
              </a:ext>
            </a:extLst>
          </p:cNvPr>
          <p:cNvSpPr txBox="1"/>
          <p:nvPr/>
        </p:nvSpPr>
        <p:spPr>
          <a:xfrm>
            <a:off x="2641461" y="1858989"/>
            <a:ext cx="6088359" cy="369332"/>
          </a:xfrm>
          <a:prstGeom prst="rect">
            <a:avLst/>
          </a:prstGeom>
          <a:noFill/>
        </p:spPr>
        <p:txBody>
          <a:bodyPr wrap="square">
            <a:spAutoFit/>
          </a:bodyPr>
          <a:lstStyle/>
          <a:p>
            <a:r>
              <a:rPr lang="en-US" altLang="zh-CN" dirty="0"/>
              <a:t>  </a:t>
            </a:r>
            <a:r>
              <a:rPr lang="en-US" altLang="zh-CN" dirty="0">
                <a:solidFill>
                  <a:srgbClr val="FF0000"/>
                </a:solidFill>
              </a:rPr>
              <a:t>0.482  </a:t>
            </a:r>
            <a:r>
              <a:rPr lang="en-US" altLang="zh-CN" dirty="0"/>
              <a:t>          </a:t>
            </a:r>
            <a:r>
              <a:rPr lang="en-US" altLang="zh-CN" dirty="0">
                <a:solidFill>
                  <a:srgbClr val="FF0000"/>
                </a:solidFill>
              </a:rPr>
              <a:t>0.620</a:t>
            </a:r>
            <a:r>
              <a:rPr lang="en-US" altLang="zh-CN" dirty="0"/>
              <a:t>             0.516                   0.563</a:t>
            </a:r>
          </a:p>
        </p:txBody>
      </p:sp>
      <p:sp>
        <p:nvSpPr>
          <p:cNvPr id="10" name="文本框 9">
            <a:extLst>
              <a:ext uri="{FF2B5EF4-FFF2-40B4-BE49-F238E27FC236}">
                <a16:creationId xmlns:a16="http://schemas.microsoft.com/office/drawing/2014/main" id="{884B5927-D447-EDB0-A19D-B8BB74126A7D}"/>
              </a:ext>
            </a:extLst>
          </p:cNvPr>
          <p:cNvSpPr txBox="1"/>
          <p:nvPr/>
        </p:nvSpPr>
        <p:spPr>
          <a:xfrm>
            <a:off x="0" y="2773037"/>
            <a:ext cx="2157663" cy="923330"/>
          </a:xfrm>
          <a:prstGeom prst="rect">
            <a:avLst/>
          </a:prstGeom>
          <a:noFill/>
        </p:spPr>
        <p:txBody>
          <a:bodyPr wrap="square">
            <a:spAutoFit/>
          </a:bodyPr>
          <a:lstStyle/>
          <a:p>
            <a:r>
              <a:rPr lang="zh-CN" altLang="en-US" dirty="0"/>
              <a:t> 时间遮蔽</a:t>
            </a:r>
            <a:r>
              <a:rPr lang="en-US" altLang="zh-CN" dirty="0"/>
              <a:t>+</a:t>
            </a:r>
            <a:r>
              <a:rPr lang="zh-CN" altLang="en-US" dirty="0"/>
              <a:t>修改损失函数</a:t>
            </a:r>
            <a:r>
              <a:rPr lang="en-US" altLang="zh-CN" dirty="0"/>
              <a:t>+</a:t>
            </a:r>
            <a:r>
              <a:rPr lang="zh-CN" altLang="en-US" dirty="0"/>
              <a:t>修改融合网络</a:t>
            </a:r>
            <a:r>
              <a:rPr lang="en-US" altLang="zh-CN" dirty="0"/>
              <a:t>+</a:t>
            </a:r>
            <a:r>
              <a:rPr lang="zh-CN" altLang="en-US" dirty="0"/>
              <a:t>参数扰动</a:t>
            </a:r>
          </a:p>
        </p:txBody>
      </p:sp>
      <p:sp>
        <p:nvSpPr>
          <p:cNvPr id="11" name="文本框 10">
            <a:extLst>
              <a:ext uri="{FF2B5EF4-FFF2-40B4-BE49-F238E27FC236}">
                <a16:creationId xmlns:a16="http://schemas.microsoft.com/office/drawing/2014/main" id="{021AA749-BC92-79DE-6581-A9751F5094B2}"/>
              </a:ext>
            </a:extLst>
          </p:cNvPr>
          <p:cNvSpPr txBox="1"/>
          <p:nvPr/>
        </p:nvSpPr>
        <p:spPr>
          <a:xfrm>
            <a:off x="2641461" y="2915180"/>
            <a:ext cx="7094905" cy="369332"/>
          </a:xfrm>
          <a:prstGeom prst="rect">
            <a:avLst/>
          </a:prstGeom>
          <a:noFill/>
        </p:spPr>
        <p:txBody>
          <a:bodyPr wrap="square">
            <a:spAutoFit/>
          </a:bodyPr>
          <a:lstStyle/>
          <a:p>
            <a:r>
              <a:rPr lang="en-US" altLang="zh-CN" dirty="0"/>
              <a:t>  0.476            0.580             0.546                   0.561</a:t>
            </a:r>
          </a:p>
        </p:txBody>
      </p:sp>
    </p:spTree>
    <p:custDataLst>
      <p:tags r:id="rId1"/>
    </p:custDataLst>
    <p:extLst>
      <p:ext uri="{BB962C8B-B14F-4D97-AF65-F5344CB8AC3E}">
        <p14:creationId xmlns:p14="http://schemas.microsoft.com/office/powerpoint/2010/main" val="342104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DD999-852C-0418-BE75-ECBA805792C6}"/>
            </a:ext>
          </a:extLst>
        </p:cNvPr>
        <p:cNvGrpSpPr/>
        <p:nvPr/>
      </p:nvGrpSpPr>
      <p:grpSpPr>
        <a:xfrm>
          <a:off x="0" y="0"/>
          <a:ext cx="0" cy="0"/>
          <a:chOff x="0" y="0"/>
          <a:chExt cx="0" cy="0"/>
        </a:xfrm>
      </p:grpSpPr>
      <p:sp>
        <p:nvSpPr>
          <p:cNvPr id="6" name="AutoShape 12" descr="A visually appealing and modern background for a presentation slide on advanced technology. The background should include subtle elements of autonomous driving, emotion recognition, and human-computer interaction themes. It should be abstract and clean, with cool tones like blue and teal, lightly incorporating hints of facial recognition patterns, vehicle outlines, and soft futuristic lighting effects to create a welcoming and inspiring atmosphere.">
            <a:extLst>
              <a:ext uri="{FF2B5EF4-FFF2-40B4-BE49-F238E27FC236}">
                <a16:creationId xmlns:a16="http://schemas.microsoft.com/office/drawing/2014/main" id="{53895D8C-C8AA-0CD0-438B-96F1D4423315}"/>
              </a:ext>
            </a:extLst>
          </p:cNvPr>
          <p:cNvSpPr>
            <a:spLocks noChangeAspect="1" noChangeArrowheads="1"/>
          </p:cNvSpPr>
          <p:nvPr/>
        </p:nvSpPr>
        <p:spPr bwMode="auto">
          <a:xfrm>
            <a:off x="4724400" y="2724150"/>
            <a:ext cx="3425588" cy="3425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52F144C9-5349-F6BB-5DA3-0686DAD0671A}"/>
              </a:ext>
            </a:extLst>
          </p:cNvPr>
          <p:cNvSpPr txBox="1"/>
          <p:nvPr/>
        </p:nvSpPr>
        <p:spPr>
          <a:xfrm>
            <a:off x="200526" y="697832"/>
            <a:ext cx="1569660" cy="369332"/>
          </a:xfrm>
          <a:prstGeom prst="rect">
            <a:avLst/>
          </a:prstGeom>
          <a:noFill/>
        </p:spPr>
        <p:txBody>
          <a:bodyPr wrap="none" rtlCol="0">
            <a:spAutoFit/>
          </a:bodyPr>
          <a:lstStyle/>
          <a:p>
            <a:r>
              <a:rPr lang="zh-CN" altLang="en-US" dirty="0"/>
              <a:t>下一步计划：</a:t>
            </a:r>
          </a:p>
        </p:txBody>
      </p:sp>
      <p:sp>
        <p:nvSpPr>
          <p:cNvPr id="4" name="文本框 3">
            <a:extLst>
              <a:ext uri="{FF2B5EF4-FFF2-40B4-BE49-F238E27FC236}">
                <a16:creationId xmlns:a16="http://schemas.microsoft.com/office/drawing/2014/main" id="{BC567D6D-22C2-D9C9-B983-864317B53953}"/>
              </a:ext>
            </a:extLst>
          </p:cNvPr>
          <p:cNvSpPr txBox="1"/>
          <p:nvPr/>
        </p:nvSpPr>
        <p:spPr>
          <a:xfrm>
            <a:off x="368968" y="1435768"/>
            <a:ext cx="5149167" cy="369332"/>
          </a:xfrm>
          <a:prstGeom prst="rect">
            <a:avLst/>
          </a:prstGeom>
          <a:noFill/>
        </p:spPr>
        <p:txBody>
          <a:bodyPr wrap="none" rtlCol="0">
            <a:spAutoFit/>
          </a:bodyPr>
          <a:lstStyle/>
          <a:p>
            <a:r>
              <a:rPr lang="en-US" altLang="zh-CN" dirty="0"/>
              <a:t>1</a:t>
            </a:r>
            <a:r>
              <a:rPr lang="zh-CN" altLang="en-US" dirty="0"/>
              <a:t>、针对融合架构这块，再去找一些文章进行阅读</a:t>
            </a:r>
          </a:p>
        </p:txBody>
      </p:sp>
      <p:sp>
        <p:nvSpPr>
          <p:cNvPr id="12" name="文本框 11">
            <a:extLst>
              <a:ext uri="{FF2B5EF4-FFF2-40B4-BE49-F238E27FC236}">
                <a16:creationId xmlns:a16="http://schemas.microsoft.com/office/drawing/2014/main" id="{8D2C910D-B3A0-8D1A-9A8A-33A0C28952B9}"/>
              </a:ext>
            </a:extLst>
          </p:cNvPr>
          <p:cNvSpPr txBox="1"/>
          <p:nvPr/>
        </p:nvSpPr>
        <p:spPr>
          <a:xfrm>
            <a:off x="433137" y="2294020"/>
            <a:ext cx="8804013" cy="369332"/>
          </a:xfrm>
          <a:prstGeom prst="rect">
            <a:avLst/>
          </a:prstGeom>
          <a:noFill/>
        </p:spPr>
        <p:txBody>
          <a:bodyPr wrap="none" rtlCol="0">
            <a:spAutoFit/>
          </a:bodyPr>
          <a:lstStyle/>
          <a:p>
            <a:r>
              <a:rPr lang="en-US" altLang="zh-CN" dirty="0"/>
              <a:t>2</a:t>
            </a:r>
            <a:r>
              <a:rPr lang="zh-CN" altLang="en-US" dirty="0"/>
              <a:t>、针对“如何有效构建模态和标签之间的依赖关系”这一学术难点，进行进一步的研究</a:t>
            </a:r>
          </a:p>
        </p:txBody>
      </p:sp>
    </p:spTree>
    <p:custDataLst>
      <p:tags r:id="rId1"/>
    </p:custDataLst>
    <p:extLst>
      <p:ext uri="{BB962C8B-B14F-4D97-AF65-F5344CB8AC3E}">
        <p14:creationId xmlns:p14="http://schemas.microsoft.com/office/powerpoint/2010/main" val="4278358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cs1j5ac">
      <a:majorFont>
        <a:latin typeface="阿里巴巴普惠体 2.0 45 Light"/>
        <a:ea typeface="阿里巴巴普惠体 2.0 55 Regular"/>
        <a:cs typeface=""/>
      </a:majorFont>
      <a:minorFont>
        <a:latin typeface="阿里巴巴普惠体 2.0 45 Light"/>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8363</TotalTime>
  <Words>143</Words>
  <Application>Microsoft Office PowerPoint</Application>
  <PresentationFormat>全屏显示(16:9)</PresentationFormat>
  <Paragraphs>15</Paragraphs>
  <Slides>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-apple-system</vt:lpstr>
      <vt:lpstr>阿里巴巴普惠体 2.0 45 Light</vt:lpstr>
      <vt:lpstr>Arial</vt:lpstr>
      <vt:lpstr>Calibri</vt:lpstr>
      <vt:lpstr>Office 主题​​</vt:lpstr>
      <vt:lpstr>PowerPoint 演示文稿</vt:lpstr>
      <vt:lpstr>PowerPoint 演示文稿</vt:lpstr>
      <vt:lpstr>PowerPoint 演示文稿</vt:lpstr>
      <vt:lpstr>PowerPoint 演示文稿</vt:lpstr>
    </vt:vector>
  </TitlesOfParts>
  <Manager>www.51pptmoban.com</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subject>论文答辩</dc:subject>
  <dc:creator>51PPT模板网</dc:creator>
  <cp:keywords>论文答辩</cp:keywords>
  <dc:description>www.51pptmoban.com</dc:description>
  <cp:lastModifiedBy>熠辰 李</cp:lastModifiedBy>
  <cp:revision>269</cp:revision>
  <dcterms:created xsi:type="dcterms:W3CDTF">2015-01-19T03:51:36Z</dcterms:created>
  <dcterms:modified xsi:type="dcterms:W3CDTF">2025-05-06T02:04:20Z</dcterms:modified>
  <cp:category>www.51pptmoban.com</cp:category>
</cp:coreProperties>
</file>