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7" r:id="rId3"/>
    <p:sldId id="259" r:id="rId4"/>
    <p:sldId id="264"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899"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sorterViewPr>
    <p:cViewPr>
      <p:scale>
        <a:sx n="100" d="100"/>
        <a:sy n="100" d="100"/>
      </p:scale>
      <p:origin x="0" y="-4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4C01E-A66B-4B5E-98EE-03683CC99E9F}" type="datetimeFigureOut">
              <a:rPr lang="zh-HK" altLang="en-US" smtClean="0"/>
              <a:t>23/3/2022</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E7F1E-3679-4092-858D-162E55AEED44}" type="slidenum">
              <a:rPr lang="zh-HK" altLang="en-US" smtClean="0"/>
              <a:t>‹#›</a:t>
            </a:fld>
            <a:endParaRPr lang="zh-HK" altLang="en-US"/>
          </a:p>
        </p:txBody>
      </p:sp>
    </p:spTree>
    <p:extLst>
      <p:ext uri="{BB962C8B-B14F-4D97-AF65-F5344CB8AC3E}">
        <p14:creationId xmlns:p14="http://schemas.microsoft.com/office/powerpoint/2010/main" val="3378219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Before we start talking about the application of data mining in our daily life. We must have a fundamental understanding of what is data mining. Therefore, I would like literally use a phrase to summarize the concept of data mining, that is “to extract useful information from a large, unmanaged data or databases”. Thus, we can use those information to recognize the trend and pattern or enhance the service.</a:t>
            </a:r>
            <a:endParaRPr lang="en-GB" altLang="zh-HK" dirty="0"/>
          </a:p>
        </p:txBody>
      </p:sp>
      <p:sp>
        <p:nvSpPr>
          <p:cNvPr id="4" name="Slide Number Placeholder 3"/>
          <p:cNvSpPr>
            <a:spLocks noGrp="1"/>
          </p:cNvSpPr>
          <p:nvPr>
            <p:ph type="sldNum" sz="quarter" idx="5"/>
          </p:nvPr>
        </p:nvSpPr>
        <p:spPr/>
        <p:txBody>
          <a:bodyPr/>
          <a:lstStyle/>
          <a:p>
            <a:fld id="{35EE7F1E-3679-4092-858D-162E55AEED44}" type="slidenum">
              <a:rPr lang="zh-HK" altLang="en-US" smtClean="0"/>
              <a:t>2</a:t>
            </a:fld>
            <a:endParaRPr lang="zh-HK" altLang="en-US"/>
          </a:p>
        </p:txBody>
      </p:sp>
    </p:spTree>
    <p:extLst>
      <p:ext uri="{BB962C8B-B14F-4D97-AF65-F5344CB8AC3E}">
        <p14:creationId xmlns:p14="http://schemas.microsoft.com/office/powerpoint/2010/main" val="177402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Let us begin with the application of data mining. One of the important application is related to health care. Firstly, by storing more information, like patients’ health condition values, it is possible to connect the similar condition among different patients. Thus, prediction and prevention treatment can be applied immediately. Secondly, data mining can improve the treatment method. Team of Chinese medicine analysts make good use of data mining to evaluate the pathogenesis of the disease. Also, they had recorded the responses and modified the proportion of different herbs in their medicine to treat the disease better. Thirdly, fraudulent data prevention. By training an AI using data mining, it can connect multiple databases, such as medical professional database, medical claim database and patients database, to identify fraud medical claims. Although there are some false positive cases, it is acceptable for a pre-screen filter and much human power can be saved.</a:t>
            </a:r>
            <a:endParaRPr lang="en-GB" altLang="zh-HK" dirty="0"/>
          </a:p>
        </p:txBody>
      </p:sp>
      <p:sp>
        <p:nvSpPr>
          <p:cNvPr id="4" name="Slide Number Placeholder 3"/>
          <p:cNvSpPr>
            <a:spLocks noGrp="1"/>
          </p:cNvSpPr>
          <p:nvPr>
            <p:ph type="sldNum" sz="quarter" idx="5"/>
          </p:nvPr>
        </p:nvSpPr>
        <p:spPr/>
        <p:txBody>
          <a:bodyPr/>
          <a:lstStyle/>
          <a:p>
            <a:fld id="{35EE7F1E-3679-4092-858D-162E55AEED44}" type="slidenum">
              <a:rPr lang="zh-HK" altLang="en-US" smtClean="0"/>
              <a:t>3</a:t>
            </a:fld>
            <a:endParaRPr lang="zh-HK" altLang="en-US"/>
          </a:p>
        </p:txBody>
      </p:sp>
    </p:spTree>
    <p:extLst>
      <p:ext uri="{BB962C8B-B14F-4D97-AF65-F5344CB8AC3E}">
        <p14:creationId xmlns:p14="http://schemas.microsoft.com/office/powerpoint/2010/main" val="343473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Let us be more </a:t>
            </a:r>
            <a:r>
              <a:rPr lang="en-US" altLang="zh-HK" dirty="0" err="1"/>
              <a:t>familiarised</a:t>
            </a:r>
            <a:r>
              <a:rPr lang="en-US" altLang="zh-HK" dirty="0"/>
              <a:t> with data mining with a case study. Amazon is known for providing a large online platform for both sellers and buyers. By </a:t>
            </a:r>
            <a:r>
              <a:rPr lang="en-US" altLang="zh-HK" dirty="0" err="1"/>
              <a:t>analysing</a:t>
            </a:r>
            <a:r>
              <a:rPr lang="en-US" altLang="zh-HK" dirty="0"/>
              <a:t> the </a:t>
            </a:r>
            <a:r>
              <a:rPr lang="en-US" altLang="zh-HK" dirty="0" err="1"/>
              <a:t>marvellous</a:t>
            </a:r>
            <a:r>
              <a:rPr lang="en-US" altLang="zh-HK" dirty="0"/>
              <a:t> amount of user database information, better marketing decisions and promotions can be made which results in enhancing the service. There are different approaches to implanting data mining into the service. One of them is Basket Analysis, the algorithm can </a:t>
            </a:r>
            <a:r>
              <a:rPr lang="en-US" altLang="zh-HK" dirty="0" err="1"/>
              <a:t>analyse</a:t>
            </a:r>
            <a:r>
              <a:rPr lang="en-US" altLang="zh-HK" dirty="0"/>
              <a:t> and discover which products will be bought together frequently. As a result, whenever a customer chooses a product, related products can be recommended. Another approach is </a:t>
            </a:r>
            <a:r>
              <a:rPr lang="en-US" altLang="zh-HK" dirty="0" err="1"/>
              <a:t>Behaviour</a:t>
            </a:r>
            <a:r>
              <a:rPr lang="en-US" altLang="zh-HK" dirty="0"/>
              <a:t> Analysis, by checking the wish lists, search histories and records of the customers, the preferred price range and delivery period can be calculated, so that more suitable vendors can be recommended and increase the user experience.</a:t>
            </a:r>
            <a:endParaRPr lang="en-GB" altLang="zh-HK" dirty="0"/>
          </a:p>
        </p:txBody>
      </p:sp>
      <p:sp>
        <p:nvSpPr>
          <p:cNvPr id="4" name="Slide Number Placeholder 3"/>
          <p:cNvSpPr>
            <a:spLocks noGrp="1"/>
          </p:cNvSpPr>
          <p:nvPr>
            <p:ph type="sldNum" sz="quarter" idx="5"/>
          </p:nvPr>
        </p:nvSpPr>
        <p:spPr/>
        <p:txBody>
          <a:bodyPr/>
          <a:lstStyle/>
          <a:p>
            <a:fld id="{35EE7F1E-3679-4092-858D-162E55AEED44}" type="slidenum">
              <a:rPr lang="zh-HK" altLang="en-US" smtClean="0"/>
              <a:t>4</a:t>
            </a:fld>
            <a:endParaRPr lang="zh-HK" altLang="en-US"/>
          </a:p>
        </p:txBody>
      </p:sp>
    </p:spTree>
    <p:extLst>
      <p:ext uri="{BB962C8B-B14F-4D97-AF65-F5344CB8AC3E}">
        <p14:creationId xmlns:p14="http://schemas.microsoft.com/office/powerpoint/2010/main" val="622894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However, since data mining technology relies heavily on personal information, maybe my search histories, online activities and subscribed items. It may come across the challenge of personal data security. If the company suffers from information leakage, it may cause losses to me. Besides, how can I ensure my data privacy that the company will not sell my personal information to ads companies to promote their products? Moreover, it is about network ethics. The data mining technique is used by social media to build up their post-feeding algorithm, which may become a barrier to get the information from another point of view since it only feeds posts with similar content. Therefore, it is essential to find the balance between data-mining and network ethics.</a:t>
            </a:r>
            <a:endParaRPr lang="zh-HK" altLang="en-US" dirty="0"/>
          </a:p>
        </p:txBody>
      </p:sp>
      <p:sp>
        <p:nvSpPr>
          <p:cNvPr id="4" name="Slide Number Placeholder 3"/>
          <p:cNvSpPr>
            <a:spLocks noGrp="1"/>
          </p:cNvSpPr>
          <p:nvPr>
            <p:ph type="sldNum" sz="quarter" idx="5"/>
          </p:nvPr>
        </p:nvSpPr>
        <p:spPr/>
        <p:txBody>
          <a:bodyPr/>
          <a:lstStyle/>
          <a:p>
            <a:fld id="{35EE7F1E-3679-4092-858D-162E55AEED44}" type="slidenum">
              <a:rPr lang="zh-HK" altLang="en-US" smtClean="0"/>
              <a:t>5</a:t>
            </a:fld>
            <a:endParaRPr lang="zh-HK" altLang="en-US"/>
          </a:p>
        </p:txBody>
      </p:sp>
    </p:spTree>
    <p:extLst>
      <p:ext uri="{BB962C8B-B14F-4D97-AF65-F5344CB8AC3E}">
        <p14:creationId xmlns:p14="http://schemas.microsoft.com/office/powerpoint/2010/main" val="77645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ltLang="zh-HK"/>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44149C9-9E5E-482D-A5FD-30B7B5F1D35E}" type="datetimeFigureOut">
              <a:rPr lang="zh-HK" altLang="en-US" smtClean="0"/>
              <a:t>23/3/2022</a:t>
            </a:fld>
            <a:endParaRPr lang="zh-HK"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zh-HK" altLang="en-US"/>
          </a:p>
        </p:txBody>
      </p:sp>
      <p:sp>
        <p:nvSpPr>
          <p:cNvPr id="6" name="Slide Number Placeholder 5"/>
          <p:cNvSpPr>
            <a:spLocks noGrp="1"/>
          </p:cNvSpPr>
          <p:nvPr>
            <p:ph type="sldNum" sz="quarter" idx="12"/>
          </p:nvPr>
        </p:nvSpPr>
        <p:spPr>
          <a:xfrm>
            <a:off x="10469880"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82141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ltLang="zh-HK"/>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744149C9-9E5E-482D-A5FD-30B7B5F1D35E}" type="datetimeFigureOut">
              <a:rPr lang="zh-HK" altLang="en-US" smtClean="0"/>
              <a:t>23/3/2022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73712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ltLang="zh-HK"/>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44149C9-9E5E-482D-A5FD-30B7B5F1D35E}" type="datetimeFigureOut">
              <a:rPr lang="zh-HK" altLang="en-US" smtClean="0"/>
              <a:t>23/3/2022</a:t>
            </a:fld>
            <a:endParaRPr lang="zh-HK" altLang="en-US"/>
          </a:p>
        </p:txBody>
      </p:sp>
      <p:sp>
        <p:nvSpPr>
          <p:cNvPr id="5" name="Footer Placeholder 4"/>
          <p:cNvSpPr>
            <a:spLocks noGrp="1"/>
          </p:cNvSpPr>
          <p:nvPr>
            <p:ph type="ftr" sz="quarter" idx="11"/>
          </p:nvPr>
        </p:nvSpPr>
        <p:spPr>
          <a:xfrm>
            <a:off x="804672" y="6227064"/>
            <a:ext cx="10588752" cy="320040"/>
          </a:xfrm>
        </p:spPr>
        <p:txBody>
          <a:bodyPr/>
          <a:lstStyle/>
          <a:p>
            <a:endParaRPr lang="zh-HK" altLang="en-US"/>
          </a:p>
        </p:txBody>
      </p:sp>
      <p:sp>
        <p:nvSpPr>
          <p:cNvPr id="6" name="Slide Number Placeholder 5"/>
          <p:cNvSpPr>
            <a:spLocks noGrp="1"/>
          </p:cNvSpPr>
          <p:nvPr>
            <p:ph type="sldNum" sz="quarter" idx="12"/>
          </p:nvPr>
        </p:nvSpPr>
        <p:spPr>
          <a:xfrm>
            <a:off x="10469880"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164151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ltLang="zh-HK"/>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744149C9-9E5E-482D-A5FD-30B7B5F1D35E}" type="datetimeFigureOut">
              <a:rPr lang="zh-HK" altLang="en-US" smtClean="0"/>
              <a:t>23/3/2022</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56219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ltLang="zh-HK"/>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K"/>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744149C9-9E5E-482D-A5FD-30B7B5F1D35E}" type="datetimeFigureOut">
              <a:rPr lang="zh-HK" altLang="en-US" smtClean="0"/>
              <a:t>23/3/2022</a:t>
            </a:fld>
            <a:endParaRPr lang="zh-HK"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zh-HK" altLang="en-US"/>
          </a:p>
        </p:txBody>
      </p:sp>
      <p:sp>
        <p:nvSpPr>
          <p:cNvPr id="6" name="Slide Number Placeholder 5"/>
          <p:cNvSpPr>
            <a:spLocks noGrp="1"/>
          </p:cNvSpPr>
          <p:nvPr>
            <p:ph type="sldNum" sz="quarter" idx="12"/>
          </p:nvPr>
        </p:nvSpPr>
        <p:spPr>
          <a:xfrm>
            <a:off x="10469880"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96121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ltLang="zh-HK"/>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44149C9-9E5E-482D-A5FD-30B7B5F1D35E}" type="datetimeFigureOut">
              <a:rPr lang="zh-HK" altLang="en-US" smtClean="0"/>
              <a:t>23/3/2022</a:t>
            </a:fld>
            <a:endParaRPr lang="zh-HK" altLang="en-US"/>
          </a:p>
        </p:txBody>
      </p:sp>
      <p:sp>
        <p:nvSpPr>
          <p:cNvPr id="6" name="Footer Placeholder 5"/>
          <p:cNvSpPr>
            <a:spLocks noGrp="1"/>
          </p:cNvSpPr>
          <p:nvPr>
            <p:ph type="ftr" sz="quarter" idx="11"/>
          </p:nvPr>
        </p:nvSpPr>
        <p:spPr>
          <a:xfrm>
            <a:off x="804672" y="6227064"/>
            <a:ext cx="10588752" cy="320040"/>
          </a:xfrm>
        </p:spPr>
        <p:txBody>
          <a:bodyPr/>
          <a:lstStyle/>
          <a:p>
            <a:endParaRPr lang="zh-HK" altLang="en-US"/>
          </a:p>
        </p:txBody>
      </p:sp>
      <p:sp>
        <p:nvSpPr>
          <p:cNvPr id="7" name="Slide Number Placeholder 6"/>
          <p:cNvSpPr>
            <a:spLocks noGrp="1"/>
          </p:cNvSpPr>
          <p:nvPr>
            <p:ph type="sldNum" sz="quarter" idx="12"/>
          </p:nvPr>
        </p:nvSpPr>
        <p:spPr>
          <a:xfrm>
            <a:off x="10469880"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148063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ltLang="zh-HK"/>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44149C9-9E5E-482D-A5FD-30B7B5F1D35E}" type="datetimeFigureOut">
              <a:rPr lang="zh-HK" altLang="en-US" smtClean="0"/>
              <a:t>23/3/2022</a:t>
            </a:fld>
            <a:endParaRPr lang="zh-HK" altLang="en-US"/>
          </a:p>
        </p:txBody>
      </p:sp>
      <p:sp>
        <p:nvSpPr>
          <p:cNvPr id="8" name="Footer Placeholder 7"/>
          <p:cNvSpPr>
            <a:spLocks noGrp="1"/>
          </p:cNvSpPr>
          <p:nvPr>
            <p:ph type="ftr" sz="quarter" idx="11"/>
          </p:nvPr>
        </p:nvSpPr>
        <p:spPr>
          <a:xfrm>
            <a:off x="804672" y="6227064"/>
            <a:ext cx="10588752" cy="320040"/>
          </a:xfrm>
        </p:spPr>
        <p:txBody>
          <a:bodyPr/>
          <a:lstStyle/>
          <a:p>
            <a:endParaRPr lang="zh-HK" altLang="en-US"/>
          </a:p>
        </p:txBody>
      </p:sp>
      <p:sp>
        <p:nvSpPr>
          <p:cNvPr id="9" name="Slide Number Placeholder 8"/>
          <p:cNvSpPr>
            <a:spLocks noGrp="1"/>
          </p:cNvSpPr>
          <p:nvPr>
            <p:ph type="sldNum" sz="quarter" idx="12"/>
          </p:nvPr>
        </p:nvSpPr>
        <p:spPr>
          <a:xfrm>
            <a:off x="10469880"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81890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ltLang="zh-HK"/>
              <a:t>Click to edit Master title style</a:t>
            </a:r>
            <a:endParaRPr lang="en-US" dirty="0"/>
          </a:p>
        </p:txBody>
      </p:sp>
      <p:sp>
        <p:nvSpPr>
          <p:cNvPr id="3" name="Date Placeholder 2"/>
          <p:cNvSpPr>
            <a:spLocks noGrp="1"/>
          </p:cNvSpPr>
          <p:nvPr>
            <p:ph type="dt" sz="half" idx="10"/>
          </p:nvPr>
        </p:nvSpPr>
        <p:spPr/>
        <p:txBody>
          <a:bodyPr/>
          <a:lstStyle/>
          <a:p>
            <a:fld id="{744149C9-9E5E-482D-A5FD-30B7B5F1D35E}" type="datetimeFigureOut">
              <a:rPr lang="zh-HK" altLang="en-US" smtClean="0"/>
              <a:t>23/3/2022</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23691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44149C9-9E5E-482D-A5FD-30B7B5F1D35E}" type="datetimeFigureOut">
              <a:rPr lang="zh-HK" altLang="en-US" smtClean="0"/>
              <a:t>23/3/2022</a:t>
            </a:fld>
            <a:endParaRPr lang="zh-HK" altLang="en-US"/>
          </a:p>
        </p:txBody>
      </p:sp>
      <p:sp>
        <p:nvSpPr>
          <p:cNvPr id="3" name="Footer Placeholder 2"/>
          <p:cNvSpPr>
            <a:spLocks noGrp="1"/>
          </p:cNvSpPr>
          <p:nvPr>
            <p:ph type="ftr" sz="quarter" idx="11"/>
          </p:nvPr>
        </p:nvSpPr>
        <p:spPr>
          <a:xfrm>
            <a:off x="804672" y="6227064"/>
            <a:ext cx="10588752" cy="320040"/>
          </a:xfrm>
        </p:spPr>
        <p:txBody>
          <a:bodyPr/>
          <a:lstStyle/>
          <a:p>
            <a:endParaRPr lang="zh-HK" altLang="en-US"/>
          </a:p>
        </p:txBody>
      </p:sp>
      <p:sp>
        <p:nvSpPr>
          <p:cNvPr id="4" name="Slide Number Placeholder 3"/>
          <p:cNvSpPr>
            <a:spLocks noGrp="1"/>
          </p:cNvSpPr>
          <p:nvPr>
            <p:ph type="sldNum" sz="quarter" idx="12"/>
          </p:nvPr>
        </p:nvSpPr>
        <p:spPr>
          <a:xfrm>
            <a:off x="10469880"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4217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ltLang="zh-HK"/>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744149C9-9E5E-482D-A5FD-30B7B5F1D35E}" type="datetimeFigureOut">
              <a:rPr lang="zh-HK" altLang="en-US" smtClean="0"/>
              <a:t>23/3/2022</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3544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ltLang="zh-HK"/>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44149C9-9E5E-482D-A5FD-30B7B5F1D35E}" type="datetimeFigureOut">
              <a:rPr lang="zh-HK" altLang="en-US" smtClean="0"/>
              <a:t>23/3/2022</a:t>
            </a:fld>
            <a:endParaRPr lang="zh-HK" altLang="en-US"/>
          </a:p>
        </p:txBody>
      </p:sp>
      <p:sp>
        <p:nvSpPr>
          <p:cNvPr id="6" name="Footer Placeholder 5"/>
          <p:cNvSpPr>
            <a:spLocks noGrp="1"/>
          </p:cNvSpPr>
          <p:nvPr>
            <p:ph type="ftr" sz="quarter" idx="11"/>
          </p:nvPr>
        </p:nvSpPr>
        <p:spPr>
          <a:xfrm>
            <a:off x="804672" y="6227064"/>
            <a:ext cx="5942203" cy="320040"/>
          </a:xfrm>
        </p:spPr>
        <p:txBody>
          <a:bodyPr/>
          <a:lstStyle/>
          <a:p>
            <a:endParaRPr lang="zh-HK" altLang="en-US"/>
          </a:p>
        </p:txBody>
      </p:sp>
      <p:sp>
        <p:nvSpPr>
          <p:cNvPr id="7" name="Slide Number Placeholder 6"/>
          <p:cNvSpPr>
            <a:spLocks noGrp="1"/>
          </p:cNvSpPr>
          <p:nvPr>
            <p:ph type="sldNum" sz="quarter" idx="12"/>
          </p:nvPr>
        </p:nvSpPr>
        <p:spPr>
          <a:xfrm>
            <a:off x="5828377" y="320040"/>
            <a:ext cx="914400" cy="320040"/>
          </a:xfrm>
        </p:spPr>
        <p:txBody>
          <a:body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60578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ltLang="zh-HK"/>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44149C9-9E5E-482D-A5FD-30B7B5F1D35E}" type="datetimeFigureOut">
              <a:rPr lang="zh-HK" altLang="en-US" smtClean="0"/>
              <a:t>23/3/2022</a:t>
            </a:fld>
            <a:endParaRPr lang="zh-HK" alt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DF0C6EE-9A3A-4E17-9E66-0C6354F97216}" type="slidenum">
              <a:rPr lang="zh-HK" altLang="en-US" smtClean="0"/>
              <a:t>‹#›</a:t>
            </a:fld>
            <a:endParaRPr lang="zh-HK" altLang="en-US"/>
          </a:p>
        </p:txBody>
      </p:sp>
    </p:spTree>
    <p:extLst>
      <p:ext uri="{BB962C8B-B14F-4D97-AF65-F5344CB8AC3E}">
        <p14:creationId xmlns:p14="http://schemas.microsoft.com/office/powerpoint/2010/main" val="26094596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74BE-16B3-4142-8440-4F340244E48A}"/>
              </a:ext>
            </a:extLst>
          </p:cNvPr>
          <p:cNvSpPr>
            <a:spLocks noGrp="1"/>
          </p:cNvSpPr>
          <p:nvPr>
            <p:ph type="ctrTitle"/>
          </p:nvPr>
        </p:nvSpPr>
        <p:spPr>
          <a:xfrm>
            <a:off x="1759236" y="2772027"/>
            <a:ext cx="8679915" cy="947868"/>
          </a:xfrm>
        </p:spPr>
        <p:txBody>
          <a:bodyPr/>
          <a:lstStyle/>
          <a:p>
            <a:r>
              <a:rPr lang="en-GB" altLang="zh-HK" b="1" dirty="0"/>
              <a:t>Data Mining</a:t>
            </a:r>
            <a:endParaRPr lang="zh-HK" altLang="en-US" b="1" dirty="0"/>
          </a:p>
        </p:txBody>
      </p:sp>
      <p:sp>
        <p:nvSpPr>
          <p:cNvPr id="3" name="Subtitle 2">
            <a:extLst>
              <a:ext uri="{FF2B5EF4-FFF2-40B4-BE49-F238E27FC236}">
                <a16:creationId xmlns:a16="http://schemas.microsoft.com/office/drawing/2014/main" id="{354FF179-93C2-4983-9C73-64792554EB73}"/>
              </a:ext>
            </a:extLst>
          </p:cNvPr>
          <p:cNvSpPr>
            <a:spLocks noGrp="1"/>
          </p:cNvSpPr>
          <p:nvPr>
            <p:ph type="subTitle" idx="1"/>
          </p:nvPr>
        </p:nvSpPr>
        <p:spPr/>
        <p:txBody>
          <a:bodyPr/>
          <a:lstStyle/>
          <a:p>
            <a:r>
              <a:rPr lang="en-GB" altLang="zh-HK" dirty="0"/>
              <a:t>Sze Kin Sang 19062606D</a:t>
            </a:r>
            <a:endParaRPr lang="zh-HK" altLang="en-US" dirty="0"/>
          </a:p>
        </p:txBody>
      </p:sp>
      <p:sp>
        <p:nvSpPr>
          <p:cNvPr id="4" name="Title 1">
            <a:extLst>
              <a:ext uri="{FF2B5EF4-FFF2-40B4-BE49-F238E27FC236}">
                <a16:creationId xmlns:a16="http://schemas.microsoft.com/office/drawing/2014/main" id="{7F15FBB8-6E80-4E4B-8ABF-90AA303359E7}"/>
              </a:ext>
            </a:extLst>
          </p:cNvPr>
          <p:cNvSpPr txBox="1">
            <a:spLocks/>
          </p:cNvSpPr>
          <p:nvPr/>
        </p:nvSpPr>
        <p:spPr>
          <a:xfrm>
            <a:off x="1753590" y="1976157"/>
            <a:ext cx="8679915" cy="947868"/>
          </a:xfrm>
          <a:prstGeom prst="rect">
            <a:avLst/>
          </a:prstGeom>
        </p:spPr>
        <p:txBody>
          <a:bodyPr vert="horz" lIns="228600" tIns="228600" rIns="228600" bIns="0" rtlCol="0" anchor="b">
            <a:normAutofit/>
          </a:bodyPr>
          <a:lstStyle>
            <a:lvl1pPr algn="ctr" defTabSz="914400" rtl="0" eaLnBrk="1" latinLnBrk="0" hangingPunct="1">
              <a:lnSpc>
                <a:spcPct val="80000"/>
              </a:lnSpc>
              <a:spcBef>
                <a:spcPct val="0"/>
              </a:spcBef>
              <a:buNone/>
              <a:defRPr sz="5400" b="0" i="0" kern="1200" cap="none" spc="-150">
                <a:solidFill>
                  <a:srgbClr val="FFFEFF"/>
                </a:solidFill>
                <a:effectLst/>
                <a:latin typeface="+mj-lt"/>
                <a:ea typeface="+mj-ea"/>
                <a:cs typeface="+mj-cs"/>
              </a:defRPr>
            </a:lvl1pPr>
          </a:lstStyle>
          <a:p>
            <a:r>
              <a:rPr lang="en-US" altLang="zh-CN" b="1"/>
              <a:t>EIE3112 Database System</a:t>
            </a:r>
            <a:endParaRPr lang="zh-HK" altLang="en-US" b="1" dirty="0"/>
          </a:p>
        </p:txBody>
      </p:sp>
    </p:spTree>
    <p:extLst>
      <p:ext uri="{BB962C8B-B14F-4D97-AF65-F5344CB8AC3E}">
        <p14:creationId xmlns:p14="http://schemas.microsoft.com/office/powerpoint/2010/main" val="257358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FFAE2-8E43-4DC2-9A0A-D0213C1C1561}"/>
              </a:ext>
            </a:extLst>
          </p:cNvPr>
          <p:cNvSpPr>
            <a:spLocks noGrp="1"/>
          </p:cNvSpPr>
          <p:nvPr>
            <p:ph type="title"/>
          </p:nvPr>
        </p:nvSpPr>
        <p:spPr>
          <a:xfrm>
            <a:off x="2880485" y="841375"/>
            <a:ext cx="6230857" cy="1230570"/>
          </a:xfrm>
        </p:spPr>
        <p:txBody>
          <a:bodyPr anchor="t">
            <a:normAutofit/>
          </a:bodyPr>
          <a:lstStyle/>
          <a:p>
            <a:pPr algn="l"/>
            <a:r>
              <a:rPr lang="en-GB" altLang="zh-HK" sz="3600" b="1" dirty="0">
                <a:solidFill>
                  <a:schemeClr val="accent1"/>
                </a:solidFill>
              </a:rPr>
              <a:t>What is Data Mining?</a:t>
            </a:r>
            <a:endParaRPr lang="zh-HK" altLang="en-US" sz="3600" b="1"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6BE92FE1-D7E5-4E2F-8B27-23EDEF751900}"/>
              </a:ext>
            </a:extLst>
          </p:cNvPr>
          <p:cNvSpPr>
            <a:spLocks noGrp="1"/>
          </p:cNvSpPr>
          <p:nvPr>
            <p:ph idx="1"/>
          </p:nvPr>
        </p:nvSpPr>
        <p:spPr>
          <a:xfrm>
            <a:off x="2880487" y="2249046"/>
            <a:ext cx="6123783" cy="3802762"/>
          </a:xfrm>
        </p:spPr>
        <p:txBody>
          <a:bodyPr anchor="t">
            <a:normAutofit/>
          </a:bodyPr>
          <a:lstStyle/>
          <a:p>
            <a:endParaRPr lang="en-GB" altLang="zh-HK" dirty="0"/>
          </a:p>
          <a:p>
            <a:r>
              <a:rPr lang="en-GB" altLang="zh-HK" dirty="0"/>
              <a:t>To Extract Useful Information from the Large, Unmanaged Data or Databases(Hand et al., 2001)</a:t>
            </a:r>
          </a:p>
          <a:p>
            <a:endParaRPr lang="en-GB" altLang="zh-HK" dirty="0">
              <a:highlight>
                <a:srgbClr val="FFFF00"/>
              </a:highlight>
            </a:endParaRPr>
          </a:p>
          <a:p>
            <a:pPr marL="0" indent="0">
              <a:buNone/>
            </a:pPr>
            <a:r>
              <a:rPr lang="en-GB" altLang="zh-HK" dirty="0"/>
              <a:t>-&gt; Recognizing the trends and pattern </a:t>
            </a:r>
          </a:p>
          <a:p>
            <a:pPr marL="0" indent="0">
              <a:buNone/>
            </a:pPr>
            <a:r>
              <a:rPr lang="en-GB" altLang="zh-HK" dirty="0"/>
              <a:t>-&gt; Enhancing the service</a:t>
            </a:r>
          </a:p>
        </p:txBody>
      </p:sp>
      <p:pic>
        <p:nvPicPr>
          <p:cNvPr id="4" name="Picture 3">
            <a:extLst>
              <a:ext uri="{FF2B5EF4-FFF2-40B4-BE49-F238E27FC236}">
                <a16:creationId xmlns:a16="http://schemas.microsoft.com/office/drawing/2014/main" id="{EC396EBB-7457-4534-889F-B9AC1F40C990}"/>
              </a:ext>
            </a:extLst>
          </p:cNvPr>
          <p:cNvPicPr>
            <a:picLocks noChangeAspect="1"/>
          </p:cNvPicPr>
          <p:nvPr/>
        </p:nvPicPr>
        <p:blipFill rotWithShape="1">
          <a:blip r:embed="rId3"/>
          <a:srcRect l="64567" t="6937" r="2284" b="9348"/>
          <a:stretch/>
        </p:blipFill>
        <p:spPr>
          <a:xfrm>
            <a:off x="9331140" y="2232536"/>
            <a:ext cx="2267550" cy="2456616"/>
          </a:xfrm>
          <a:prstGeom prst="rect">
            <a:avLst/>
          </a:prstGeom>
        </p:spPr>
      </p:pic>
    </p:spTree>
    <p:extLst>
      <p:ext uri="{BB962C8B-B14F-4D97-AF65-F5344CB8AC3E}">
        <p14:creationId xmlns:p14="http://schemas.microsoft.com/office/powerpoint/2010/main" val="377877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2A9D5-837F-4A47-93B5-84EA389789CC}"/>
              </a:ext>
            </a:extLst>
          </p:cNvPr>
          <p:cNvSpPr>
            <a:spLocks noGrp="1"/>
          </p:cNvSpPr>
          <p:nvPr>
            <p:ph type="title"/>
          </p:nvPr>
        </p:nvSpPr>
        <p:spPr>
          <a:xfrm>
            <a:off x="2880485" y="841375"/>
            <a:ext cx="8190738" cy="1230570"/>
          </a:xfrm>
        </p:spPr>
        <p:txBody>
          <a:bodyPr anchor="t">
            <a:normAutofit/>
          </a:bodyPr>
          <a:lstStyle/>
          <a:p>
            <a:pPr algn="l"/>
            <a:r>
              <a:rPr lang="en-GB" altLang="zh-HK" sz="3600" b="1" dirty="0">
                <a:solidFill>
                  <a:schemeClr val="accent1"/>
                </a:solidFill>
              </a:rPr>
              <a:t>Real Life Application: Healthcare</a:t>
            </a:r>
            <a:endParaRPr lang="zh-HK" altLang="en-US" sz="3600" b="1"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9A24FCA-877D-4182-A3DA-112DB9EFE083}"/>
              </a:ext>
            </a:extLst>
          </p:cNvPr>
          <p:cNvSpPr>
            <a:spLocks noGrp="1"/>
          </p:cNvSpPr>
          <p:nvPr>
            <p:ph idx="1"/>
          </p:nvPr>
        </p:nvSpPr>
        <p:spPr>
          <a:xfrm>
            <a:off x="2880487" y="2249046"/>
            <a:ext cx="8190738" cy="4459986"/>
          </a:xfrm>
        </p:spPr>
        <p:txBody>
          <a:bodyPr anchor="t">
            <a:normAutofit/>
          </a:bodyPr>
          <a:lstStyle/>
          <a:p>
            <a:r>
              <a:rPr lang="en-GB" altLang="zh-HK" dirty="0"/>
              <a:t>Chronic Diseases Identification</a:t>
            </a:r>
          </a:p>
          <a:p>
            <a:pPr marL="457200" lvl="1" indent="0">
              <a:buNone/>
            </a:pPr>
            <a:r>
              <a:rPr lang="en-GB" altLang="zh-HK" sz="1800" dirty="0"/>
              <a:t>Comparing the common point of the patient with others to identify or estimate the risk of suffering from chronic diseases</a:t>
            </a:r>
          </a:p>
          <a:p>
            <a:pPr marL="457200" lvl="1" indent="0">
              <a:buNone/>
            </a:pPr>
            <a:endParaRPr lang="en-GB" altLang="zh-HK" sz="1800" dirty="0"/>
          </a:p>
          <a:p>
            <a:r>
              <a:rPr lang="en-GB" altLang="zh-HK" dirty="0"/>
              <a:t>Treatments Enhancement</a:t>
            </a:r>
          </a:p>
          <a:p>
            <a:pPr marL="457200" lvl="1" indent="0">
              <a:buNone/>
            </a:pPr>
            <a:r>
              <a:rPr lang="en-GB" altLang="zh-HK" sz="1800" dirty="0"/>
              <a:t>Enhancing the formulae of the medical herb to treat kidney disease</a:t>
            </a:r>
          </a:p>
          <a:p>
            <a:pPr marL="457200" lvl="1" indent="0">
              <a:buNone/>
            </a:pPr>
            <a:r>
              <a:rPr lang="en-GB" altLang="zh-HK" sz="1800" dirty="0"/>
              <a:t>(</a:t>
            </a:r>
            <a:r>
              <a:rPr lang="en-GB" altLang="zh-HK" sz="1800" b="0" i="0" dirty="0">
                <a:solidFill>
                  <a:srgbClr val="000000"/>
                </a:solidFill>
                <a:effectLst/>
              </a:rPr>
              <a:t>Xia et al., 2020</a:t>
            </a:r>
            <a:r>
              <a:rPr lang="en-GB" altLang="zh-HK" sz="1800" dirty="0"/>
              <a:t>)</a:t>
            </a:r>
          </a:p>
          <a:p>
            <a:pPr marL="457200" lvl="1" indent="0">
              <a:buNone/>
            </a:pPr>
            <a:endParaRPr lang="en-GB" altLang="zh-HK" sz="1800" dirty="0"/>
          </a:p>
          <a:p>
            <a:r>
              <a:rPr lang="en-GB" altLang="zh-HK" dirty="0"/>
              <a:t>Fraudulent Data Prevention</a:t>
            </a:r>
          </a:p>
          <a:p>
            <a:pPr marL="457200" lvl="1" indent="0">
              <a:buNone/>
            </a:pPr>
            <a:r>
              <a:rPr lang="en-GB" altLang="zh-HK" sz="1800" dirty="0"/>
              <a:t>Data Mining can help preventing abusive medical claims for the insurance companies(Ortega</a:t>
            </a:r>
            <a:r>
              <a:rPr lang="en-GB" altLang="zh-HK" sz="1800" b="0" i="0" dirty="0">
                <a:solidFill>
                  <a:srgbClr val="000000"/>
                </a:solidFill>
                <a:effectLst/>
              </a:rPr>
              <a:t> et al., 2006</a:t>
            </a:r>
            <a:r>
              <a:rPr lang="en-GB" altLang="zh-HK" sz="1800" dirty="0"/>
              <a:t>)</a:t>
            </a:r>
            <a:endParaRPr lang="zh-HK" altLang="en-US" sz="1800" dirty="0"/>
          </a:p>
        </p:txBody>
      </p:sp>
      <p:pic>
        <p:nvPicPr>
          <p:cNvPr id="6" name="Picture 5">
            <a:extLst>
              <a:ext uri="{FF2B5EF4-FFF2-40B4-BE49-F238E27FC236}">
                <a16:creationId xmlns:a16="http://schemas.microsoft.com/office/drawing/2014/main" id="{CF0E701C-E5BC-44CB-B829-1D014FE14972}"/>
              </a:ext>
            </a:extLst>
          </p:cNvPr>
          <p:cNvPicPr>
            <a:picLocks noChangeAspect="1"/>
          </p:cNvPicPr>
          <p:nvPr/>
        </p:nvPicPr>
        <p:blipFill>
          <a:blip r:embed="rId3"/>
          <a:stretch>
            <a:fillRect/>
          </a:stretch>
        </p:blipFill>
        <p:spPr>
          <a:xfrm>
            <a:off x="9696099" y="528638"/>
            <a:ext cx="1961708" cy="1961708"/>
          </a:xfrm>
          <a:prstGeom prst="rect">
            <a:avLst/>
          </a:prstGeom>
        </p:spPr>
      </p:pic>
    </p:spTree>
    <p:extLst>
      <p:ext uri="{BB962C8B-B14F-4D97-AF65-F5344CB8AC3E}">
        <p14:creationId xmlns:p14="http://schemas.microsoft.com/office/powerpoint/2010/main" val="48625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2A9D5-837F-4A47-93B5-84EA389789CC}"/>
              </a:ext>
            </a:extLst>
          </p:cNvPr>
          <p:cNvSpPr>
            <a:spLocks noGrp="1"/>
          </p:cNvSpPr>
          <p:nvPr>
            <p:ph type="title"/>
          </p:nvPr>
        </p:nvSpPr>
        <p:spPr>
          <a:xfrm>
            <a:off x="2880485" y="841375"/>
            <a:ext cx="8190738" cy="1230570"/>
          </a:xfrm>
        </p:spPr>
        <p:txBody>
          <a:bodyPr anchor="t">
            <a:normAutofit/>
          </a:bodyPr>
          <a:lstStyle/>
          <a:p>
            <a:pPr algn="l"/>
            <a:r>
              <a:rPr lang="en-GB" altLang="zh-HK" sz="3600" b="1" dirty="0">
                <a:solidFill>
                  <a:schemeClr val="accent1"/>
                </a:solidFill>
              </a:rPr>
              <a:t>Case Study: Amazon (Zatari, 2015)</a:t>
            </a:r>
            <a:endParaRPr lang="zh-HK" altLang="en-US" sz="3600" b="1"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9A24FCA-877D-4182-A3DA-112DB9EFE083}"/>
              </a:ext>
            </a:extLst>
          </p:cNvPr>
          <p:cNvSpPr>
            <a:spLocks noGrp="1"/>
          </p:cNvSpPr>
          <p:nvPr>
            <p:ph idx="1"/>
          </p:nvPr>
        </p:nvSpPr>
        <p:spPr>
          <a:xfrm>
            <a:off x="2880487" y="2249046"/>
            <a:ext cx="8190738" cy="4459986"/>
          </a:xfrm>
        </p:spPr>
        <p:txBody>
          <a:bodyPr anchor="t">
            <a:normAutofit/>
          </a:bodyPr>
          <a:lstStyle/>
          <a:p>
            <a:pPr algn="just"/>
            <a:r>
              <a:rPr lang="en-GB" altLang="zh-HK" dirty="0"/>
              <a:t>By analysing user’s database information</a:t>
            </a:r>
          </a:p>
          <a:p>
            <a:pPr marL="0" indent="0" algn="just">
              <a:buNone/>
            </a:pPr>
            <a:r>
              <a:rPr lang="en-GB" altLang="zh-HK" dirty="0"/>
              <a:t>-&gt; Better Marketing -&gt; Better User Experience -&gt; Better Service</a:t>
            </a:r>
          </a:p>
          <a:p>
            <a:pPr algn="just"/>
            <a:endParaRPr lang="en-GB" altLang="zh-HK" dirty="0"/>
          </a:p>
          <a:p>
            <a:pPr algn="just"/>
            <a:endParaRPr lang="en-GB" altLang="zh-HK" dirty="0"/>
          </a:p>
          <a:p>
            <a:pPr algn="just"/>
            <a:r>
              <a:rPr lang="en-GB" altLang="zh-HK" dirty="0"/>
              <a:t>Different Approaches of data mining</a:t>
            </a:r>
          </a:p>
          <a:p>
            <a:pPr algn="just"/>
            <a:r>
              <a:rPr lang="en-GB" altLang="zh-HK" dirty="0"/>
              <a:t>Basket Analysis</a:t>
            </a:r>
          </a:p>
          <a:p>
            <a:pPr marL="457200" lvl="1" indent="0" algn="just">
              <a:buNone/>
            </a:pPr>
            <a:r>
              <a:rPr lang="en-GB" altLang="zh-HK" sz="1800" dirty="0"/>
              <a:t>To predict and recommend products customers maybe interested in</a:t>
            </a:r>
          </a:p>
          <a:p>
            <a:pPr algn="just"/>
            <a:r>
              <a:rPr lang="en-GB" altLang="zh-HK" dirty="0"/>
              <a:t>Behaviour Analysis</a:t>
            </a:r>
          </a:p>
          <a:p>
            <a:pPr marL="457200" lvl="1" indent="0" algn="just">
              <a:buNone/>
            </a:pPr>
            <a:r>
              <a:rPr lang="en-GB" altLang="zh-HK" sz="1800" dirty="0"/>
              <a:t>To provide better service based on the customer’s behaviour</a:t>
            </a:r>
          </a:p>
          <a:p>
            <a:pPr algn="just"/>
            <a:endParaRPr lang="en-GB" altLang="zh-HK" dirty="0"/>
          </a:p>
        </p:txBody>
      </p:sp>
      <p:pic>
        <p:nvPicPr>
          <p:cNvPr id="5" name="Picture 4">
            <a:extLst>
              <a:ext uri="{FF2B5EF4-FFF2-40B4-BE49-F238E27FC236}">
                <a16:creationId xmlns:a16="http://schemas.microsoft.com/office/drawing/2014/main" id="{2F935110-E235-448E-BACE-466A97B8592E}"/>
              </a:ext>
            </a:extLst>
          </p:cNvPr>
          <p:cNvPicPr>
            <a:picLocks noChangeAspect="1"/>
          </p:cNvPicPr>
          <p:nvPr/>
        </p:nvPicPr>
        <p:blipFill>
          <a:blip r:embed="rId3"/>
          <a:stretch>
            <a:fillRect/>
          </a:stretch>
        </p:blipFill>
        <p:spPr>
          <a:xfrm>
            <a:off x="9392303" y="450762"/>
            <a:ext cx="2231240" cy="2231240"/>
          </a:xfrm>
          <a:prstGeom prst="rect">
            <a:avLst/>
          </a:prstGeom>
        </p:spPr>
      </p:pic>
    </p:spTree>
    <p:extLst>
      <p:ext uri="{BB962C8B-B14F-4D97-AF65-F5344CB8AC3E}">
        <p14:creationId xmlns:p14="http://schemas.microsoft.com/office/powerpoint/2010/main" val="298278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68D81-13D7-49C0-A80C-A2194E2CBA31}"/>
              </a:ext>
            </a:extLst>
          </p:cNvPr>
          <p:cNvSpPr>
            <a:spLocks noGrp="1"/>
          </p:cNvSpPr>
          <p:nvPr>
            <p:ph type="title"/>
          </p:nvPr>
        </p:nvSpPr>
        <p:spPr>
          <a:xfrm>
            <a:off x="2880485" y="841375"/>
            <a:ext cx="6230857" cy="1230570"/>
          </a:xfrm>
        </p:spPr>
        <p:txBody>
          <a:bodyPr anchor="t">
            <a:normAutofit/>
          </a:bodyPr>
          <a:lstStyle/>
          <a:p>
            <a:pPr algn="l"/>
            <a:r>
              <a:rPr lang="en-GB" altLang="zh-HK" sz="3600" b="1" dirty="0">
                <a:solidFill>
                  <a:schemeClr val="accent1"/>
                </a:solidFill>
              </a:rPr>
              <a:t>Criticism</a:t>
            </a:r>
            <a:endParaRPr lang="zh-HK" altLang="en-US" sz="3600" b="1"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9C79D920-D53E-41BC-8718-94DEDA10AB83}"/>
              </a:ext>
            </a:extLst>
          </p:cNvPr>
          <p:cNvSpPr>
            <a:spLocks noGrp="1"/>
          </p:cNvSpPr>
          <p:nvPr>
            <p:ph idx="1"/>
          </p:nvPr>
        </p:nvSpPr>
        <p:spPr>
          <a:xfrm>
            <a:off x="2880487" y="2249046"/>
            <a:ext cx="6684201" cy="3802762"/>
          </a:xfrm>
        </p:spPr>
        <p:txBody>
          <a:bodyPr anchor="t">
            <a:normAutofit/>
          </a:bodyPr>
          <a:lstStyle/>
          <a:p>
            <a:r>
              <a:rPr lang="en-GB" altLang="zh-HK" dirty="0"/>
              <a:t>Personal Detail Security</a:t>
            </a:r>
          </a:p>
          <a:p>
            <a:pPr marL="457200" lvl="1" indent="0">
              <a:buNone/>
            </a:pPr>
            <a:r>
              <a:rPr lang="en-GB" altLang="zh-HK" sz="1800" dirty="0"/>
              <a:t>Rely heavily on the personal information</a:t>
            </a:r>
          </a:p>
          <a:p>
            <a:pPr marL="457200" lvl="1" indent="0">
              <a:buNone/>
            </a:pPr>
            <a:r>
              <a:rPr lang="en-GB" altLang="zh-HK" sz="1800" dirty="0"/>
              <a:t>May suffer from security issues, like information leakage</a:t>
            </a:r>
          </a:p>
          <a:p>
            <a:pPr marL="457200" lvl="1" indent="0">
              <a:buNone/>
            </a:pPr>
            <a:r>
              <a:rPr lang="en-GB" altLang="zh-HK" sz="1800" dirty="0"/>
              <a:t>How to ensure data privacy</a:t>
            </a:r>
          </a:p>
          <a:p>
            <a:pPr marL="457200" lvl="1" indent="0">
              <a:buNone/>
            </a:pPr>
            <a:r>
              <a:rPr lang="en-GB" altLang="zh-HK" sz="1800" dirty="0"/>
              <a:t> </a:t>
            </a:r>
          </a:p>
          <a:p>
            <a:r>
              <a:rPr lang="en-GB" altLang="zh-HK" dirty="0"/>
              <a:t>Network Ethics on Social Media</a:t>
            </a:r>
          </a:p>
          <a:p>
            <a:pPr marL="457200" lvl="1" indent="0">
              <a:buNone/>
            </a:pPr>
            <a:r>
              <a:rPr lang="en-GB" altLang="zh-HK" sz="1800" dirty="0"/>
              <a:t>Facebook, Twitter</a:t>
            </a:r>
          </a:p>
          <a:p>
            <a:pPr marL="457200" lvl="1" indent="0">
              <a:buNone/>
            </a:pPr>
            <a:r>
              <a:rPr lang="en-GB" altLang="zh-HK" sz="1800" dirty="0"/>
              <a:t>Algorithm only shows you posts with similar content</a:t>
            </a:r>
          </a:p>
          <a:p>
            <a:pPr marL="457200" lvl="1" indent="0">
              <a:buNone/>
            </a:pPr>
            <a:r>
              <a:rPr lang="en-GB" altLang="zh-HK" sz="1800" dirty="0"/>
              <a:t>Barrier for the public to get information</a:t>
            </a:r>
          </a:p>
          <a:p>
            <a:pPr marL="457200" lvl="1" indent="0">
              <a:buNone/>
            </a:pPr>
            <a:endParaRPr lang="zh-HK" altLang="en-US" sz="1400" dirty="0"/>
          </a:p>
        </p:txBody>
      </p:sp>
    </p:spTree>
    <p:extLst>
      <p:ext uri="{BB962C8B-B14F-4D97-AF65-F5344CB8AC3E}">
        <p14:creationId xmlns:p14="http://schemas.microsoft.com/office/powerpoint/2010/main" val="34308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3B5C1-8D2E-4050-8369-70ED9CE4CF23}"/>
              </a:ext>
            </a:extLst>
          </p:cNvPr>
          <p:cNvSpPr>
            <a:spLocks noGrp="1"/>
          </p:cNvSpPr>
          <p:nvPr>
            <p:ph type="title"/>
          </p:nvPr>
        </p:nvSpPr>
        <p:spPr>
          <a:xfrm>
            <a:off x="2880485" y="841375"/>
            <a:ext cx="6230857" cy="1230570"/>
          </a:xfrm>
        </p:spPr>
        <p:txBody>
          <a:bodyPr anchor="t">
            <a:normAutofit/>
          </a:bodyPr>
          <a:lstStyle/>
          <a:p>
            <a:pPr algn="l"/>
            <a:r>
              <a:rPr lang="en-GB" altLang="zh-HK" sz="3600" b="1" dirty="0">
                <a:solidFill>
                  <a:schemeClr val="accent1"/>
                </a:solidFill>
              </a:rPr>
              <a:t>Reference</a:t>
            </a:r>
            <a:endParaRPr lang="zh-HK" altLang="en-US" sz="3600" b="1"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08F78FC-F248-4301-B4E6-941402ACA82B}"/>
              </a:ext>
            </a:extLst>
          </p:cNvPr>
          <p:cNvSpPr>
            <a:spLocks noGrp="1"/>
          </p:cNvSpPr>
          <p:nvPr>
            <p:ph idx="1"/>
          </p:nvPr>
        </p:nvSpPr>
        <p:spPr>
          <a:xfrm>
            <a:off x="2880487" y="1772356"/>
            <a:ext cx="6123783" cy="4673600"/>
          </a:xfrm>
        </p:spPr>
        <p:txBody>
          <a:bodyPr anchor="t">
            <a:normAutofit/>
          </a:bodyPr>
          <a:lstStyle/>
          <a:p>
            <a:r>
              <a:rPr lang="en-US" altLang="zh-HK" sz="1600" dirty="0"/>
              <a:t>Hand, D., </a:t>
            </a:r>
            <a:r>
              <a:rPr lang="en-US" altLang="zh-HK" sz="1600" dirty="0" err="1"/>
              <a:t>Mannila</a:t>
            </a:r>
            <a:r>
              <a:rPr lang="en-US" altLang="zh-HK" sz="1600" dirty="0"/>
              <a:t>, H., &amp;amp; Smyth, P. (2001). Principles of Data Mining. MIT Press.</a:t>
            </a:r>
          </a:p>
          <a:p>
            <a:r>
              <a:rPr lang="en-GB" altLang="zh-HK" sz="1600" dirty="0">
                <a:effectLst/>
              </a:rPr>
              <a:t>Xia, P., Gao, K., </a:t>
            </a:r>
            <a:r>
              <a:rPr lang="en-GB" altLang="zh-HK" sz="1600" dirty="0" err="1">
                <a:effectLst/>
              </a:rPr>
              <a:t>Xie</a:t>
            </a:r>
            <a:r>
              <a:rPr lang="en-GB" altLang="zh-HK" sz="1600" dirty="0">
                <a:effectLst/>
              </a:rPr>
              <a:t>, J., Sun, W., Shi, M., Li, W., Zhao, J., Yan, J., Liu, Q., Zheng, M., Wang, X., Wu, Q., Zhou, E., Chen, J., </a:t>
            </a:r>
            <a:r>
              <a:rPr lang="en-GB" altLang="zh-HK" sz="1600" dirty="0" err="1">
                <a:effectLst/>
              </a:rPr>
              <a:t>Xv</a:t>
            </a:r>
            <a:r>
              <a:rPr lang="en-GB" altLang="zh-HK" sz="1600" dirty="0">
                <a:effectLst/>
              </a:rPr>
              <a:t>, L., &amp; He, W. (2020). Data Mining-based analysis of Chinese medicinal herb formulae in chronic kidney disease treatment. </a:t>
            </a:r>
            <a:r>
              <a:rPr lang="en-GB" altLang="zh-HK" sz="1600" i="1" dirty="0">
                <a:effectLst/>
              </a:rPr>
              <a:t>Evidence-Based Complementary and Alternative Medicine</a:t>
            </a:r>
            <a:r>
              <a:rPr lang="en-GB" altLang="zh-HK" sz="1600" dirty="0">
                <a:effectLst/>
              </a:rPr>
              <a:t>, </a:t>
            </a:r>
            <a:r>
              <a:rPr lang="en-GB" altLang="zh-HK" sz="1600" i="1" dirty="0">
                <a:effectLst/>
              </a:rPr>
              <a:t>2020</a:t>
            </a:r>
            <a:r>
              <a:rPr lang="en-GB" altLang="zh-HK" sz="1600" dirty="0">
                <a:effectLst/>
              </a:rPr>
              <a:t>, 1–14. https://doi.org/10.1155/2020/9719872 </a:t>
            </a:r>
          </a:p>
          <a:p>
            <a:r>
              <a:rPr lang="en-US" altLang="zh-HK" sz="1600" dirty="0">
                <a:effectLst/>
              </a:rPr>
              <a:t>Ortega, P. A., Figueroa, C. J., &amp; </a:t>
            </a:r>
            <a:r>
              <a:rPr lang="en-US" altLang="zh-HK" sz="1600" dirty="0" err="1">
                <a:effectLst/>
              </a:rPr>
              <a:t>Ruz</a:t>
            </a:r>
            <a:r>
              <a:rPr lang="en-US" altLang="zh-HK" sz="1600" dirty="0">
                <a:effectLst/>
              </a:rPr>
              <a:t>, G. A. (2006). Proceedings of the 2006 International Conference on Data Mining. In </a:t>
            </a:r>
            <a:r>
              <a:rPr lang="en-US" altLang="zh-HK" sz="1600" i="1" dirty="0">
                <a:effectLst/>
              </a:rPr>
              <a:t>A Medical Claim Fraud/Abuse Detection System based on Data Mining: A Case Study in Chile</a:t>
            </a:r>
            <a:r>
              <a:rPr lang="en-US" altLang="zh-HK" sz="1600" dirty="0">
                <a:effectLst/>
              </a:rPr>
              <a:t> (pp. 1–8). Las Vegas.</a:t>
            </a:r>
          </a:p>
          <a:p>
            <a:r>
              <a:rPr lang="en-US" altLang="zh-HK" sz="1600" dirty="0" err="1">
                <a:effectLst/>
              </a:rPr>
              <a:t>Zatari</a:t>
            </a:r>
            <a:r>
              <a:rPr lang="en-US" altLang="zh-HK" sz="1600" dirty="0">
                <a:effectLst/>
              </a:rPr>
              <a:t>, T. (2015). Data Mining by Amazon. </a:t>
            </a:r>
            <a:r>
              <a:rPr lang="en-US" altLang="zh-HK" sz="1600" i="1" dirty="0">
                <a:effectLst/>
              </a:rPr>
              <a:t>International Journal of Scientific &amp; Engineering Research</a:t>
            </a:r>
            <a:r>
              <a:rPr lang="en-US" altLang="zh-HK" sz="1600" dirty="0">
                <a:effectLst/>
              </a:rPr>
              <a:t>, </a:t>
            </a:r>
            <a:r>
              <a:rPr lang="en-US" altLang="zh-HK" sz="1600" i="1" dirty="0">
                <a:effectLst/>
              </a:rPr>
              <a:t>6</a:t>
            </a:r>
            <a:r>
              <a:rPr lang="en-US" altLang="zh-HK" sz="1600" dirty="0">
                <a:effectLst/>
              </a:rPr>
              <a:t>(6), 867–868.  </a:t>
            </a:r>
          </a:p>
          <a:p>
            <a:endParaRPr lang="en-US" altLang="zh-HK" sz="1600" dirty="0"/>
          </a:p>
          <a:p>
            <a:endParaRPr lang="zh-HK" altLang="en-US" sz="1600" dirty="0"/>
          </a:p>
        </p:txBody>
      </p:sp>
    </p:spTree>
    <p:extLst>
      <p:ext uri="{BB962C8B-B14F-4D97-AF65-F5344CB8AC3E}">
        <p14:creationId xmlns:p14="http://schemas.microsoft.com/office/powerpoint/2010/main" val="90119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4C6F4EF-B525-4277-BE25-CEAC17BDA429}"/>
              </a:ext>
            </a:extLst>
          </p:cNvPr>
          <p:cNvSpPr>
            <a:spLocks noGrp="1"/>
          </p:cNvSpPr>
          <p:nvPr>
            <p:ph type="title"/>
          </p:nvPr>
        </p:nvSpPr>
        <p:spPr>
          <a:xfrm>
            <a:off x="2624138" y="2752345"/>
            <a:ext cx="6677553" cy="1353310"/>
          </a:xfrm>
        </p:spPr>
        <p:txBody>
          <a:bodyPr anchor="b">
            <a:normAutofit/>
          </a:bodyPr>
          <a:lstStyle/>
          <a:p>
            <a:r>
              <a:rPr lang="en-GB" altLang="zh-HK" sz="3600" b="1" dirty="0">
                <a:solidFill>
                  <a:schemeClr val="accent1"/>
                </a:solidFill>
              </a:rPr>
              <a:t>The End</a:t>
            </a:r>
            <a:endParaRPr lang="zh-HK" altLang="en-US" sz="3600" b="1" dirty="0">
              <a:solidFill>
                <a:schemeClr val="tx1"/>
              </a:solidFill>
            </a:endParaRPr>
          </a:p>
        </p:txBody>
      </p:sp>
    </p:spTree>
    <p:extLst>
      <p:ext uri="{BB962C8B-B14F-4D97-AF65-F5344CB8AC3E}">
        <p14:creationId xmlns:p14="http://schemas.microsoft.com/office/powerpoint/2010/main" val="16274920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507</TotalTime>
  <Words>962</Words>
  <Application>Microsoft Office PowerPoint</Application>
  <PresentationFormat>Widescreen</PresentationFormat>
  <Paragraphs>53</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Rockwell</vt:lpstr>
      <vt:lpstr>Wingdings</vt:lpstr>
      <vt:lpstr>Atlas</vt:lpstr>
      <vt:lpstr>Data Mining</vt:lpstr>
      <vt:lpstr>What is Data Mining?</vt:lpstr>
      <vt:lpstr>Real Life Application: Healthcare</vt:lpstr>
      <vt:lpstr>Case Study: Amazon (Zatari, 2015)</vt:lpstr>
      <vt:lpstr>Criticism</vt:lpstr>
      <vt:lpstr>Reference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SZE, IATNEHC [Student]</dc:creator>
  <cp:lastModifiedBy>SZE, IATNEHC [Student]</cp:lastModifiedBy>
  <cp:revision>20</cp:revision>
  <dcterms:created xsi:type="dcterms:W3CDTF">2022-02-20T15:21:02Z</dcterms:created>
  <dcterms:modified xsi:type="dcterms:W3CDTF">2022-03-23T15:02:02Z</dcterms:modified>
</cp:coreProperties>
</file>