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F9999"/>
    <a:srgbClr val="FFFF66"/>
    <a:srgbClr val="66FFFF"/>
    <a:srgbClr val="FFCCCC"/>
    <a:srgbClr val="FFFF99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946-6C19-46EB-93DC-9E79A234BCE9}" type="datetimeFigureOut">
              <a:rPr lang="en-US" smtClean="0"/>
              <a:pPr/>
              <a:t>11/1/2007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A2BF-30B8-45C7-8CC9-AA739041B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946-6C19-46EB-93DC-9E79A234BCE9}" type="datetimeFigureOut">
              <a:rPr lang="en-US" smtClean="0"/>
              <a:pPr/>
              <a:t>11/1/2007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A2BF-30B8-45C7-8CC9-AA739041B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946-6C19-46EB-93DC-9E79A234BCE9}" type="datetimeFigureOut">
              <a:rPr lang="en-US" smtClean="0"/>
              <a:pPr/>
              <a:t>11/1/2007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A2BF-30B8-45C7-8CC9-AA739041B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946-6C19-46EB-93DC-9E79A234BCE9}" type="datetimeFigureOut">
              <a:rPr lang="en-US" smtClean="0"/>
              <a:pPr/>
              <a:t>11/1/2007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A2BF-30B8-45C7-8CC9-AA739041B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946-6C19-46EB-93DC-9E79A234BCE9}" type="datetimeFigureOut">
              <a:rPr lang="en-US" smtClean="0"/>
              <a:pPr/>
              <a:t>11/1/2007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A2BF-30B8-45C7-8CC9-AA739041B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946-6C19-46EB-93DC-9E79A234BCE9}" type="datetimeFigureOut">
              <a:rPr lang="en-US" smtClean="0"/>
              <a:pPr/>
              <a:t>11/1/2007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A2BF-30B8-45C7-8CC9-AA739041B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946-6C19-46EB-93DC-9E79A234BCE9}" type="datetimeFigureOut">
              <a:rPr lang="en-US" smtClean="0"/>
              <a:pPr/>
              <a:t>11/1/2007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A2BF-30B8-45C7-8CC9-AA739041B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946-6C19-46EB-93DC-9E79A234BCE9}" type="datetimeFigureOut">
              <a:rPr lang="en-US" smtClean="0"/>
              <a:pPr/>
              <a:t>11/1/2007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A2BF-30B8-45C7-8CC9-AA739041B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946-6C19-46EB-93DC-9E79A234BCE9}" type="datetimeFigureOut">
              <a:rPr lang="en-US" smtClean="0"/>
              <a:pPr/>
              <a:t>11/1/2007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A2BF-30B8-45C7-8CC9-AA739041B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946-6C19-46EB-93DC-9E79A234BCE9}" type="datetimeFigureOut">
              <a:rPr lang="en-US" smtClean="0"/>
              <a:pPr/>
              <a:t>11/1/2007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A2BF-30B8-45C7-8CC9-AA739041B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F946-6C19-46EB-93DC-9E79A234BCE9}" type="datetimeFigureOut">
              <a:rPr lang="en-US" smtClean="0"/>
              <a:pPr/>
              <a:t>11/1/2007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A2BF-30B8-45C7-8CC9-AA739041B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BF946-6C19-46EB-93DC-9E79A234BCE9}" type="datetimeFigureOut">
              <a:rPr lang="en-US" smtClean="0"/>
              <a:pPr/>
              <a:t>11/1/2007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A2BF-30B8-45C7-8CC9-AA739041B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3352800" y="2209800"/>
            <a:ext cx="1143000" cy="762000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b="1" dirty="0" smtClean="0">
                <a:solidFill>
                  <a:srgbClr val="000000"/>
                </a:solidFill>
              </a:rPr>
              <a:t>WS</a:t>
            </a:r>
            <a:endParaRPr lang="sv-SE" sz="2400" b="1" dirty="0" smtClean="0">
              <a:solidFill>
                <a:srgbClr val="000000"/>
              </a:solidFill>
            </a:endParaRPr>
          </a:p>
          <a:p>
            <a:pPr algn="ctr"/>
            <a:r>
              <a:rPr lang="sv-SE" sz="1000" b="1" dirty="0" smtClean="0">
                <a:solidFill>
                  <a:srgbClr val="000000"/>
                </a:solidFill>
              </a:rPr>
              <a:t>(</a:t>
            </a:r>
            <a:r>
              <a:rPr lang="sv-SE" sz="1000" b="1" dirty="0" smtClean="0">
                <a:solidFill>
                  <a:srgbClr val="000000"/>
                </a:solidFill>
              </a:rPr>
              <a:t>SOAP, …)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0600" y="838200"/>
            <a:ext cx="838200" cy="3505200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sv-SE" sz="2400" b="1" dirty="0" err="1" smtClean="0">
                <a:solidFill>
                  <a:schemeClr val="tx1"/>
                </a:solidFill>
              </a:rPr>
              <a:t>Hosting</a:t>
            </a:r>
            <a:r>
              <a:rPr lang="sv-SE" sz="2400" b="1" dirty="0" smtClean="0">
                <a:solidFill>
                  <a:schemeClr val="tx1"/>
                </a:solidFill>
              </a:rPr>
              <a:t> </a:t>
            </a:r>
            <a:r>
              <a:rPr lang="sv-SE" sz="2400" b="1" dirty="0" smtClean="0">
                <a:solidFill>
                  <a:schemeClr val="tx1"/>
                </a:solidFill>
              </a:rPr>
              <a:t>Environment </a:t>
            </a:r>
            <a:r>
              <a:rPr lang="sv-SE" sz="2400" b="1" dirty="0" err="1" smtClean="0">
                <a:solidFill>
                  <a:schemeClr val="tx1"/>
                </a:solidFill>
              </a:rPr>
              <a:t>Daemon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0" name="Curved Connector 9"/>
          <p:cNvCxnSpPr>
            <a:stCxn id="5" idx="0"/>
            <a:endCxn id="6" idx="1"/>
          </p:cNvCxnSpPr>
          <p:nvPr/>
        </p:nvCxnSpPr>
        <p:spPr>
          <a:xfrm>
            <a:off x="4494848" y="2590800"/>
            <a:ext cx="305752" cy="1588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00600" y="4495800"/>
            <a:ext cx="4114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BES/JSDL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</a:rPr>
              <a:t>Compliant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</a:rPr>
              <a:t>CEs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sv-S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sv-SE" sz="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sv-SE" sz="800" dirty="0" err="1" smtClean="0">
                <a:solidFill>
                  <a:schemeClr val="bg1">
                    <a:lumMod val="50000"/>
                  </a:schemeClr>
                </a:solidFill>
              </a:rPr>
              <a:t>Unicore</a:t>
            </a:r>
            <a:r>
              <a:rPr lang="sv-SE" sz="800" dirty="0" smtClean="0">
                <a:solidFill>
                  <a:schemeClr val="bg1">
                    <a:lumMod val="50000"/>
                  </a:schemeClr>
                </a:solidFill>
              </a:rPr>
              <a:t> 6, </a:t>
            </a:r>
            <a:r>
              <a:rPr lang="sv-SE" sz="800" dirty="0" err="1" smtClean="0">
                <a:solidFill>
                  <a:schemeClr val="bg1">
                    <a:lumMod val="50000"/>
                  </a:schemeClr>
                </a:solidFill>
              </a:rPr>
              <a:t>Platform</a:t>
            </a:r>
            <a:r>
              <a:rPr lang="sv-SE" sz="800" dirty="0" smtClean="0">
                <a:solidFill>
                  <a:schemeClr val="bg1">
                    <a:lumMod val="50000"/>
                  </a:schemeClr>
                </a:solidFill>
              </a:rPr>
              <a:t>, CREAM-BES, Microsoft, </a:t>
            </a:r>
            <a:r>
              <a:rPr lang="sv-SE" sz="800" dirty="0" err="1" smtClean="0">
                <a:solidFill>
                  <a:schemeClr val="bg1">
                    <a:lumMod val="50000"/>
                  </a:schemeClr>
                </a:solidFill>
              </a:rPr>
              <a:t>Future</a:t>
            </a:r>
            <a:r>
              <a:rPr lang="sv-SE" sz="800" dirty="0" smtClean="0">
                <a:solidFill>
                  <a:schemeClr val="bg1">
                    <a:lumMod val="50000"/>
                  </a:schemeClr>
                </a:solidFill>
              </a:rPr>
              <a:t> Globus, …)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0600" y="5257800"/>
            <a:ext cx="4114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ARC 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Classic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00600" y="6019800"/>
            <a:ext cx="4114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</a:rPr>
              <a:t>gLite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hape 14"/>
          <p:cNvCxnSpPr>
            <a:stCxn id="5" idx="1"/>
            <a:endCxn id="11" idx="1"/>
          </p:cNvCxnSpPr>
          <p:nvPr/>
        </p:nvCxnSpPr>
        <p:spPr>
          <a:xfrm rot="16200000" flipH="1">
            <a:off x="3447645" y="3447644"/>
            <a:ext cx="1829611" cy="876300"/>
          </a:xfrm>
          <a:prstGeom prst="curved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8600" y="838200"/>
            <a:ext cx="2819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</a:rPr>
              <a:t>Third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 Party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</a:rPr>
              <a:t>Application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Shape 17"/>
          <p:cNvCxnSpPr>
            <a:stCxn id="16" idx="3"/>
            <a:endCxn id="5" idx="3"/>
          </p:cNvCxnSpPr>
          <p:nvPr/>
        </p:nvCxnSpPr>
        <p:spPr>
          <a:xfrm>
            <a:off x="3048000" y="1143000"/>
            <a:ext cx="876300" cy="1110368"/>
          </a:xfrm>
          <a:prstGeom prst="curved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09800" y="6019800"/>
            <a:ext cx="838200" cy="609600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>
                <a:solidFill>
                  <a:schemeClr val="tx1"/>
                </a:solidFill>
              </a:rPr>
              <a:t>gLite</a:t>
            </a:r>
            <a:endParaRPr lang="sv-SE" sz="1400" b="1" dirty="0" smtClean="0">
              <a:solidFill>
                <a:schemeClr val="tx1"/>
              </a:solidFill>
            </a:endParaRPr>
          </a:p>
          <a:p>
            <a:pPr algn="ctr"/>
            <a:r>
              <a:rPr lang="sv-SE" sz="1400" b="1" dirty="0" err="1" smtClean="0">
                <a:solidFill>
                  <a:schemeClr val="tx1"/>
                </a:solidFill>
              </a:rPr>
              <a:t>Adaptor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09800" y="5257800"/>
            <a:ext cx="838200" cy="609600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ARC Classic </a:t>
            </a:r>
            <a:r>
              <a:rPr lang="sv-SE" sz="1400" b="1" dirty="0" err="1" smtClean="0">
                <a:solidFill>
                  <a:schemeClr val="tx1"/>
                </a:solidFill>
              </a:rPr>
              <a:t>Adaptor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09800" y="1600200"/>
            <a:ext cx="838200" cy="3505200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sz="2400" b="1" dirty="0" err="1" smtClean="0">
                <a:solidFill>
                  <a:schemeClr val="tx1"/>
                </a:solidFill>
              </a:rPr>
              <a:t>Low</a:t>
            </a:r>
            <a:r>
              <a:rPr lang="sv-SE" sz="2400" b="1" dirty="0">
                <a:solidFill>
                  <a:schemeClr val="tx1"/>
                </a:solidFill>
              </a:rPr>
              <a:t> </a:t>
            </a:r>
            <a:r>
              <a:rPr lang="sv-SE" sz="2400" b="1" dirty="0" err="1" smtClean="0">
                <a:solidFill>
                  <a:schemeClr val="tx1"/>
                </a:solidFill>
              </a:rPr>
              <a:t>Level</a:t>
            </a:r>
            <a:r>
              <a:rPr lang="sv-SE" sz="2400" b="1" dirty="0" smtClean="0">
                <a:solidFill>
                  <a:schemeClr val="tx1"/>
                </a:solidFill>
              </a:rPr>
              <a:t> </a:t>
            </a:r>
            <a:r>
              <a:rPr lang="sv-SE" sz="2400" b="1" dirty="0" smtClean="0">
                <a:solidFill>
                  <a:schemeClr val="tx1"/>
                </a:solidFill>
              </a:rPr>
              <a:t>ARCLIB1</a:t>
            </a:r>
            <a:endParaRPr lang="sv-SE" sz="2400" b="1" dirty="0">
              <a:solidFill>
                <a:schemeClr val="tx1"/>
              </a:solidFill>
            </a:endParaRPr>
          </a:p>
          <a:p>
            <a:pPr algn="ctr"/>
            <a:r>
              <a:rPr lang="sv-SE" sz="1000" b="1" dirty="0" smtClean="0">
                <a:solidFill>
                  <a:schemeClr val="tx1"/>
                </a:solidFill>
              </a:rPr>
              <a:t>SOAP, HTTP, TLS, TCP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30" name="Curved Connector 29"/>
          <p:cNvCxnSpPr>
            <a:stCxn id="27" idx="3"/>
            <a:endCxn id="5" idx="2"/>
          </p:cNvCxnSpPr>
          <p:nvPr/>
        </p:nvCxnSpPr>
        <p:spPr>
          <a:xfrm flipV="1">
            <a:off x="3048000" y="2590800"/>
            <a:ext cx="308345" cy="7620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19200" y="1600200"/>
            <a:ext cx="838200" cy="5029200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sz="2400" b="1" dirty="0" smtClean="0">
                <a:solidFill>
                  <a:schemeClr val="tx1"/>
                </a:solidFill>
              </a:rPr>
              <a:t>ARCLIB1</a:t>
            </a:r>
          </a:p>
          <a:p>
            <a:pPr algn="ctr"/>
            <a:r>
              <a:rPr lang="sv-SE" sz="1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submit</a:t>
            </a:r>
            <a:r>
              <a:rPr lang="sv-SE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sv-SE" sz="1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cancel</a:t>
            </a:r>
            <a:r>
              <a:rPr lang="sv-SE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(), stat</a:t>
            </a:r>
            <a:r>
              <a:rPr lang="sv-SE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sv-SE" sz="1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upload</a:t>
            </a:r>
            <a:r>
              <a:rPr lang="sv-SE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sv-SE" sz="1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download</a:t>
            </a:r>
            <a:r>
              <a:rPr lang="sv-SE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sv-SE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8600" y="5715000"/>
            <a:ext cx="8382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Grid</a:t>
            </a:r>
          </a:p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Portal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8600" y="4343400"/>
            <a:ext cx="838200" cy="12192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Graphical</a:t>
            </a:r>
            <a:endParaRPr lang="sv-SE" b="1" dirty="0" smtClean="0">
              <a:solidFill>
                <a:schemeClr val="tx1"/>
              </a:solidFill>
            </a:endParaRPr>
          </a:p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User</a:t>
            </a:r>
            <a:r>
              <a:rPr lang="sv-SE" b="1" dirty="0" smtClean="0">
                <a:solidFill>
                  <a:schemeClr val="tx1"/>
                </a:solidFill>
              </a:rPr>
              <a:t> Interface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8600" y="2971800"/>
            <a:ext cx="838200" cy="12192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Production</a:t>
            </a:r>
            <a:endParaRPr lang="sv-SE" b="1" dirty="0" smtClean="0">
              <a:solidFill>
                <a:schemeClr val="tx1"/>
              </a:solidFill>
            </a:endParaRPr>
          </a:p>
          <a:p>
            <a:pPr algn="ctr"/>
            <a:r>
              <a:rPr lang="sv-SE" b="1" dirty="0" smtClean="0">
                <a:solidFill>
                  <a:schemeClr val="tx1"/>
                </a:solidFill>
              </a:rPr>
              <a:t>CLI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8600" y="1600200"/>
            <a:ext cx="838200" cy="12192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Prototype</a:t>
            </a:r>
            <a:endParaRPr lang="sv-SE" b="1" dirty="0" smtClean="0">
              <a:solidFill>
                <a:schemeClr val="tx1"/>
              </a:solidFill>
            </a:endParaRPr>
          </a:p>
          <a:p>
            <a:pPr algn="ctr"/>
            <a:r>
              <a:rPr lang="sv-SE" b="1" dirty="0" smtClean="0">
                <a:solidFill>
                  <a:schemeClr val="tx1"/>
                </a:solidFill>
              </a:rPr>
              <a:t>CLI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019800" y="3581400"/>
            <a:ext cx="838200" cy="762000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 smtClean="0">
                <a:solidFill>
                  <a:schemeClr val="tx1"/>
                </a:solidFill>
              </a:rPr>
              <a:t>Echo</a:t>
            </a:r>
            <a:endParaRPr lang="sv-SE" sz="1600" b="1" dirty="0" smtClean="0">
              <a:solidFill>
                <a:schemeClr val="tx1"/>
              </a:solidFill>
            </a:endParaRPr>
          </a:p>
          <a:p>
            <a:pPr algn="ctr"/>
            <a:r>
              <a:rPr lang="sv-SE" sz="1600" b="1" dirty="0" smtClean="0">
                <a:solidFill>
                  <a:schemeClr val="tx1"/>
                </a:solidFill>
              </a:rPr>
              <a:t>Service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19800" y="2667000"/>
            <a:ext cx="838200" cy="762000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solidFill>
                  <a:schemeClr val="tx1"/>
                </a:solidFill>
              </a:rPr>
              <a:t>Service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19800" y="1752600"/>
            <a:ext cx="838200" cy="762000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solidFill>
                  <a:schemeClr val="tx1"/>
                </a:solidFill>
              </a:rPr>
              <a:t>Service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19800" y="838200"/>
            <a:ext cx="838200" cy="762000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solidFill>
                  <a:schemeClr val="tx1"/>
                </a:solidFill>
              </a:rPr>
              <a:t>A-REX</a:t>
            </a:r>
          </a:p>
          <a:p>
            <a:pPr algn="ctr"/>
            <a:r>
              <a:rPr lang="sv-SE" sz="1600" b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sv-SE" sz="800" b="1" spc="-20" dirty="0" smtClean="0">
                <a:solidFill>
                  <a:schemeClr val="tx1"/>
                </a:solidFill>
              </a:rPr>
              <a:t>BES/JSDL/WSRF</a:t>
            </a:r>
            <a:endParaRPr lang="en-US" sz="800" b="1" spc="-2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010400" y="2667000"/>
            <a:ext cx="838200" cy="7620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>
                <a:solidFill>
                  <a:schemeClr val="tx1"/>
                </a:solidFill>
              </a:rPr>
              <a:t>External</a:t>
            </a:r>
            <a:r>
              <a:rPr lang="sv-SE" sz="1400" b="1" dirty="0" smtClean="0">
                <a:solidFill>
                  <a:schemeClr val="tx1"/>
                </a:solidFill>
              </a:rPr>
              <a:t> Service </a:t>
            </a:r>
            <a:r>
              <a:rPr lang="sv-SE" sz="1400" b="1" dirty="0" err="1" smtClean="0">
                <a:solidFill>
                  <a:schemeClr val="tx1"/>
                </a:solidFill>
              </a:rPr>
              <a:t>Module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010400" y="838200"/>
            <a:ext cx="838200" cy="7620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solidFill>
                  <a:schemeClr val="tx1"/>
                </a:solidFill>
              </a:rPr>
              <a:t>LRMS</a:t>
            </a:r>
          </a:p>
          <a:p>
            <a:pPr algn="ctr"/>
            <a:r>
              <a:rPr lang="sv-SE" sz="1600" b="1" dirty="0" smtClean="0">
                <a:solidFill>
                  <a:schemeClr val="tx1"/>
                </a:solidFill>
              </a:rPr>
              <a:t>Scripts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077200" y="1752600"/>
            <a:ext cx="8382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pc="-50" dirty="0" err="1" smtClean="0">
                <a:solidFill>
                  <a:schemeClr val="bg1">
                    <a:lumMod val="50000"/>
                  </a:schemeClr>
                </a:solidFill>
              </a:rPr>
              <a:t>Local</a:t>
            </a:r>
            <a:endParaRPr lang="sv-SE" sz="1400" spc="-5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sv-SE" sz="1400" spc="-50" dirty="0" err="1" smtClean="0">
                <a:solidFill>
                  <a:schemeClr val="bg1">
                    <a:lumMod val="50000"/>
                  </a:schemeClr>
                </a:solidFill>
              </a:rPr>
              <a:t>Resource</a:t>
            </a:r>
            <a:endParaRPr lang="sv-SE" sz="1400" spc="-5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sv-SE" sz="800" dirty="0" err="1" smtClean="0">
                <a:solidFill>
                  <a:schemeClr val="bg1">
                    <a:lumMod val="50000"/>
                  </a:schemeClr>
                </a:solidFill>
              </a:rPr>
              <a:t>E.g</a:t>
            </a:r>
            <a:r>
              <a:rPr lang="sv-SE" sz="8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sv-SE" sz="800" dirty="0" err="1" smtClean="0">
                <a:solidFill>
                  <a:schemeClr val="bg1">
                    <a:lumMod val="50000"/>
                  </a:schemeClr>
                </a:solidFill>
              </a:rPr>
              <a:t>Database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077200" y="838200"/>
            <a:ext cx="8382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>
                    <a:lumMod val="50000"/>
                  </a:schemeClr>
                </a:solidFill>
              </a:rPr>
              <a:t>Batch</a:t>
            </a:r>
            <a:endParaRPr lang="sv-SE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sv-SE" sz="1600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5" name="Straight Connector 84"/>
          <p:cNvCxnSpPr>
            <a:stCxn id="59" idx="0"/>
            <a:endCxn id="12" idx="1"/>
          </p:cNvCxnSpPr>
          <p:nvPr/>
        </p:nvCxnSpPr>
        <p:spPr>
          <a:xfrm>
            <a:off x="4494848" y="5562600"/>
            <a:ext cx="305752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0" idx="0"/>
            <a:endCxn id="13" idx="1"/>
          </p:cNvCxnSpPr>
          <p:nvPr/>
        </p:nvCxnSpPr>
        <p:spPr>
          <a:xfrm>
            <a:off x="4494848" y="6324600"/>
            <a:ext cx="305752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4" idx="3"/>
            <a:endCxn id="76" idx="1"/>
          </p:cNvCxnSpPr>
          <p:nvPr/>
        </p:nvCxnSpPr>
        <p:spPr>
          <a:xfrm>
            <a:off x="6858000" y="1219200"/>
            <a:ext cx="1524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6" idx="3"/>
            <a:endCxn id="78" idx="1"/>
          </p:cNvCxnSpPr>
          <p:nvPr/>
        </p:nvCxnSpPr>
        <p:spPr>
          <a:xfrm>
            <a:off x="7848600" y="1219200"/>
            <a:ext cx="2286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3" idx="3"/>
            <a:endCxn id="77" idx="1"/>
          </p:cNvCxnSpPr>
          <p:nvPr/>
        </p:nvCxnSpPr>
        <p:spPr>
          <a:xfrm>
            <a:off x="6858000" y="2133600"/>
            <a:ext cx="1219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2" idx="3"/>
            <a:endCxn id="75" idx="1"/>
          </p:cNvCxnSpPr>
          <p:nvPr/>
        </p:nvCxnSpPr>
        <p:spPr>
          <a:xfrm>
            <a:off x="6858000" y="3048000"/>
            <a:ext cx="1524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4" idx="1"/>
          </p:cNvCxnSpPr>
          <p:nvPr/>
        </p:nvCxnSpPr>
        <p:spPr>
          <a:xfrm rot="10800000">
            <a:off x="5638800" y="1219200"/>
            <a:ext cx="3810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3" idx="1"/>
          </p:cNvCxnSpPr>
          <p:nvPr/>
        </p:nvCxnSpPr>
        <p:spPr>
          <a:xfrm rot="10800000">
            <a:off x="5638800" y="2133600"/>
            <a:ext cx="3810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2" idx="1"/>
          </p:cNvCxnSpPr>
          <p:nvPr/>
        </p:nvCxnSpPr>
        <p:spPr>
          <a:xfrm rot="10800000">
            <a:off x="5638800" y="3048000"/>
            <a:ext cx="3810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61" idx="1"/>
          </p:cNvCxnSpPr>
          <p:nvPr/>
        </p:nvCxnSpPr>
        <p:spPr>
          <a:xfrm rot="10800000">
            <a:off x="5638800" y="3962400"/>
            <a:ext cx="3810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51" idx="3"/>
          </p:cNvCxnSpPr>
          <p:nvPr/>
        </p:nvCxnSpPr>
        <p:spPr>
          <a:xfrm>
            <a:off x="1066800" y="2209800"/>
            <a:ext cx="1524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0" idx="3"/>
          </p:cNvCxnSpPr>
          <p:nvPr/>
        </p:nvCxnSpPr>
        <p:spPr>
          <a:xfrm>
            <a:off x="1066800" y="3581400"/>
            <a:ext cx="1524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49" idx="3"/>
          </p:cNvCxnSpPr>
          <p:nvPr/>
        </p:nvCxnSpPr>
        <p:spPr>
          <a:xfrm>
            <a:off x="1066800" y="4953000"/>
            <a:ext cx="1524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27" idx="1"/>
          </p:cNvCxnSpPr>
          <p:nvPr/>
        </p:nvCxnSpPr>
        <p:spPr>
          <a:xfrm rot="10800000">
            <a:off x="2057400" y="3352800"/>
            <a:ext cx="1524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36" idx="3"/>
          </p:cNvCxnSpPr>
          <p:nvPr/>
        </p:nvCxnSpPr>
        <p:spPr>
          <a:xfrm>
            <a:off x="1066800" y="6172200"/>
            <a:ext cx="1524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25" idx="1"/>
          </p:cNvCxnSpPr>
          <p:nvPr/>
        </p:nvCxnSpPr>
        <p:spPr>
          <a:xfrm rot="10800000">
            <a:off x="2057400" y="5562600"/>
            <a:ext cx="1524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24" idx="1"/>
          </p:cNvCxnSpPr>
          <p:nvPr/>
        </p:nvCxnSpPr>
        <p:spPr>
          <a:xfrm rot="10800000">
            <a:off x="2057400" y="6324600"/>
            <a:ext cx="1524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4876800" y="2133600"/>
            <a:ext cx="762000" cy="158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179"/>
          <p:cNvSpPr/>
          <p:nvPr/>
        </p:nvSpPr>
        <p:spPr>
          <a:xfrm>
            <a:off x="4648200" y="914400"/>
            <a:ext cx="228600" cy="609600"/>
          </a:xfrm>
          <a:prstGeom prst="round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sv-SE" sz="1000" b="1" dirty="0" smtClean="0">
                <a:solidFill>
                  <a:schemeClr val="tx1"/>
                </a:solidFill>
              </a:rPr>
              <a:t>Interface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>
            <a:off x="4876800" y="1219200"/>
            <a:ext cx="762000" cy="158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4876800" y="3048000"/>
            <a:ext cx="762000" cy="158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4876800" y="3962400"/>
            <a:ext cx="762000" cy="158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ounded Rectangle 192"/>
          <p:cNvSpPr/>
          <p:nvPr/>
        </p:nvSpPr>
        <p:spPr>
          <a:xfrm>
            <a:off x="4648200" y="1828800"/>
            <a:ext cx="228600" cy="609600"/>
          </a:xfrm>
          <a:prstGeom prst="round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sv-SE" sz="1000" b="1" dirty="0" smtClean="0">
                <a:solidFill>
                  <a:schemeClr val="tx1"/>
                </a:solidFill>
              </a:rPr>
              <a:t>Interface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4648200" y="2743200"/>
            <a:ext cx="228600" cy="609600"/>
          </a:xfrm>
          <a:prstGeom prst="round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sv-SE" sz="1000" b="1" dirty="0" smtClean="0">
                <a:solidFill>
                  <a:schemeClr val="tx1"/>
                </a:solidFill>
              </a:rPr>
              <a:t>Interface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4648200" y="3657600"/>
            <a:ext cx="228600" cy="609600"/>
          </a:xfrm>
          <a:prstGeom prst="round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sv-SE" sz="1000" b="1" dirty="0" smtClean="0">
                <a:solidFill>
                  <a:schemeClr val="tx1"/>
                </a:solidFill>
              </a:rPr>
              <a:t>Interface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228600" y="1524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dirty="0" err="1" smtClean="0"/>
              <a:t>Client</a:t>
            </a:r>
            <a:r>
              <a:rPr lang="sv-SE" sz="2400" b="1" dirty="0" smtClean="0"/>
              <a:t> </a:t>
            </a:r>
            <a:r>
              <a:rPr lang="sv-SE" sz="2400" b="1" dirty="0" err="1" smtClean="0"/>
              <a:t>Side</a:t>
            </a:r>
            <a:endParaRPr lang="en-US" sz="2400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4800600" y="1524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dirty="0" smtClean="0"/>
              <a:t>Server </a:t>
            </a:r>
            <a:r>
              <a:rPr lang="sv-SE" sz="2400" b="1" dirty="0" err="1" smtClean="0"/>
              <a:t>Side</a:t>
            </a:r>
            <a:endParaRPr lang="en-US" sz="2400" b="1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5257800" y="685800"/>
            <a:ext cx="914400" cy="451280"/>
            <a:chOff x="3429000" y="144084"/>
            <a:chExt cx="914400" cy="451280"/>
          </a:xfrm>
        </p:grpSpPr>
        <p:cxnSp>
          <p:nvCxnSpPr>
            <p:cNvPr id="207" name="Straight Arrow Connector 206"/>
            <p:cNvCxnSpPr/>
            <p:nvPr/>
          </p:nvCxnSpPr>
          <p:spPr>
            <a:xfrm>
              <a:off x="3429000" y="381000"/>
              <a:ext cx="914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C:\Documents and Settings\markusn\Local Settings\Temporary Internet Files\Content.IE5\41VKM136\MCj04242340000[1]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57600" y="152400"/>
              <a:ext cx="459008" cy="442964"/>
            </a:xfrm>
            <a:prstGeom prst="rect">
              <a:avLst/>
            </a:prstGeom>
            <a:noFill/>
          </p:spPr>
        </p:pic>
        <p:sp>
          <p:nvSpPr>
            <p:cNvPr id="205" name="TextBox 204"/>
            <p:cNvSpPr txBox="1"/>
            <p:nvPr/>
          </p:nvSpPr>
          <p:spPr>
            <a:xfrm>
              <a:off x="3657600" y="144084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 smtClean="0"/>
                <a:t>SOAP</a:t>
              </a:r>
            </a:p>
            <a:p>
              <a:r>
                <a:rPr lang="sv-SE" sz="800" b="1" dirty="0" smtClean="0"/>
                <a:t>WSRF</a:t>
              </a:r>
              <a:endParaRPr lang="en-US" sz="800" b="1" dirty="0"/>
            </a:p>
          </p:txBody>
        </p:sp>
      </p:grpSp>
      <p:sp>
        <p:nvSpPr>
          <p:cNvPr id="59" name="Cloud 58"/>
          <p:cNvSpPr/>
          <p:nvPr/>
        </p:nvSpPr>
        <p:spPr>
          <a:xfrm>
            <a:off x="3352800" y="5257800"/>
            <a:ext cx="1143000" cy="609600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>
                <a:solidFill>
                  <a:schemeClr val="bg1">
                    <a:lumMod val="50000"/>
                  </a:schemeClr>
                </a:solidFill>
              </a:rPr>
              <a:t>Pre-WS</a:t>
            </a:r>
            <a:endParaRPr lang="sv-SE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sv-SE" sz="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sv-SE" sz="800" dirty="0" err="1" smtClean="0">
                <a:solidFill>
                  <a:schemeClr val="bg1">
                    <a:lumMod val="50000"/>
                  </a:schemeClr>
                </a:solidFill>
              </a:rPr>
              <a:t>gridFTP</a:t>
            </a:r>
            <a:r>
              <a:rPr lang="sv-SE" sz="800" dirty="0" smtClean="0">
                <a:solidFill>
                  <a:schemeClr val="bg1">
                    <a:lumMod val="50000"/>
                  </a:schemeClr>
                </a:solidFill>
              </a:rPr>
              <a:t>, XRSL, …)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Cloud 59"/>
          <p:cNvSpPr/>
          <p:nvPr/>
        </p:nvSpPr>
        <p:spPr>
          <a:xfrm>
            <a:off x="3352800" y="6019800"/>
            <a:ext cx="1143000" cy="609600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>
                <a:solidFill>
                  <a:schemeClr val="bg1">
                    <a:lumMod val="50000"/>
                  </a:schemeClr>
                </a:solidFill>
              </a:rPr>
              <a:t>Pre-WS</a:t>
            </a:r>
            <a:endParaRPr lang="sv-SE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sv-SE" sz="800" spc="-1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sv-SE" sz="800" spc="-60" dirty="0" smtClean="0">
                <a:solidFill>
                  <a:schemeClr val="bg1">
                    <a:lumMod val="50000"/>
                  </a:schemeClr>
                </a:solidFill>
              </a:rPr>
              <a:t>GRAM</a:t>
            </a:r>
            <a:r>
              <a:rPr lang="sv-SE" sz="800" spc="-6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sv-SE" sz="800" spc="-60" dirty="0" err="1" smtClean="0">
                <a:solidFill>
                  <a:schemeClr val="bg1">
                    <a:lumMod val="50000"/>
                  </a:schemeClr>
                </a:solidFill>
              </a:rPr>
              <a:t>Condor</a:t>
            </a:r>
            <a:r>
              <a:rPr lang="sv-SE" sz="800" spc="-6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br>
              <a:rPr lang="sv-SE" sz="800" spc="-6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sv-SE" sz="800" spc="-60" dirty="0" smtClean="0">
                <a:solidFill>
                  <a:schemeClr val="bg1">
                    <a:lumMod val="50000"/>
                  </a:schemeClr>
                </a:solidFill>
              </a:rPr>
              <a:t>JDL, …</a:t>
            </a:r>
            <a:r>
              <a:rPr lang="sv-SE" sz="800" spc="-6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800" spc="-6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6" name="Straight Connector 65"/>
          <p:cNvCxnSpPr>
            <a:stCxn id="25" idx="3"/>
            <a:endCxn id="59" idx="2"/>
          </p:cNvCxnSpPr>
          <p:nvPr/>
        </p:nvCxnSpPr>
        <p:spPr>
          <a:xfrm>
            <a:off x="3048000" y="5562600"/>
            <a:ext cx="308345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4" idx="3"/>
            <a:endCxn id="60" idx="2"/>
          </p:cNvCxnSpPr>
          <p:nvPr/>
        </p:nvCxnSpPr>
        <p:spPr>
          <a:xfrm>
            <a:off x="3048000" y="6324600"/>
            <a:ext cx="308345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257800" y="3962400"/>
            <a:ext cx="914400" cy="451280"/>
            <a:chOff x="3429000" y="144084"/>
            <a:chExt cx="914400" cy="45128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3429000" y="381000"/>
              <a:ext cx="914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2" descr="C:\Documents and Settings\markusn\Local Settings\Temporary Internet Files\Content.IE5\41VKM136\MCj04242340000[1]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57600" y="152400"/>
              <a:ext cx="459008" cy="442964"/>
            </a:xfrm>
            <a:prstGeom prst="rect">
              <a:avLst/>
            </a:prstGeom>
            <a:noFill/>
          </p:spPr>
        </p:pic>
        <p:sp>
          <p:nvSpPr>
            <p:cNvPr id="69" name="TextBox 68"/>
            <p:cNvSpPr txBox="1"/>
            <p:nvPr/>
          </p:nvSpPr>
          <p:spPr>
            <a:xfrm>
              <a:off x="3657600" y="144084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b="1" dirty="0" smtClean="0"/>
                <a:t>SOAP</a:t>
              </a:r>
            </a:p>
            <a:p>
              <a:r>
                <a:rPr lang="sv-SE" sz="800" b="1" dirty="0" smtClean="0"/>
                <a:t>AAA</a:t>
              </a:r>
              <a:endParaRPr lang="sv-SE" sz="800" b="1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98</Words>
  <Application>Microsoft Office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IKP/INF/TSL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Markus Nordén</dc:creator>
  <cp:lastModifiedBy>Markus Nordén</cp:lastModifiedBy>
  <cp:revision>48</cp:revision>
  <dcterms:created xsi:type="dcterms:W3CDTF">2007-10-26T10:54:48Z</dcterms:created>
  <dcterms:modified xsi:type="dcterms:W3CDTF">2007-11-01T11:01:18Z</dcterms:modified>
</cp:coreProperties>
</file>