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A07C2-ECA2-4F98-A8C5-A443EFC8C0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98E17E-698A-464A-AA45-7CF31EF146F4}">
      <dgm:prSet/>
      <dgm:spPr/>
      <dgm:t>
        <a:bodyPr/>
        <a:lstStyle/>
        <a:p>
          <a:r>
            <a:rPr lang="ru-RU" b="1" dirty="0"/>
            <a:t>Права и обязанности участников:</a:t>
          </a:r>
          <a:r>
            <a:rPr lang="ru-RU" dirty="0"/>
            <a:t> четкое отражение прав обучающихся, работников и родителей.</a:t>
          </a:r>
        </a:p>
      </dgm:t>
    </dgm:pt>
    <dgm:pt modelId="{B2B1573E-284C-4329-A51E-5226FEFC2A53}" type="parTrans" cxnId="{99FC150B-A161-4D54-B5A2-ED0517EB58E0}">
      <dgm:prSet/>
      <dgm:spPr/>
      <dgm:t>
        <a:bodyPr/>
        <a:lstStyle/>
        <a:p>
          <a:endParaRPr lang="ru-RU"/>
        </a:p>
      </dgm:t>
    </dgm:pt>
    <dgm:pt modelId="{3086A95A-43C6-47F2-A341-61BB19370265}" type="sibTrans" cxnId="{99FC150B-A161-4D54-B5A2-ED0517EB58E0}">
      <dgm:prSet/>
      <dgm:spPr/>
      <dgm:t>
        <a:bodyPr/>
        <a:lstStyle/>
        <a:p>
          <a:endParaRPr lang="ru-RU"/>
        </a:p>
      </dgm:t>
    </dgm:pt>
    <dgm:pt modelId="{17EE4BA6-499E-4BD0-AEB2-6A94E96F12F3}">
      <dgm:prSet/>
      <dgm:spPr/>
      <dgm:t>
        <a:bodyPr/>
        <a:lstStyle/>
        <a:p>
          <a:r>
            <a:rPr lang="ru-RU" b="1" dirty="0"/>
            <a:t>Прозрачность и ясность формулировок:</a:t>
          </a:r>
          <a:r>
            <a:rPr lang="ru-RU" dirty="0"/>
            <a:t> обеспечение доступности текста для всех заинтересованных сторон.</a:t>
          </a:r>
        </a:p>
      </dgm:t>
    </dgm:pt>
    <dgm:pt modelId="{A315BB7C-2427-4075-8A76-121782FFD808}" type="parTrans" cxnId="{D0A78234-7E97-4064-A567-BAE87C85DCD9}">
      <dgm:prSet/>
      <dgm:spPr/>
      <dgm:t>
        <a:bodyPr/>
        <a:lstStyle/>
        <a:p>
          <a:endParaRPr lang="ru-RU"/>
        </a:p>
      </dgm:t>
    </dgm:pt>
    <dgm:pt modelId="{CF689A23-B754-4898-859C-26213B95ED0F}" type="sibTrans" cxnId="{D0A78234-7E97-4064-A567-BAE87C85DCD9}">
      <dgm:prSet/>
      <dgm:spPr/>
      <dgm:t>
        <a:bodyPr/>
        <a:lstStyle/>
        <a:p>
          <a:endParaRPr lang="ru-RU"/>
        </a:p>
      </dgm:t>
    </dgm:pt>
    <dgm:pt modelId="{5CF52C84-6BFE-4EE7-A341-6ED84E139CB7}">
      <dgm:prSet/>
      <dgm:spPr/>
      <dgm:t>
        <a:bodyPr/>
        <a:lstStyle/>
        <a:p>
          <a:r>
            <a:rPr lang="ru-RU" b="1" dirty="0"/>
            <a:t>Учет специфики деятельности:</a:t>
          </a:r>
          <a:r>
            <a:rPr lang="ru-RU" dirty="0"/>
            <a:t> адаптация устава к типу, задачам и условиям конкретной образовательной организации.</a:t>
          </a:r>
        </a:p>
      </dgm:t>
    </dgm:pt>
    <dgm:pt modelId="{3227CBCB-86C0-464E-81B9-AFB37D9331F8}" type="parTrans" cxnId="{CE252A0E-462C-40F9-BB23-F4057E9037B4}">
      <dgm:prSet/>
      <dgm:spPr/>
      <dgm:t>
        <a:bodyPr/>
        <a:lstStyle/>
        <a:p>
          <a:endParaRPr lang="ru-RU"/>
        </a:p>
      </dgm:t>
    </dgm:pt>
    <dgm:pt modelId="{D78FE5CA-2708-477F-8AE7-8BAAFDE6783F}" type="sibTrans" cxnId="{CE252A0E-462C-40F9-BB23-F4057E9037B4}">
      <dgm:prSet/>
      <dgm:spPr/>
      <dgm:t>
        <a:bodyPr/>
        <a:lstStyle/>
        <a:p>
          <a:endParaRPr lang="ru-RU"/>
        </a:p>
      </dgm:t>
    </dgm:pt>
    <dgm:pt modelId="{392E3C54-B146-4B6D-AD37-90EF30891982}">
      <dgm:prSet/>
      <dgm:spPr/>
      <dgm:t>
        <a:bodyPr/>
        <a:lstStyle/>
        <a:p>
          <a:r>
            <a:rPr lang="ru-RU" b="1"/>
            <a:t>Соответствие законодательству:</a:t>
          </a:r>
          <a:r>
            <a:rPr lang="ru-RU"/>
            <a:t> устав должен быть основан на федеральных и региональных нормативно-правовых актах, включая Закон "Об образовании в Российской Федерации".</a:t>
          </a:r>
          <a:endParaRPr lang="ru-RU" dirty="0"/>
        </a:p>
      </dgm:t>
    </dgm:pt>
    <dgm:pt modelId="{8E48F4F7-62C4-4651-9EED-00C1E7660938}" type="parTrans" cxnId="{3F5265A5-012B-43B4-B9E4-313349184408}">
      <dgm:prSet/>
      <dgm:spPr/>
      <dgm:t>
        <a:bodyPr/>
        <a:lstStyle/>
        <a:p>
          <a:endParaRPr lang="ru-RU"/>
        </a:p>
      </dgm:t>
    </dgm:pt>
    <dgm:pt modelId="{74CCDDF5-840F-4E3B-B930-00B2B534516B}" type="sibTrans" cxnId="{3F5265A5-012B-43B4-B9E4-313349184408}">
      <dgm:prSet/>
      <dgm:spPr/>
      <dgm:t>
        <a:bodyPr/>
        <a:lstStyle/>
        <a:p>
          <a:endParaRPr lang="ru-RU"/>
        </a:p>
      </dgm:t>
    </dgm:pt>
    <dgm:pt modelId="{5244FA8C-7DC6-455E-8966-9AA28E68A03B}" type="pres">
      <dgm:prSet presAssocID="{898A07C2-ECA2-4F98-A8C5-A443EFC8C065}" presName="diagram" presStyleCnt="0">
        <dgm:presLayoutVars>
          <dgm:dir/>
          <dgm:resizeHandles val="exact"/>
        </dgm:presLayoutVars>
      </dgm:prSet>
      <dgm:spPr/>
    </dgm:pt>
    <dgm:pt modelId="{E6AF1CBC-4229-4B5F-B325-23A226DAAB39}" type="pres">
      <dgm:prSet presAssocID="{5D98E17E-698A-464A-AA45-7CF31EF146F4}" presName="node" presStyleLbl="node1" presStyleIdx="0" presStyleCnt="4">
        <dgm:presLayoutVars>
          <dgm:bulletEnabled val="1"/>
        </dgm:presLayoutVars>
      </dgm:prSet>
      <dgm:spPr/>
    </dgm:pt>
    <dgm:pt modelId="{5D396755-1A69-4822-BA1F-38467E496A46}" type="pres">
      <dgm:prSet presAssocID="{3086A95A-43C6-47F2-A341-61BB19370265}" presName="sibTrans" presStyleCnt="0"/>
      <dgm:spPr/>
    </dgm:pt>
    <dgm:pt modelId="{51746109-D0D9-47EA-892E-C4F59973BE80}" type="pres">
      <dgm:prSet presAssocID="{17EE4BA6-499E-4BD0-AEB2-6A94E96F12F3}" presName="node" presStyleLbl="node1" presStyleIdx="1" presStyleCnt="4">
        <dgm:presLayoutVars>
          <dgm:bulletEnabled val="1"/>
        </dgm:presLayoutVars>
      </dgm:prSet>
      <dgm:spPr/>
    </dgm:pt>
    <dgm:pt modelId="{BC6ED2FB-A703-46D9-806E-E33C17CEC62C}" type="pres">
      <dgm:prSet presAssocID="{CF689A23-B754-4898-859C-26213B95ED0F}" presName="sibTrans" presStyleCnt="0"/>
      <dgm:spPr/>
    </dgm:pt>
    <dgm:pt modelId="{BD6918EA-40F8-4925-96A3-E74D8A714222}" type="pres">
      <dgm:prSet presAssocID="{5CF52C84-6BFE-4EE7-A341-6ED84E139CB7}" presName="node" presStyleLbl="node1" presStyleIdx="2" presStyleCnt="4">
        <dgm:presLayoutVars>
          <dgm:bulletEnabled val="1"/>
        </dgm:presLayoutVars>
      </dgm:prSet>
      <dgm:spPr/>
    </dgm:pt>
    <dgm:pt modelId="{9BD42035-650D-43F2-A7F8-A7E98487B9C4}" type="pres">
      <dgm:prSet presAssocID="{D78FE5CA-2708-477F-8AE7-8BAAFDE6783F}" presName="sibTrans" presStyleCnt="0"/>
      <dgm:spPr/>
    </dgm:pt>
    <dgm:pt modelId="{6BAB6D19-BC9A-4A28-B7B5-9E6748683FAC}" type="pres">
      <dgm:prSet presAssocID="{392E3C54-B146-4B6D-AD37-90EF30891982}" presName="node" presStyleLbl="node1" presStyleIdx="3" presStyleCnt="4">
        <dgm:presLayoutVars>
          <dgm:bulletEnabled val="1"/>
        </dgm:presLayoutVars>
      </dgm:prSet>
      <dgm:spPr/>
    </dgm:pt>
  </dgm:ptLst>
  <dgm:cxnLst>
    <dgm:cxn modelId="{99FC150B-A161-4D54-B5A2-ED0517EB58E0}" srcId="{898A07C2-ECA2-4F98-A8C5-A443EFC8C065}" destId="{5D98E17E-698A-464A-AA45-7CF31EF146F4}" srcOrd="0" destOrd="0" parTransId="{B2B1573E-284C-4329-A51E-5226FEFC2A53}" sibTransId="{3086A95A-43C6-47F2-A341-61BB19370265}"/>
    <dgm:cxn modelId="{CE252A0E-462C-40F9-BB23-F4057E9037B4}" srcId="{898A07C2-ECA2-4F98-A8C5-A443EFC8C065}" destId="{5CF52C84-6BFE-4EE7-A341-6ED84E139CB7}" srcOrd="2" destOrd="0" parTransId="{3227CBCB-86C0-464E-81B9-AFB37D9331F8}" sibTransId="{D78FE5CA-2708-477F-8AE7-8BAAFDE6783F}"/>
    <dgm:cxn modelId="{CC77EE16-97AC-4954-8E63-AC3CA0001E8F}" type="presOf" srcId="{5CF52C84-6BFE-4EE7-A341-6ED84E139CB7}" destId="{BD6918EA-40F8-4925-96A3-E74D8A714222}" srcOrd="0" destOrd="0" presId="urn:microsoft.com/office/officeart/2005/8/layout/default"/>
    <dgm:cxn modelId="{D0A78234-7E97-4064-A567-BAE87C85DCD9}" srcId="{898A07C2-ECA2-4F98-A8C5-A443EFC8C065}" destId="{17EE4BA6-499E-4BD0-AEB2-6A94E96F12F3}" srcOrd="1" destOrd="0" parTransId="{A315BB7C-2427-4075-8A76-121782FFD808}" sibTransId="{CF689A23-B754-4898-859C-26213B95ED0F}"/>
    <dgm:cxn modelId="{492F6C41-C651-4F3F-8023-624B463C64EB}" type="presOf" srcId="{898A07C2-ECA2-4F98-A8C5-A443EFC8C065}" destId="{5244FA8C-7DC6-455E-8966-9AA28E68A03B}" srcOrd="0" destOrd="0" presId="urn:microsoft.com/office/officeart/2005/8/layout/default"/>
    <dgm:cxn modelId="{3F5265A5-012B-43B4-B9E4-313349184408}" srcId="{898A07C2-ECA2-4F98-A8C5-A443EFC8C065}" destId="{392E3C54-B146-4B6D-AD37-90EF30891982}" srcOrd="3" destOrd="0" parTransId="{8E48F4F7-62C4-4651-9EED-00C1E7660938}" sibTransId="{74CCDDF5-840F-4E3B-B930-00B2B534516B}"/>
    <dgm:cxn modelId="{FB72B1BB-6E37-43BA-BFC8-7C09BFB3E555}" type="presOf" srcId="{17EE4BA6-499E-4BD0-AEB2-6A94E96F12F3}" destId="{51746109-D0D9-47EA-892E-C4F59973BE80}" srcOrd="0" destOrd="0" presId="urn:microsoft.com/office/officeart/2005/8/layout/default"/>
    <dgm:cxn modelId="{F08F41E4-8E2D-49EE-B6A4-0224AD1C7B8C}" type="presOf" srcId="{392E3C54-B146-4B6D-AD37-90EF30891982}" destId="{6BAB6D19-BC9A-4A28-B7B5-9E6748683FAC}" srcOrd="0" destOrd="0" presId="urn:microsoft.com/office/officeart/2005/8/layout/default"/>
    <dgm:cxn modelId="{B0DF57E9-6A6E-4CB3-87EF-C00EDCE090E9}" type="presOf" srcId="{5D98E17E-698A-464A-AA45-7CF31EF146F4}" destId="{E6AF1CBC-4229-4B5F-B325-23A226DAAB39}" srcOrd="0" destOrd="0" presId="urn:microsoft.com/office/officeart/2005/8/layout/default"/>
    <dgm:cxn modelId="{7836B911-AB3F-4881-A553-063A105921D2}" type="presParOf" srcId="{5244FA8C-7DC6-455E-8966-9AA28E68A03B}" destId="{E6AF1CBC-4229-4B5F-B325-23A226DAAB39}" srcOrd="0" destOrd="0" presId="urn:microsoft.com/office/officeart/2005/8/layout/default"/>
    <dgm:cxn modelId="{3E41E2B6-F8DE-410A-AD51-B76C40ECC279}" type="presParOf" srcId="{5244FA8C-7DC6-455E-8966-9AA28E68A03B}" destId="{5D396755-1A69-4822-BA1F-38467E496A46}" srcOrd="1" destOrd="0" presId="urn:microsoft.com/office/officeart/2005/8/layout/default"/>
    <dgm:cxn modelId="{16F59888-DB6E-4696-9132-B67C94FB88E1}" type="presParOf" srcId="{5244FA8C-7DC6-455E-8966-9AA28E68A03B}" destId="{51746109-D0D9-47EA-892E-C4F59973BE80}" srcOrd="2" destOrd="0" presId="urn:microsoft.com/office/officeart/2005/8/layout/default"/>
    <dgm:cxn modelId="{906F6B28-A456-4295-BBF0-951835928716}" type="presParOf" srcId="{5244FA8C-7DC6-455E-8966-9AA28E68A03B}" destId="{BC6ED2FB-A703-46D9-806E-E33C17CEC62C}" srcOrd="3" destOrd="0" presId="urn:microsoft.com/office/officeart/2005/8/layout/default"/>
    <dgm:cxn modelId="{6E6E6CDF-A0E8-437E-8213-1E3F5DBAC85A}" type="presParOf" srcId="{5244FA8C-7DC6-455E-8966-9AA28E68A03B}" destId="{BD6918EA-40F8-4925-96A3-E74D8A714222}" srcOrd="4" destOrd="0" presId="urn:microsoft.com/office/officeart/2005/8/layout/default"/>
    <dgm:cxn modelId="{D66ECA80-CA51-426D-AF22-4B2BCC7A8A75}" type="presParOf" srcId="{5244FA8C-7DC6-455E-8966-9AA28E68A03B}" destId="{9BD42035-650D-43F2-A7F8-A7E98487B9C4}" srcOrd="5" destOrd="0" presId="urn:microsoft.com/office/officeart/2005/8/layout/default"/>
    <dgm:cxn modelId="{7EB8F23E-41CA-4B79-9A0E-2868B9B0B835}" type="presParOf" srcId="{5244FA8C-7DC6-455E-8966-9AA28E68A03B}" destId="{6BAB6D19-BC9A-4A28-B7B5-9E6748683F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F1CBC-4229-4B5F-B325-23A226DAAB39}">
      <dsp:nvSpPr>
        <dsp:cNvPr id="0" name=""/>
        <dsp:cNvSpPr/>
      </dsp:nvSpPr>
      <dsp:spPr>
        <a:xfrm>
          <a:off x="785401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Права и обязанности участников:</a:t>
          </a:r>
          <a:r>
            <a:rPr lang="ru-RU" sz="1700" kern="1200" dirty="0"/>
            <a:t> четкое отражение прав обучающихся, работников и родителей.</a:t>
          </a:r>
        </a:p>
      </dsp:txBody>
      <dsp:txXfrm>
        <a:off x="785401" y="1598"/>
        <a:ext cx="3344724" cy="2006834"/>
      </dsp:txXfrm>
    </dsp:sp>
    <dsp:sp modelId="{51746109-D0D9-47EA-892E-C4F59973BE80}">
      <dsp:nvSpPr>
        <dsp:cNvPr id="0" name=""/>
        <dsp:cNvSpPr/>
      </dsp:nvSpPr>
      <dsp:spPr>
        <a:xfrm>
          <a:off x="4464598" y="1598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Прозрачность и ясность формулировок:</a:t>
          </a:r>
          <a:r>
            <a:rPr lang="ru-RU" sz="1700" kern="1200" dirty="0"/>
            <a:t> обеспечение доступности текста для всех заинтересованных сторон.</a:t>
          </a:r>
        </a:p>
      </dsp:txBody>
      <dsp:txXfrm>
        <a:off x="4464598" y="1598"/>
        <a:ext cx="3344724" cy="2006834"/>
      </dsp:txXfrm>
    </dsp:sp>
    <dsp:sp modelId="{BD6918EA-40F8-4925-96A3-E74D8A714222}">
      <dsp:nvSpPr>
        <dsp:cNvPr id="0" name=""/>
        <dsp:cNvSpPr/>
      </dsp:nvSpPr>
      <dsp:spPr>
        <a:xfrm>
          <a:off x="785401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Учет специфики деятельности:</a:t>
          </a:r>
          <a:r>
            <a:rPr lang="ru-RU" sz="1700" kern="1200" dirty="0"/>
            <a:t> адаптация устава к типу, задачам и условиям конкретной образовательной организации.</a:t>
          </a:r>
        </a:p>
      </dsp:txBody>
      <dsp:txXfrm>
        <a:off x="785401" y="2342905"/>
        <a:ext cx="3344724" cy="2006834"/>
      </dsp:txXfrm>
    </dsp:sp>
    <dsp:sp modelId="{6BAB6D19-BC9A-4A28-B7B5-9E6748683FAC}">
      <dsp:nvSpPr>
        <dsp:cNvPr id="0" name=""/>
        <dsp:cNvSpPr/>
      </dsp:nvSpPr>
      <dsp:spPr>
        <a:xfrm>
          <a:off x="4464598" y="2342905"/>
          <a:ext cx="3344724" cy="200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Соответствие законодательству:</a:t>
          </a:r>
          <a:r>
            <a:rPr lang="ru-RU" sz="1700" kern="1200"/>
            <a:t> устав должен быть основан на федеральных и региональных нормативно-правовых актах, включая Закон "Об образовании в Российской Федерации".</a:t>
          </a:r>
          <a:endParaRPr lang="ru-RU" sz="1700" kern="1200" dirty="0"/>
        </a:p>
      </dsp:txBody>
      <dsp:txXfrm>
        <a:off x="4464598" y="2342905"/>
        <a:ext cx="3344724" cy="2006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61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0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96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0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2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3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259321E-691C-4838-949F-B735E68BAB19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0F6ABB-0E78-427E-99CA-F8C8F63925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5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Устав образовательной организации.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Авдеев И.А., студент 54 группы</a:t>
            </a:r>
          </a:p>
          <a:p>
            <a:r>
              <a:rPr lang="ru-RU" dirty="0"/>
              <a:t>Проверил: Анашкина Т.С., преподаватель спец. дисциплин</a:t>
            </a:r>
          </a:p>
        </p:txBody>
      </p:sp>
    </p:spTree>
    <p:extLst>
      <p:ext uri="{BB962C8B-B14F-4D97-AF65-F5344CB8AC3E}">
        <p14:creationId xmlns:p14="http://schemas.microsoft.com/office/powerpoint/2010/main" val="168485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Статус руководителя образовательной организации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Статус руководителя образовательной организации определяет</a:t>
            </a:r>
            <a:r>
              <a:rPr lang="ru-RU" b="1" dirty="0"/>
              <a:t> </a:t>
            </a:r>
            <a:r>
              <a:rPr lang="ru-RU" dirty="0"/>
              <a:t>его ключевую роль в управлении и представлении учреждения. Руководитель выступает официальным представителем организации без необходимости оформления доверенности. Он может быть назначен учредителем или избран на конкурсной основе. </a:t>
            </a:r>
          </a:p>
          <a:p>
            <a:r>
              <a:rPr lang="ru-RU" dirty="0"/>
              <a:t>В рамках своей должности руководитель несёт ответственность за соблюдение законодательства, выполнение устава и рациональное использование ресурсов. Кроме того, он обеспечивает координацию всех подразделений и принимает решения в пределах полномочий, прописанных в уставе, что делает его центральной фигурой в управлении образовательной организацией.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1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46132-01D2-F969-2A69-5CFABBF9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Статус руководителя образовательной организации </a:t>
            </a:r>
            <a:endParaRPr lang="ru-UA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296050-5498-A2FC-4857-00664AE02480}"/>
              </a:ext>
            </a:extLst>
          </p:cNvPr>
          <p:cNvSpPr/>
          <p:nvPr/>
        </p:nvSpPr>
        <p:spPr>
          <a:xfrm>
            <a:off x="1261872" y="2634340"/>
            <a:ext cx="3492708" cy="359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Руководство текущей деятельностью учреждения.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Представление интересов организации в государственных и муниципальных органах.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Издание приказов и распоряжений</a:t>
            </a:r>
            <a:endParaRPr lang="ru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C61DAE-2982-326B-6728-6540609AFB4B}"/>
              </a:ext>
            </a:extLst>
          </p:cNvPr>
          <p:cNvSpPr/>
          <p:nvPr/>
        </p:nvSpPr>
        <p:spPr>
          <a:xfrm>
            <a:off x="6853003" y="2634340"/>
            <a:ext cx="3492708" cy="359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результаты работы учреждения.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 соблюдение законодательства и положений устава</a:t>
            </a:r>
            <a:endParaRPr lang="ru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9E053A-EF03-9CD8-E0D2-C48BECC4101C}"/>
              </a:ext>
            </a:extLst>
          </p:cNvPr>
          <p:cNvSpPr/>
          <p:nvPr/>
        </p:nvSpPr>
        <p:spPr>
          <a:xfrm>
            <a:off x="1261872" y="1691323"/>
            <a:ext cx="3492708" cy="692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Полномочия</a:t>
            </a:r>
            <a:endParaRPr lang="ru-UA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231E08-CCAA-FEC1-F69B-9CA91AA5DC36}"/>
              </a:ext>
            </a:extLst>
          </p:cNvPr>
          <p:cNvSpPr/>
          <p:nvPr/>
        </p:nvSpPr>
        <p:spPr>
          <a:xfrm>
            <a:off x="6853003" y="1691322"/>
            <a:ext cx="3492708" cy="692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/>
              <a:t>Ответственность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514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Понятие устава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Устав образовательной организации — это локальный нормативный акт, устанавливающий основные принципы деятельности, права, обязанности и структуру управления образовательного учреждения.</a:t>
            </a:r>
          </a:p>
          <a:p>
            <a:r>
              <a:rPr lang="ru-RU" dirty="0"/>
              <a:t>Устав является юридическим документом, обязательным для исполнения всеми участниками образовательного процесса.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6E4A2C-C3CA-4931-8746-6036EDC3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72" y="3566160"/>
            <a:ext cx="3139440" cy="313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Порядок принятия устава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Устав разрабатывается самой образовательной организацией с учетом требований законодательства РФ.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Проект устава обсуждается и утверждается коллегиальным органом управления, советом учреждения или общим собранием коллектива.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После утверждения устав регистрируется в уполномоченных государственных органах.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Устав вступает в силу с момента его государственной регистрации.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E85A71-7D2E-8C16-A891-707FC75B8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0" y="4410456"/>
            <a:ext cx="2267712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0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Принципы разработки устава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52143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9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Обязательные сведения в уставе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398265"/>
            <a:ext cx="4834128" cy="356765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Полное и сокращенное наименование образовательной организации.</a:t>
            </a:r>
          </a:p>
          <a:p>
            <a:r>
              <a:rPr lang="ru-RU" dirty="0"/>
              <a:t>Юридический адрес.</a:t>
            </a:r>
          </a:p>
          <a:p>
            <a:r>
              <a:rPr lang="ru-RU" dirty="0"/>
              <a:t>Тип и вид учреждения (например, школа, вуз, колледж).</a:t>
            </a:r>
          </a:p>
          <a:p>
            <a:r>
              <a:rPr lang="ru-RU" dirty="0"/>
              <a:t>Основные цели деятельности.</a:t>
            </a:r>
          </a:p>
          <a:p>
            <a:r>
              <a:rPr lang="ru-RU" dirty="0"/>
              <a:t>Перечень реализуемых образовательных программ.</a:t>
            </a:r>
          </a:p>
          <a:p>
            <a:r>
              <a:rPr lang="ru-RU" dirty="0"/>
              <a:t>Структуру управления, порядок формирования коллегиальных органов.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AF4DB-08B9-DC8A-C3A4-850EE792AE59}"/>
              </a:ext>
            </a:extLst>
          </p:cNvPr>
          <p:cNvSpPr txBox="1"/>
          <p:nvPr/>
        </p:nvSpPr>
        <p:spPr>
          <a:xfrm>
            <a:off x="6096000" y="2398265"/>
            <a:ext cx="48341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Условия приема, перевода и отчисления обучающихся.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Права, обязанности и ответственность участников образовательного процесса.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Режим работы организации.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Финансовые и хозяйственные аспекты деятельности.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Порядок внесения изменений в устав.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141D8-C9FC-3B12-F97D-9438989DCA15}"/>
              </a:ext>
            </a:extLst>
          </p:cNvPr>
          <p:cNvSpPr txBox="1"/>
          <p:nvPr/>
        </p:nvSpPr>
        <p:spPr>
          <a:xfrm>
            <a:off x="3678936" y="1766991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Содержание устава включает: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2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Обязательные действия учреждения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Образовательная организация обязана: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Обеспечить доступность устава для ознакомления (например, разместить его на официальном сайте).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Соблюдать положения устава в своей деятельности.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Своевременно вносить изменения в устав в случае изменения законодательства или внутренних условий работы учреждения.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Информировать учредителя и контролирующие органы о внесении изменений в устав.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6A6B7-79D6-4D81-A37E-D7AF9E1B9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24" y="4626864"/>
            <a:ext cx="2231136" cy="22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Обязательные действия учреждения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Основной целью образовательной организации является реализация образовательных программ различного уровня и направленности, направленных на формирование качественных знаний, навыков и компетенций у обучающихся. Помимо этого, учреждения стремятся создавать условия, способствующие творческому, физическому и интеллектуальному развитию обучающихся, что обеспечивает их всестороннее развитие.</a:t>
            </a:r>
          </a:p>
          <a:p>
            <a:r>
              <a:rPr lang="ru-RU" dirty="0"/>
              <a:t>В рамках своей деятельности организация осуществляет образовательный процесс, проводит научно-исследовательскую и методическую работу, что особенно актуально для вузов и колледжей. Дополнительно, в качестве не основных видов деятельности, образовательное учреждение может предоставлять дополнительные услуги, такие как проведение курсов, организация выставок и конкурсов, а также сдача помещений в аренду, если это разрешено законодательством и уставом.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9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Коллегиальные органы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Педагогический совет</a:t>
            </a:r>
            <a:r>
              <a:rPr lang="ru-RU" dirty="0"/>
              <a:t>: отвечает за образовательную деятельность, утверждает учебные планы и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Совет учреждения</a:t>
            </a:r>
            <a:r>
              <a:rPr lang="ru-RU" dirty="0"/>
              <a:t>: решает стратегические вопросы развития организации.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Общее собрание коллектива</a:t>
            </a:r>
            <a:r>
              <a:rPr lang="ru-RU" dirty="0"/>
              <a:t>: обсуждает ключевые вопросы, связанные с функционированием учреждения.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Попечительский совет</a:t>
            </a:r>
            <a:r>
              <a:rPr lang="ru-RU" dirty="0"/>
              <a:t>: занимается вопросами финансирования и привлечения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84927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1EB70-64EB-4E85-24CC-B6DFA558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коллегиальных органов</a:t>
            </a:r>
            <a:endParaRPr lang="ru-UA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D238D2-80D1-CFAB-8EFC-6157C7BE7B45}"/>
              </a:ext>
            </a:extLst>
          </p:cNvPr>
          <p:cNvSpPr/>
          <p:nvPr/>
        </p:nvSpPr>
        <p:spPr>
          <a:xfrm>
            <a:off x="947079" y="2004698"/>
            <a:ext cx="3732551" cy="101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Участие в разработке и утверждении устава.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BD9E1A3-07A7-75F8-B779-4608078F9A8A}"/>
              </a:ext>
            </a:extLst>
          </p:cNvPr>
          <p:cNvSpPr/>
          <p:nvPr/>
        </p:nvSpPr>
        <p:spPr>
          <a:xfrm>
            <a:off x="3914931" y="3744030"/>
            <a:ext cx="3732551" cy="101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Контроль за соблюдением законодательства в области образования.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D00D6B-5279-B801-E5C8-93C5816EEC24}"/>
              </a:ext>
            </a:extLst>
          </p:cNvPr>
          <p:cNvSpPr/>
          <p:nvPr/>
        </p:nvSpPr>
        <p:spPr>
          <a:xfrm>
            <a:off x="6882784" y="2004698"/>
            <a:ext cx="3732551" cy="101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Участие в распределении финансовых средств.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2126311-46CB-98CE-B24B-8A0E0EF7B7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337429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</TotalTime>
  <Words>626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Устав образовательной организации.</vt:lpstr>
      <vt:lpstr>Понятие устава </vt:lpstr>
      <vt:lpstr>Порядок принятия устава </vt:lpstr>
      <vt:lpstr>Принципы разработки устава</vt:lpstr>
      <vt:lpstr>Обязательные сведения в уставе</vt:lpstr>
      <vt:lpstr>Обязательные действия учреждения</vt:lpstr>
      <vt:lpstr>Обязательные действия учреждения</vt:lpstr>
      <vt:lpstr>Коллегиальные органы управления</vt:lpstr>
      <vt:lpstr>Функции коллегиальных органов</vt:lpstr>
      <vt:lpstr>Статус руководителя образовательной организации </vt:lpstr>
      <vt:lpstr>Статус руководителя образовательной организации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Устав образовательной организации.</dc:title>
  <dc:creator>user</dc:creator>
  <cp:lastModifiedBy>Игорь Авдеев</cp:lastModifiedBy>
  <cp:revision>4</cp:revision>
  <dcterms:created xsi:type="dcterms:W3CDTF">2024-12-25T03:40:24Z</dcterms:created>
  <dcterms:modified xsi:type="dcterms:W3CDTF">2025-01-11T16:55:07Z</dcterms:modified>
</cp:coreProperties>
</file>