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CA778-0D42-45E4-B863-7845E25DE3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UA"/>
        </a:p>
      </dgm:t>
    </dgm:pt>
    <dgm:pt modelId="{4DAE75A4-0354-41F5-A3F4-424F412DFFA4}">
      <dgm:prSet phldrT="[Текст]"/>
      <dgm:spPr/>
      <dgm:t>
        <a:bodyPr/>
        <a:lstStyle/>
        <a:p>
          <a:r>
            <a:rPr lang="ru-RU" b="1" dirty="0"/>
            <a:t>Директор</a:t>
          </a:r>
          <a:endParaRPr lang="ru-UA" dirty="0"/>
        </a:p>
      </dgm:t>
    </dgm:pt>
    <dgm:pt modelId="{18307D5B-A416-40AF-868D-BF0366221AEA}" type="parTrans" cxnId="{E730FBC3-41D4-4934-844F-2B57866AA53B}">
      <dgm:prSet/>
      <dgm:spPr/>
      <dgm:t>
        <a:bodyPr/>
        <a:lstStyle/>
        <a:p>
          <a:endParaRPr lang="ru-UA"/>
        </a:p>
      </dgm:t>
    </dgm:pt>
    <dgm:pt modelId="{93BF41AC-5B8C-484D-ACF4-EEAB6BBD2A9D}" type="sibTrans" cxnId="{E730FBC3-41D4-4934-844F-2B57866AA53B}">
      <dgm:prSet/>
      <dgm:spPr/>
      <dgm:t>
        <a:bodyPr/>
        <a:lstStyle/>
        <a:p>
          <a:endParaRPr lang="ru-UA"/>
        </a:p>
      </dgm:t>
    </dgm:pt>
    <dgm:pt modelId="{9E188A31-C4B9-4684-97AF-5FCB71384341}">
      <dgm:prSet phldrT="[Текст]"/>
      <dgm:spPr/>
      <dgm:t>
        <a:bodyPr/>
        <a:lstStyle/>
        <a:p>
          <a:r>
            <a:rPr lang="ru-RU" b="1" dirty="0"/>
            <a:t>Заместители директора</a:t>
          </a:r>
          <a:endParaRPr lang="ru-UA" b="1" dirty="0"/>
        </a:p>
      </dgm:t>
    </dgm:pt>
    <dgm:pt modelId="{66A49552-B952-48B7-ACC9-7C5B9A200A64}" type="parTrans" cxnId="{2739DBAD-011C-44DF-93ED-5E2253B9F6E4}">
      <dgm:prSet/>
      <dgm:spPr/>
      <dgm:t>
        <a:bodyPr/>
        <a:lstStyle/>
        <a:p>
          <a:endParaRPr lang="ru-UA"/>
        </a:p>
      </dgm:t>
    </dgm:pt>
    <dgm:pt modelId="{27200330-E5C1-4F3C-A369-E4B013F084CF}" type="sibTrans" cxnId="{2739DBAD-011C-44DF-93ED-5E2253B9F6E4}">
      <dgm:prSet/>
      <dgm:spPr/>
      <dgm:t>
        <a:bodyPr/>
        <a:lstStyle/>
        <a:p>
          <a:endParaRPr lang="ru-UA"/>
        </a:p>
      </dgm:t>
    </dgm:pt>
    <dgm:pt modelId="{E1687AB9-A6A0-4484-B3BE-1695E109F40E}">
      <dgm:prSet phldrT="[Текст]"/>
      <dgm:spPr/>
      <dgm:t>
        <a:bodyPr/>
        <a:lstStyle/>
        <a:p>
          <a:r>
            <a:rPr lang="ru-RU" b="1" dirty="0"/>
            <a:t>Заведующий учебной частью</a:t>
          </a:r>
          <a:endParaRPr lang="ru-UA" b="1" dirty="0"/>
        </a:p>
      </dgm:t>
    </dgm:pt>
    <dgm:pt modelId="{059935D3-6020-4EFD-9B04-FA0BC09D010B}" type="parTrans" cxnId="{5395C448-CB0E-4FC1-AC20-31D52CD813DF}">
      <dgm:prSet/>
      <dgm:spPr/>
      <dgm:t>
        <a:bodyPr/>
        <a:lstStyle/>
        <a:p>
          <a:endParaRPr lang="ru-UA"/>
        </a:p>
      </dgm:t>
    </dgm:pt>
    <dgm:pt modelId="{AB719478-23FF-4840-8F22-E031D4C1F58E}" type="sibTrans" cxnId="{5395C448-CB0E-4FC1-AC20-31D52CD813DF}">
      <dgm:prSet/>
      <dgm:spPr/>
      <dgm:t>
        <a:bodyPr/>
        <a:lstStyle/>
        <a:p>
          <a:endParaRPr lang="ru-UA"/>
        </a:p>
      </dgm:t>
    </dgm:pt>
    <dgm:pt modelId="{26AB9644-7907-48BA-BA55-7282D08DCF52}">
      <dgm:prSet phldrT="[Текст]"/>
      <dgm:spPr/>
      <dgm:t>
        <a:bodyPr/>
        <a:lstStyle/>
        <a:p>
          <a:r>
            <a:rPr lang="ru-RU" b="1" dirty="0"/>
            <a:t>Методист</a:t>
          </a:r>
          <a:endParaRPr lang="ru-UA" b="1" dirty="0"/>
        </a:p>
      </dgm:t>
    </dgm:pt>
    <dgm:pt modelId="{6A830BB0-97EA-49FC-91B6-682FF9F66B8C}" type="parTrans" cxnId="{B28903ED-E817-4944-BEB4-997ECC965AC7}">
      <dgm:prSet/>
      <dgm:spPr/>
      <dgm:t>
        <a:bodyPr/>
        <a:lstStyle/>
        <a:p>
          <a:endParaRPr lang="ru-UA"/>
        </a:p>
      </dgm:t>
    </dgm:pt>
    <dgm:pt modelId="{5903EE0B-FCCD-459A-B370-AC4762A8E60E}" type="sibTrans" cxnId="{B28903ED-E817-4944-BEB4-997ECC965AC7}">
      <dgm:prSet/>
      <dgm:spPr/>
      <dgm:t>
        <a:bodyPr/>
        <a:lstStyle/>
        <a:p>
          <a:endParaRPr lang="ru-UA"/>
        </a:p>
      </dgm:t>
    </dgm:pt>
    <dgm:pt modelId="{E49BA0B3-49FF-451C-8F76-3E7F025703AC}">
      <dgm:prSet phldrT="[Текст]"/>
      <dgm:spPr/>
      <dgm:t>
        <a:bodyPr/>
        <a:lstStyle/>
        <a:p>
          <a:r>
            <a:rPr lang="ru-RU" b="1" dirty="0"/>
            <a:t>Руководитель  структурного подразделения</a:t>
          </a:r>
          <a:endParaRPr lang="ru-UA" b="1" dirty="0"/>
        </a:p>
      </dgm:t>
    </dgm:pt>
    <dgm:pt modelId="{C96A5754-6B96-4B14-A471-E1F879173F6F}" type="parTrans" cxnId="{9E9828ED-5086-4B33-9689-B0646277E249}">
      <dgm:prSet/>
      <dgm:spPr/>
      <dgm:t>
        <a:bodyPr/>
        <a:lstStyle/>
        <a:p>
          <a:endParaRPr lang="ru-UA"/>
        </a:p>
      </dgm:t>
    </dgm:pt>
    <dgm:pt modelId="{347F1E08-AA48-4D94-8E63-2C76B26CCE58}" type="sibTrans" cxnId="{9E9828ED-5086-4B33-9689-B0646277E249}">
      <dgm:prSet/>
      <dgm:spPr/>
      <dgm:t>
        <a:bodyPr/>
        <a:lstStyle/>
        <a:p>
          <a:endParaRPr lang="ru-UA"/>
        </a:p>
      </dgm:t>
    </dgm:pt>
    <dgm:pt modelId="{21CADD82-D75A-422E-A595-B315191709E9}" type="pres">
      <dgm:prSet presAssocID="{C1FCA778-0D42-45E4-B863-7845E25DE3F3}" presName="diagram" presStyleCnt="0">
        <dgm:presLayoutVars>
          <dgm:dir/>
          <dgm:resizeHandles val="exact"/>
        </dgm:presLayoutVars>
      </dgm:prSet>
      <dgm:spPr/>
    </dgm:pt>
    <dgm:pt modelId="{C908947C-F8F3-4666-9FD7-7BE1A2E6498A}" type="pres">
      <dgm:prSet presAssocID="{4DAE75A4-0354-41F5-A3F4-424F412DFFA4}" presName="node" presStyleLbl="node1" presStyleIdx="0" presStyleCnt="5">
        <dgm:presLayoutVars>
          <dgm:bulletEnabled val="1"/>
        </dgm:presLayoutVars>
      </dgm:prSet>
      <dgm:spPr/>
    </dgm:pt>
    <dgm:pt modelId="{64B50642-70A4-4D43-832C-A2BD71276C11}" type="pres">
      <dgm:prSet presAssocID="{93BF41AC-5B8C-484D-ACF4-EEAB6BBD2A9D}" presName="sibTrans" presStyleCnt="0"/>
      <dgm:spPr/>
    </dgm:pt>
    <dgm:pt modelId="{F3204978-64B5-4E7A-A2FF-E3B2A4954591}" type="pres">
      <dgm:prSet presAssocID="{9E188A31-C4B9-4684-97AF-5FCB71384341}" presName="node" presStyleLbl="node1" presStyleIdx="1" presStyleCnt="5">
        <dgm:presLayoutVars>
          <dgm:bulletEnabled val="1"/>
        </dgm:presLayoutVars>
      </dgm:prSet>
      <dgm:spPr/>
    </dgm:pt>
    <dgm:pt modelId="{2944DAE2-04AC-4491-A786-E98CDFA1CD2D}" type="pres">
      <dgm:prSet presAssocID="{27200330-E5C1-4F3C-A369-E4B013F084CF}" presName="sibTrans" presStyleCnt="0"/>
      <dgm:spPr/>
    </dgm:pt>
    <dgm:pt modelId="{443D4BE0-83BE-4411-B43A-F5EBD747B5E6}" type="pres">
      <dgm:prSet presAssocID="{E1687AB9-A6A0-4484-B3BE-1695E109F40E}" presName="node" presStyleLbl="node1" presStyleIdx="2" presStyleCnt="5">
        <dgm:presLayoutVars>
          <dgm:bulletEnabled val="1"/>
        </dgm:presLayoutVars>
      </dgm:prSet>
      <dgm:spPr/>
    </dgm:pt>
    <dgm:pt modelId="{8F73C235-AB18-4020-AAD0-F4F98008C52A}" type="pres">
      <dgm:prSet presAssocID="{AB719478-23FF-4840-8F22-E031D4C1F58E}" presName="sibTrans" presStyleCnt="0"/>
      <dgm:spPr/>
    </dgm:pt>
    <dgm:pt modelId="{06246C93-05B6-46FC-B6F1-0BEDAA0B884C}" type="pres">
      <dgm:prSet presAssocID="{26AB9644-7907-48BA-BA55-7282D08DCF52}" presName="node" presStyleLbl="node1" presStyleIdx="3" presStyleCnt="5">
        <dgm:presLayoutVars>
          <dgm:bulletEnabled val="1"/>
        </dgm:presLayoutVars>
      </dgm:prSet>
      <dgm:spPr/>
    </dgm:pt>
    <dgm:pt modelId="{BA948B9F-49D5-4BB0-9B69-4FB3D2449972}" type="pres">
      <dgm:prSet presAssocID="{5903EE0B-FCCD-459A-B370-AC4762A8E60E}" presName="sibTrans" presStyleCnt="0"/>
      <dgm:spPr/>
    </dgm:pt>
    <dgm:pt modelId="{C86CD948-4056-4CA5-A60D-497917D687C9}" type="pres">
      <dgm:prSet presAssocID="{E49BA0B3-49FF-451C-8F76-3E7F025703AC}" presName="node" presStyleLbl="node1" presStyleIdx="4" presStyleCnt="5">
        <dgm:presLayoutVars>
          <dgm:bulletEnabled val="1"/>
        </dgm:presLayoutVars>
      </dgm:prSet>
      <dgm:spPr/>
    </dgm:pt>
  </dgm:ptLst>
  <dgm:cxnLst>
    <dgm:cxn modelId="{442DD22C-A928-4F8F-86DE-939B67662930}" type="presOf" srcId="{26AB9644-7907-48BA-BA55-7282D08DCF52}" destId="{06246C93-05B6-46FC-B6F1-0BEDAA0B884C}" srcOrd="0" destOrd="0" presId="urn:microsoft.com/office/officeart/2005/8/layout/default"/>
    <dgm:cxn modelId="{B6783D2E-92AA-4CB6-A282-E7F4FC38162A}" type="presOf" srcId="{C1FCA778-0D42-45E4-B863-7845E25DE3F3}" destId="{21CADD82-D75A-422E-A595-B315191709E9}" srcOrd="0" destOrd="0" presId="urn:microsoft.com/office/officeart/2005/8/layout/default"/>
    <dgm:cxn modelId="{5395C448-CB0E-4FC1-AC20-31D52CD813DF}" srcId="{C1FCA778-0D42-45E4-B863-7845E25DE3F3}" destId="{E1687AB9-A6A0-4484-B3BE-1695E109F40E}" srcOrd="2" destOrd="0" parTransId="{059935D3-6020-4EFD-9B04-FA0BC09D010B}" sibTransId="{AB719478-23FF-4840-8F22-E031D4C1F58E}"/>
    <dgm:cxn modelId="{9B3B224A-AAEB-4B11-914B-3013677A638F}" type="presOf" srcId="{9E188A31-C4B9-4684-97AF-5FCB71384341}" destId="{F3204978-64B5-4E7A-A2FF-E3B2A4954591}" srcOrd="0" destOrd="0" presId="urn:microsoft.com/office/officeart/2005/8/layout/default"/>
    <dgm:cxn modelId="{A281E97B-55EB-4A70-96B8-1AC423CE9791}" type="presOf" srcId="{E1687AB9-A6A0-4484-B3BE-1695E109F40E}" destId="{443D4BE0-83BE-4411-B43A-F5EBD747B5E6}" srcOrd="0" destOrd="0" presId="urn:microsoft.com/office/officeart/2005/8/layout/default"/>
    <dgm:cxn modelId="{5A8BAAA4-56B7-4418-BA91-DAB8FB09021E}" type="presOf" srcId="{4DAE75A4-0354-41F5-A3F4-424F412DFFA4}" destId="{C908947C-F8F3-4666-9FD7-7BE1A2E6498A}" srcOrd="0" destOrd="0" presId="urn:microsoft.com/office/officeart/2005/8/layout/default"/>
    <dgm:cxn modelId="{2739DBAD-011C-44DF-93ED-5E2253B9F6E4}" srcId="{C1FCA778-0D42-45E4-B863-7845E25DE3F3}" destId="{9E188A31-C4B9-4684-97AF-5FCB71384341}" srcOrd="1" destOrd="0" parTransId="{66A49552-B952-48B7-ACC9-7C5B9A200A64}" sibTransId="{27200330-E5C1-4F3C-A369-E4B013F084CF}"/>
    <dgm:cxn modelId="{E730FBC3-41D4-4934-844F-2B57866AA53B}" srcId="{C1FCA778-0D42-45E4-B863-7845E25DE3F3}" destId="{4DAE75A4-0354-41F5-A3F4-424F412DFFA4}" srcOrd="0" destOrd="0" parTransId="{18307D5B-A416-40AF-868D-BF0366221AEA}" sibTransId="{93BF41AC-5B8C-484D-ACF4-EEAB6BBD2A9D}"/>
    <dgm:cxn modelId="{B1886AD1-96E1-4C3F-9EAA-B8500FD8CC89}" type="presOf" srcId="{E49BA0B3-49FF-451C-8F76-3E7F025703AC}" destId="{C86CD948-4056-4CA5-A60D-497917D687C9}" srcOrd="0" destOrd="0" presId="urn:microsoft.com/office/officeart/2005/8/layout/default"/>
    <dgm:cxn modelId="{B28903ED-E817-4944-BEB4-997ECC965AC7}" srcId="{C1FCA778-0D42-45E4-B863-7845E25DE3F3}" destId="{26AB9644-7907-48BA-BA55-7282D08DCF52}" srcOrd="3" destOrd="0" parTransId="{6A830BB0-97EA-49FC-91B6-682FF9F66B8C}" sibTransId="{5903EE0B-FCCD-459A-B370-AC4762A8E60E}"/>
    <dgm:cxn modelId="{9E9828ED-5086-4B33-9689-B0646277E249}" srcId="{C1FCA778-0D42-45E4-B863-7845E25DE3F3}" destId="{E49BA0B3-49FF-451C-8F76-3E7F025703AC}" srcOrd="4" destOrd="0" parTransId="{C96A5754-6B96-4B14-A471-E1F879173F6F}" sibTransId="{347F1E08-AA48-4D94-8E63-2C76B26CCE58}"/>
    <dgm:cxn modelId="{E75EECBC-9E96-4217-8E9A-9C1243B608D6}" type="presParOf" srcId="{21CADD82-D75A-422E-A595-B315191709E9}" destId="{C908947C-F8F3-4666-9FD7-7BE1A2E6498A}" srcOrd="0" destOrd="0" presId="urn:microsoft.com/office/officeart/2005/8/layout/default"/>
    <dgm:cxn modelId="{4D466A4D-E99D-498A-984C-84256E6D7207}" type="presParOf" srcId="{21CADD82-D75A-422E-A595-B315191709E9}" destId="{64B50642-70A4-4D43-832C-A2BD71276C11}" srcOrd="1" destOrd="0" presId="urn:microsoft.com/office/officeart/2005/8/layout/default"/>
    <dgm:cxn modelId="{038D67D7-32A2-4433-A24E-BE9141C9CD32}" type="presParOf" srcId="{21CADD82-D75A-422E-A595-B315191709E9}" destId="{F3204978-64B5-4E7A-A2FF-E3B2A4954591}" srcOrd="2" destOrd="0" presId="urn:microsoft.com/office/officeart/2005/8/layout/default"/>
    <dgm:cxn modelId="{609EFDFD-DD31-4876-B334-C927A63F2CC3}" type="presParOf" srcId="{21CADD82-D75A-422E-A595-B315191709E9}" destId="{2944DAE2-04AC-4491-A786-E98CDFA1CD2D}" srcOrd="3" destOrd="0" presId="urn:microsoft.com/office/officeart/2005/8/layout/default"/>
    <dgm:cxn modelId="{F6FDB7E1-D2A4-453D-BEB5-91634AF8AF13}" type="presParOf" srcId="{21CADD82-D75A-422E-A595-B315191709E9}" destId="{443D4BE0-83BE-4411-B43A-F5EBD747B5E6}" srcOrd="4" destOrd="0" presId="urn:microsoft.com/office/officeart/2005/8/layout/default"/>
    <dgm:cxn modelId="{47CA1E11-6C1A-442A-A8E4-21B8F35509D5}" type="presParOf" srcId="{21CADD82-D75A-422E-A595-B315191709E9}" destId="{8F73C235-AB18-4020-AAD0-F4F98008C52A}" srcOrd="5" destOrd="0" presId="urn:microsoft.com/office/officeart/2005/8/layout/default"/>
    <dgm:cxn modelId="{73DB6AF2-F903-44A7-80A0-338453D3B5E5}" type="presParOf" srcId="{21CADD82-D75A-422E-A595-B315191709E9}" destId="{06246C93-05B6-46FC-B6F1-0BEDAA0B884C}" srcOrd="6" destOrd="0" presId="urn:microsoft.com/office/officeart/2005/8/layout/default"/>
    <dgm:cxn modelId="{97A6FC09-58FD-4EE4-9C7B-78DE8F5E4C2F}" type="presParOf" srcId="{21CADD82-D75A-422E-A595-B315191709E9}" destId="{BA948B9F-49D5-4BB0-9B69-4FB3D2449972}" srcOrd="7" destOrd="0" presId="urn:microsoft.com/office/officeart/2005/8/layout/default"/>
    <dgm:cxn modelId="{DD19159C-E173-4AEF-856C-99D533E94A92}" type="presParOf" srcId="{21CADD82-D75A-422E-A595-B315191709E9}" destId="{C86CD948-4056-4CA5-A60D-497917D687C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8947C-F8F3-4666-9FD7-7BE1A2E6498A}">
      <dsp:nvSpPr>
        <dsp:cNvPr id="0" name=""/>
        <dsp:cNvSpPr/>
      </dsp:nvSpPr>
      <dsp:spPr>
        <a:xfrm>
          <a:off x="0" y="800364"/>
          <a:ext cx="2936875" cy="176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Директор</a:t>
          </a:r>
          <a:endParaRPr lang="ru-UA" sz="2700" kern="1200" dirty="0"/>
        </a:p>
      </dsp:txBody>
      <dsp:txXfrm>
        <a:off x="0" y="800364"/>
        <a:ext cx="2936875" cy="1762125"/>
      </dsp:txXfrm>
    </dsp:sp>
    <dsp:sp modelId="{F3204978-64B5-4E7A-A2FF-E3B2A4954591}">
      <dsp:nvSpPr>
        <dsp:cNvPr id="0" name=""/>
        <dsp:cNvSpPr/>
      </dsp:nvSpPr>
      <dsp:spPr>
        <a:xfrm>
          <a:off x="3230562" y="800364"/>
          <a:ext cx="2936875" cy="176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Заместители директора</a:t>
          </a:r>
          <a:endParaRPr lang="ru-UA" sz="2700" b="1" kern="1200" dirty="0"/>
        </a:p>
      </dsp:txBody>
      <dsp:txXfrm>
        <a:off x="3230562" y="800364"/>
        <a:ext cx="2936875" cy="1762125"/>
      </dsp:txXfrm>
    </dsp:sp>
    <dsp:sp modelId="{443D4BE0-83BE-4411-B43A-F5EBD747B5E6}">
      <dsp:nvSpPr>
        <dsp:cNvPr id="0" name=""/>
        <dsp:cNvSpPr/>
      </dsp:nvSpPr>
      <dsp:spPr>
        <a:xfrm>
          <a:off x="6461125" y="800364"/>
          <a:ext cx="2936875" cy="176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Заведующий учебной частью</a:t>
          </a:r>
          <a:endParaRPr lang="ru-UA" sz="2700" b="1" kern="1200" dirty="0"/>
        </a:p>
      </dsp:txBody>
      <dsp:txXfrm>
        <a:off x="6461125" y="800364"/>
        <a:ext cx="2936875" cy="1762125"/>
      </dsp:txXfrm>
    </dsp:sp>
    <dsp:sp modelId="{06246C93-05B6-46FC-B6F1-0BEDAA0B884C}">
      <dsp:nvSpPr>
        <dsp:cNvPr id="0" name=""/>
        <dsp:cNvSpPr/>
      </dsp:nvSpPr>
      <dsp:spPr>
        <a:xfrm>
          <a:off x="1615281" y="2856177"/>
          <a:ext cx="2936875" cy="176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Методист</a:t>
          </a:r>
          <a:endParaRPr lang="ru-UA" sz="2700" b="1" kern="1200" dirty="0"/>
        </a:p>
      </dsp:txBody>
      <dsp:txXfrm>
        <a:off x="1615281" y="2856177"/>
        <a:ext cx="2936875" cy="1762125"/>
      </dsp:txXfrm>
    </dsp:sp>
    <dsp:sp modelId="{C86CD948-4056-4CA5-A60D-497917D687C9}">
      <dsp:nvSpPr>
        <dsp:cNvPr id="0" name=""/>
        <dsp:cNvSpPr/>
      </dsp:nvSpPr>
      <dsp:spPr>
        <a:xfrm>
          <a:off x="4845843" y="2856177"/>
          <a:ext cx="2936875" cy="1762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/>
            <a:t>Руководитель  структурного подразделения</a:t>
          </a:r>
          <a:endParaRPr lang="ru-UA" sz="2700" b="1" kern="1200" dirty="0"/>
        </a:p>
      </dsp:txBody>
      <dsp:txXfrm>
        <a:off x="4845843" y="2856177"/>
        <a:ext cx="2936875" cy="176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21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85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02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4593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27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8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6613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61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398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808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82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04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82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958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25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4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009E-A64E-4F3D-87AF-C2D2B0CF7B63}" type="datetimeFigureOut">
              <a:rPr lang="ru-UA" smtClean="0"/>
              <a:t>09.11.2024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6E3974-6059-4700-93D4-57725264870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648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ntd.ru/document/72825057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40450-320C-0249-7899-2D5621A0E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2.3.1 Руководитель образовательной организации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44B96-D000-A80D-D4C4-3C85204FD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Составитель: Авдеев И.А.</a:t>
            </a:r>
          </a:p>
          <a:p>
            <a:r>
              <a:rPr lang="ru-RU" dirty="0"/>
              <a:t>студент 54 группы, </a:t>
            </a:r>
          </a:p>
          <a:p>
            <a:r>
              <a:rPr lang="ru-RU" dirty="0"/>
              <a:t>специальность 09.02.05 «Прикладная информатика (по отраслям)»</a:t>
            </a:r>
          </a:p>
          <a:p>
            <a:r>
              <a:rPr lang="ru-RU" dirty="0"/>
              <a:t>Преподаватель: Анашкина Т.С., преподаватель математики и информатики </a:t>
            </a:r>
          </a:p>
        </p:txBody>
      </p:sp>
    </p:spTree>
    <p:extLst>
      <p:ext uri="{BB962C8B-B14F-4D97-AF65-F5344CB8AC3E}">
        <p14:creationId xmlns:p14="http://schemas.microsoft.com/office/powerpoint/2010/main" val="158769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B9D23-F86B-202D-A288-C30389D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Ответственность руководителя образовательной организации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7BF2C-FDEA-557E-531C-DACD72EF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Руководитель образовательной организации может нести следующие виды ответственности: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Дисциплинарная ответственность:</a:t>
            </a:r>
            <a:r>
              <a:rPr lang="ru-RU" dirty="0"/>
              <a:t> за нарушение трудовой дисциплины, неисполнение или ненадлежащее исполнение своих должностных обязанностей.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Материальная ответственность:</a:t>
            </a:r>
            <a:r>
              <a:rPr lang="ru-RU" dirty="0"/>
              <a:t> за причинение ущерба имуществу образовательной организации.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Административная ответственность:</a:t>
            </a:r>
            <a:r>
              <a:rPr lang="ru-RU" dirty="0"/>
              <a:t> за совершение административных правонарушений, связанных с образовательной деятельностью.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Уголовная ответственность:</a:t>
            </a:r>
            <a:r>
              <a:rPr lang="ru-RU" dirty="0"/>
              <a:t> за совершение преступлений, предусмотренных Уголовным кодексом РФ.</a:t>
            </a:r>
          </a:p>
        </p:txBody>
      </p:sp>
    </p:spTree>
    <p:extLst>
      <p:ext uri="{BB962C8B-B14F-4D97-AF65-F5344CB8AC3E}">
        <p14:creationId xmlns:p14="http://schemas.microsoft.com/office/powerpoint/2010/main" val="143079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FD7CDF-E0FF-1748-1EDE-01BD5CEF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656" y="1251578"/>
            <a:ext cx="891540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Нарушение трудового договора:</a:t>
            </a:r>
            <a:r>
              <a:rPr lang="ru-RU" dirty="0"/>
              <a:t> Неисполнение или ненадлежащее исполнение условий трудового договора.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Нарушение законодательства об образовании:</a:t>
            </a:r>
            <a:r>
              <a:rPr lang="ru-RU" dirty="0"/>
              <a:t> Несоблюдение требований федеральных законов и иных нормативных правовых актов, регулирующих отношения в сфере образования.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Причинение ущерба образовательной организации:</a:t>
            </a:r>
            <a:r>
              <a:rPr lang="ru-RU" dirty="0"/>
              <a:t> Умышленное или неосторожное причинение материального ущерба.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Совершение административных правонарушений:</a:t>
            </a:r>
            <a:r>
              <a:rPr lang="ru-RU" dirty="0"/>
              <a:t> Нарушение правил и норм, установленных административным законодательством.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Совершение преступлений:</a:t>
            </a:r>
            <a:r>
              <a:rPr lang="ru-RU" dirty="0"/>
              <a:t> Совершение действий, квалифицируемых как преступления в соответствии с Уголовным кодексом РФ.</a:t>
            </a:r>
          </a:p>
          <a:p>
            <a:endParaRPr lang="ru-UA" dirty="0"/>
          </a:p>
        </p:txBody>
      </p:sp>
      <p:pic>
        <p:nvPicPr>
          <p:cNvPr id="8194" name="Picture 2" descr="человечки белые на прозрачном фоне 29 фото">
            <a:extLst>
              <a:ext uri="{FF2B5EF4-FFF2-40B4-BE49-F238E27FC236}">
                <a16:creationId xmlns:a16="http://schemas.microsoft.com/office/drawing/2014/main" id="{C15C2200-F4F9-176A-F170-27298228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39" y="5029200"/>
            <a:ext cx="2036988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5F72F-4C92-E61F-BA60-74D85B0C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0"/>
            <a:ext cx="8911687" cy="1280890"/>
          </a:xfrm>
        </p:spPr>
        <p:txBody>
          <a:bodyPr/>
          <a:lstStyle/>
          <a:p>
            <a:r>
              <a:rPr lang="ru-RU" dirty="0"/>
              <a:t>Основания для привлечения к ответственности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544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5A68D-8116-0AA2-6937-6B576F84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Гарантии и меры социальной поддержки руководителей образовательных организаций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92B6D-BB25-0010-D3BF-B83F7753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Руководители образовательных организаций в России обладают особым статусом, который предполагает ряд социальных гарантий и мер поддержки. Это связано с высокой степенью ответственности, которую они несут за организацию образовательного процесса и воспитание подрастающего поколения.</a:t>
            </a:r>
          </a:p>
          <a:p>
            <a:endParaRPr lang="ru-UA" dirty="0"/>
          </a:p>
        </p:txBody>
      </p:sp>
      <p:pic>
        <p:nvPicPr>
          <p:cNvPr id="9218" name="Picture 2" descr="Главный красный а за ним куча белых - обои на телефон">
            <a:extLst>
              <a:ext uri="{FF2B5EF4-FFF2-40B4-BE49-F238E27FC236}">
                <a16:creationId xmlns:a16="http://schemas.microsoft.com/office/drawing/2014/main" id="{3FEE0EDE-12FE-49ED-274A-61AE4956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83" y="4022411"/>
            <a:ext cx="4155034" cy="25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DC687-F682-723A-B4DC-C0D2862E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Права и социальные гарантии, предусмотренные для педагогических работников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78A3F-1986-A691-93BF-08CCBE10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Пунктами 3 и 5 части 5 статьи 47 настоящего Федерального закона, а также установленные в соответствии с частью 10 статьи 47 настоящего Федерального закона. Это включает в себя: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Право на ежегодный основной удлиненный оплачиваемый отпуск.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Право на досрочное назначение страховой пенсии по старости.</a:t>
            </a:r>
          </a:p>
          <a:p>
            <a:r>
              <a:rPr lang="ru-RU" b="1" dirty="0"/>
              <a:t>Право на предоставление мер социальной поддержки</a:t>
            </a:r>
            <a:r>
              <a:rPr lang="ru-RU" dirty="0"/>
              <a:t>, предусмотренных для педагогических работников, проживающих и работающих в сельских населенных пунктах, рабочих поселках (поселках городского типа).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0343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F0B21-7BE3-AB76-09B0-088E2471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руководителя структурного подразделения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85697-75FF-CB49-016C-72EC4FF5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Руководитель структурного подразделения</a:t>
            </a:r>
            <a:r>
              <a:rPr lang="ru-RU" dirty="0"/>
              <a:t> – это физическое лицо, наделенное полномочиями осуществлять руководство деятельностью определенной части организации. В образовательных учреждениях такими подразделениями могут быть факультеты, кафедры, отделы, лаборатории и т.д.</a:t>
            </a:r>
          </a:p>
          <a:p>
            <a:r>
              <a:rPr lang="ru-RU" b="1" dirty="0"/>
              <a:t>Типичные наименования должностей руководителей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Коммерческие организации: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Акционерные общества:</a:t>
            </a:r>
            <a:r>
              <a:rPr lang="ru-RU" dirty="0"/>
              <a:t> Генеральный директор, Президент.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Общества с ограниченной ответственностью:</a:t>
            </a:r>
            <a:r>
              <a:rPr lang="ru-RU" dirty="0"/>
              <a:t> Генеральный директор, Директор.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Индивидуальные предприниматели:</a:t>
            </a:r>
            <a:r>
              <a:rPr lang="ru-RU" dirty="0"/>
              <a:t> Индивидуальный предприниматель.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Государственные и муниципальные учреждения: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Руководитель федерального органа исполнительной власти:</a:t>
            </a:r>
            <a:r>
              <a:rPr lang="ru-RU" dirty="0"/>
              <a:t> Министр.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Руководитель территориального органа федерального органа исполнительной власти:</a:t>
            </a:r>
            <a:r>
              <a:rPr lang="ru-RU" dirty="0"/>
              <a:t> Руководитель территориального управления, начальник управления.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Руководитель государственного (муниципального) учреждения:</a:t>
            </a:r>
            <a:r>
              <a:rPr lang="ru-RU" dirty="0"/>
              <a:t> Директор, руководитель.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1292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529B-3E6C-3E7C-79F5-DA642895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кандидату на должность руководителя структурного подразделения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E13CA-CA6F-192A-DF0B-FBCB0F4A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5775"/>
          </a:xfrm>
        </p:spPr>
        <p:txBody>
          <a:bodyPr>
            <a:normAutofit/>
          </a:bodyPr>
          <a:lstStyle/>
          <a:p>
            <a:r>
              <a:rPr lang="ru-RU" dirty="0"/>
              <a:t>Как правило, к кандидатам на должность руководителя структурного подразделения предъявляются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Высшее профессиональное образование:</a:t>
            </a:r>
            <a:r>
              <a:rPr lang="ru-RU" dirty="0"/>
              <a:t> Соответствующее профилю деятельности подразделения.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Опыт работы:</a:t>
            </a:r>
            <a:r>
              <a:rPr lang="ru-RU" dirty="0"/>
              <a:t> Определяется спецификой деятельности подразделения, но обычно требуется опыт работы в данной сфере не менее 3-5 лет.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Профессиональные компетенции:</a:t>
            </a:r>
            <a:r>
              <a:rPr lang="ru-RU" dirty="0"/>
              <a:t> Знание законодательства, умение управлять персоналом, планировать и организовывать работу, принимать решения.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Личностные качества:</a:t>
            </a:r>
            <a:r>
              <a:rPr lang="ru-RU" dirty="0"/>
              <a:t> Лидерские качества, ответственность, коммуникабельность, стрессоустойчивость.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9498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B3273-B01C-D6D9-ECDD-8321EC9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профессиональным компетенциям руководителя структурного подразделения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CEF7D-04F4-F937-2682-40DB3F89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Высшее профессиональное образование</a:t>
            </a:r>
            <a:r>
              <a:rPr lang="ru-RU" dirty="0"/>
              <a:t> по специальности, соответствующей профилю деятельности подразделения, или смежной специальности.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Опыт работы</a:t>
            </a:r>
            <a:r>
              <a:rPr lang="ru-RU" dirty="0"/>
              <a:t> на руководящих должностях или в соответствующей сфере деятельности не менее определенного количества лет (обычно от 3 до 5 лет).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Знание законодательства РФ:</a:t>
            </a:r>
            <a:r>
              <a:rPr lang="ru-RU" dirty="0"/>
              <a:t> Трудового кодекса, гражданского, административного, налогового законодательства, а также иных нормативных актов, регулирующих деятельность организации.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Знание основ менеджмента:</a:t>
            </a:r>
            <a:r>
              <a:rPr lang="ru-RU" dirty="0"/>
              <a:t> планирование, организация, контроль, мотивация персонала, принятие решений.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Навыки управления персоналом:</a:t>
            </a:r>
            <a:r>
              <a:rPr lang="ru-RU" dirty="0"/>
              <a:t> подбор, адаптация, обучение, оценка, развитие сотрудников.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Коммуникативные навыки:</a:t>
            </a:r>
            <a:r>
              <a:rPr lang="ru-RU" dirty="0"/>
              <a:t> умение эффективно взаимодействовать с коллегами, подчиненными, руководством, внешними партнерами.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Лидерские качества:</a:t>
            </a:r>
            <a:r>
              <a:rPr lang="ru-RU" dirty="0"/>
              <a:t> способность мотивировать команду, брать на себя ответственность, принимать самостоятельные решения.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Компьютерные навыки:</a:t>
            </a:r>
            <a:r>
              <a:rPr lang="ru-RU" dirty="0"/>
              <a:t> владение современными офисными приложениями и специализированными программами, необходимыми для работы в данной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429369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80E7-B42A-1E8A-CA72-28AD53F0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Ответственность руководителя структурного подразделения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5ED56-A0F6-9DA9-0BBB-DD5681D8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Руководитель структурного подразделения может нести следующие виды ответственности: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Дисциплинарная:</a:t>
            </a:r>
            <a:r>
              <a:rPr lang="ru-RU" dirty="0"/>
              <a:t> за нарушение трудовой дисциплины, неисполнение или ненадлежащее исполнение своих должностных обязанностей (например, за неэффективное управление персоналом, невыполнение плановых показателей).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Материальная:</a:t>
            </a:r>
            <a:r>
              <a:rPr lang="ru-RU" dirty="0"/>
              <a:t> за ущерб, причиненный организации в результате его виновных действий или бездействия (например, за порчу имущества организации, финансовые потери).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Административная:</a:t>
            </a:r>
            <a:r>
              <a:rPr lang="ru-RU" dirty="0"/>
              <a:t> за совершение административных правонарушений (например, за нарушение правил охраны труда, пожарной безопасности).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Уголовная:</a:t>
            </a:r>
            <a:r>
              <a:rPr lang="ru-RU" dirty="0"/>
              <a:t> за совершение преступлений (например, за злоупотребление должностными полномочиями, мошенничество).</a:t>
            </a:r>
          </a:p>
          <a:p>
            <a:endParaRPr lang="ru-RU" dirty="0"/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8821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67354-3878-9AEC-899A-EF5BCF5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Основания привлечения к ответственности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E342D-E240-1013-86F6-999773AC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Руководитель структурного подразделения может быть привлечен к ответственности на основании: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Трудового законодательства РФ:</a:t>
            </a:r>
            <a:r>
              <a:rPr lang="ru-RU" dirty="0"/>
              <a:t> ТК РФ устанавливает общие основания и порядок привлечения работников к дисциплинарной и материальной ответственности.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Локальных нормативных актов организации:</a:t>
            </a:r>
            <a:r>
              <a:rPr lang="ru-RU" dirty="0"/>
              <a:t> Правила внутреннего трудового распорядка, должностные инструкции и другие локальные акты конкретизируют обязанности руководителя и основания для привлечения его к ответственности.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Договора:</a:t>
            </a:r>
            <a:r>
              <a:rPr lang="ru-RU" dirty="0"/>
              <a:t> Трудовой договор определяет индивидуальные условия труда руководителя и его ответственность.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Законодательства об административных правонарушениях и уголовном законодательстве:</a:t>
            </a:r>
            <a:r>
              <a:rPr lang="ru-RU" dirty="0"/>
              <a:t> В случае совершения административных правонарушений или преступлений руководитель может быть привлечен к соответствующей ответственности в установленном законом порядке.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0969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3D531-18FA-774B-47EC-406D461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Гарантии и меры социальной поддержки руководителя структурного подразделения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C3EC-86A1-B2F8-A167-D30C4D88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Трудовые гарантии: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Стабильная занятость:</a:t>
            </a:r>
            <a:r>
              <a:rPr lang="ru-RU" dirty="0"/>
              <a:t> Обычно руководители структурных подразделений имеют более высокий уровень стабильности занятости по сравнению с рядовыми сотрудниками.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Социальные отпуска:</a:t>
            </a:r>
            <a:r>
              <a:rPr lang="ru-RU" dirty="0"/>
              <a:t> Оплачиваемые отпуска, дополнительный отпуск.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Компенсации за неиспользованный отпуск:</a:t>
            </a:r>
            <a:r>
              <a:rPr lang="ru-RU" dirty="0"/>
              <a:t> При увольнении.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Гарантии при сокращении штата:</a:t>
            </a:r>
            <a:r>
              <a:rPr lang="ru-RU" dirty="0"/>
              <a:t> Возможность перевода на другую должность или предоставление выходного пособия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1889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119F-3200-0DCB-C4D6-DC088B24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руководителя образовательной организации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FE414-8DD7-5B93-D3D8-0F132A05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521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Руководитель образовательной организации</a:t>
            </a:r>
            <a:r>
              <a:rPr lang="ru-RU" dirty="0"/>
              <a:t> – это ключевая фигура в любой школе, университете или другом учебном заведении. Это человек, на плечи которого ложится ответственность за всю деятельность организации: от организации учебного процесса до финансового управления.</a:t>
            </a:r>
          </a:p>
          <a:p>
            <a:r>
              <a:rPr lang="ru-RU" dirty="0"/>
              <a:t>Согласно российскому законодательству, руководитель образовательной организации: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Единолично управляет организацией</a:t>
            </a:r>
            <a:r>
              <a:rPr lang="ru-RU" dirty="0"/>
              <a:t>. Это означает, что именно он принимает все важные решения, связанные с функционированием учебного заведения.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Несет ответственность за результаты работы</a:t>
            </a:r>
            <a:r>
              <a:rPr lang="ru-RU" dirty="0"/>
              <a:t>. Руководитель отвечает за качество образования, соблюдение всех нормативных требований, а также за создание безопасных условий для обучения и работы.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Представляет интересы организации</a:t>
            </a:r>
            <a:r>
              <a:rPr lang="ru-RU" dirty="0"/>
              <a:t>. Он выступает от имени учебного заведения во всех отношениях: перед государственными органами, родителями, сотрудниками и другими заинтересованными сторонами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219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E9952-8E92-765C-513C-4D5D8E9D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81F5C-7287-4377-BF6A-1D048EEE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Материальное стимулирование: </a:t>
            </a:r>
          </a:p>
          <a:p>
            <a:r>
              <a:rPr lang="ru-RU" b="1" dirty="0"/>
              <a:t>Высокий уровень заработной платы</a:t>
            </a:r>
            <a:r>
              <a:rPr lang="ru-RU" dirty="0"/>
              <a:t>: Обычно руководители структурных подразделений имеют более высокую заработную плату по сравнению с рядовыми сотрудниками.</a:t>
            </a:r>
          </a:p>
          <a:p>
            <a:r>
              <a:rPr lang="ru-RU" b="1" dirty="0"/>
              <a:t>Премии</a:t>
            </a:r>
            <a:r>
              <a:rPr lang="ru-RU" dirty="0"/>
              <a:t>: Регулярные и разовые премии за достижение производственных результатов.</a:t>
            </a:r>
          </a:p>
          <a:p>
            <a:r>
              <a:rPr lang="ru-RU" b="1" dirty="0"/>
              <a:t>Бонусы</a:t>
            </a:r>
            <a:r>
              <a:rPr lang="ru-RU" dirty="0"/>
              <a:t>: Дополнительные выплаты, связанные с выполнением определенных задач.</a:t>
            </a:r>
          </a:p>
          <a:p>
            <a:r>
              <a:rPr lang="ru-RU" b="1" dirty="0"/>
              <a:t>Денежная компенсация расходов</a:t>
            </a:r>
            <a:r>
              <a:rPr lang="ru-RU" dirty="0"/>
              <a:t>: Компенсация расходов на транспорт, связь, представительские расходы и т.д.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380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04FA4-759F-D238-25F0-601DED42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DA752-0E73-9066-3089-BC967636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Социальные льготы</a:t>
            </a:r>
            <a:r>
              <a:rPr lang="ru-RU" dirty="0"/>
              <a:t>:</a:t>
            </a:r>
          </a:p>
          <a:p>
            <a:r>
              <a:rPr lang="ru-RU" b="1" dirty="0"/>
              <a:t>Добровольное медицинское страхование</a:t>
            </a:r>
            <a:r>
              <a:rPr lang="ru-RU" dirty="0"/>
              <a:t>: Оплата полисов ДМС для руководителя и членов его семьи.</a:t>
            </a:r>
          </a:p>
          <a:p>
            <a:r>
              <a:rPr lang="ru-RU" b="1" dirty="0"/>
              <a:t>Страхование жизни</a:t>
            </a:r>
            <a:r>
              <a:rPr lang="ru-RU" dirty="0"/>
              <a:t>: Оплата страховых полисов.</a:t>
            </a:r>
          </a:p>
          <a:p>
            <a:r>
              <a:rPr lang="ru-RU" b="1" dirty="0"/>
              <a:t>Профессиональное развитие</a:t>
            </a:r>
            <a:r>
              <a:rPr lang="ru-RU" dirty="0"/>
              <a:t>: Оплата обучения, тренингов, семинаров.</a:t>
            </a:r>
          </a:p>
          <a:p>
            <a:r>
              <a:rPr lang="ru-RU" b="1" dirty="0"/>
              <a:t>Льготное кредитование</a:t>
            </a:r>
            <a:r>
              <a:rPr lang="ru-RU" dirty="0"/>
              <a:t>: Предоставление кредитов на льготных условиях.</a:t>
            </a:r>
          </a:p>
          <a:p>
            <a:r>
              <a:rPr lang="ru-RU" b="1" dirty="0"/>
              <a:t>Путевки в санатории и дома отдыха</a:t>
            </a:r>
            <a:r>
              <a:rPr lang="ru-RU" dirty="0"/>
              <a:t>: Возможность получения путевок на льготных условиях.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6982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43E73-D71F-13FA-8ED7-7855726E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Наименования должностей образовательной организации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AA8B2-B5D6-A88D-6B2F-E0F4C87B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образовательных организациях могут быть различные должности, относящиеся к руководящему составу. Вот основные наименования:</a:t>
            </a:r>
          </a:p>
          <a:p>
            <a:endParaRPr lang="ru-UA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8D897D4A-470A-F74A-6DA6-B64444CF9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040474"/>
              </p:ext>
            </p:extLst>
          </p:nvPr>
        </p:nvGraphicFramePr>
        <p:xfrm>
          <a:off x="1958848" y="2045546"/>
          <a:ext cx="939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76A875-D19C-7C65-304C-9E614028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72" y="566928"/>
            <a:ext cx="9328340" cy="534429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ru-RU" b="1" dirty="0"/>
              <a:t>Директор</a:t>
            </a:r>
            <a:r>
              <a:rPr lang="ru-RU" dirty="0"/>
              <a:t> – руководитель учреждения, отвечающий за общее управление и стратегическое развитие.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Заместители директора образовательной организации</a:t>
            </a:r>
            <a:r>
              <a:rPr lang="ru-RU" dirty="0"/>
              <a:t> – это руководящие должностные лица, которые помогают директору в управлении различными направлениями деятельности учреждения. 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Заведующий учебной частью </a:t>
            </a:r>
            <a:r>
              <a:rPr lang="ru-RU" dirty="0"/>
              <a:t>– контролирует выполнение учебных программ и планов, часто встречается в учреждениях дополнительного или высшего образования.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Методист</a:t>
            </a:r>
            <a:r>
              <a:rPr lang="ru-RU" dirty="0"/>
              <a:t> – отвечает за разработку методических материалов и поддержку педагогического состава.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Руководитель структурного подразделения </a:t>
            </a:r>
            <a:r>
              <a:rPr lang="ru-RU" dirty="0"/>
              <a:t>– руководит отдельными подразделениями в крупных образовательных организациях, таких как филиалы или отделения.</a:t>
            </a:r>
          </a:p>
          <a:p>
            <a:pPr marL="0" indent="0">
              <a:buNone/>
            </a:pPr>
            <a:r>
              <a:rPr lang="ru-RU" dirty="0"/>
              <a:t>Постановление Правительства Российской Федерации </a:t>
            </a:r>
            <a:r>
              <a:rPr lang="ru-RU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от 21 февраля 2022 года N 225 </a:t>
            </a: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«Об утверждении номенклатуры должностей педагогических работников организаций, осуществляющих образовательную деятельность, должностей руководителей образовательных организаций» (с изменениями на 11 июля 2024 года)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https://docs.cntd.ru/document/728250577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6292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3DA33-FD22-162A-F5B2-F237B12B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Особый трудовой статус руководителя образовательной организации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23017-CDE5-DCC8-D73C-B0C47B31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204" y="1905000"/>
            <a:ext cx="8915400" cy="3777622"/>
          </a:xfrm>
        </p:spPr>
        <p:txBody>
          <a:bodyPr>
            <a:normAutofit/>
          </a:bodyPr>
          <a:lstStyle/>
          <a:p>
            <a:r>
              <a:rPr lang="ru-RU" dirty="0"/>
              <a:t>Руководитель образовательной организации обладает особым трудовым статусом, отражающим его высокую ответственность и значимость должности. Его деятельность регулируется не только положениями Трудового кодекса, но и специальными нормативными актами в сфере образования. Руководитель подотчетен учредителю и обязан строго соблюдать законы, включая нормы по противодействию коррупции, поскольку в его ведении находятся бюджетные средства.</a:t>
            </a:r>
          </a:p>
        </p:txBody>
      </p:sp>
      <p:pic>
        <p:nvPicPr>
          <p:cNvPr id="1027" name="Picture 3" descr="Фото Белые Человечки | Freepik">
            <a:extLst>
              <a:ext uri="{FF2B5EF4-FFF2-40B4-BE49-F238E27FC236}">
                <a16:creationId xmlns:a16="http://schemas.microsoft.com/office/drawing/2014/main" id="{426C66E4-0682-C935-AD96-2AC70F15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25" y="3940114"/>
            <a:ext cx="3651885" cy="27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1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BD607-56FA-BA68-3C41-79DA9DA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71AA-0F46-7A07-10C0-AEF292F7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Назначение и увольнение руководителя осуществляются учредителем учреждения с учетом строгих оснований, чтобы не нарушать процесс обучения. Для занятия этой должности требуется не только высшее образование, но и педагогический стаж, а также управленческие навыки. В силу особых обязанностей, таких как обеспечение качества образовательного процесса и соблюдение санитарных норм, руководитель несет личную ответственность за образовательные результаты и безопасность учащихся.</a:t>
            </a:r>
          </a:p>
          <a:p>
            <a:r>
              <a:rPr lang="ru-RU"/>
              <a:t>Кроме того, статус руководителя предполагает дополнительные социальные гарантии. Это может быть право на длительный отпуск или другие компенсации, которые отражают высокую нагрузку и значимость его труда. Особый статус руководителя формирует условия для эффективного управления образовательной организацией и обеспечения высокого уровня подготовки обучающихся.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84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EDA60-51E3-F278-8063-5A746754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кандидату на должность руководителя образовательной организации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64122-E4FC-8714-FCDE-71DE956C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Федеральный закон "Об образовании в Российской Федерации"</a:t>
            </a:r>
            <a:r>
              <a:rPr lang="ru-RU" dirty="0"/>
              <a:t>. Статья 51 этого закона устанавливает следующие основные требования:</a:t>
            </a:r>
          </a:p>
          <a:p>
            <a:r>
              <a:rPr lang="ru-RU" b="1" dirty="0"/>
              <a:t>Высшее образование</a:t>
            </a:r>
            <a:r>
              <a:rPr lang="ru-RU" dirty="0"/>
              <a:t>: Кандидат должен иметь высшее образование.</a:t>
            </a:r>
          </a:p>
          <a:p>
            <a:r>
              <a:rPr lang="ru-RU" b="1" dirty="0"/>
              <a:t>Соответствие квалификационным требованиям</a:t>
            </a:r>
            <a:r>
              <a:rPr lang="ru-RU" dirty="0"/>
              <a:t>: Кандидат должен соответствовать квалификационным требованиям, указанным в квалификационных справочниках по соответствующим должностям руководителей образовательных организаций и (или) профессиональным стандартам.</a:t>
            </a:r>
          </a:p>
          <a:p>
            <a:r>
              <a:rPr lang="ru-RU" b="1" dirty="0"/>
              <a:t>Обязательная аттестация</a:t>
            </a:r>
            <a:r>
              <a:rPr lang="ru-RU" dirty="0"/>
              <a:t>: Для руководителей государственных или муниципальных образовательных организаций предусмотрена обязательная аттестация.</a:t>
            </a:r>
          </a:p>
        </p:txBody>
      </p:sp>
    </p:spTree>
    <p:extLst>
      <p:ext uri="{BB962C8B-B14F-4D97-AF65-F5344CB8AC3E}">
        <p14:creationId xmlns:p14="http://schemas.microsoft.com/office/powerpoint/2010/main" val="4526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91FB58-ED94-A2E5-5A02-50C30C4D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75379"/>
            <a:ext cx="8915400" cy="3777622"/>
          </a:xfrm>
        </p:spPr>
        <p:txBody>
          <a:bodyPr/>
          <a:lstStyle/>
          <a:p>
            <a:r>
              <a:rPr lang="ru-RU" dirty="0"/>
              <a:t>Также ценится опыт в организации работы с современными образовательными технологиями, участие в разработке новых программ и инициативах. Личностные качества, такие как инициативность, способность к саморазвитию и управлению коллективом, являются важными критериями при выборе кандидата.</a:t>
            </a:r>
          </a:p>
          <a:p>
            <a:r>
              <a:rPr lang="ru-RU" dirty="0"/>
              <a:t>Руководитель должен быть готов к постоянному обучению, стремиться к совершенствованию образовательного процесса и взаимодействовать с внешними партнерами и государственными структурами для реализации проектов и повышения качества образования в учреждении.</a:t>
            </a:r>
            <a:endParaRPr lang="ru-UA" dirty="0"/>
          </a:p>
          <a:p>
            <a:endParaRPr lang="ru-UA" dirty="0"/>
          </a:p>
        </p:txBody>
      </p:sp>
      <p:pic>
        <p:nvPicPr>
          <p:cNvPr id="3074" name="Picture 2" descr="Тверской промышленно-экономический колледж » Образование » Дополнительное  образование » Договор об образовании на обучение по дополнительным  образовательным программам">
            <a:extLst>
              <a:ext uri="{FF2B5EF4-FFF2-40B4-BE49-F238E27FC236}">
                <a16:creationId xmlns:a16="http://schemas.microsoft.com/office/drawing/2014/main" id="{6605F0D4-FA4F-D571-F9E6-E3C83BD5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01" y="4004030"/>
            <a:ext cx="3177222" cy="26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7410C-723E-B6A2-1903-FDA72613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профессиональным компетенциям кандидата на должность руководителя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2CF9D-F2A5-FF12-D412-1C951D37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Управленческие навыки: </a:t>
            </a:r>
            <a:r>
              <a:rPr lang="ru-RU" dirty="0"/>
              <a:t>способность разрабатывать стратегию, управлять ресурсами, планировать образовательный процесс и внедрять инновации.</a:t>
            </a:r>
          </a:p>
          <a:p>
            <a:r>
              <a:rPr lang="ru-RU" b="1" dirty="0"/>
              <a:t>Педагогические и методические знания</a:t>
            </a:r>
            <a:r>
              <a:rPr lang="ru-RU" dirty="0"/>
              <a:t>: знание современных образовательных технологий, умение адаптировать программы, создание инклюзивной среды и оценка качества образования.</a:t>
            </a:r>
          </a:p>
          <a:p>
            <a:r>
              <a:rPr lang="ru-RU" b="1" dirty="0"/>
              <a:t>Коммуникативные навыки</a:t>
            </a:r>
            <a:r>
              <a:rPr lang="ru-RU" dirty="0"/>
              <a:t>: способность эффективно взаимодействовать с персоналом, учениками, родителями, органами власти и партнерами.</a:t>
            </a:r>
          </a:p>
          <a:p>
            <a:r>
              <a:rPr lang="ru-RU" b="1" dirty="0"/>
              <a:t>Знание законодательства</a:t>
            </a:r>
            <a:r>
              <a:rPr lang="ru-RU" dirty="0"/>
              <a:t>: знание нормативных актов в области образования, умение организовывать деятельность учреждения в соответствии с законом.</a:t>
            </a:r>
          </a:p>
          <a:p>
            <a:r>
              <a:rPr lang="ru-RU" b="1" dirty="0"/>
              <a:t>Личностные качества</a:t>
            </a:r>
            <a:r>
              <a:rPr lang="ru-RU" dirty="0"/>
              <a:t>: высокая самоорганизация, эмоциональный интеллект, готовность к обучению и профессиональному развитию.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7754798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1737</Words>
  <Application>Microsoft Office PowerPoint</Application>
  <PresentationFormat>Широкоэкранный</PresentationFormat>
  <Paragraphs>115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Легкий дым</vt:lpstr>
      <vt:lpstr>2.3.1 Руководитель образовательной организации</vt:lpstr>
      <vt:lpstr>Определение руководителя образовательной организации</vt:lpstr>
      <vt:lpstr>Наименования должностей образовательной организации</vt:lpstr>
      <vt:lpstr>Презентация PowerPoint</vt:lpstr>
      <vt:lpstr>Особый трудовой статус руководителя образовательной организации</vt:lpstr>
      <vt:lpstr>Презентация PowerPoint</vt:lpstr>
      <vt:lpstr>Требования к кандидату на должность руководителя образовательной организации</vt:lpstr>
      <vt:lpstr>Презентация PowerPoint</vt:lpstr>
      <vt:lpstr>Требования к профессиональным компетенциям кандидата на должность руководителя</vt:lpstr>
      <vt:lpstr>Ответственность руководителя образовательной организации</vt:lpstr>
      <vt:lpstr>Основания для привлечения к ответственности</vt:lpstr>
      <vt:lpstr>Гарантии и меры социальной поддержки руководителей образовательных организаций</vt:lpstr>
      <vt:lpstr>Права и социальные гарантии, предусмотренные для педагогических работников </vt:lpstr>
      <vt:lpstr>Определение руководителя структурного подразделения</vt:lpstr>
      <vt:lpstr>Требования к кандидату на должность руководителя структурного подразделения</vt:lpstr>
      <vt:lpstr>Требования к профессиональным компетенциям руководителя структурного подразделения</vt:lpstr>
      <vt:lpstr>Ответственность руководителя структурного подразделения</vt:lpstr>
      <vt:lpstr>Основания привлечения к ответственности</vt:lpstr>
      <vt:lpstr>Гарантии и меры социальной поддержки руководителя структурного подразделения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Авдеев</dc:creator>
  <cp:lastModifiedBy>Игорь Авдеев</cp:lastModifiedBy>
  <cp:revision>3</cp:revision>
  <dcterms:created xsi:type="dcterms:W3CDTF">2024-11-09T11:53:14Z</dcterms:created>
  <dcterms:modified xsi:type="dcterms:W3CDTF">2024-11-09T12:56:54Z</dcterms:modified>
</cp:coreProperties>
</file>