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CE11-BE27-4073-B961-C1025E08C00E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C4B-DF6A-4C77-96F4-AF6A15865FD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3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CE11-BE27-4073-B961-C1025E08C00E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C4B-DF6A-4C77-96F4-AF6A15865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26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CE11-BE27-4073-B961-C1025E08C00E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C4B-DF6A-4C77-96F4-AF6A15865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04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CE11-BE27-4073-B961-C1025E08C00E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C4B-DF6A-4C77-96F4-AF6A15865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34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CE11-BE27-4073-B961-C1025E08C00E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C4B-DF6A-4C77-96F4-AF6A15865FD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37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CE11-BE27-4073-B961-C1025E08C00E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C4B-DF6A-4C77-96F4-AF6A15865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9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CE11-BE27-4073-B961-C1025E08C00E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C4B-DF6A-4C77-96F4-AF6A15865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7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CE11-BE27-4073-B961-C1025E08C00E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C4B-DF6A-4C77-96F4-AF6A15865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64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CE11-BE27-4073-B961-C1025E08C00E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C4B-DF6A-4C77-96F4-AF6A15865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35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A7CE11-BE27-4073-B961-C1025E08C00E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D13C4B-DF6A-4C77-96F4-AF6A15865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82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CE11-BE27-4073-B961-C1025E08C00E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13C4B-DF6A-4C77-96F4-AF6A15865F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92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A7CE11-BE27-4073-B961-C1025E08C00E}" type="datetimeFigureOut">
              <a:rPr lang="ru-RU" smtClean="0"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D13C4B-DF6A-4C77-96F4-AF6A15865FD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95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452E0-494D-63DA-A16D-899A0E7B9B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4800" dirty="0"/>
              <a:t>Внутриорганизационные процедуры принятия управленческих решений. Индивидуальные и коллективные формы принятия решений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0FC20BA-5D84-87D7-4929-BCF1E389E86E}"/>
              </a:ext>
            </a:extLst>
          </p:cNvPr>
          <p:cNvSpPr txBox="1">
            <a:spLocks/>
          </p:cNvSpPr>
          <p:nvPr/>
        </p:nvSpPr>
        <p:spPr>
          <a:xfrm>
            <a:off x="6481506" y="4521994"/>
            <a:ext cx="4936503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/>
              <a:t>Составители: Трифонов А.М., Авдеев И.А.,</a:t>
            </a:r>
          </a:p>
          <a:p>
            <a:pPr algn="just"/>
            <a:r>
              <a:rPr lang="ru-RU"/>
              <a:t>Студенты 44 группы ГБПОУ СО «Красноуфимский педагогический</a:t>
            </a:r>
          </a:p>
          <a:p>
            <a:pPr algn="just"/>
            <a:r>
              <a:rPr lang="ru-RU"/>
              <a:t>колледж»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527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CA055-44B7-6EC2-E48F-91A51B41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Плюсы  коллективного </a:t>
            </a:r>
            <a:br>
              <a:rPr lang="ru-RU" b="1" dirty="0"/>
            </a:br>
            <a:r>
              <a:rPr lang="ru-RU" b="1" dirty="0"/>
              <a:t>принятия решений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3422F-038D-8B3C-7105-927870F73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340741" cy="453902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Повышает гибкость решений за счет активизации интеллектуального потенциала работников.</a:t>
            </a:r>
          </a:p>
          <a:p>
            <a:pPr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Позволяет распределить ответственность, повысить ее на местах, перевести коллектив из режима бессмысленного подчинения в осознанное управление процессом работы и качеством конечного результата.</a:t>
            </a:r>
          </a:p>
          <a:p>
            <a:pPr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Усиливает как нематериальную, так и материальную мотивацию.</a:t>
            </a:r>
          </a:p>
          <a:p>
            <a:pPr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Порождает комфортный морально-психологический климат в коллективе.</a:t>
            </a:r>
          </a:p>
          <a:p>
            <a:pPr algn="just">
              <a:lnSpc>
                <a:spcPct val="150000"/>
              </a:lnSpc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Дает преимущества в гибкости и приспособляемости предприятия к изменениям внешних условий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404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AB2E3-5975-FCC7-F639-719D992C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Недостатки  коллективного принятия решений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2DCE9B-93FA-6B63-2CC6-4796403A0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Подавление критического мышления вследствие усвоения индивидом групповых норм. Во многих случаях человек неосознанно жертвует своей способностью критически оценивать альтернативы, опасаясь вызвать недовольство других членов группы.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Разветвление решения в процессе его разработки. Это профессиональная и индивидуальная специализация задачи, означающая, что каждый специалист видит свое решение с личной точки зрения и с точки зрения своей профессии.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«Размытость» чувства коллективной ответственности. Может возникать тенденция к бесконтрольному доверию, особенно при длительных дружеских отношениях.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984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6CC57-47CC-6601-E381-F122E356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Управленческое решения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7D7B00E-1CA2-9A48-9679-CBF5BDC4EF4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3" y="1846263"/>
            <a:ext cx="10058400" cy="329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выбор альтернативы, одного варианта из двух или нескольких.</a:t>
            </a:r>
          </a:p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Управленческое решение -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концентрированное выражение процесса 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на его заключительной стадии. Оно выступает как своеобразная формула управленческого воздействия на управляемый объект и таким образом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предопределяет действия, необходимые для проведения изменений в его состоянии.</a:t>
            </a:r>
          </a:p>
        </p:txBody>
      </p:sp>
    </p:spTree>
    <p:extLst>
      <p:ext uri="{BB962C8B-B14F-4D97-AF65-F5344CB8AC3E}">
        <p14:creationId xmlns:p14="http://schemas.microsoft.com/office/powerpoint/2010/main" val="358705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0F7FB-B3ED-0377-8C22-BCDE9AE8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28336"/>
            <a:ext cx="10058400" cy="1450757"/>
          </a:xfrm>
        </p:spPr>
        <p:txBody>
          <a:bodyPr/>
          <a:lstStyle/>
          <a:p>
            <a:r>
              <a:rPr lang="ru-RU" b="1" dirty="0"/>
              <a:t>Требование к постановке решений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A4D267-ED84-6582-D5D5-A35E151206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96963" y="1846263"/>
            <a:ext cx="10028237" cy="434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 должны отвечать определенным требованиям. </a:t>
            </a:r>
          </a:p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среди них: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обоснованность;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четкость формулировок;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реальная осуществимость;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своевременность;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экономичность (определяемая по размерам затрат на достижение целей);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 (как степень достижения поставленных целей, в сопоставлении с затратами ресурсов).</a:t>
            </a:r>
          </a:p>
        </p:txBody>
      </p:sp>
    </p:spTree>
    <p:extLst>
      <p:ext uri="{BB962C8B-B14F-4D97-AF65-F5344CB8AC3E}">
        <p14:creationId xmlns:p14="http://schemas.microsoft.com/office/powerpoint/2010/main" val="127804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85229-162B-1469-3419-F6D8C1D04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Классификация решений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57A37F-14C7-8358-C55B-167BFF391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659" y="1958029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 структурированности: разделяют на слабо структурированные (непрограммируемые) и высоко структурированные (программируемые)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Содержание: существуют экономические, социальные, организационные, технические, научные и т.д.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целей: многоцелевые,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моноцелевые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Длительность действия: стратегические, тактические, оперативные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Уровень принятия решения: организация в целом, ее структурные подразделения, функциональные службы, отдельные работники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Глубина воздействия: Одноуровневые, многоуровневые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решения: Внутрь организации как системы, за ее пределы - во внешнюю среду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18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4EE3F-EA92-96C4-3F21-FB8E6E07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72994-452F-C5AE-B655-E56AEA1AA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управления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определенная совокупность управленческих действий, которые логично связываются друг с другом, чтобы обеспечить достижение поставленных целей путем преобразования ресурсов на "входе" в продукцию или услуги на "выходе"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61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7FBE18-0A95-8A85-E0A2-06610BFB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6AD8B2-4C75-2061-2E80-3C04A78AE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Индивидуальное решение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решение, принятое руководителем единолично. При групповом принятии решений к этому процессу наряду с руководителем привлекаются и другие работники. Индивидуальный подход предпочтительнее, когда время на принятие решения ограничено или принятие группового решения невозможно чисто физически.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542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F1590-9B1D-6ADB-CAF0-A9664999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Плюсы  индивидуального </a:t>
            </a:r>
            <a:br>
              <a:rPr lang="ru-RU" b="1" dirty="0"/>
            </a:br>
            <a:r>
              <a:rPr lang="ru-RU" b="1" dirty="0"/>
              <a:t>принятия решений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76A879-4E7F-5E0B-D4BB-4A113B002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экономию времени на выработку, принятие и реализацию решений.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Позволяет быстро концентрировать ресурсы предприятия.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Способствует формированию абсолютной власти и авторитета руководителя и, следовательно, упрощению управления людьми.</a:t>
            </a:r>
          </a:p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Дает силовые преимущества перед демократическими формами управления, но приводит к «износу» (психологическому, физическому, интеллектуальному) авторитарного лидера, вследствие завышенного объема индивидуальной ответственности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66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75A77-F953-F300-D00F-38303D6B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Недостатки индивидуального принятия решений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D28250-0B8E-49BB-9868-207B44B4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Медлительность процесса восприятия и мышления. Физиологические пределы скорости мыслительных процессов человека недостаточно высоки. Поэтому там, где требуются быстрые вычисления и сложный анализ, человек обычно не справляется с задачей.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Субъективизм индивидуального мышления состоит в том, что человеку свойственно переоценивать большие шансы на успех и недооценивать маленькие, а также чрезмерно повышать удельный вес второстепенных факторов.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Приспособительный конформизм, в силу которого человек испытывает и учитывает (иногда неосознанно) давление чужого мнения.</a:t>
            </a: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Волюнтаризм, т.е. нежелание считаться с нужным мнением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052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B4B60-0378-AACE-EC61-F36B2FD5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Коллективное принятия решений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332591-80FE-E041-24E9-DA53C9FB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ru-RU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-это ситуация, когда люди </a:t>
            </a:r>
            <a:r>
              <a:rPr lang="ru-RU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коллективно</a:t>
            </a:r>
            <a:r>
              <a:rPr lang="ru-RU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делают выбор из имеющихся перед ними альтернатив. В этом случае </a:t>
            </a:r>
            <a:r>
              <a:rPr lang="ru-RU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r>
              <a:rPr lang="ru-RU" sz="4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больше не может быть отнесено на счет какого-либо отдельного лица, являющегося членом группы.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53019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305</TotalTime>
  <Words>660</Words>
  <Application>Microsoft Office PowerPoint</Application>
  <PresentationFormat>Широкоэкранный</PresentationFormat>
  <Paragraphs>50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Ретро</vt:lpstr>
      <vt:lpstr>Внутриорганизационные процедуры принятия управленческих решений. Индивидуальные и коллективные формы принятия решений</vt:lpstr>
      <vt:lpstr>Управленческое решения</vt:lpstr>
      <vt:lpstr>Требование к постановке решений</vt:lpstr>
      <vt:lpstr>Классификация решений</vt:lpstr>
      <vt:lpstr>Презентация PowerPoint</vt:lpstr>
      <vt:lpstr>Презентация PowerPoint</vt:lpstr>
      <vt:lpstr>Плюсы  индивидуального  принятия решений</vt:lpstr>
      <vt:lpstr>Недостатки индивидуального принятия решений</vt:lpstr>
      <vt:lpstr>Коллективное принятия решений</vt:lpstr>
      <vt:lpstr>Плюсы  коллективного  принятия решений</vt:lpstr>
      <vt:lpstr>Недостатки  коллективного принятия решений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Внутриорганизационные процедуры принятия управленческих решений. Индивидуальные и коллективные формы принятия решений</dc:title>
  <dc:creator>Александр Трифонов</dc:creator>
  <cp:lastModifiedBy>Александр Трифонов</cp:lastModifiedBy>
  <cp:revision>2</cp:revision>
  <dcterms:created xsi:type="dcterms:W3CDTF">2023-09-20T03:33:00Z</dcterms:created>
  <dcterms:modified xsi:type="dcterms:W3CDTF">2023-10-23T15:29:28Z</dcterms:modified>
</cp:coreProperties>
</file>