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94" y="96"/>
      </p:cViewPr>
      <p:guideLst>
        <p:guide orient="horz" pos="2160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DDE46-13FC-42FD-97E0-FE67CC679D99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4DCB7-BB5C-4356-92D7-4D950548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64DCB7-BB5C-4356-92D7-4D95054864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73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100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67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090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6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524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98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64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67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67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4F2BABA-6E63-4BC2-9831-0895D5F8CBDB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08FBE6-4745-4DDE-BEED-079CC5F1D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85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B2D9-DDD7-D961-55D6-E43CA749C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Ключевые показатели эффективности </a:t>
            </a:r>
            <a:r>
              <a:rPr lang="en-US" sz="4400" dirty="0"/>
              <a:t>(KPI)</a:t>
            </a:r>
            <a:r>
              <a:rPr lang="ru-RU" sz="4400" dirty="0"/>
              <a:t> подразделения и сотрудников</a:t>
            </a:r>
            <a:r>
              <a:rPr lang="en-US" sz="4400" dirty="0"/>
              <a:t>:</a:t>
            </a:r>
            <a:r>
              <a:rPr lang="ru-RU" sz="4400" dirty="0"/>
              <a:t> обзоры, стандарты, качественные показатели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3FDB57-0A73-5B43-5D69-935FA4E6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471" y="5297864"/>
            <a:ext cx="4031530" cy="124433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ru-RU" sz="6400" dirty="0"/>
              <a:t>Составители: Трифонов А.М., Авдеев И.А.,</a:t>
            </a:r>
          </a:p>
          <a:p>
            <a:pPr algn="just"/>
            <a:r>
              <a:rPr lang="ru-RU" sz="6400" dirty="0"/>
              <a:t>Студенты 44 группы ГБПОУ СО «Красноуфимский педагогический</a:t>
            </a:r>
          </a:p>
          <a:p>
            <a:pPr algn="just"/>
            <a:r>
              <a:rPr lang="ru-RU" sz="6400" dirty="0"/>
              <a:t>колледж»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65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8153-A507-5553-3070-F3331024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принципы внедрения KPI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F4C84-E475-B9AA-FEF6-7765C486E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партнерства. Для успешного решения задачи повышения производительности требуется установление эффективного партнерства между всеми заинтересованными лицами;</a:t>
            </a:r>
          </a:p>
          <a:p>
            <a:endParaRPr lang="ru-RU" dirty="0"/>
          </a:p>
          <a:p>
            <a:r>
              <a:rPr lang="ru-RU" dirty="0"/>
              <a:t>Принцип перенесения усилий на главные направления. Для повышения производительности труда требуется расширение полномочий сотрудников организации, повышение квалификации персонала, проведение тренингов, эффективное взаимодействие подразделений компании;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EE382A-EBD9-4B5B-BDF6-63D4E56F6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565" y="5134648"/>
            <a:ext cx="2271930" cy="15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9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13FC3D-7C10-03A4-FF71-4442213D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принципы внедрения KPI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6DCC3-F0CC-27F5-A752-FEC421786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интеграции процессов оценки показателей, отчетности и повышения производительности. Должна быть создана интегрированная схема оценки показателей и отчетности, стимулирующая конкретные действия сотрудников компании.</a:t>
            </a:r>
          </a:p>
          <a:p>
            <a:r>
              <a:rPr lang="ru-RU" dirty="0"/>
              <a:t>Принцип согласования производственных показателей со стратегией. Показатели производственной деятельности должны быть привязаны к текущим факторам успеха, составляющим сбалансированную систему показателей, и соответствовать стратегическим целям организации.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867637-A659-4DA7-8A5C-7496B6C0D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4" y="4886817"/>
            <a:ext cx="2455817" cy="17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98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E7B2D9-DDD7-D961-55D6-E43CA749C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Ключевые показатели эффективности </a:t>
            </a:r>
            <a:r>
              <a:rPr lang="en-US" sz="4400" dirty="0"/>
              <a:t>(KPI)</a:t>
            </a:r>
            <a:r>
              <a:rPr lang="ru-RU" sz="4400" dirty="0"/>
              <a:t> подразделения и сотрудников</a:t>
            </a:r>
            <a:r>
              <a:rPr lang="en-US" sz="4400" dirty="0"/>
              <a:t>:</a:t>
            </a:r>
            <a:r>
              <a:rPr lang="ru-RU" sz="4400" dirty="0"/>
              <a:t> обзоры, стандарты, качественные показатели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3FDB57-0A73-5B43-5D69-935FA4E66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0471" y="5297864"/>
            <a:ext cx="4031530" cy="124433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ru-RU" sz="6400" dirty="0"/>
              <a:t>Составители: Трифонов А.М., Авдеев И.А.,</a:t>
            </a:r>
          </a:p>
          <a:p>
            <a:pPr algn="just"/>
            <a:r>
              <a:rPr lang="ru-RU" sz="6400" dirty="0"/>
              <a:t>Студенты 44 группы ГБПОУ СО «Красноуфимский педагогический</a:t>
            </a:r>
          </a:p>
          <a:p>
            <a:pPr algn="just"/>
            <a:r>
              <a:rPr lang="ru-RU" sz="6400" dirty="0"/>
              <a:t>колледж»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833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18EEE-AFE1-FAC1-16A2-FAFD417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Определение ключевых показателей эффективности (KPI).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43D11-E6D0-AD22-5B1E-9BDFCCCB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82" y="1610744"/>
            <a:ext cx="10554574" cy="3636511"/>
          </a:xfrm>
        </p:spPr>
        <p:txBody>
          <a:bodyPr/>
          <a:lstStyle/>
          <a:p>
            <a:pPr algn="just"/>
            <a:r>
              <a:rPr lang="ru-RU" b="0" i="0" dirty="0">
                <a:effectLst/>
                <a:latin typeface="YS Text"/>
              </a:rPr>
              <a:t>Ключевые показатели эффективности (KPI) — это числовые показатели деятельности, которые помогают измерить степень достижения целей или оптимальности процесса, а именно: результативность и эффективность.</a:t>
            </a:r>
          </a:p>
          <a:p>
            <a:pPr algn="just"/>
            <a:r>
              <a:rPr lang="ru-RU" b="0" i="0" dirty="0">
                <a:effectLst/>
                <a:latin typeface="YS Text"/>
              </a:rPr>
              <a:t>KPI — инструмент, позволяющий контролировать и оценивать работу людей, групп, подразделений и компаний, а также помогающий в оценке реализации стратегии</a:t>
            </a:r>
          </a:p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6E3162-8934-4C85-A36B-F7BCF958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952" y="4100329"/>
            <a:ext cx="4020094" cy="26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1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3772C-1F06-5A70-468B-1329B4F5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KPI для оценки успеха бизнеса.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F63AEC-E448-B0A7-A93A-0929E1BE2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Основная функция KPI — показать, движется ли бизнес к достижению своих целей.</a:t>
            </a:r>
          </a:p>
          <a:p>
            <a:r>
              <a:rPr lang="ru-RU" b="0" i="0" dirty="0">
                <a:effectLst/>
                <a:latin typeface="Söhne"/>
              </a:rPr>
              <a:t>Измерение производительности</a:t>
            </a:r>
            <a:endParaRPr lang="ru-RU" dirty="0">
              <a:latin typeface="YS Text"/>
            </a:endParaRPr>
          </a:p>
          <a:p>
            <a:r>
              <a:rPr lang="ru-RU" b="0" i="0" dirty="0">
                <a:effectLst/>
                <a:latin typeface="Söhne"/>
              </a:rPr>
              <a:t>Оценка достижения целей</a:t>
            </a:r>
            <a:endParaRPr lang="ru-RU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Söhne"/>
              </a:rPr>
              <a:t>Принятие информированных решений</a:t>
            </a:r>
          </a:p>
          <a:p>
            <a:r>
              <a:rPr lang="ru-RU" b="0" i="0" dirty="0">
                <a:effectLst/>
                <a:latin typeface="Söhne"/>
              </a:rPr>
              <a:t>Управление рисками</a:t>
            </a:r>
          </a:p>
          <a:p>
            <a:r>
              <a:rPr lang="ru-RU" b="0" i="0" dirty="0">
                <a:effectLst/>
                <a:latin typeface="Söhne"/>
              </a:rPr>
              <a:t>Улучшение прозрачности и ответственности</a:t>
            </a:r>
            <a:endParaRPr lang="ru-RU" dirty="0">
              <a:latin typeface="Söhne"/>
            </a:endParaRPr>
          </a:p>
          <a:p>
            <a:r>
              <a:rPr lang="ru-RU" b="0" i="0" dirty="0">
                <a:effectLst/>
                <a:latin typeface="Söhne"/>
              </a:rPr>
              <a:t>Сравнение с конкурентами</a:t>
            </a:r>
          </a:p>
          <a:p>
            <a:r>
              <a:rPr lang="ru-RU" b="0" i="0" dirty="0">
                <a:effectLst/>
                <a:latin typeface="Söhne"/>
              </a:rPr>
              <a:t>Демонстрация успеха инвесторам и партнерам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305878-4EE2-4D11-AABF-26B71914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326" y="3086417"/>
            <a:ext cx="4485867" cy="277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95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51F9A-AB1A-7598-0840-2A6F0A1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F292B"/>
                </a:solidFill>
                <a:effectLst/>
                <a:latin typeface="MuseoSansCyrlBold"/>
              </a:rPr>
              <a:t>Виды </a:t>
            </a:r>
            <a:r>
              <a:rPr lang="en-US" b="0" i="0" dirty="0">
                <a:solidFill>
                  <a:srgbClr val="1F292B"/>
                </a:solidFill>
                <a:effectLst/>
                <a:latin typeface="MuseoSansCyrlBold"/>
              </a:rPr>
              <a:t>KPI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E36ABD-5DED-AFF1-44EB-6BBF1E8B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75" y="1610744"/>
            <a:ext cx="10554574" cy="3636511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useoSansCyrl"/>
              </a:rPr>
              <a:t>по затратам — определяются объемы расходов ресурсов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useoSansCyrl"/>
              </a:rPr>
              <a:t>по производительности — оценка нагрузки на все трудовые ресурсы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useoSansCyrl"/>
              </a:rPr>
              <a:t>по эффективности — отношение одного показателя к другому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useoSansCyrl"/>
              </a:rPr>
              <a:t>по результатам — оценка результатов деятельности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EA4563-73C5-482A-BC97-1B2CF3798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362" y="2299301"/>
            <a:ext cx="429206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EC918-DB52-0114-91A5-7513DFADF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439F1-5A9F-F27D-97A6-54B15CEC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573420" cy="3636511"/>
          </a:xfrm>
        </p:spPr>
        <p:txBody>
          <a:bodyPr/>
          <a:lstStyle/>
          <a:p>
            <a:pPr algn="just"/>
            <a:r>
              <a:rPr lang="ru-RU" dirty="0"/>
              <a:t>Плюсы: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Определение результативности текущей деятельности;</a:t>
            </a:r>
          </a:p>
          <a:p>
            <a:pPr algn="just"/>
            <a:r>
              <a:rPr lang="ru-RU" dirty="0"/>
              <a:t>Формирование планов, стратегий и прогнозов.</a:t>
            </a:r>
          </a:p>
          <a:p>
            <a:pPr algn="just"/>
            <a:r>
              <a:rPr lang="ru-RU" dirty="0"/>
              <a:t>Своевременное выявление проблем и устранение их;</a:t>
            </a:r>
          </a:p>
          <a:p>
            <a:pPr algn="just"/>
            <a:r>
              <a:rPr lang="ru-RU" dirty="0"/>
              <a:t>Корректирование всех бизнес-процессов в целом.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5CC8DF-F1E5-8105-D1A5-C5BF6A4E3E25}"/>
              </a:ext>
            </a:extLst>
          </p:cNvPr>
          <p:cNvSpPr txBox="1">
            <a:spLocks/>
          </p:cNvSpPr>
          <p:nvPr/>
        </p:nvSpPr>
        <p:spPr>
          <a:xfrm>
            <a:off x="6514073" y="2230846"/>
            <a:ext cx="457342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Минусы: 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Затратность, дороговизна;</a:t>
            </a:r>
          </a:p>
          <a:p>
            <a:pPr algn="just"/>
            <a:r>
              <a:rPr lang="ru-RU" dirty="0"/>
              <a:t>Чрезмерная </a:t>
            </a:r>
            <a:r>
              <a:rPr lang="ru-RU" dirty="0" err="1"/>
              <a:t>стандартизированность</a:t>
            </a:r>
            <a:r>
              <a:rPr lang="ru-RU" dirty="0"/>
              <a:t>;</a:t>
            </a:r>
          </a:p>
          <a:p>
            <a:pPr algn="just"/>
            <a:r>
              <a:rPr lang="ru-RU" dirty="0"/>
              <a:t>Сложность правильного внедрения;</a:t>
            </a:r>
          </a:p>
          <a:p>
            <a:pPr algn="just"/>
            <a:r>
              <a:rPr lang="ru-RU" dirty="0"/>
              <a:t>Формирование у сотрудников тенденции к индивидуализму.</a:t>
            </a:r>
          </a:p>
        </p:txBody>
      </p:sp>
    </p:spTree>
    <p:extLst>
      <p:ext uri="{BB962C8B-B14F-4D97-AF65-F5344CB8AC3E}">
        <p14:creationId xmlns:p14="http://schemas.microsoft.com/office/powerpoint/2010/main" val="30389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ACCB-4E94-0CEA-7AC6-D22803D0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посчитать </a:t>
            </a:r>
            <a:r>
              <a:rPr lang="en-US" dirty="0"/>
              <a:t>KPI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E5075-AB39-8C71-F640-48A743760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KPI для отдела - это суммарное значением KPI сотрудников в соответствии с их количеством.</a:t>
            </a:r>
          </a:p>
          <a:p>
            <a:r>
              <a:rPr lang="ru-RU" dirty="0"/>
              <a:t>Индивидуальные значения KPI по каждому показателю рассчитываются как отношение плановых показателей к фактическим, помноженные на 100%: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Общий KPI сотрудника рассчитывается как среднее значение индивидуальных величин KPI по каждому показателю: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2CE46A-34BB-DA15-D03D-76A3ADC2E6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20" r="39255"/>
          <a:stretch/>
        </p:blipFill>
        <p:spPr>
          <a:xfrm>
            <a:off x="4798244" y="3669067"/>
            <a:ext cx="1753386" cy="742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9953A7-7B8B-39EB-4931-8C67D3663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3" r="36195"/>
          <a:stretch/>
        </p:blipFill>
        <p:spPr>
          <a:xfrm>
            <a:off x="4656841" y="5005278"/>
            <a:ext cx="2253007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9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74431-1A6E-23F8-AFAC-AA50C5EA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Ключевые показатели эффективности в производстве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70E42-2D27-1A55-0D3F-BE1E6A3F5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94007"/>
            <a:ext cx="10554574" cy="363651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расход сырья;</a:t>
            </a:r>
          </a:p>
          <a:p>
            <a:endParaRPr lang="ru-RU" dirty="0"/>
          </a:p>
          <a:p>
            <a:r>
              <a:rPr lang="ru-RU" dirty="0"/>
              <a:t>производительность труда рабочих;</a:t>
            </a:r>
          </a:p>
          <a:p>
            <a:endParaRPr lang="ru-RU" dirty="0"/>
          </a:p>
          <a:p>
            <a:r>
              <a:rPr lang="ru-RU" dirty="0"/>
              <a:t>объем незавершенного производства и запасов;</a:t>
            </a:r>
          </a:p>
          <a:p>
            <a:endParaRPr lang="ru-RU" dirty="0"/>
          </a:p>
          <a:p>
            <a:r>
              <a:rPr lang="ru-RU" dirty="0"/>
              <a:t>ремонт оборудования;</a:t>
            </a:r>
          </a:p>
          <a:p>
            <a:endParaRPr lang="ru-RU" dirty="0"/>
          </a:p>
          <a:p>
            <a:r>
              <a:rPr lang="ru-RU" dirty="0"/>
              <a:t>прочие производственные расходы;</a:t>
            </a:r>
          </a:p>
          <a:p>
            <a:endParaRPr lang="ru-RU" dirty="0"/>
          </a:p>
          <a:p>
            <a:r>
              <a:rPr lang="ru-RU" dirty="0"/>
              <a:t>хранение готовой продукции.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1083B1-E875-4186-B770-680F5D86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02" y="3541934"/>
            <a:ext cx="5181703" cy="24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0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6953D-A199-1ECE-B796-5FE2413B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KPI для представителей различных специальностей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709C4-BCA1-FCF2-BDFC-EA19470F2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Руководитель отдела продаж - План продаж (процент от выполнения плана)</a:t>
            </a:r>
          </a:p>
          <a:p>
            <a:r>
              <a:rPr lang="ru-RU" dirty="0"/>
              <a:t>Главный бухгалтер - Отсутствие штрафных санкций со стороны налоговых органов</a:t>
            </a:r>
          </a:p>
          <a:p>
            <a:r>
              <a:rPr lang="ru-RU" dirty="0"/>
              <a:t>Налоговый консультант - Количество оказанных консультаций</a:t>
            </a:r>
          </a:p>
          <a:p>
            <a:r>
              <a:rPr lang="ru-RU" dirty="0"/>
              <a:t>Интернет-маркетолог - Численность посетителей сайта, привлеченных специалистом</a:t>
            </a:r>
          </a:p>
          <a:p>
            <a:r>
              <a:rPr lang="ru-RU" dirty="0"/>
              <a:t>Руководитель юридического отдела - Число выигранных дел в суде (процент от общего числа дел)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21C723-6776-47CE-A2E6-3E5ACEDB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120" y="4685575"/>
            <a:ext cx="3337760" cy="23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98D55-3433-8919-D300-9671DE11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и принципы внедрения KPI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2067A0-DB28-03A0-09C1-A72EA7BC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Правило «10/80/10» . Это означает, что компания должна иметь около 10 ключевых показателей результативности, до 80 производственных показателей и 10 ключевых показателей эффективности;</a:t>
            </a:r>
          </a:p>
          <a:p>
            <a:endParaRPr lang="ru-RU" dirty="0"/>
          </a:p>
          <a:p>
            <a:r>
              <a:rPr lang="ru-RU" dirty="0"/>
              <a:t>Принцип управляемости и контролируемости. Подразделению, ответственному за определённый показатель, должны быть выделены необходимые ресурсы на управление им;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73F7E8-8BAF-4F01-83FF-06F4D1CC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562" y="4291435"/>
            <a:ext cx="4926875" cy="313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183</TotalTime>
  <Words>566</Words>
  <Application>Microsoft Office PowerPoint</Application>
  <PresentationFormat>Широкоэкранный</PresentationFormat>
  <Paragraphs>74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MuseoSansCyrl</vt:lpstr>
      <vt:lpstr>MuseoSansCyrlBold</vt:lpstr>
      <vt:lpstr>Söhne</vt:lpstr>
      <vt:lpstr>Wingdings 2</vt:lpstr>
      <vt:lpstr>YS Text</vt:lpstr>
      <vt:lpstr>Цитаты</vt:lpstr>
      <vt:lpstr>Ключевые показатели эффективности (KPI) подразделения и сотрудников: обзоры, стандарты, качественные показатели</vt:lpstr>
      <vt:lpstr>Определение ключевых показателей эффективности (KPI).</vt:lpstr>
      <vt:lpstr>Значение KPI для оценки успеха бизнеса.</vt:lpstr>
      <vt:lpstr>Виды KPI</vt:lpstr>
      <vt:lpstr>Преимущества и недостатки</vt:lpstr>
      <vt:lpstr>Как посчитать KPI</vt:lpstr>
      <vt:lpstr>Ключевые показатели эффективности в производстве</vt:lpstr>
      <vt:lpstr>Примеры KPI для представителей различных специальностей </vt:lpstr>
      <vt:lpstr>Правила и принципы внедрения KPI</vt:lpstr>
      <vt:lpstr>Правила и принципы внедрения KPI</vt:lpstr>
      <vt:lpstr>Правила и принципы внедрения KPI</vt:lpstr>
      <vt:lpstr>Ключевые показатели эффективности (KPI) подразделения и сотрудников: обзоры, стандарты, качественные показатели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Ключевые показатели эффективности (KPI) подразделения и сотрудников: обзоры, стандарты, качественные показатели</dc:title>
  <dc:creator>Александр Трифонов</dc:creator>
  <cp:lastModifiedBy>Игорь Авдеев</cp:lastModifiedBy>
  <cp:revision>6</cp:revision>
  <dcterms:created xsi:type="dcterms:W3CDTF">2023-11-01T07:49:44Z</dcterms:created>
  <dcterms:modified xsi:type="dcterms:W3CDTF">2023-11-19T11:44:44Z</dcterms:modified>
</cp:coreProperties>
</file>