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7" r:id="rId3"/>
    <p:sldId id="257" r:id="rId4"/>
    <p:sldId id="259" r:id="rId5"/>
    <p:sldId id="263" r:id="rId6"/>
    <p:sldId id="271" r:id="rId7"/>
    <p:sldId id="260" r:id="rId8"/>
    <p:sldId id="264" r:id="rId9"/>
    <p:sldId id="261" r:id="rId10"/>
    <p:sldId id="265" r:id="rId11"/>
    <p:sldId id="272" r:id="rId12"/>
    <p:sldId id="273" r:id="rId13"/>
    <p:sldId id="266" r:id="rId14"/>
    <p:sldId id="274" r:id="rId15"/>
    <p:sldId id="267" r:id="rId16"/>
    <p:sldId id="275" r:id="rId17"/>
    <p:sldId id="269" r:id="rId18"/>
    <p:sldId id="270" r:id="rId19"/>
    <p:sldId id="276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DEE7A04-2428-4641-81D7-07E853E15E65}">
          <p14:sldIdLst>
            <p14:sldId id="256"/>
          </p14:sldIdLst>
        </p14:section>
        <p14:section name="Раздел оглавления" id="{D35DFED5-EFA4-4EE5-B66C-0CFFF36D6DD6}">
          <p14:sldIdLst>
            <p14:sldId id="277"/>
          </p14:sldIdLst>
        </p14:section>
        <p14:section name="Часть 1" id="{0BF39D60-1933-4A7A-B9D1-CC348FE022A9}">
          <p14:sldIdLst>
            <p14:sldId id="257"/>
            <p14:sldId id="259"/>
            <p14:sldId id="263"/>
            <p14:sldId id="271"/>
            <p14:sldId id="260"/>
            <p14:sldId id="264"/>
            <p14:sldId id="261"/>
          </p14:sldIdLst>
        </p14:section>
        <p14:section name="Должностные инструкции и положения об организации" id="{A01CCD6A-BA7C-49F1-ADD2-CC8D4B0B2B16}">
          <p14:sldIdLst>
            <p14:sldId id="265"/>
            <p14:sldId id="272"/>
            <p14:sldId id="273"/>
            <p14:sldId id="266"/>
            <p14:sldId id="274"/>
          </p14:sldIdLst>
        </p14:section>
        <p14:section name="Часть 2" id="{D856C419-856C-4175-9FD5-61D7CDEB1857}">
          <p14:sldIdLst>
            <p14:sldId id="267"/>
            <p14:sldId id="275"/>
            <p14:sldId id="269"/>
          </p14:sldIdLst>
        </p14:section>
        <p14:section name="Методика расчёта заработной платы." id="{5D21B10F-8AA9-47B6-B5DF-58EE84555D9C}">
          <p14:sldIdLst>
            <p14:sldId id="270"/>
            <p14:sldId id="27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BF67-CEF4-4B17-AF4F-C1CC5D4C1136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BFFB-E6B4-4A11-AE5D-E3F3490018E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72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BF67-CEF4-4B17-AF4F-C1CC5D4C1136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BFFB-E6B4-4A11-AE5D-E3F3490018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03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BF67-CEF4-4B17-AF4F-C1CC5D4C1136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BFFB-E6B4-4A11-AE5D-E3F3490018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20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BF67-CEF4-4B17-AF4F-C1CC5D4C1136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BFFB-E6B4-4A11-AE5D-E3F3490018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905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BF67-CEF4-4B17-AF4F-C1CC5D4C1136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BFFB-E6B4-4A11-AE5D-E3F3490018E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87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BF67-CEF4-4B17-AF4F-C1CC5D4C1136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BFFB-E6B4-4A11-AE5D-E3F3490018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97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BF67-CEF4-4B17-AF4F-C1CC5D4C1136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BFFB-E6B4-4A11-AE5D-E3F3490018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67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BF67-CEF4-4B17-AF4F-C1CC5D4C1136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BFFB-E6B4-4A11-AE5D-E3F3490018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08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BF67-CEF4-4B17-AF4F-C1CC5D4C1136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BFFB-E6B4-4A11-AE5D-E3F3490018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73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03BF67-CEF4-4B17-AF4F-C1CC5D4C1136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2EBFFB-E6B4-4A11-AE5D-E3F3490018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93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BF67-CEF4-4B17-AF4F-C1CC5D4C1136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BFFB-E6B4-4A11-AE5D-E3F3490018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58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03BF67-CEF4-4B17-AF4F-C1CC5D4C1136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D2EBFFB-E6B4-4A11-AE5D-E3F3490018E2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3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kontur.ru/articles/266?ysclid=lesuq3wnn451135692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everence.ru/articles/biznes/kak-zapolnit-tabel-ucheta-rabochego-vremeni-kak-pravilno-ego-sostavit-i-oformit-instruktsiya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image" Target="../media/image3.png"/><Relationship Id="rId7" Type="http://schemas.openxmlformats.org/officeDocument/2006/relationships/slide" Target="slide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knastu.ru/media/files/page_files/page_425/omk/sto/STP_4.2.3-2__Izm._1%2C2.pdf" TargetMode="External"/><Relationship Id="rId2" Type="http://schemas.openxmlformats.org/officeDocument/2006/relationships/hyperlink" Target="https://icbo.ru/blog/salary_tax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leverence.ru/articles/biznes/kak-zapolnit-tabel-ucheta-rabochego-vremeni-kak-pravilno-ego-sostavit-i-oformit-instruktsiya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816D89-2B8B-DCBE-83DD-5D39AC0B3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197204"/>
            <a:ext cx="10058400" cy="2611225"/>
          </a:xfrm>
        </p:spPr>
        <p:txBody>
          <a:bodyPr>
            <a:noAutofit/>
          </a:bodyPr>
          <a:lstStyle/>
          <a:p>
            <a:pPr algn="ctr"/>
            <a:r>
              <a:rPr lang="ru-RU" sz="6600" dirty="0">
                <a:latin typeface="Verdana" panose="020B0604030504040204" pitchFamily="34" charset="0"/>
                <a:ea typeface="Verdana" panose="020B0604030504040204" pitchFamily="34" charset="0"/>
              </a:rPr>
              <a:t>Документы регламентирующие работу подразделения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56950-873D-D407-6280-86C33E33652C}"/>
              </a:ext>
            </a:extLst>
          </p:cNvPr>
          <p:cNvSpPr txBox="1"/>
          <p:nvPr/>
        </p:nvSpPr>
        <p:spPr>
          <a:xfrm>
            <a:off x="5825765" y="4455620"/>
            <a:ext cx="54864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Составитель: Авдеев И.А., Трифонов А.М. студенты 34 группы, специальность 09.02.05 «Прикладная информатика (по отраслям)»</a:t>
            </a:r>
          </a:p>
          <a:p>
            <a:pPr algn="just"/>
            <a:r>
              <a:rPr lang="ru-RU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Преподаватель: Анашкина Т.С., преподаватель математики и информатики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2458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4222F-8D5B-E598-D5C0-3576C9BF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Должностные инструкции и положения об организации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90ED8C-B853-9E35-B053-0BF46A98D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Должностная инструкция — это:</a:t>
            </a:r>
          </a:p>
          <a:p>
            <a:r>
              <a:rPr lang="ru-RU" dirty="0"/>
              <a:t>основа для оценки результатов деятельности работника, информация для проведения обоснованного отбора работников при найме и оценке уровня соответствия кандидатов на вакантные должности;</a:t>
            </a:r>
          </a:p>
          <a:p>
            <a:r>
              <a:rPr lang="ru-RU" dirty="0"/>
              <a:t>важная информация для работника: в ней сообщается, по каким критериям будут оценивать результаты труда и каких действий от него ожидают, дает ориентиры для повышения уровня образования и квалификации работника;</a:t>
            </a:r>
          </a:p>
          <a:p>
            <a:r>
              <a:rPr lang="ru-RU" dirty="0"/>
              <a:t>эффективные организационные методы, помогающие наладить работу отдела;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20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B5AEC-34D0-1AF2-3696-E404DEBE8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75936A-4D98-F24C-4BF8-6095AC39A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/>
              <a:t>Должностная инструкция состоит из следующих разделов: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/>
              <a:t>Общие положения;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/>
              <a:t>Основные задачи и функции;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/>
              <a:t>Обязанности;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/>
              <a:t>Права;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/>
              <a:t>Ответственность;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800" dirty="0"/>
              <a:t>Взаимосвязи.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4312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505E0-4336-4F1A-627D-231F33C3C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Общие положения должностной инструкции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C1D29F-3301-64BF-081F-E4864A4AC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2800" b="1" dirty="0"/>
              <a:t>Общие положения:</a:t>
            </a:r>
          </a:p>
          <a:p>
            <a:pPr algn="just"/>
            <a:r>
              <a:rPr lang="ru-RU" sz="2800" dirty="0"/>
              <a:t>— точное и полное наименование должности работника;</a:t>
            </a:r>
          </a:p>
          <a:p>
            <a:pPr algn="just"/>
            <a:r>
              <a:rPr lang="ru-RU" sz="2800" dirty="0"/>
              <a:t>— уровень оплаты труда, условий премирования, методы поощрения;</a:t>
            </a:r>
          </a:p>
          <a:p>
            <a:pPr algn="just"/>
            <a:r>
              <a:rPr lang="ru-RU" sz="2800" dirty="0"/>
              <a:t>— подчиненность работника и наличие у работника подчиненных;</a:t>
            </a:r>
          </a:p>
          <a:p>
            <a:pPr algn="just"/>
            <a:r>
              <a:rPr lang="ru-RU" sz="2800" dirty="0"/>
              <a:t>— порядок замещения работника в случае его отсутствия (отпуск, командировка, болезнь и т д.);</a:t>
            </a:r>
          </a:p>
          <a:p>
            <a:pPr algn="just"/>
            <a:r>
              <a:rPr lang="ru-RU" sz="2800" dirty="0"/>
              <a:t>— перечень документов, которыми руководствуется работник в своей деятельности (законодательные акты РФ, устав учреждения, инструкции, рекомендации и т п.).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3477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EBE732-2F99-2229-BEDC-41C7979A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i="0" dirty="0">
                <a:solidFill>
                  <a:srgbClr val="222222"/>
                </a:solidFill>
                <a:effectLst/>
                <a:latin typeface="Lab Grotesque"/>
              </a:rPr>
              <a:t>Как написать должностную инструкцию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3400FF-D159-1D78-AB2E-4F449A9CA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https://kontur.ru/articles/266?ysclid=lesuq3wnn4511356925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5744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8BCF05-3EE6-C0B8-027D-B55C666D1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A79CE0-91D9-578E-C9E4-2B888C7BD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2425"/>
            <a:ext cx="6118781" cy="5394538"/>
          </a:xfrm>
        </p:spPr>
        <p:txBody>
          <a:bodyPr/>
          <a:lstStyle/>
          <a:p>
            <a:pPr algn="just"/>
            <a:r>
              <a:rPr lang="ru-RU" sz="2800" b="1" dirty="0"/>
              <a:t>Положение о структурном подразделении </a:t>
            </a:r>
            <a:r>
              <a:rPr lang="ru-RU" sz="2800" dirty="0"/>
              <a:t>- документ, предназначенный для нормативно-правовой регламентации деятельности каждого структурного подразделения. Положение определяет статус данного подразделения, отражает его место в системе управления, показывает внутреннюю его организацию.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0103F03-81C3-25CB-F056-8D1F30E83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454" y="323398"/>
            <a:ext cx="4454145" cy="621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74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C6326-4DC2-EF30-D9A6-368E2404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60969F-F33C-4ADB-43CE-AC5F4C973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b="1" dirty="0"/>
              <a:t>Порядок оформления табеля учета рабочего времени</a:t>
            </a:r>
          </a:p>
          <a:p>
            <a:pPr marL="0" indent="0" algn="just">
              <a:buNone/>
            </a:pPr>
            <a:r>
              <a:rPr lang="ru-RU" dirty="0">
                <a:solidFill>
                  <a:srgbClr val="403E3E"/>
                </a:solidFill>
              </a:rPr>
              <a:t>В табель </a:t>
            </a:r>
            <a:r>
              <a:rPr lang="ru-RU" b="0" i="0" dirty="0">
                <a:solidFill>
                  <a:srgbClr val="403E3E"/>
                </a:solidFill>
                <a:effectLst/>
              </a:rPr>
              <a:t>вписывается информация о том, сколько часов фактически протрудился каждый конкретный человек из всего персонала и какое количество неявок он совершил за отчетный период. Его наличие обязательно, согласно постановлению № 1 Госкомстата, принятому 05 января 2004 года.</a:t>
            </a:r>
          </a:p>
          <a:p>
            <a:pPr marL="0" indent="0">
              <a:buNone/>
            </a:pP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027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7F8067-E6FE-32A9-2014-663EBAFC6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36E26E-6116-5ADA-65D5-3F677770C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8456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0" i="0" dirty="0">
                <a:solidFill>
                  <a:srgbClr val="403E3E"/>
                </a:solidFill>
                <a:effectLst/>
              </a:rPr>
              <a:t>Он полезен, так как помогает: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3E3E"/>
                </a:solidFill>
                <a:effectLst/>
              </a:rPr>
              <a:t>объективно отражать степень занятости персонала;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3E3E"/>
                </a:solidFill>
                <a:effectLst/>
              </a:rPr>
              <a:t>регистрировать опоздания, отгулы и прогулы и таким образом реагировать на нарушения и чутко контролировать процесс производства;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3E3E"/>
                </a:solidFill>
                <a:effectLst/>
              </a:rPr>
              <a:t>получать точную статистику и на ее основании осуществлять аналитику.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852C97-6626-C978-3916-F25930C1F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905" y="1263301"/>
            <a:ext cx="5379394" cy="43313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2530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21A39-4FE1-7742-DB0A-7E72F5A3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626A82-B6DB-491F-1124-87C552936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dinL"/>
              </a:rPr>
              <a:t>Пошаговая инструкция по составлению и заполнению табеля учета рабочего времени: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https://www.cleverence.ru/articles/biznes/kak-zapolnit-tabel-ucheta-rabochego-vremeni-kak-pravilno-ego-sostavit-i-oformit-instruktsiya/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8653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729EF8-3E0C-7029-5845-59CFA2C7E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Методика расчёта заработной платы.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10B372-B68A-BB7B-9CAD-548954513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252525"/>
                </a:solidFill>
                <a:effectLst/>
              </a:rPr>
              <a:t>Расчет заработной платы </a:t>
            </a:r>
            <a:r>
              <a:rPr lang="ru-RU" b="0" i="0" dirty="0">
                <a:solidFill>
                  <a:srgbClr val="252525"/>
                </a:solidFill>
                <a:effectLst/>
              </a:rPr>
              <a:t>(ЗП) — это процесс </a:t>
            </a:r>
            <a:r>
              <a:rPr lang="ru-RU" b="1" i="0" dirty="0">
                <a:solidFill>
                  <a:srgbClr val="252525"/>
                </a:solidFill>
                <a:effectLst/>
              </a:rPr>
              <a:t>начисления оплаты</a:t>
            </a:r>
            <a:r>
              <a:rPr lang="ru-RU" b="0" i="0" dirty="0">
                <a:solidFill>
                  <a:srgbClr val="252525"/>
                </a:solidFill>
                <a:effectLst/>
              </a:rPr>
              <a:t> нанятым работникам согласно условиям трудового договора и </a:t>
            </a:r>
            <a:r>
              <a:rPr lang="ru-RU" b="1" i="0" dirty="0">
                <a:solidFill>
                  <a:srgbClr val="252525"/>
                </a:solidFill>
                <a:effectLst/>
              </a:rPr>
              <a:t>удержания налогов и взносов</a:t>
            </a:r>
            <a:r>
              <a:rPr lang="ru-RU" b="0" i="0" dirty="0">
                <a:solidFill>
                  <a:srgbClr val="252525"/>
                </a:solidFill>
                <a:effectLst/>
              </a:rPr>
              <a:t> с учетом </a:t>
            </a:r>
            <a:r>
              <a:rPr lang="ru-RU" b="1" i="0" dirty="0">
                <a:solidFill>
                  <a:srgbClr val="252525"/>
                </a:solidFill>
                <a:effectLst/>
              </a:rPr>
              <a:t>вычетов</a:t>
            </a:r>
            <a:r>
              <a:rPr lang="ru-RU" b="0" i="0" dirty="0">
                <a:solidFill>
                  <a:srgbClr val="252525"/>
                </a:solidFill>
                <a:effectLst/>
              </a:rPr>
              <a:t>, предусмотренных законодательством Российской Федерации, а также документальное оформление указанных операций.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2256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9BB1FE-BE61-3824-4E3A-CEBAE5D9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252525"/>
                </a:solidFill>
                <a:latin typeface="+mn-lt"/>
              </a:rPr>
              <a:t>Процесс расчета ЗП состоит из следующих этапов:</a:t>
            </a:r>
            <a:br>
              <a:rPr lang="ru-RU" dirty="0">
                <a:solidFill>
                  <a:srgbClr val="252525"/>
                </a:solidFill>
                <a:latin typeface="PT Sans Narrow" panose="020B0604020202020204" pitchFamily="34" charset="-52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0C6F3C-A380-BBFC-F78D-51CD64EA2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52525"/>
                </a:solidFill>
                <a:effectLst/>
              </a:rPr>
              <a:t>Регистрация фактов приема, перевода и увольнения работников, исполнения ими своих должностных обязанностей, а также фактов отклонения от заданных условий в регламентных документах (</a:t>
            </a:r>
            <a:r>
              <a:rPr lang="ru-RU" b="0" i="1" dirty="0">
                <a:solidFill>
                  <a:srgbClr val="252525"/>
                </a:solidFill>
                <a:effectLst/>
              </a:rPr>
              <a:t>приказы о приеме/увольнении/переводе, табели учета рабочего времени, заявления на отпуск, приказы о направлении в служебную командировку, больничные листы и т.п.</a:t>
            </a:r>
            <a:r>
              <a:rPr lang="ru-RU" b="0" i="0" dirty="0">
                <a:solidFill>
                  <a:srgbClr val="252525"/>
                </a:solidFill>
                <a:effectLst/>
              </a:rPr>
              <a:t>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52525"/>
                </a:solidFill>
                <a:effectLst/>
              </a:rPr>
              <a:t>Анализ информации, отраженной в регламентных документах по учету труда работников, и ее ввод в автоматизированную учетную систему;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52525"/>
                </a:solidFill>
                <a:effectLst/>
              </a:rPr>
              <a:t>Расчет размера оплаты труда сотрудников, а также лиц, с которыми заключены договора гражданско-правового характера (ГПХ);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52525"/>
                </a:solidFill>
                <a:effectLst/>
              </a:rPr>
              <a:t>Расчет и удержание налога на доходы физических лиц (НДФЛ), с учетом положенных вычетов в соответствии с главой 23 Налогового кодекса;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52525"/>
                </a:solidFill>
                <a:effectLst/>
              </a:rPr>
              <a:t>Расчет и начисление страховых взносов в фонды: ПФР, ФСС, ФОМС;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52525"/>
                </a:solidFill>
                <a:effectLst/>
              </a:rPr>
              <a:t>Оформление документов на выплату заработной платы;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52525"/>
                </a:solidFill>
                <a:effectLst/>
              </a:rPr>
              <a:t>Перечисление рассчитанных налогов и взносов в бюджет;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52525"/>
                </a:solidFill>
                <a:effectLst/>
              </a:rPr>
              <a:t>Выплата ЗП работникам.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989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1B453D-83F3-DE22-FBAB-08124E0E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Оглавление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Интерактивное оглавление 4">
                <a:extLst>
                  <a:ext uri="{FF2B5EF4-FFF2-40B4-BE49-F238E27FC236}">
                    <a16:creationId xmlns:a16="http://schemas.microsoft.com/office/drawing/2014/main" id="{5CC63B9A-CBD1-72C8-16EC-7C817D4B6DA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21395761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0BF39D60-1933-4A7A-B9D1-CC348FE022A9}">
                    <psuz:zmPr id="{53D178EA-0171-4307-84D5-9CC2B6D7C505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711460" y="152297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01CCD6A-BA7C-49F1-ADD2-CC8D4B0B2B16}">
                    <psuz:zmPr id="{A8998D57-4056-4DA2-92F5-BFC19A5968B8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23070" y="152297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856C419-856C-4175-9FD5-61D7CDEB1857}">
                    <psuz:zmPr id="{AEBEA3B4-96A4-48C5-AD4D-64EA1DC684F3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711460" y="2240939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D21B10F-8AA9-47B6-B5DF-58EE84555D9C}">
                    <psuz:zmPr id="{DF89BAF4-7942-455C-9AC3-0A03AA253349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23070" y="2240939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Интерактивное оглавление 4">
                <a:extLst>
                  <a:ext uri="{FF2B5EF4-FFF2-40B4-BE49-F238E27FC236}">
                    <a16:creationId xmlns:a16="http://schemas.microsoft.com/office/drawing/2014/main" id="{5CC63B9A-CBD1-72C8-16EC-7C817D4B6DA0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3" name="Рисунок 3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549660" y="1977922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Рисунок 4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61270" y="1977922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Рисунок 6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49660" y="4066564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Рисунок 7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61270" y="4066564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2146181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157DD8-2175-0AA5-98BD-8C38EA5B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E3DFDC-0DB1-F1C7-A61E-9A32F1F82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 "/>
              <a:tabLst>
                <a:tab pos="457200" algn="l"/>
              </a:tabLst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icbo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.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ru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blog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salary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_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taxes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just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 "/>
              <a:tabLst>
                <a:tab pos="457200" algn="l"/>
              </a:tabLst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knastu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.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ru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media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files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page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_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files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page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_425/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omk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sto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STP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_4.2.3-2__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Izm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._1%2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C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2.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pdf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 "/>
              <a:tabLst>
                <a:tab pos="457200" algn="l"/>
              </a:tabLst>
            </a:pP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://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www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.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cleverence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.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ru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/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articles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/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biznes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/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kak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-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zapolnit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-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tabel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-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ucheta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-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rabochego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-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vremeni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-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kak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-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pravilno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-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ego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-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sostavit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-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i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-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oformit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-</a:t>
            </a:r>
            <a:r>
              <a:rPr lang="en-US" sz="18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instruktsiya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/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468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F2552C-E442-E931-0A3A-019E51BB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Verdana" panose="020B0604030504040204" pitchFamily="34" charset="0"/>
                <a:ea typeface="Verdana" panose="020B0604030504040204" pitchFamily="34" charset="0"/>
              </a:rPr>
              <a:t>Часть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731593-B5E7-2FA8-195A-ACCB6FE6D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b="1" dirty="0">
                <a:latin typeface="Verdana" panose="020B0604030504040204" pitchFamily="34" charset="0"/>
                <a:ea typeface="Verdana" panose="020B0604030504040204" pitchFamily="34" charset="0"/>
              </a:rPr>
              <a:t>Формы документов и порядок их заполнения </a:t>
            </a:r>
          </a:p>
        </p:txBody>
      </p:sp>
    </p:spTree>
    <p:extLst>
      <p:ext uri="{BB962C8B-B14F-4D97-AF65-F5344CB8AC3E}">
        <p14:creationId xmlns:p14="http://schemas.microsoft.com/office/powerpoint/2010/main" val="2788673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971DE0-1047-BC06-B556-5E6077D13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F2F773-D612-1866-7141-DEEDFC648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8579" cy="4351338"/>
          </a:xfrm>
        </p:spPr>
        <p:txBody>
          <a:bodyPr>
            <a:normAutofit/>
          </a:bodyPr>
          <a:lstStyle/>
          <a:p>
            <a:pPr algn="just"/>
            <a:r>
              <a:rPr lang="ru-RU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По размещению реквизитов документы могут быть анкетной, зональной, табличной или комбинированной формы.</a:t>
            </a:r>
          </a:p>
          <a:p>
            <a:pPr algn="just"/>
            <a:r>
              <a:rPr lang="ru-RU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Анкетная форма документа, когда реквизиты располагаются один над другим в правой части бланка, в левой - названия реквизитов.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5FCADB-2560-7404-8960-A88730301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449" y="625339"/>
            <a:ext cx="4148578" cy="567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43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E683CE-11C4-0FB9-6888-B5CED508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4013AA-B9A8-9E32-21AE-38B1DA95C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0810" cy="4351338"/>
          </a:xfrm>
        </p:spPr>
        <p:txBody>
          <a:bodyPr/>
          <a:lstStyle/>
          <a:p>
            <a:pPr algn="just"/>
            <a:r>
              <a:rPr lang="ru-RU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Зональная форма – логически или математически зависимые группы реквизитов размещаются на отдельных зонах – выделяется одна графа - клетка для записи реквизита, вторая – его показания.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D093B7-292E-1788-51F9-3061C0CE8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992" y="1984868"/>
            <a:ext cx="3461655" cy="320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75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E10204A-AE33-DA5E-45FA-9F8DE3DCB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64" y="582858"/>
            <a:ext cx="3733800" cy="4351338"/>
          </a:xfrm>
        </p:spPr>
        <p:txBody>
          <a:bodyPr/>
          <a:lstStyle/>
          <a:p>
            <a:pPr algn="just"/>
            <a:r>
              <a:rPr lang="ru-RU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Табличная форма – для каждой группы реквизитов выделяется несколько строк.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01FD398F-E6DD-34F3-0266-BE4E8F42743A}"/>
              </a:ext>
            </a:extLst>
          </p:cNvPr>
          <p:cNvSpPr txBox="1">
            <a:spLocks/>
          </p:cNvSpPr>
          <p:nvPr/>
        </p:nvSpPr>
        <p:spPr>
          <a:xfrm>
            <a:off x="7542229" y="582858"/>
            <a:ext cx="37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</a:rPr>
              <a:t>Комбинированная форма – сочетание предыдущих форм.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13ABF3-F30F-9C4B-274B-4C0F4B43A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61" y="2957660"/>
            <a:ext cx="4991471" cy="299786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420344-BD7A-9565-14DD-CCD7C951D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188" y="2505780"/>
            <a:ext cx="4355841" cy="367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0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E5504D-761F-578E-8398-EF481AD7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09C849-AB21-5715-E4C5-0E28511F7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771"/>
            <a:ext cx="4327689" cy="4351338"/>
          </a:xfrm>
        </p:spPr>
        <p:txBody>
          <a:bodyPr>
            <a:normAutofit/>
          </a:bodyPr>
          <a:lstStyle/>
          <a:p>
            <a:pPr algn="just"/>
            <a:r>
              <a:rPr lang="ru-RU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Реквизиты на бланке документа размещают исходя из предварительного расчета площади бумаги, нужной для постоянных и переменных частей текста.</a:t>
            </a:r>
          </a:p>
          <a:p>
            <a:pPr algn="just"/>
            <a:r>
              <a:rPr lang="ru-RU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Типографским способом воспроизводят такие постоянные реквизиты как наименование организации, ее адрес, наименование документа, строчки, колонки с необходимыми обозначениями и т.п.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4933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D8FB9-A3D4-AB66-8BF7-F6D94115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851A95-DB00-2794-F410-C85471B20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71507" cy="4351338"/>
          </a:xfrm>
        </p:spPr>
        <p:txBody>
          <a:bodyPr/>
          <a:lstStyle/>
          <a:p>
            <a:pPr algn="just"/>
            <a:r>
              <a:rPr lang="ru-RU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Если в документе должны содержаться распорядительные и исполнительные надписи, заключения, то в его бланке также следует предусмотреть специальные места с обозначениями. Это облегчает использование документа в оперативной и учетной работе.</a:t>
            </a:r>
          </a:p>
          <a:p>
            <a:pPr algn="just"/>
            <a:r>
              <a:rPr lang="ru-RU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По форме документы подразделяются на типовые и специализированные.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829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C049F8-0A57-F18D-32BF-220A2CDB9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23BB87-0201-EC70-30BA-ED26838F0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92398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80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Типовые документы. </a:t>
            </a:r>
            <a:r>
              <a:rPr lang="ru-RU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Содержат такой состав и размещение реквизитов, которые предназначены для регистрации однородных, широко распространенных операций.</a:t>
            </a:r>
          </a:p>
          <a:p>
            <a:pPr marL="0" indent="0" algn="just">
              <a:buNone/>
            </a:pPr>
            <a:r>
              <a:rPr lang="ru-RU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Для некоторых организаций применяют специализированные формы документов, т.е. такие первичные учетные документы, которые могут быть использованы только для одной группы организаций. 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842133686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688</TotalTime>
  <Words>904</Words>
  <Application>Microsoft Office PowerPoint</Application>
  <PresentationFormat>Широкоэкранный</PresentationFormat>
  <Paragraphs>65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30" baseType="lpstr">
      <vt:lpstr>Arial</vt:lpstr>
      <vt:lpstr>Arial</vt:lpstr>
      <vt:lpstr>Calibri</vt:lpstr>
      <vt:lpstr>Calibri Light</vt:lpstr>
      <vt:lpstr>dinL</vt:lpstr>
      <vt:lpstr>Lab Grotesque</vt:lpstr>
      <vt:lpstr>PT Sans Narrow</vt:lpstr>
      <vt:lpstr>Times New Roman</vt:lpstr>
      <vt:lpstr>Verdana</vt:lpstr>
      <vt:lpstr>Ретро</vt:lpstr>
      <vt:lpstr>Документы регламентирующие работу подразделения</vt:lpstr>
      <vt:lpstr>Оглавление</vt:lpstr>
      <vt:lpstr>Часть 1</vt:lpstr>
      <vt:lpstr>Форма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Должностные инструкции и положения об организации</vt:lpstr>
      <vt:lpstr>Презентация PowerPoint</vt:lpstr>
      <vt:lpstr>Общие положения должностной инструкции</vt:lpstr>
      <vt:lpstr>Как написать должностную инструкцию</vt:lpstr>
      <vt:lpstr>Презентация PowerPoint</vt:lpstr>
      <vt:lpstr>Часть 2</vt:lpstr>
      <vt:lpstr>Презентация PowerPoint</vt:lpstr>
      <vt:lpstr>Презентация PowerPoint</vt:lpstr>
      <vt:lpstr>Методика расчёта заработной платы.</vt:lpstr>
      <vt:lpstr>Процесс расчета ЗП состоит из следующих этапов: </vt:lpstr>
      <vt:lpstr>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Документы регламентирующие работу подразделения</dc:title>
  <dc:creator>Александр Трифонов</dc:creator>
  <cp:lastModifiedBy>Александр Трифонов</cp:lastModifiedBy>
  <cp:revision>10</cp:revision>
  <dcterms:created xsi:type="dcterms:W3CDTF">2023-03-01T08:00:57Z</dcterms:created>
  <dcterms:modified xsi:type="dcterms:W3CDTF">2023-03-17T15:07:06Z</dcterms:modified>
</cp:coreProperties>
</file>