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sldIdLst>
    <p:sldId id="256" r:id="rId2"/>
    <p:sldId id="261" r:id="rId3"/>
    <p:sldId id="263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Авдеев" initials="ИА" lastIdx="1" clrIdx="0">
    <p:extLst>
      <p:ext uri="{19B8F6BF-5375-455C-9EA6-DF929625EA0E}">
        <p15:presenceInfo xmlns:p15="http://schemas.microsoft.com/office/powerpoint/2012/main" userId="576d50fbe80b69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AD54B-0CC4-493C-A9DD-46820EF3D85E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5DAD-5455-4B51-9A12-51CF708E98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48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45DAD-5455-4B51-9A12-51CF708E98B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60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60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2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47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678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93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494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9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0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52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6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3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8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D27187-4D6F-423A-8021-A3EC504C9FBD}" type="datetimeFigureOut">
              <a:rPr lang="ru-RU" smtClean="0"/>
              <a:t>23.04.2023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70C3CA-E09A-495E-8492-ADF126B882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270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99E8C-5C9F-131A-CF05-0AEBD6D8D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180" y="1403889"/>
            <a:ext cx="8825658" cy="2677648"/>
          </a:xfrm>
        </p:spPr>
        <p:txBody>
          <a:bodyPr>
            <a:normAutofit fontScale="90000"/>
          </a:bodyPr>
          <a:lstStyle/>
          <a:p>
            <a:r>
              <a:rPr lang="ru-RU" dirty="0"/>
              <a:t>Детализация планов компании до уровня структурного подразделения.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9E5EB-A650-AE60-F7F4-0AF80B54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80" y="4619134"/>
            <a:ext cx="6199695" cy="14587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Составитель: Авдеев И.А., Трифонов А.М. студенты 34 группы, специальность 09.02.05 «Прикладная информатика (по отраслям)»</a:t>
            </a:r>
          </a:p>
          <a:p>
            <a:pPr algn="just"/>
            <a:r>
              <a:rPr lang="ru-RU" dirty="0">
                <a:solidFill>
                  <a:schemeClr val="bg1"/>
                </a:solidFill>
              </a:rPr>
              <a:t>Преподаватель: Анашкина Т.С., преподаватель математики и информатики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225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0487A-1D41-6DE9-4144-25722462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695E3-3BC0-2C6D-A42F-3961DD4F2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0" i="0" dirty="0">
                <a:solidFill>
                  <a:srgbClr val="222222"/>
                </a:solidFill>
                <a:effectLst/>
                <a:latin typeface="TimesNewRoman"/>
              </a:rPr>
              <a:t>Организация рационального планирования использования человеческих ресурсов является залогом эффективного функционирования предприятия.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7235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EE930-F0E2-B22D-AE2D-79DC7F4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438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Управление кадрами в рамках предприятия имеет стратегический и оперативный аспекты. Организацию управления персоналом руководитель должен вырабатывать на основе концепции развития предприятия, состоящей из трех частей: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9D10F-8B03-2A9D-6F83-BFE03A971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989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sz="3200" b="0" i="0" dirty="0">
                <a:solidFill>
                  <a:srgbClr val="222222"/>
                </a:solidFill>
                <a:effectLst/>
                <a:latin typeface="TimesNewRoman"/>
              </a:rPr>
              <a:t>1) производственный;</a:t>
            </a:r>
          </a:p>
          <a:p>
            <a:pPr marL="0" indent="0" algn="l">
              <a:buNone/>
            </a:pPr>
            <a:r>
              <a:rPr lang="ru-RU" sz="3200" b="0" i="0" dirty="0">
                <a:solidFill>
                  <a:srgbClr val="222222"/>
                </a:solidFill>
                <a:effectLst/>
                <a:latin typeface="TimesNewRoman"/>
              </a:rPr>
              <a:t>2) финансово- экономический;</a:t>
            </a:r>
          </a:p>
          <a:p>
            <a:pPr marL="0" indent="0" algn="l">
              <a:buNone/>
            </a:pPr>
            <a:r>
              <a:rPr lang="ru-RU" sz="3200" b="0" i="0" dirty="0">
                <a:solidFill>
                  <a:srgbClr val="222222"/>
                </a:solidFill>
                <a:effectLst/>
                <a:latin typeface="TimesNewRoman"/>
              </a:rPr>
              <a:t>3) социальный (кадровая политика).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06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540D-8C60-DF7A-E0E7-EA077814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EE80E3-15EE-C030-452C-B0402B351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bg1"/>
                </a:solidFill>
                <a:latin typeface="TimesNewRoman"/>
              </a:rPr>
              <a:t>Кадровая политика определяет цели, связанные с отношением предприятия к внешнему окружению.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NewRoman"/>
              </a:rPr>
              <a:t>Проводя кадровую политику, руководитель должен осознавать ее задачи: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NewRoman"/>
              </a:rPr>
              <a:t>1) поднятие престижа предприятия;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NewRoman"/>
              </a:rPr>
              <a:t>2) исследование атмосферы внутри предприятия;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NewRoman"/>
              </a:rPr>
              <a:t>3) анализ перспективы развития потенциалов рабочей силы;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TimesNewRoman"/>
              </a:rPr>
              <a:t>4) обобщение и предупреждение причин увольнения с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018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5E19D-9F62-BDB0-432C-FDF4365C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9EF62-3EC4-2ECB-BA74-875FD716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Планом компании называется официальный документ, в котором отражаются прогнозы развития предприятия в будущем; промежуточные и конечные задачи и цели, стоящие перед ним и его отдельными подразделениями; механизмы координации текущей деятельности и распределения ресурсов.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222222"/>
                </a:solidFill>
                <a:latin typeface="TimesNewRoman"/>
              </a:rPr>
              <a:t>В плане разрабатываются задания для всех видов деятельности, для каждого звена или на один вид работы.</a:t>
            </a:r>
            <a:endParaRPr lang="ru-RU" sz="2400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73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48D9D-325F-CE28-CCC6-2AA2DD70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2618"/>
            <a:ext cx="9323895" cy="484058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rgbClr val="222222"/>
                </a:solidFill>
                <a:latin typeface="TimesNewRoman"/>
              </a:rPr>
              <a:t>Так как план является перспективным документом, для его разработки сформулированы следующие требования: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28CFD-B87E-C60F-212F-8893BD11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150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преемственность стратегического и текущего планов;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социальная ориентация: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ранжирование объектов по их важности;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адекватность плановых показателей;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согласованность с параметрами внешней среды;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вариантность;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сбалансированность;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экономическая обоснованность;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автоматизация системы планирования;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ресурсное обеспечение;</a:t>
            </a:r>
          </a:p>
          <a:p>
            <a:pPr algn="just"/>
            <a: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  <a:t>наличие разработанной системы учета, отчетности, контроля, ответственности за выполнение.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75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BFCF-7CEE-4639-6BAA-CBCBFB1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172" y="49590"/>
            <a:ext cx="8534400" cy="1507067"/>
          </a:xfrm>
        </p:spPr>
        <p:txBody>
          <a:bodyPr>
            <a:normAutofit fontScale="90000"/>
          </a:bodyPr>
          <a:lstStyle/>
          <a:p>
            <a:b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</a:br>
            <a:b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</a:br>
            <a:b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</a:br>
            <a:r>
              <a:rPr lang="ru-RU" sz="5300" b="0" i="0" u="sng" dirty="0">
                <a:solidFill>
                  <a:srgbClr val="222222"/>
                </a:solidFill>
                <a:effectLst/>
                <a:latin typeface="TimesNewRoman"/>
              </a:rPr>
              <a:t>Планы различают:</a:t>
            </a:r>
            <a:br>
              <a:rPr lang="ru-RU" sz="1800" b="0" i="0" dirty="0">
                <a:solidFill>
                  <a:srgbClr val="222222"/>
                </a:solidFill>
                <a:effectLst/>
                <a:latin typeface="TimesNewRoman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295EFC-11F2-2E8E-2D87-2399737A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081" y="1556657"/>
            <a:ext cx="4649787" cy="576262"/>
          </a:xfrm>
        </p:spPr>
        <p:txBody>
          <a:bodyPr>
            <a:normAutofit fontScale="92500"/>
          </a:bodyPr>
          <a:lstStyle/>
          <a:p>
            <a:r>
              <a:rPr lang="ru-RU" sz="3200" u="sng" dirty="0">
                <a:solidFill>
                  <a:srgbClr val="222222"/>
                </a:solidFill>
                <a:latin typeface="TimesNewRoman"/>
              </a:rPr>
              <a:t>По срокам исполнения</a:t>
            </a:r>
            <a:r>
              <a:rPr lang="ru-RU" sz="3200" b="0" dirty="0">
                <a:solidFill>
                  <a:srgbClr val="222222"/>
                </a:solidFill>
                <a:latin typeface="TimesNewRoman"/>
              </a:rPr>
              <a:t>: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BDA82-CEC7-74B5-EE07-C61F14620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2" y="2141386"/>
            <a:ext cx="4937655" cy="3030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Стратегические;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>
              <a:solidFill>
                <a:srgbClr val="222222"/>
              </a:solidFill>
              <a:latin typeface="TimesNewRoman"/>
            </a:endParaRPr>
          </a:p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Долговременные;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>
              <a:solidFill>
                <a:srgbClr val="222222"/>
              </a:solidFill>
              <a:latin typeface="TimesNewRoman"/>
            </a:endParaRPr>
          </a:p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Краткосрочные;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>
              <a:solidFill>
                <a:srgbClr val="222222"/>
              </a:solidFill>
              <a:latin typeface="TimesNewRoman"/>
            </a:endParaRPr>
          </a:p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Текущие;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7136FD-61C8-0174-99C2-43B0F160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9067" y="1556657"/>
            <a:ext cx="4665134" cy="576262"/>
          </a:xfrm>
        </p:spPr>
        <p:txBody>
          <a:bodyPr>
            <a:normAutofit fontScale="92500"/>
          </a:bodyPr>
          <a:lstStyle/>
          <a:p>
            <a:r>
              <a:rPr lang="ru-RU" sz="3200" u="sng" dirty="0">
                <a:solidFill>
                  <a:srgbClr val="222222"/>
                </a:solidFill>
                <a:latin typeface="TimesNewRoman"/>
              </a:rPr>
              <a:t>По функциям назначения:</a:t>
            </a:r>
            <a:endParaRPr lang="ru-RU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69675E-D2B1-DE3D-04B6-82C5F0067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6" y="2132919"/>
            <a:ext cx="4929188" cy="3030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Уровню управления;</a:t>
            </a:r>
            <a:br>
              <a:rPr lang="ru-RU" dirty="0">
                <a:solidFill>
                  <a:srgbClr val="222222"/>
                </a:solidFill>
                <a:latin typeface="TimesNewRoman"/>
              </a:rPr>
            </a:br>
            <a:endParaRPr lang="ru-RU" dirty="0">
              <a:solidFill>
                <a:srgbClr val="222222"/>
              </a:solidFill>
              <a:latin typeface="TimesNewRoman"/>
            </a:endParaRPr>
          </a:p>
          <a:p>
            <a:r>
              <a:rPr lang="ru-RU" dirty="0">
                <a:solidFill>
                  <a:srgbClr val="222222"/>
                </a:solidFill>
                <a:latin typeface="TimesNewRoman"/>
              </a:rPr>
              <a:t>Принципам.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451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43283-9685-68AA-E4C3-764C010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44" y="202715"/>
            <a:ext cx="8534400" cy="1507067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rgbClr val="222222"/>
                </a:solidFill>
                <a:latin typeface="TimesNewRoman"/>
              </a:rPr>
              <a:t>П</a:t>
            </a:r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ланы классифицируются также другим признакам: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2052C-10E9-CE96-DAAA-79D9CE1B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44" y="1900406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содержанию планов (технико-экономический, организационно-технологический, социально-трудовой, финансово-инвестиционный и т. д.);</a:t>
            </a:r>
          </a:p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уровню управления (фирменное, корпоративное, заводское планирование);</a:t>
            </a:r>
          </a:p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методам обоснования (рыночное, индикативное, административное или директивное планирование);</a:t>
            </a:r>
          </a:p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сфере применения (межцеховое, внутрицеховое, бригадное и индивидуальное);</a:t>
            </a:r>
          </a:p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стадиям разработки (предварительное и окончательное);</a:t>
            </a:r>
          </a:p>
          <a:p>
            <a:pPr algn="just"/>
            <a:r>
              <a:rPr lang="ru-RU" sz="2400" b="0" i="0" dirty="0">
                <a:solidFill>
                  <a:srgbClr val="222222"/>
                </a:solidFill>
                <a:effectLst/>
                <a:latin typeface="TimesNewRoman"/>
              </a:rPr>
              <a:t>по степени точности (укрупненное и уточненное).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01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5974D-2DE0-86D0-9356-396DA8E7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08" y="0"/>
            <a:ext cx="8534400" cy="1507067"/>
          </a:xfrm>
        </p:spPr>
        <p:txBody>
          <a:bodyPr/>
          <a:lstStyle/>
          <a:p>
            <a:pPr algn="just"/>
            <a:r>
              <a:rPr lang="ru-RU" dirty="0">
                <a:solidFill>
                  <a:srgbClr val="222222"/>
                </a:solidFill>
                <a:latin typeface="TimesNewRoman"/>
              </a:rPr>
              <a:t>Т</a:t>
            </a:r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ипы составления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55B547-93C8-37F3-F5BC-27398686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576" y="1312818"/>
            <a:ext cx="4649787" cy="576262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Целевое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3B8C31C-A4E5-9016-1BA4-7670A82AB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708" y="1897547"/>
            <a:ext cx="4937655" cy="3030538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Целевое планирование предполагает сначала установку желаемых целей, а затем определение необходимых для достижения этих целей ресурсов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B31F23E-DA32-8171-3AE3-7CA67828D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4563" y="1312818"/>
            <a:ext cx="4665134" cy="576262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Поисковое планирование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EA50D7E-044C-C8A3-CFFC-9B130AC33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2042" y="1889080"/>
            <a:ext cx="4929188" cy="3030538"/>
          </a:xfrm>
        </p:spPr>
        <p:txBody>
          <a:bodyPr/>
          <a:lstStyle/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TimesNewRoman"/>
              </a:rPr>
              <a:t>Поисковое планирование противоположно – определяются наличные ресурсы, а затем ищутся те цели, которые будет возможно достичь с данными ресурсами.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24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6C7E1-4905-098F-B740-E2DD9A42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9D52C7-0DEC-9E9D-CB6E-614C552C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Правильная система планирования должна давать ответы на четыре вопроса:</a:t>
            </a:r>
          </a:p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Что мы собираемся производить?</a:t>
            </a:r>
          </a:p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Что нам для этого потребуется?</a:t>
            </a:r>
          </a:p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Что у нас есть?</a:t>
            </a:r>
          </a:p>
          <a:p>
            <a:pPr algn="just"/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Что нам еще нужно?</a:t>
            </a:r>
          </a:p>
        </p:txBody>
      </p:sp>
    </p:spTree>
    <p:extLst>
      <p:ext uri="{BB962C8B-B14F-4D97-AF65-F5344CB8AC3E}">
        <p14:creationId xmlns:p14="http://schemas.microsoft.com/office/powerpoint/2010/main" val="261761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960F1-FCC3-6CD6-0A78-2204F626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9820C-8AB6-10F8-2CC9-BE163A1B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Система планирования и контроля производства (MPC)состоит из пяти основных уровней: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Стратегический бизнес-план;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План производства (план продаж и операций);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Главный календарный план производства;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План потребности в ресурсах;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Закупки и контроль над производственной деятельностью.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154712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74FBD-0270-F2F7-57FF-EF893D1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091D4-CB82-4AF2-1B7E-8D9230AC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Поскольку у каждого уровня своя продолжительность во времени и свои задачи, различаются и следующие аспекты: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Цель плана;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Горизонт планирования – промежуток времени от текущего момента до того или иного дня в будущем, на который рассчитан план;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Уровень детализации – детализация необходимых для выполнения плана изделий;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Цикл планирования – периодичность пересмотра плана.</a:t>
            </a:r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0758729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569</Words>
  <Application>Microsoft Office PowerPoint</Application>
  <PresentationFormat>Широкоэкранный</PresentationFormat>
  <Paragraphs>66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TimesNewRoman</vt:lpstr>
      <vt:lpstr>Wingdings 3</vt:lpstr>
      <vt:lpstr>Сектор</vt:lpstr>
      <vt:lpstr>Детализация планов компании до уровня структурного подразделения.</vt:lpstr>
      <vt:lpstr>Презентация PowerPoint</vt:lpstr>
      <vt:lpstr>Так как план является перспективным документом, для его разработки сформулированы следующие требования: </vt:lpstr>
      <vt:lpstr>   Планы различают: </vt:lpstr>
      <vt:lpstr>Планы классифицируются также другим признакам:</vt:lpstr>
      <vt:lpstr>Типы составления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Управление кадрами в рамках предприятия имеет стратегический и оперативный аспекты. Организацию управления персоналом руководитель должен вырабатывать на основе концепции развития предприятия, состоящей из трех частей: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Детализация планов компании до уровня структурного подразделения.</dc:title>
  <dc:creator>Александр Трифонов</dc:creator>
  <cp:lastModifiedBy>Александр Трифонов</cp:lastModifiedBy>
  <cp:revision>5</cp:revision>
  <dcterms:created xsi:type="dcterms:W3CDTF">2023-04-23T08:15:50Z</dcterms:created>
  <dcterms:modified xsi:type="dcterms:W3CDTF">2023-04-23T08:52:03Z</dcterms:modified>
</cp:coreProperties>
</file>