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9"/>
  </p:notesMasterIdLst>
  <p:sldIdLst>
    <p:sldId id="258"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4" r:id="rId24"/>
    <p:sldId id="305" r:id="rId25"/>
    <p:sldId id="306" r:id="rId26"/>
    <p:sldId id="307" r:id="rId27"/>
    <p:sldId id="308" r:id="rId28"/>
    <p:sldId id="309" r:id="rId29"/>
    <p:sldId id="310" r:id="rId30"/>
    <p:sldId id="311" r:id="rId31"/>
    <p:sldId id="313" r:id="rId32"/>
    <p:sldId id="314" r:id="rId33"/>
    <p:sldId id="315" r:id="rId34"/>
    <p:sldId id="316" r:id="rId35"/>
    <p:sldId id="317" r:id="rId36"/>
    <p:sldId id="318" r:id="rId37"/>
    <p:sldId id="319" r:id="rId38"/>
    <p:sldId id="263" r:id="rId39"/>
    <p:sldId id="264" r:id="rId40"/>
    <p:sldId id="265" r:id="rId41"/>
    <p:sldId id="266" r:id="rId42"/>
    <p:sldId id="267" r:id="rId43"/>
    <p:sldId id="268" r:id="rId44"/>
    <p:sldId id="269" r:id="rId45"/>
    <p:sldId id="272" r:id="rId46"/>
    <p:sldId id="273" r:id="rId47"/>
    <p:sldId id="274" r:id="rId48"/>
    <p:sldId id="275" r:id="rId49"/>
    <p:sldId id="276" r:id="rId50"/>
    <p:sldId id="277" r:id="rId51"/>
    <p:sldId id="278" r:id="rId52"/>
    <p:sldId id="279" r:id="rId53"/>
    <p:sldId id="280" r:id="rId54"/>
    <p:sldId id="320" r:id="rId55"/>
    <p:sldId id="321" r:id="rId56"/>
    <p:sldId id="322" r:id="rId57"/>
    <p:sldId id="26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3225" y="695325"/>
            <a:ext cx="6184900" cy="3479800"/>
          </a:xfrm>
          <a:ln/>
        </p:spPr>
      </p:sp>
      <p:sp>
        <p:nvSpPr>
          <p:cNvPr id="27651" name="Rectangle 3"/>
          <p:cNvSpPr>
            <a:spLocks noGrp="1" noChangeArrowheads="1"/>
          </p:cNvSpPr>
          <p:nvPr>
            <p:ph type="body" idx="1"/>
          </p:nvPr>
        </p:nvSpPr>
        <p:spPr>
          <a:xfrm>
            <a:off x="931863" y="4406900"/>
            <a:ext cx="5127625" cy="41783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997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3225" y="695325"/>
            <a:ext cx="6184900" cy="3479800"/>
          </a:xfrm>
          <a:ln/>
        </p:spPr>
      </p:sp>
      <p:sp>
        <p:nvSpPr>
          <p:cNvPr id="27651" name="Rectangle 3"/>
          <p:cNvSpPr>
            <a:spLocks noGrp="1" noChangeArrowheads="1"/>
          </p:cNvSpPr>
          <p:nvPr>
            <p:ph type="body" idx="1"/>
          </p:nvPr>
        </p:nvSpPr>
        <p:spPr>
          <a:xfrm>
            <a:off x="931863" y="4406900"/>
            <a:ext cx="5127625" cy="41783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874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12/3/2022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12/3/2022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95303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115384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26785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97854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62117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936296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4149008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57732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914639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40503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3865830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234624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118028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59721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863978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948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12/3/2022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27400-D5E8-4C87-9586-64936C862AE2}"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34E2EC-B005-4591-88C3-5EF7800E1C6A}" type="slidenum">
              <a:rPr lang="en-US" smtClean="0"/>
              <a:pPr/>
              <a:t>‹#›</a:t>
            </a:fld>
            <a:endParaRPr lang="en-US"/>
          </a:p>
        </p:txBody>
      </p:sp>
    </p:spTree>
    <p:extLst>
      <p:ext uri="{BB962C8B-B14F-4D97-AF65-F5344CB8AC3E}">
        <p14:creationId xmlns:p14="http://schemas.microsoft.com/office/powerpoint/2010/main" val="1988522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8.xml"/><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a:t>SOFTWARE Design &amp; Analysis</a:t>
            </a:r>
            <a:br>
              <a:rPr lang="en-US" dirty="0"/>
            </a:br>
            <a:r>
              <a:rPr lang="en-US" cap="none" dirty="0">
                <a:latin typeface="Calibri" panose="020F0502020204030204" pitchFamily="34" charset="0"/>
                <a:cs typeface="Calibri" panose="020F0502020204030204" pitchFamily="34" charset="0"/>
              </a:rPr>
              <a:t>(Week-15)</a:t>
            </a: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a:solidFill>
                <a:schemeClr val="bg1"/>
              </a:solidFill>
              <a:latin typeface="Calibri" panose="020F0502020204030204" pitchFamily="34" charset="0"/>
              <a:cs typeface="Calibri" panose="020F0502020204030204" pitchFamily="34" charset="0"/>
            </a:endParaRPr>
          </a:p>
          <a:p>
            <a:pPr algn="ctr"/>
            <a:r>
              <a:rPr lang="en-US" sz="3300" dirty="0">
                <a:solidFill>
                  <a:schemeClr val="bg1"/>
                </a:solidFill>
                <a:latin typeface="Calibri" panose="020F0502020204030204" pitchFamily="34" charset="0"/>
                <a:cs typeface="Calibri" panose="020F0502020204030204" pitchFamily="34" charset="0"/>
              </a:rPr>
              <a:t>Usama Musharaf</a:t>
            </a:r>
          </a:p>
          <a:p>
            <a:pPr algn="ctr"/>
            <a:r>
              <a:rPr lang="en-US" sz="2800" dirty="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Software Engineering</a:t>
            </a:r>
            <a:r>
              <a:rPr lang="en-US" sz="2800" dirty="0">
                <a:solidFill>
                  <a:schemeClr val="bg1"/>
                </a:solidFill>
                <a:latin typeface="Calibri" panose="020F0502020204030204" pitchFamily="34" charset="0"/>
                <a:cs typeface="Calibri" panose="020F0502020204030204" pitchFamily="34" charset="0"/>
              </a:rPr>
              <a:t>)</a:t>
            </a:r>
          </a:p>
          <a:p>
            <a:pPr algn="ctr"/>
            <a:r>
              <a:rPr lang="en-US" sz="2800" i="1" dirty="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Department of Computer Science</a:t>
            </a:r>
            <a:r>
              <a:rPr lang="en-US" sz="2800" i="1" dirty="0">
                <a:solidFill>
                  <a:schemeClr val="bg1"/>
                </a:solidFill>
                <a:latin typeface="Calibri" panose="020F0502020204030204" pitchFamily="34" charset="0"/>
                <a:cs typeface="Calibri" panose="020F0502020204030204" pitchFamily="34" charset="0"/>
              </a:rPr>
              <a:t>)</a:t>
            </a:r>
          </a:p>
          <a:p>
            <a:pPr algn="ctr"/>
            <a:r>
              <a:rPr lang="en-US" sz="2800" i="1" dirty="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7638" y="1905001"/>
            <a:ext cx="8229600" cy="4525963"/>
          </a:xfrm>
        </p:spPr>
        <p:txBody>
          <a:bodyPr>
            <a:normAutofit/>
          </a:bodyPr>
          <a:lstStyle/>
          <a:p>
            <a:pPr algn="just">
              <a:lnSpc>
                <a:spcPct val="80000"/>
              </a:lnSpc>
              <a:buClr>
                <a:schemeClr val="hlink"/>
              </a:buClr>
              <a:buFont typeface="Wingdings" panose="05000000000000000000" pitchFamily="2" charset="2"/>
              <a:buChar char="§"/>
            </a:pPr>
            <a:endParaRPr lang="en-US" sz="2400" dirty="0"/>
          </a:p>
          <a:p>
            <a:pPr marL="0" indent="0" algn="just">
              <a:lnSpc>
                <a:spcPct val="80000"/>
              </a:lnSpc>
              <a:buClr>
                <a:schemeClr val="hlink"/>
              </a:buClr>
              <a:buNone/>
            </a:pPr>
            <a:r>
              <a:rPr lang="en-US" sz="2800" b="1" dirty="0"/>
              <a:t>Design patterns have four essential elements:</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Pattern name</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Problem</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Solution</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Consequences</a:t>
            </a:r>
          </a:p>
        </p:txBody>
      </p:sp>
      <p:sp>
        <p:nvSpPr>
          <p:cNvPr id="7" name="Title 6"/>
          <p:cNvSpPr>
            <a:spLocks noGrp="1"/>
          </p:cNvSpPr>
          <p:nvPr>
            <p:ph type="title"/>
          </p:nvPr>
        </p:nvSpPr>
        <p:spPr/>
        <p:txBody>
          <a:bodyPr/>
          <a:lstStyle/>
          <a:p>
            <a:r>
              <a:rPr lang="en-US" dirty="0"/>
              <a:t>Elements of design pattern</a:t>
            </a:r>
          </a:p>
        </p:txBody>
      </p:sp>
    </p:spTree>
    <p:extLst>
      <p:ext uri="{BB962C8B-B14F-4D97-AF65-F5344CB8AC3E}">
        <p14:creationId xmlns:p14="http://schemas.microsoft.com/office/powerpoint/2010/main" val="69792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487156" y="2232544"/>
          <a:ext cx="10017456" cy="3516647"/>
        </p:xfrm>
        <a:graphic>
          <a:graphicData uri="http://schemas.openxmlformats.org/drawingml/2006/table">
            <a:tbl>
              <a:tblPr firstRow="1" bandRow="1">
                <a:tableStyleId>{5C22544A-7EE6-4342-B048-85BDC9FD1C3A}</a:tableStyleId>
              </a:tblPr>
              <a:tblGrid>
                <a:gridCol w="4917743">
                  <a:extLst>
                    <a:ext uri="{9D8B030D-6E8A-4147-A177-3AD203B41FA5}">
                      <a16:colId xmlns:a16="http://schemas.microsoft.com/office/drawing/2014/main" val="20000"/>
                    </a:ext>
                  </a:extLst>
                </a:gridCol>
                <a:gridCol w="5099713">
                  <a:extLst>
                    <a:ext uri="{9D8B030D-6E8A-4147-A177-3AD203B41FA5}">
                      <a16:colId xmlns:a16="http://schemas.microsoft.com/office/drawing/2014/main" val="20001"/>
                    </a:ext>
                  </a:extLst>
                </a:gridCol>
              </a:tblGrid>
              <a:tr h="551599">
                <a:tc>
                  <a:txBody>
                    <a:bodyPr/>
                    <a:lstStyle/>
                    <a:p>
                      <a:pPr algn="ctr"/>
                      <a:r>
                        <a:rPr lang="en-US" dirty="0"/>
                        <a:t>Pattern</a:t>
                      </a:r>
                    </a:p>
                  </a:txBody>
                  <a:tcPr/>
                </a:tc>
                <a:tc>
                  <a:txBody>
                    <a:bodyPr/>
                    <a:lstStyle/>
                    <a:p>
                      <a:pPr algn="ctr"/>
                      <a:r>
                        <a:rPr lang="en-US" dirty="0"/>
                        <a:t>Framework</a:t>
                      </a:r>
                    </a:p>
                  </a:txBody>
                  <a:tcPr/>
                </a:tc>
                <a:extLst>
                  <a:ext uri="{0D108BD9-81ED-4DB2-BD59-A6C34878D82A}">
                    <a16:rowId xmlns:a16="http://schemas.microsoft.com/office/drawing/2014/main" val="10000"/>
                  </a:ext>
                </a:extLst>
              </a:tr>
              <a:tr h="1041495">
                <a:tc>
                  <a:txBody>
                    <a:bodyPr/>
                    <a:lstStyle/>
                    <a:p>
                      <a:pPr algn="just"/>
                      <a:r>
                        <a:rPr lang="en-US" dirty="0"/>
                        <a:t>Design patterns are recurring solutions to the problems that arise</a:t>
                      </a:r>
                      <a:r>
                        <a:rPr lang="en-US" baseline="0" dirty="0"/>
                        <a:t> during the life of a software application in a particular context.</a:t>
                      </a:r>
                      <a:endParaRPr lang="en-US" dirty="0"/>
                    </a:p>
                  </a:txBody>
                  <a:tcPr/>
                </a:tc>
                <a:tc>
                  <a:txBody>
                    <a:bodyPr/>
                    <a:lstStyle/>
                    <a:p>
                      <a:pPr algn="just"/>
                      <a:r>
                        <a:rPr lang="en-US" dirty="0"/>
                        <a:t>A frame work is</a:t>
                      </a:r>
                      <a:r>
                        <a:rPr lang="en-US" baseline="0" dirty="0"/>
                        <a:t> a group of components that cooperate with each other to provide a reusable architecture.</a:t>
                      </a:r>
                      <a:endParaRPr lang="en-US" dirty="0"/>
                    </a:p>
                  </a:txBody>
                  <a:tcPr/>
                </a:tc>
                <a:extLst>
                  <a:ext uri="{0D108BD9-81ED-4DB2-BD59-A6C34878D82A}">
                    <a16:rowId xmlns:a16="http://schemas.microsoft.com/office/drawing/2014/main" val="10001"/>
                  </a:ext>
                </a:extLst>
              </a:tr>
              <a:tr h="422384">
                <a:tc>
                  <a:txBody>
                    <a:bodyPr/>
                    <a:lstStyle/>
                    <a:p>
                      <a:pPr algn="ctr"/>
                      <a:r>
                        <a:rPr lang="en-US" dirty="0"/>
                        <a:t>Primary Goal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Primary Goal</a:t>
                      </a:r>
                    </a:p>
                  </a:txBody>
                  <a:tcPr/>
                </a:tc>
                <a:extLst>
                  <a:ext uri="{0D108BD9-81ED-4DB2-BD59-A6C34878D82A}">
                    <a16:rowId xmlns:a16="http://schemas.microsoft.com/office/drawing/2014/main" val="10002"/>
                  </a:ext>
                </a:extLst>
              </a:tr>
              <a:tr h="1353944">
                <a:tc>
                  <a:txBody>
                    <a:bodyPr/>
                    <a:lstStyle/>
                    <a:p>
                      <a:pPr marL="285750" indent="-285750" algn="just">
                        <a:buFont typeface="Arial" panose="020B0604020202020204" pitchFamily="34" charset="0"/>
                        <a:buChar char="•"/>
                      </a:pPr>
                      <a:r>
                        <a:rPr lang="en-US" dirty="0"/>
                        <a:t>Improves quality of the software in terms of</a:t>
                      </a:r>
                      <a:r>
                        <a:rPr lang="en-US" baseline="0" dirty="0"/>
                        <a:t> the software being reusable, maintainable, extensible etc.</a:t>
                      </a:r>
                    </a:p>
                    <a:p>
                      <a:pPr marL="285750" indent="-285750" algn="just">
                        <a:buFont typeface="Arial" panose="020B0604020202020204" pitchFamily="34" charset="0"/>
                        <a:buChar char="•"/>
                      </a:pPr>
                      <a:r>
                        <a:rPr lang="en-US" baseline="0" dirty="0"/>
                        <a:t>Reduces development time</a:t>
                      </a:r>
                      <a:endParaRPr lang="en-US" dirty="0"/>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Improves quality of the software in terms of</a:t>
                      </a:r>
                      <a:r>
                        <a:rPr lang="en-US" baseline="0" dirty="0"/>
                        <a:t> the software being reusable, maintainable, extensible etc.</a:t>
                      </a:r>
                      <a:endParaRPr lang="en-US" dirty="0"/>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Reduces development time</a:t>
                      </a:r>
                      <a:endParaRPr lang="en-US" dirty="0"/>
                    </a:p>
                  </a:txBody>
                  <a:tcPr/>
                </a:tc>
                <a:extLst>
                  <a:ext uri="{0D108BD9-81ED-4DB2-BD59-A6C34878D82A}">
                    <a16:rowId xmlns:a16="http://schemas.microsoft.com/office/drawing/2014/main" val="10003"/>
                  </a:ext>
                </a:extLst>
              </a:tr>
            </a:tbl>
          </a:graphicData>
        </a:graphic>
      </p:graphicFrame>
      <p:sp>
        <p:nvSpPr>
          <p:cNvPr id="7" name="Title 6"/>
          <p:cNvSpPr>
            <a:spLocks noGrp="1"/>
          </p:cNvSpPr>
          <p:nvPr>
            <p:ph type="title"/>
          </p:nvPr>
        </p:nvSpPr>
        <p:spPr/>
        <p:txBody>
          <a:bodyPr/>
          <a:lstStyle/>
          <a:p>
            <a:r>
              <a:rPr lang="en-US" dirty="0"/>
              <a:t>Design pattern vs Framework</a:t>
            </a:r>
          </a:p>
        </p:txBody>
      </p:sp>
    </p:spTree>
    <p:extLst>
      <p:ext uri="{BB962C8B-B14F-4D97-AF65-F5344CB8AC3E}">
        <p14:creationId xmlns:p14="http://schemas.microsoft.com/office/powerpoint/2010/main" val="384764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856096" y="2265528"/>
          <a:ext cx="9048465" cy="2899244"/>
        </p:xfrm>
        <a:graphic>
          <a:graphicData uri="http://schemas.openxmlformats.org/drawingml/2006/table">
            <a:tbl>
              <a:tblPr firstRow="1" bandRow="1">
                <a:tableStyleId>{5C22544A-7EE6-4342-B048-85BDC9FD1C3A}</a:tableStyleId>
              </a:tblPr>
              <a:tblGrid>
                <a:gridCol w="4421874">
                  <a:extLst>
                    <a:ext uri="{9D8B030D-6E8A-4147-A177-3AD203B41FA5}">
                      <a16:colId xmlns:a16="http://schemas.microsoft.com/office/drawing/2014/main" val="20000"/>
                    </a:ext>
                  </a:extLst>
                </a:gridCol>
                <a:gridCol w="4626591">
                  <a:extLst>
                    <a:ext uri="{9D8B030D-6E8A-4147-A177-3AD203B41FA5}">
                      <a16:colId xmlns:a16="http://schemas.microsoft.com/office/drawing/2014/main" val="20001"/>
                    </a:ext>
                  </a:extLst>
                </a:gridCol>
              </a:tblGrid>
              <a:tr h="545911">
                <a:tc>
                  <a:txBody>
                    <a:bodyPr/>
                    <a:lstStyle/>
                    <a:p>
                      <a:pPr algn="ctr"/>
                      <a:r>
                        <a:rPr lang="en-US" dirty="0"/>
                        <a:t>Pattern</a:t>
                      </a:r>
                    </a:p>
                  </a:txBody>
                  <a:tcPr/>
                </a:tc>
                <a:tc>
                  <a:txBody>
                    <a:bodyPr/>
                    <a:lstStyle/>
                    <a:p>
                      <a:pPr algn="ctr"/>
                      <a:r>
                        <a:rPr lang="en-US" dirty="0"/>
                        <a:t>Framework</a:t>
                      </a:r>
                    </a:p>
                  </a:txBody>
                  <a:tcPr/>
                </a:tc>
                <a:extLst>
                  <a:ext uri="{0D108BD9-81ED-4DB2-BD59-A6C34878D82A}">
                    <a16:rowId xmlns:a16="http://schemas.microsoft.com/office/drawing/2014/main" val="10000"/>
                  </a:ext>
                </a:extLst>
              </a:tr>
              <a:tr h="718102">
                <a:tc>
                  <a:txBody>
                    <a:bodyPr/>
                    <a:lstStyle/>
                    <a:p>
                      <a:pPr algn="just"/>
                      <a:r>
                        <a:rPr lang="en-US" dirty="0"/>
                        <a:t>Patterns are logical in nature.</a:t>
                      </a:r>
                    </a:p>
                  </a:txBody>
                  <a:tcPr/>
                </a:tc>
                <a:tc>
                  <a:txBody>
                    <a:bodyPr/>
                    <a:lstStyle/>
                    <a:p>
                      <a:pPr algn="just"/>
                      <a:r>
                        <a:rPr lang="en-US" dirty="0"/>
                        <a:t>Frameworks are more physical in nature as they exist in the form of software.</a:t>
                      </a:r>
                    </a:p>
                  </a:txBody>
                  <a:tcPr/>
                </a:tc>
                <a:extLst>
                  <a:ext uri="{0D108BD9-81ED-4DB2-BD59-A6C34878D82A}">
                    <a16:rowId xmlns:a16="http://schemas.microsoft.com/office/drawing/2014/main" val="10001"/>
                  </a:ext>
                </a:extLst>
              </a:tr>
              <a:tr h="720831">
                <a:tc>
                  <a:txBody>
                    <a:bodyPr/>
                    <a:lstStyle/>
                    <a:p>
                      <a:pPr algn="just"/>
                      <a:r>
                        <a:rPr lang="en-US" dirty="0"/>
                        <a:t>Independent of programming language and implementation.</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a:t>Implementation Specific.</a:t>
                      </a:r>
                    </a:p>
                  </a:txBody>
                  <a:tcPr/>
                </a:tc>
                <a:extLst>
                  <a:ext uri="{0D108BD9-81ED-4DB2-BD59-A6C34878D82A}">
                    <a16:rowId xmlns:a16="http://schemas.microsoft.com/office/drawing/2014/main" val="10002"/>
                  </a:ext>
                </a:extLst>
              </a:tr>
              <a:tr h="876831">
                <a:tc>
                  <a:txBody>
                    <a:bodyPr/>
                    <a:lstStyle/>
                    <a:p>
                      <a:pPr marL="0" indent="0" algn="just">
                        <a:buFont typeface="Arial" panose="020B0604020202020204" pitchFamily="34" charset="0"/>
                        <a:buNone/>
                      </a:pPr>
                      <a:r>
                        <a:rPr lang="en-US" dirty="0"/>
                        <a:t>Patterns provide a way to do good design and are used to help design frameworks.</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Design patterns may be used in the design and implementation of a framework. </a:t>
                      </a:r>
                    </a:p>
                  </a:txBody>
                  <a:tcPr/>
                </a:tc>
                <a:extLst>
                  <a:ext uri="{0D108BD9-81ED-4DB2-BD59-A6C34878D82A}">
                    <a16:rowId xmlns:a16="http://schemas.microsoft.com/office/drawing/2014/main" val="10003"/>
                  </a:ext>
                </a:extLst>
              </a:tr>
            </a:tbl>
          </a:graphicData>
        </a:graphic>
      </p:graphicFrame>
      <p:sp>
        <p:nvSpPr>
          <p:cNvPr id="7" name="Title 6"/>
          <p:cNvSpPr>
            <a:spLocks noGrp="1"/>
          </p:cNvSpPr>
          <p:nvPr>
            <p:ph type="title"/>
          </p:nvPr>
        </p:nvSpPr>
        <p:spPr/>
        <p:txBody>
          <a:bodyPr/>
          <a:lstStyle/>
          <a:p>
            <a:r>
              <a:rPr lang="en-US" dirty="0"/>
              <a:t>Design pattern vs Framework</a:t>
            </a:r>
          </a:p>
        </p:txBody>
      </p:sp>
    </p:spTree>
    <p:extLst>
      <p:ext uri="{BB962C8B-B14F-4D97-AF65-F5344CB8AC3E}">
        <p14:creationId xmlns:p14="http://schemas.microsoft.com/office/powerpoint/2010/main" val="208006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9965" y="2784144"/>
            <a:ext cx="6855037" cy="819530"/>
          </a:xfrm>
        </p:spPr>
        <p:txBody>
          <a:bodyPr>
            <a:normAutofit/>
          </a:bodyPr>
          <a:lstStyle/>
          <a:p>
            <a:r>
              <a:rPr lang="en-US" sz="3600" dirty="0"/>
              <a:t>Categories of Design Pattern</a:t>
            </a:r>
          </a:p>
        </p:txBody>
      </p:sp>
    </p:spTree>
    <p:extLst>
      <p:ext uri="{BB962C8B-B14F-4D97-AF65-F5344CB8AC3E}">
        <p14:creationId xmlns:p14="http://schemas.microsoft.com/office/powerpoint/2010/main" val="403230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876" y="1905000"/>
            <a:ext cx="8229600" cy="4435523"/>
          </a:xfrm>
        </p:spPr>
        <p:txBody>
          <a:bodyPr>
            <a:normAutofit fontScale="92500"/>
          </a:bodyPr>
          <a:lstStyle/>
          <a:p>
            <a:pPr marL="0" indent="0">
              <a:lnSpc>
                <a:spcPct val="90000"/>
              </a:lnSpc>
              <a:buNone/>
            </a:pPr>
            <a:r>
              <a:rPr lang="en-US" altLang="en-US" sz="2800" dirty="0">
                <a:ea typeface="ＭＳ Ｐゴシック" panose="020B0600070205080204" pitchFamily="34" charset="-128"/>
              </a:rPr>
              <a:t>This book defined 23 patterns in three categories</a:t>
            </a:r>
          </a:p>
          <a:p>
            <a:pPr marL="0" indent="0">
              <a:lnSpc>
                <a:spcPct val="90000"/>
              </a:lnSpc>
              <a:buNone/>
            </a:pPr>
            <a:endParaRPr lang="en-US" altLang="en-US" sz="2800" dirty="0">
              <a:ea typeface="ＭＳ Ｐゴシック" panose="020B0600070205080204" pitchFamily="34" charset="-128"/>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Creational patterns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deal with the process of initializing and configuring of classes and objects (5)</a:t>
            </a:r>
          </a:p>
          <a:p>
            <a:pPr lvl="1" algn="just">
              <a:lnSpc>
                <a:spcPct val="90000"/>
              </a:lnSpc>
            </a:pP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Structural patterns</a:t>
            </a:r>
            <a:r>
              <a:rPr lang="en-US" altLang="en-US" sz="2400" u="sng" dirty="0">
                <a:latin typeface="Calibri" panose="020F0502020204030204" pitchFamily="34" charset="0"/>
                <a:ea typeface="ＭＳ Ｐゴシック" panose="020B0600070205080204" pitchFamily="34" charset="-128"/>
                <a:cs typeface="Calibri" panose="020F0502020204030204" pitchFamily="34" charset="0"/>
              </a:rPr>
              <a:t>,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deal primarily with the static composition and structure of classes and objects (7)</a:t>
            </a:r>
          </a:p>
          <a:p>
            <a:pPr lvl="1" algn="just">
              <a:lnSpc>
                <a:spcPct val="90000"/>
              </a:lnSpc>
            </a:pP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Behavioral patterns</a:t>
            </a:r>
            <a:r>
              <a:rPr lang="en-US" altLang="en-US" sz="2400" u="sng" dirty="0">
                <a:latin typeface="Calibri" panose="020F0502020204030204" pitchFamily="34" charset="0"/>
                <a:ea typeface="ＭＳ Ｐゴシック" panose="020B0600070205080204" pitchFamily="34" charset="-128"/>
                <a:cs typeface="Calibri" panose="020F0502020204030204" pitchFamily="34" charset="0"/>
              </a:rPr>
              <a:t>,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which deal primarily with dynamic interaction among classes and objects (11)</a:t>
            </a:r>
          </a:p>
          <a:p>
            <a:pPr lvl="3" algn="just">
              <a:lnSpc>
                <a:spcPct val="90000"/>
              </a:lnSpc>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How they distribute responsibility</a:t>
            </a:r>
          </a:p>
          <a:p>
            <a:pPr algn="just">
              <a:lnSpc>
                <a:spcPct val="80000"/>
              </a:lnSpc>
              <a:buClr>
                <a:schemeClr val="hlink"/>
              </a:buClr>
              <a:buFont typeface="Wingdings" panose="05000000000000000000" pitchFamily="2" charset="2"/>
              <a:buChar char="§"/>
            </a:pPr>
            <a:endParaRPr lang="en-US" sz="2400" dirty="0"/>
          </a:p>
        </p:txBody>
      </p:sp>
      <p:sp>
        <p:nvSpPr>
          <p:cNvPr id="7" name="Title 6"/>
          <p:cNvSpPr>
            <a:spLocks noGrp="1"/>
          </p:cNvSpPr>
          <p:nvPr>
            <p:ph type="title"/>
          </p:nvPr>
        </p:nvSpPr>
        <p:spPr/>
        <p:txBody>
          <a:bodyPr/>
          <a:lstStyle/>
          <a:p>
            <a:r>
              <a:rPr lang="en-US" dirty="0"/>
              <a:t>Categories of design pattern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836" y="2245479"/>
            <a:ext cx="2533816" cy="3135452"/>
          </a:xfrm>
          <a:prstGeom prst="rect">
            <a:avLst/>
          </a:prstGeom>
        </p:spPr>
      </p:pic>
    </p:spTree>
    <p:extLst>
      <p:ext uri="{BB962C8B-B14F-4D97-AF65-F5344CB8AC3E}">
        <p14:creationId xmlns:p14="http://schemas.microsoft.com/office/powerpoint/2010/main" val="26965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50743" y="614718"/>
            <a:ext cx="7772400" cy="609600"/>
          </a:xfrm>
        </p:spPr>
        <p:txBody>
          <a:bodyPr>
            <a:normAutofit fontScale="90000"/>
          </a:bodyPr>
          <a:lstStyle/>
          <a:p>
            <a:pPr eaLnBrk="1" hangingPunct="1"/>
            <a:r>
              <a:rPr lang="en-US" altLang="en-US" dirty="0">
                <a:ea typeface="ＭＳ Ｐゴシック" panose="020B0600070205080204" pitchFamily="34" charset="-128"/>
              </a:rPr>
              <a:t>GoF Patterns</a:t>
            </a:r>
          </a:p>
        </p:txBody>
      </p:sp>
      <p:sp>
        <p:nvSpPr>
          <p:cNvPr id="26627" name="Rectangle 3"/>
          <p:cNvSpPr>
            <a:spLocks noGrp="1" noChangeArrowheads="1"/>
          </p:cNvSpPr>
          <p:nvPr>
            <p:ph type="body" sz="half" idx="1"/>
          </p:nvPr>
        </p:nvSpPr>
        <p:spPr>
          <a:xfrm>
            <a:off x="1984043" y="1645693"/>
            <a:ext cx="4152900" cy="4495800"/>
          </a:xfrm>
        </p:spPr>
        <p:txBody>
          <a:bodyPr>
            <a:normAutofit fontScale="77500" lnSpcReduction="20000"/>
          </a:bodyPr>
          <a:lstStyle/>
          <a:p>
            <a:pPr lvl="1" eaLnBrk="1" hangingPunct="1"/>
            <a:r>
              <a:rPr lang="en-US" altLang="en-US" sz="2800" i="1" dirty="0">
                <a:ea typeface="ＭＳ Ｐゴシック" panose="020B0600070205080204" pitchFamily="34" charset="-128"/>
              </a:rPr>
              <a:t>Creational Patterns</a:t>
            </a:r>
          </a:p>
          <a:p>
            <a:pPr lvl="2" eaLnBrk="1" hangingPunct="1"/>
            <a:r>
              <a:rPr lang="en-US" altLang="en-US" sz="1800" dirty="0">
                <a:solidFill>
                  <a:schemeClr val="tx1"/>
                </a:solidFill>
                <a:ea typeface="ＭＳ Ｐゴシック" panose="020B0600070205080204" pitchFamily="34" charset="-128"/>
              </a:rPr>
              <a:t>Abstract Factory </a:t>
            </a:r>
          </a:p>
          <a:p>
            <a:pPr lvl="2" eaLnBrk="1" hangingPunct="1"/>
            <a:r>
              <a:rPr lang="en-US" altLang="en-US" sz="1800" dirty="0">
                <a:solidFill>
                  <a:schemeClr val="tx1"/>
                </a:solidFill>
                <a:ea typeface="ＭＳ Ｐゴシック" panose="020B0600070205080204" pitchFamily="34" charset="-128"/>
              </a:rPr>
              <a:t>Builder </a:t>
            </a:r>
          </a:p>
          <a:p>
            <a:pPr lvl="2" eaLnBrk="1" hangingPunct="1"/>
            <a:r>
              <a:rPr lang="en-US" altLang="en-US" sz="1800" dirty="0">
                <a:solidFill>
                  <a:schemeClr val="tx1"/>
                </a:solidFill>
                <a:ea typeface="ＭＳ Ｐゴシック" panose="020B0600070205080204" pitchFamily="34" charset="-128"/>
              </a:rPr>
              <a:t>Factory Method </a:t>
            </a:r>
          </a:p>
          <a:p>
            <a:pPr lvl="2" eaLnBrk="1" hangingPunct="1"/>
            <a:r>
              <a:rPr lang="en-US" altLang="en-US" sz="1800" dirty="0">
                <a:solidFill>
                  <a:schemeClr val="tx1"/>
                </a:solidFill>
                <a:ea typeface="ＭＳ Ｐゴシック" panose="020B0600070205080204" pitchFamily="34" charset="-128"/>
              </a:rPr>
              <a:t>Prototype </a:t>
            </a:r>
          </a:p>
          <a:p>
            <a:pPr lvl="2" eaLnBrk="1" hangingPunct="1"/>
            <a:r>
              <a:rPr lang="en-US" altLang="en-US" sz="1800" dirty="0">
                <a:solidFill>
                  <a:schemeClr val="tx1"/>
                </a:solidFill>
                <a:ea typeface="ＭＳ Ｐゴシック" panose="020B0600070205080204" pitchFamily="34" charset="-128"/>
              </a:rPr>
              <a:t>Singleton </a:t>
            </a:r>
          </a:p>
          <a:p>
            <a:pPr lvl="1" eaLnBrk="1" hangingPunct="1"/>
            <a:r>
              <a:rPr lang="en-US" altLang="en-US" sz="2800" i="1" dirty="0">
                <a:ea typeface="ＭＳ Ｐゴシック" panose="020B0600070205080204" pitchFamily="34" charset="-128"/>
              </a:rPr>
              <a:t>Structural Patterns</a:t>
            </a:r>
          </a:p>
          <a:p>
            <a:pPr lvl="2" eaLnBrk="1" hangingPunct="1"/>
            <a:r>
              <a:rPr lang="en-US" altLang="en-US" sz="1800" dirty="0">
                <a:solidFill>
                  <a:schemeClr val="tx1"/>
                </a:solidFill>
                <a:ea typeface="ＭＳ Ｐゴシック" panose="020B0600070205080204" pitchFamily="34" charset="-128"/>
              </a:rPr>
              <a:t>Adapter </a:t>
            </a:r>
          </a:p>
          <a:p>
            <a:pPr lvl="2" eaLnBrk="1" hangingPunct="1"/>
            <a:r>
              <a:rPr lang="en-US" altLang="en-US" sz="1800" dirty="0">
                <a:solidFill>
                  <a:schemeClr val="tx1"/>
                </a:solidFill>
                <a:ea typeface="ＭＳ Ｐゴシック" panose="020B0600070205080204" pitchFamily="34" charset="-128"/>
              </a:rPr>
              <a:t>Bridge</a:t>
            </a:r>
          </a:p>
          <a:p>
            <a:pPr lvl="2" eaLnBrk="1" hangingPunct="1"/>
            <a:r>
              <a:rPr lang="en-US" altLang="en-US" sz="1800" dirty="0">
                <a:solidFill>
                  <a:schemeClr val="tx1"/>
                </a:solidFill>
                <a:ea typeface="ＭＳ Ｐゴシック" panose="020B0600070205080204" pitchFamily="34" charset="-128"/>
              </a:rPr>
              <a:t>Composite </a:t>
            </a:r>
          </a:p>
          <a:p>
            <a:pPr lvl="2" eaLnBrk="1" hangingPunct="1"/>
            <a:r>
              <a:rPr lang="en-US" altLang="en-US" sz="1800" dirty="0">
                <a:solidFill>
                  <a:schemeClr val="tx1"/>
                </a:solidFill>
                <a:ea typeface="ＭＳ Ｐゴシック" panose="020B0600070205080204" pitchFamily="34" charset="-128"/>
              </a:rPr>
              <a:t>Decorator </a:t>
            </a:r>
          </a:p>
          <a:p>
            <a:pPr lvl="2" eaLnBrk="1" hangingPunct="1"/>
            <a:r>
              <a:rPr lang="en-US" altLang="en-US" sz="1800" dirty="0">
                <a:solidFill>
                  <a:schemeClr val="tx1"/>
                </a:solidFill>
                <a:ea typeface="ＭＳ Ｐゴシック" panose="020B0600070205080204" pitchFamily="34" charset="-128"/>
              </a:rPr>
              <a:t>Façade</a:t>
            </a:r>
          </a:p>
          <a:p>
            <a:pPr lvl="2" eaLnBrk="1" hangingPunct="1"/>
            <a:r>
              <a:rPr lang="en-US" altLang="en-US" sz="1800" dirty="0">
                <a:solidFill>
                  <a:schemeClr val="tx1"/>
                </a:solidFill>
                <a:ea typeface="ＭＳ Ｐゴシック" panose="020B0600070205080204" pitchFamily="34" charset="-128"/>
              </a:rPr>
              <a:t>Flyweight </a:t>
            </a:r>
          </a:p>
          <a:p>
            <a:pPr lvl="2" eaLnBrk="1" hangingPunct="1"/>
            <a:r>
              <a:rPr lang="en-US" altLang="en-US" sz="1800" dirty="0">
                <a:solidFill>
                  <a:schemeClr val="tx1"/>
                </a:solidFill>
                <a:ea typeface="ＭＳ Ｐゴシック" panose="020B0600070205080204" pitchFamily="34" charset="-128"/>
              </a:rPr>
              <a:t>Proxy</a:t>
            </a:r>
          </a:p>
        </p:txBody>
      </p:sp>
      <p:sp>
        <p:nvSpPr>
          <p:cNvPr id="26628" name="Rectangle 4"/>
          <p:cNvSpPr>
            <a:spLocks noGrp="1" noChangeArrowheads="1"/>
          </p:cNvSpPr>
          <p:nvPr>
            <p:ph type="body" sz="half" idx="2"/>
          </p:nvPr>
        </p:nvSpPr>
        <p:spPr>
          <a:xfrm>
            <a:off x="6764740" y="1550158"/>
            <a:ext cx="4152900" cy="4591335"/>
          </a:xfrm>
        </p:spPr>
        <p:txBody>
          <a:bodyPr>
            <a:normAutofit fontScale="92500" lnSpcReduction="10000"/>
          </a:bodyPr>
          <a:lstStyle/>
          <a:p>
            <a:pPr lvl="1" eaLnBrk="1" hangingPunct="1"/>
            <a:r>
              <a:rPr lang="en-US" altLang="en-US" sz="2800" i="1" dirty="0">
                <a:ea typeface="ＭＳ Ｐゴシック" panose="020B0600070205080204" pitchFamily="34" charset="-128"/>
              </a:rPr>
              <a:t>Behavioral Patterns</a:t>
            </a:r>
          </a:p>
          <a:p>
            <a:pPr lvl="2" eaLnBrk="1" hangingPunct="1"/>
            <a:r>
              <a:rPr lang="en-US" altLang="en-US" sz="1800" dirty="0">
                <a:solidFill>
                  <a:schemeClr val="tx1"/>
                </a:solidFill>
                <a:ea typeface="ＭＳ Ｐゴシック" panose="020B0600070205080204" pitchFamily="34" charset="-128"/>
              </a:rPr>
              <a:t>Chain of Responsibility</a:t>
            </a:r>
          </a:p>
          <a:p>
            <a:pPr lvl="2" eaLnBrk="1" hangingPunct="1"/>
            <a:r>
              <a:rPr lang="en-US" altLang="en-US" sz="1800" dirty="0">
                <a:solidFill>
                  <a:schemeClr val="tx1"/>
                </a:solidFill>
                <a:ea typeface="ＭＳ Ｐゴシック" panose="020B0600070205080204" pitchFamily="34" charset="-128"/>
              </a:rPr>
              <a:t>Command </a:t>
            </a:r>
          </a:p>
          <a:p>
            <a:pPr lvl="2" eaLnBrk="1" hangingPunct="1"/>
            <a:r>
              <a:rPr lang="en-US" altLang="en-US" sz="1800" dirty="0">
                <a:solidFill>
                  <a:schemeClr val="tx1"/>
                </a:solidFill>
                <a:ea typeface="ＭＳ Ｐゴシック" panose="020B0600070205080204" pitchFamily="34" charset="-128"/>
              </a:rPr>
              <a:t>Interpreter</a:t>
            </a:r>
          </a:p>
          <a:p>
            <a:pPr lvl="2" eaLnBrk="1" hangingPunct="1"/>
            <a:r>
              <a:rPr lang="en-US" altLang="en-US" sz="1800" dirty="0">
                <a:solidFill>
                  <a:schemeClr val="tx1"/>
                </a:solidFill>
                <a:ea typeface="ＭＳ Ｐゴシック" panose="020B0600070205080204" pitchFamily="34" charset="-128"/>
              </a:rPr>
              <a:t>Iterator </a:t>
            </a:r>
          </a:p>
          <a:p>
            <a:pPr lvl="2" eaLnBrk="1" hangingPunct="1"/>
            <a:r>
              <a:rPr lang="en-US" altLang="en-US" sz="1800" dirty="0">
                <a:solidFill>
                  <a:schemeClr val="tx1"/>
                </a:solidFill>
                <a:ea typeface="ＭＳ Ｐゴシック" panose="020B0600070205080204" pitchFamily="34" charset="-128"/>
              </a:rPr>
              <a:t>Mediator</a:t>
            </a:r>
          </a:p>
          <a:p>
            <a:pPr lvl="2" eaLnBrk="1" hangingPunct="1"/>
            <a:r>
              <a:rPr lang="en-US" altLang="en-US" sz="1800" dirty="0">
                <a:solidFill>
                  <a:schemeClr val="tx1"/>
                </a:solidFill>
                <a:ea typeface="ＭＳ Ｐゴシック" panose="020B0600070205080204" pitchFamily="34" charset="-128"/>
              </a:rPr>
              <a:t>Memento</a:t>
            </a:r>
          </a:p>
          <a:p>
            <a:pPr lvl="2" eaLnBrk="1" hangingPunct="1"/>
            <a:r>
              <a:rPr lang="en-US" altLang="en-US" sz="1800" dirty="0">
                <a:solidFill>
                  <a:schemeClr val="tx1"/>
                </a:solidFill>
                <a:ea typeface="ＭＳ Ｐゴシック" panose="020B0600070205080204" pitchFamily="34" charset="-128"/>
              </a:rPr>
              <a:t>Observer </a:t>
            </a:r>
          </a:p>
          <a:p>
            <a:pPr lvl="2" eaLnBrk="1" hangingPunct="1"/>
            <a:r>
              <a:rPr lang="en-US" altLang="en-US" sz="1800" dirty="0">
                <a:solidFill>
                  <a:schemeClr val="tx1"/>
                </a:solidFill>
                <a:ea typeface="ＭＳ Ｐゴシック" panose="020B0600070205080204" pitchFamily="34" charset="-128"/>
              </a:rPr>
              <a:t>State</a:t>
            </a:r>
          </a:p>
          <a:p>
            <a:pPr lvl="2" eaLnBrk="1" hangingPunct="1"/>
            <a:r>
              <a:rPr lang="en-US" altLang="en-US" sz="1800" dirty="0">
                <a:solidFill>
                  <a:schemeClr val="tx1"/>
                </a:solidFill>
                <a:ea typeface="ＭＳ Ｐゴシック" panose="020B0600070205080204" pitchFamily="34" charset="-128"/>
              </a:rPr>
              <a:t>Strategy </a:t>
            </a:r>
          </a:p>
          <a:p>
            <a:pPr lvl="2" eaLnBrk="1" hangingPunct="1"/>
            <a:r>
              <a:rPr lang="en-US" altLang="en-US" sz="1800" dirty="0">
                <a:solidFill>
                  <a:schemeClr val="tx1"/>
                </a:solidFill>
                <a:ea typeface="ＭＳ Ｐゴシック" panose="020B0600070205080204" pitchFamily="34" charset="-128"/>
              </a:rPr>
              <a:t>Template Method </a:t>
            </a:r>
          </a:p>
          <a:p>
            <a:pPr lvl="2" eaLnBrk="1" hangingPunct="1"/>
            <a:r>
              <a:rPr lang="en-US" altLang="en-US" sz="1800" dirty="0">
                <a:solidFill>
                  <a:schemeClr val="tx1"/>
                </a:solidFill>
                <a:ea typeface="ＭＳ Ｐゴシック" panose="020B0600070205080204" pitchFamily="34" charset="-128"/>
              </a:rPr>
              <a:t>Visitor</a:t>
            </a:r>
          </a:p>
          <a:p>
            <a:pPr lvl="2" eaLnBrk="1" hangingPunct="1"/>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426737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140" y="2265529"/>
            <a:ext cx="9785444" cy="3548418"/>
          </a:xfrm>
        </p:spPr>
        <p:txBody>
          <a:bodyPr>
            <a:normAutofit/>
          </a:bodyPr>
          <a:lstStyle/>
          <a:p>
            <a:pPr marL="0" indent="0">
              <a:lnSpc>
                <a:spcPct val="90000"/>
              </a:lnSpc>
              <a:buNone/>
            </a:pPr>
            <a:endParaRPr lang="en-US" altLang="en-US" sz="2800" dirty="0">
              <a:ea typeface="ＭＳ Ｐゴシック" panose="020B0600070205080204" pitchFamily="34" charset="-128"/>
            </a:endParaRPr>
          </a:p>
          <a:p>
            <a:pPr marL="781200" lvl="1" indent="-457200" algn="just">
              <a:lnSpc>
                <a:spcPct val="90000"/>
              </a:lnSpc>
              <a:buFont typeface="+mj-lt"/>
              <a:buAutoNum type="arabicPeriod"/>
            </a:pP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Patterns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do not lead to direct code reuse.</a:t>
            </a:r>
          </a:p>
          <a:p>
            <a:pPr marL="781200" lvl="1" indent="-457200" algn="just">
              <a:lnSpc>
                <a:spcPct val="90000"/>
              </a:lnSpc>
              <a:buFont typeface="+mj-lt"/>
              <a:buAutoNum type="arabicPeriod"/>
            </a:pPr>
            <a:r>
              <a:rPr lang="en-US" sz="2400" dirty="0">
                <a:latin typeface="Calibri" panose="020F0502020204030204" pitchFamily="34" charset="0"/>
                <a:ea typeface="ＭＳ Ｐゴシック" panose="020B0600070205080204" pitchFamily="34" charset="-128"/>
                <a:cs typeface="Calibri" panose="020F0502020204030204" pitchFamily="34" charset="0"/>
              </a:rPr>
              <a:t>Patterns are deceptively simple. </a:t>
            </a:r>
          </a:p>
          <a:p>
            <a:pPr marL="781200" lvl="1" indent="-457200" algn="just">
              <a:lnSpc>
                <a:spcPct val="90000"/>
              </a:lnSpc>
              <a:buFont typeface="+mj-lt"/>
              <a:buAutoNum type="arabicPeriod"/>
            </a:pPr>
            <a:r>
              <a:rPr lang="en-US" sz="2400" dirty="0">
                <a:latin typeface="Calibri" panose="020F0502020204030204" pitchFamily="34" charset="0"/>
                <a:ea typeface="ＭＳ Ｐゴシック" panose="020B0600070205080204" pitchFamily="34" charset="-128"/>
                <a:cs typeface="Calibri" panose="020F0502020204030204" pitchFamily="34" charset="0"/>
              </a:rPr>
              <a:t>Patterns are validated by experienced rather than by automated testing. </a:t>
            </a:r>
          </a:p>
          <a:p>
            <a:pPr marL="781200" lvl="1" indent="-457200" algn="just">
              <a:lnSpc>
                <a:spcPct val="90000"/>
              </a:lnSpc>
              <a:buFont typeface="+mj-lt"/>
              <a:buAutoNum type="arabicPeriod"/>
            </a:pPr>
            <a:r>
              <a:rPr lang="en-US" sz="2400" dirty="0">
                <a:latin typeface="Calibri" panose="020F0502020204030204" pitchFamily="34" charset="0"/>
                <a:ea typeface="ＭＳ Ｐゴシック" panose="020B0600070205080204" pitchFamily="34" charset="-128"/>
                <a:cs typeface="Calibri" panose="020F0502020204030204" pitchFamily="34" charset="0"/>
              </a:rPr>
              <a:t>Integrating patterns into a software development process is a human intensive activity. </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a:t>Limitations of design pattern </a:t>
            </a:r>
          </a:p>
        </p:txBody>
      </p:sp>
    </p:spTree>
    <p:extLst>
      <p:ext uri="{BB962C8B-B14F-4D97-AF65-F5344CB8AC3E}">
        <p14:creationId xmlns:p14="http://schemas.microsoft.com/office/powerpoint/2010/main" val="365610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a:t>Singleton Design Pattern</a:t>
            </a:r>
            <a:br>
              <a:rPr lang="en-US" dirty="0"/>
            </a:br>
            <a:r>
              <a:rPr lang="en-US" sz="1800" dirty="0"/>
              <a:t>(creational pattern)</a:t>
            </a:r>
          </a:p>
        </p:txBody>
      </p:sp>
    </p:spTree>
    <p:extLst>
      <p:ext uri="{BB962C8B-B14F-4D97-AF65-F5344CB8AC3E}">
        <p14:creationId xmlns:p14="http://schemas.microsoft.com/office/powerpoint/2010/main" val="236828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754" y="2265529"/>
            <a:ext cx="9266829" cy="354841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dirty="0">
                <a:latin typeface="Calibri" panose="020F0502020204030204" pitchFamily="34" charset="0"/>
                <a:cs typeface="Calibri" panose="020F0502020204030204" pitchFamily="34" charset="0"/>
              </a:rPr>
              <a:t>Sometimes there may be a need to have one and only one instance of a given class during the lifetime of an application. </a:t>
            </a:r>
          </a:p>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dirty="0">
                <a:latin typeface="Calibri" panose="020F0502020204030204" pitchFamily="34" charset="0"/>
                <a:cs typeface="Calibri" panose="020F0502020204030204" pitchFamily="34" charset="0"/>
              </a:rPr>
              <a:t>Eg. Database Connection</a:t>
            </a:r>
          </a:p>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i="1" dirty="0">
                <a:solidFill>
                  <a:srgbClr val="C00000"/>
                </a:solidFill>
                <a:latin typeface="Calibri" panose="020F0502020204030204" pitchFamily="34" charset="0"/>
                <a:cs typeface="Calibri" panose="020F0502020204030204" pitchFamily="34" charset="0"/>
              </a:rPr>
              <a:t>Singleton Design Pattern </a:t>
            </a:r>
            <a:r>
              <a:rPr lang="en-US" sz="2400" dirty="0">
                <a:latin typeface="Calibri" panose="020F0502020204030204" pitchFamily="34" charset="0"/>
                <a:cs typeface="Calibri" panose="020F0502020204030204" pitchFamily="34" charset="0"/>
              </a:rPr>
              <a:t>ensures that there is only one instance of a class and provides global point of access to it. </a:t>
            </a:r>
          </a:p>
          <a:p>
            <a:pPr marL="0" indent="0">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a:t>Singleton Design Pattern </a:t>
            </a:r>
          </a:p>
        </p:txBody>
      </p:sp>
    </p:spTree>
    <p:extLst>
      <p:ext uri="{BB962C8B-B14F-4D97-AF65-F5344CB8AC3E}">
        <p14:creationId xmlns:p14="http://schemas.microsoft.com/office/powerpoint/2010/main" val="423078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074" y="1924334"/>
            <a:ext cx="4612943" cy="4865426"/>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buNone/>
            </a:pPr>
            <a:r>
              <a:rPr lang="en-US" dirty="0"/>
              <a:t>public class Singleton </a:t>
            </a:r>
          </a:p>
          <a:p>
            <a:pPr marL="0" indent="0">
              <a:lnSpc>
                <a:spcPct val="90000"/>
              </a:lnSpc>
              <a:buNone/>
            </a:pPr>
            <a:r>
              <a:rPr lang="en-US" dirty="0"/>
              <a:t>{ </a:t>
            </a:r>
          </a:p>
          <a:p>
            <a:pPr marL="0" indent="0">
              <a:lnSpc>
                <a:spcPct val="90000"/>
              </a:lnSpc>
              <a:buNone/>
            </a:pPr>
            <a:r>
              <a:rPr lang="en-US" dirty="0"/>
              <a:t>private static Singleton instance; </a:t>
            </a:r>
          </a:p>
          <a:p>
            <a:pPr marL="0" indent="0">
              <a:lnSpc>
                <a:spcPct val="90000"/>
              </a:lnSpc>
              <a:buNone/>
            </a:pPr>
            <a:r>
              <a:rPr lang="en-US" dirty="0"/>
              <a:t>private Singleton()    </a:t>
            </a:r>
            <a:r>
              <a:rPr lang="en-US" sz="1400" dirty="0"/>
              <a:t>// Private Constructor </a:t>
            </a:r>
          </a:p>
          <a:p>
            <a:pPr marL="324000" lvl="1" indent="0">
              <a:lnSpc>
                <a:spcPct val="90000"/>
              </a:lnSpc>
              <a:buNone/>
            </a:pPr>
            <a:r>
              <a:rPr lang="en-US" sz="1800" dirty="0"/>
              <a:t> {   } </a:t>
            </a:r>
          </a:p>
          <a:p>
            <a:pPr marL="0" indent="0">
              <a:lnSpc>
                <a:spcPct val="90000"/>
              </a:lnSpc>
              <a:buNone/>
            </a:pPr>
            <a:r>
              <a:rPr lang="en-US" dirty="0"/>
              <a:t>public static Singleton getInstance() </a:t>
            </a:r>
          </a:p>
          <a:p>
            <a:pPr marL="324000" lvl="1" indent="0">
              <a:lnSpc>
                <a:spcPct val="90000"/>
              </a:lnSpc>
              <a:buNone/>
            </a:pPr>
            <a:r>
              <a:rPr lang="en-US" sz="1800" dirty="0"/>
              <a:t>     { </a:t>
            </a:r>
          </a:p>
          <a:p>
            <a:pPr marL="594000" lvl="2" indent="0">
              <a:lnSpc>
                <a:spcPct val="90000"/>
              </a:lnSpc>
              <a:buNone/>
            </a:pPr>
            <a:r>
              <a:rPr lang="en-US" sz="1800" dirty="0"/>
              <a:t> if (instance == null) </a:t>
            </a:r>
          </a:p>
          <a:p>
            <a:pPr marL="594000" lvl="2" indent="0">
              <a:lnSpc>
                <a:spcPct val="90000"/>
              </a:lnSpc>
              <a:buNone/>
            </a:pPr>
            <a:r>
              <a:rPr lang="en-US" sz="1800" dirty="0"/>
              <a:t> { instance = new Singleton(); }</a:t>
            </a:r>
          </a:p>
          <a:p>
            <a:pPr marL="0" indent="0">
              <a:lnSpc>
                <a:spcPct val="90000"/>
              </a:lnSpc>
              <a:buNone/>
            </a:pPr>
            <a:r>
              <a:rPr lang="en-US" dirty="0"/>
              <a:t>     return instance; </a:t>
            </a:r>
          </a:p>
          <a:p>
            <a:pPr marL="0" indent="0">
              <a:lnSpc>
                <a:spcPct val="90000"/>
              </a:lnSpc>
              <a:buNone/>
            </a:pPr>
            <a:r>
              <a:rPr lang="en-US" dirty="0"/>
              <a:t>           } </a:t>
            </a:r>
          </a:p>
          <a:p>
            <a:pPr marL="0" indent="0">
              <a:lnSpc>
                <a:spcPct val="90000"/>
              </a:lnSpc>
              <a:buNone/>
            </a:pPr>
            <a:r>
              <a:rPr lang="en-US" dirty="0"/>
              <a:t>}</a:t>
            </a:r>
          </a:p>
        </p:txBody>
      </p:sp>
      <p:sp>
        <p:nvSpPr>
          <p:cNvPr id="7" name="Title 6"/>
          <p:cNvSpPr>
            <a:spLocks noGrp="1"/>
          </p:cNvSpPr>
          <p:nvPr>
            <p:ph type="title"/>
          </p:nvPr>
        </p:nvSpPr>
        <p:spPr>
          <a:xfrm>
            <a:off x="2592925" y="624110"/>
            <a:ext cx="8911687" cy="836200"/>
          </a:xfrm>
        </p:spPr>
        <p:txBody>
          <a:bodyPr/>
          <a:lstStyle/>
          <a:p>
            <a:r>
              <a:rPr lang="en-US" dirty="0"/>
              <a:t>Code for Singleton Design Pattern </a:t>
            </a:r>
          </a:p>
        </p:txBody>
      </p:sp>
      <p:sp>
        <p:nvSpPr>
          <p:cNvPr id="4" name="Content Placeholder 2"/>
          <p:cNvSpPr txBox="1">
            <a:spLocks/>
          </p:cNvSpPr>
          <p:nvPr/>
        </p:nvSpPr>
        <p:spPr>
          <a:xfrm>
            <a:off x="6469039" y="2224585"/>
            <a:ext cx="5308979" cy="32376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public class testsingleton </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 </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public static void main (String </a:t>
            </a:r>
            <a:r>
              <a:rPr lang="en-US" sz="2000" dirty="0" err="1">
                <a:solidFill>
                  <a:srgbClr val="1F497D"/>
                </a:solidFill>
                <a:latin typeface="Calibri" panose="020F0502020204030204" pitchFamily="34" charset="0"/>
                <a:cs typeface="Calibri" panose="020F0502020204030204" pitchFamily="34" charset="0"/>
              </a:rPr>
              <a:t>args</a:t>
            </a:r>
            <a:r>
              <a:rPr lang="en-US" sz="2000" dirty="0">
                <a:solidFill>
                  <a:srgbClr val="1F497D"/>
                </a:solidFill>
                <a:latin typeface="Calibri" panose="020F0502020204030204" pitchFamily="34" charset="0"/>
                <a:cs typeface="Calibri" panose="020F0502020204030204" pitchFamily="34" charset="0"/>
              </a:rPr>
              <a:t>[])</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Singleton.getInstance();  </a:t>
            </a:r>
            <a:r>
              <a:rPr lang="en-US" sz="1400" dirty="0">
                <a:solidFill>
                  <a:srgbClr val="1F497D"/>
                </a:solidFill>
                <a:latin typeface="Calibri" panose="020F0502020204030204" pitchFamily="34" charset="0"/>
                <a:cs typeface="Calibri" panose="020F0502020204030204" pitchFamily="34" charset="0"/>
              </a:rPr>
              <a:t>// call to static method</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0809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148" y="818866"/>
            <a:ext cx="9812741" cy="709684"/>
          </a:xfrm>
        </p:spPr>
        <p:txBody>
          <a:bodyPr>
            <a:normAutofit/>
          </a:bodyPr>
          <a:lstStyle/>
          <a:p>
            <a:r>
              <a:rPr lang="en-US" dirty="0"/>
              <a:t>Week # 15</a:t>
            </a:r>
          </a:p>
        </p:txBody>
      </p:sp>
      <p:sp>
        <p:nvSpPr>
          <p:cNvPr id="5" name="Content Placeholder 4"/>
          <p:cNvSpPr>
            <a:spLocks noGrp="1"/>
          </p:cNvSpPr>
          <p:nvPr>
            <p:ph idx="1"/>
          </p:nvPr>
        </p:nvSpPr>
        <p:spPr>
          <a:xfrm>
            <a:off x="1125938" y="2606723"/>
            <a:ext cx="6789764" cy="1828799"/>
          </a:xfrm>
        </p:spPr>
        <p:txBody>
          <a:bodyPr>
            <a:normAutofit/>
          </a:bodyPr>
          <a:lstStyle/>
          <a:p>
            <a:r>
              <a:rPr lang="en-US" sz="2400" dirty="0">
                <a:latin typeface="Calibri" panose="020F0502020204030204" pitchFamily="34" charset="0"/>
                <a:cs typeface="Calibri" panose="020F0502020204030204" pitchFamily="34" charset="0"/>
              </a:rPr>
              <a:t>Design Patterns</a:t>
            </a:r>
          </a:p>
        </p:txBody>
      </p:sp>
    </p:spTree>
    <p:extLst>
      <p:ext uri="{BB962C8B-B14F-4D97-AF65-F5344CB8AC3E}">
        <p14:creationId xmlns:p14="http://schemas.microsoft.com/office/powerpoint/2010/main" val="3734306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8358" y="2265529"/>
            <a:ext cx="8980226" cy="3548418"/>
          </a:xfrm>
        </p:spPr>
        <p:txBody>
          <a:bodyPr>
            <a:normAutofit/>
          </a:bodyPr>
          <a:lstStyle/>
          <a:p>
            <a:pPr marL="0" indent="0">
              <a:lnSpc>
                <a:spcPct val="90000"/>
              </a:lnSpc>
              <a:buNone/>
            </a:pPr>
            <a:r>
              <a:rPr lang="en-US" sz="2400" b="1" u="sng" dirty="0"/>
              <a:t>Problem Statement:</a:t>
            </a:r>
          </a:p>
          <a:p>
            <a:pPr marL="0" indent="0" algn="just">
              <a:lnSpc>
                <a:spcPct val="90000"/>
              </a:lnSpc>
              <a:buNone/>
            </a:pPr>
            <a:r>
              <a:rPr lang="en-US" sz="2200" dirty="0">
                <a:latin typeface="Calibri" panose="020F0502020204030204" pitchFamily="34" charset="0"/>
                <a:cs typeface="Calibri" panose="020F0502020204030204" pitchFamily="34" charset="0"/>
              </a:rPr>
              <a:t>In Chocolate manufacturing industry, there are computer controlled chocolate boilers. The job of boiler is to take in milk and chocolate, bring them to boil and then pass it on to the next phase of chocolate manufacturing process. </a:t>
            </a:r>
          </a:p>
          <a:p>
            <a:pPr marL="0" indent="0" algn="just">
              <a:lnSpc>
                <a:spcPct val="90000"/>
              </a:lnSpc>
              <a:buNone/>
            </a:pPr>
            <a:r>
              <a:rPr lang="en-US" sz="2200" dirty="0">
                <a:latin typeface="Calibri" panose="020F0502020204030204" pitchFamily="34" charset="0"/>
                <a:cs typeface="Calibri" panose="020F0502020204030204" pitchFamily="34" charset="0"/>
              </a:rPr>
              <a:t>We have to make sure that bad things don’t happen like filling the filled boiler or boiling empty boiler or draining out </a:t>
            </a:r>
            <a:r>
              <a:rPr lang="en-US" sz="2200" dirty="0" err="1">
                <a:latin typeface="Calibri" panose="020F0502020204030204" pitchFamily="34" charset="0"/>
                <a:cs typeface="Calibri" panose="020F0502020204030204" pitchFamily="34" charset="0"/>
              </a:rPr>
              <a:t>unboiled</a:t>
            </a:r>
            <a:r>
              <a:rPr lang="en-US" sz="2200" dirty="0">
                <a:latin typeface="Calibri" panose="020F0502020204030204" pitchFamily="34" charset="0"/>
                <a:cs typeface="Calibri" panose="020F0502020204030204" pitchFamily="34" charset="0"/>
              </a:rPr>
              <a:t> mixture. </a:t>
            </a:r>
          </a:p>
        </p:txBody>
      </p:sp>
      <p:sp>
        <p:nvSpPr>
          <p:cNvPr id="7" name="Title 6"/>
          <p:cNvSpPr>
            <a:spLocks noGrp="1"/>
          </p:cNvSpPr>
          <p:nvPr>
            <p:ph type="title"/>
          </p:nvPr>
        </p:nvSpPr>
        <p:spPr/>
        <p:txBody>
          <a:bodyPr/>
          <a:lstStyle/>
          <a:p>
            <a:r>
              <a:rPr lang="en-US" dirty="0"/>
              <a:t>Singleton design pattern </a:t>
            </a:r>
          </a:p>
        </p:txBody>
      </p:sp>
    </p:spTree>
    <p:extLst>
      <p:ext uri="{BB962C8B-B14F-4D97-AF65-F5344CB8AC3E}">
        <p14:creationId xmlns:p14="http://schemas.microsoft.com/office/powerpoint/2010/main" val="102237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764" y="2224584"/>
            <a:ext cx="4612943" cy="3814548"/>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buNone/>
            </a:pPr>
            <a:r>
              <a:rPr lang="en-US" dirty="0"/>
              <a:t>public class </a:t>
            </a:r>
            <a:r>
              <a:rPr lang="en-US" dirty="0" err="1"/>
              <a:t>ChocolateBoiler</a:t>
            </a:r>
            <a:r>
              <a:rPr lang="en-US" dirty="0"/>
              <a:t> { </a:t>
            </a:r>
          </a:p>
          <a:p>
            <a:pPr marL="0" indent="0">
              <a:lnSpc>
                <a:spcPct val="90000"/>
              </a:lnSpc>
              <a:buNone/>
            </a:pPr>
            <a:r>
              <a:rPr lang="en-US" dirty="0"/>
              <a:t>private </a:t>
            </a:r>
            <a:r>
              <a:rPr lang="en-US" dirty="0" err="1"/>
              <a:t>boolean</a:t>
            </a:r>
            <a:r>
              <a:rPr lang="en-US" dirty="0"/>
              <a:t> empty; </a:t>
            </a:r>
          </a:p>
          <a:p>
            <a:pPr marL="0" indent="0">
              <a:lnSpc>
                <a:spcPct val="90000"/>
              </a:lnSpc>
              <a:buNone/>
            </a:pPr>
            <a:r>
              <a:rPr lang="en-US" dirty="0"/>
              <a:t>private </a:t>
            </a:r>
            <a:r>
              <a:rPr lang="en-US" dirty="0" err="1"/>
              <a:t>boolean</a:t>
            </a:r>
            <a:r>
              <a:rPr lang="en-US" dirty="0"/>
              <a:t> boiled; </a:t>
            </a:r>
          </a:p>
          <a:p>
            <a:pPr marL="0" indent="0">
              <a:lnSpc>
                <a:spcPct val="90000"/>
              </a:lnSpc>
              <a:buNone/>
            </a:pPr>
            <a:r>
              <a:rPr lang="en-US" dirty="0"/>
              <a:t>private static </a:t>
            </a:r>
            <a:r>
              <a:rPr lang="en-US" dirty="0" err="1"/>
              <a:t>ChocolateBoiler</a:t>
            </a:r>
            <a:r>
              <a:rPr lang="en-US" dirty="0"/>
              <a:t> </a:t>
            </a:r>
            <a:r>
              <a:rPr lang="en-US" dirty="0" err="1"/>
              <a:t>uniqueins</a:t>
            </a:r>
            <a:r>
              <a:rPr lang="en-US" dirty="0"/>
              <a:t>;</a:t>
            </a:r>
          </a:p>
          <a:p>
            <a:pPr marL="0" indent="0">
              <a:lnSpc>
                <a:spcPct val="90000"/>
              </a:lnSpc>
              <a:buNone/>
            </a:pPr>
            <a:r>
              <a:rPr lang="en-US" dirty="0"/>
              <a:t>private </a:t>
            </a:r>
            <a:r>
              <a:rPr lang="en-US" dirty="0" err="1"/>
              <a:t>ChocolateBoiler</a:t>
            </a:r>
            <a:r>
              <a:rPr lang="en-US" dirty="0"/>
              <a:t>() </a:t>
            </a:r>
          </a:p>
          <a:p>
            <a:pPr marL="0" indent="0">
              <a:lnSpc>
                <a:spcPct val="90000"/>
              </a:lnSpc>
              <a:buNone/>
            </a:pPr>
            <a:r>
              <a:rPr lang="en-US" dirty="0"/>
              <a:t>{ </a:t>
            </a:r>
          </a:p>
          <a:p>
            <a:pPr marL="0" indent="0">
              <a:lnSpc>
                <a:spcPct val="90000"/>
              </a:lnSpc>
              <a:buNone/>
            </a:pPr>
            <a:r>
              <a:rPr lang="en-US" dirty="0"/>
              <a:t>empty=true; </a:t>
            </a:r>
          </a:p>
          <a:p>
            <a:pPr marL="0" indent="0">
              <a:lnSpc>
                <a:spcPct val="90000"/>
              </a:lnSpc>
              <a:buNone/>
            </a:pPr>
            <a:r>
              <a:rPr lang="en-US" dirty="0"/>
              <a:t>boiled=false; </a:t>
            </a:r>
          </a:p>
          <a:p>
            <a:pPr marL="0" indent="0">
              <a:lnSpc>
                <a:spcPct val="90000"/>
              </a:lnSpc>
              <a:buNone/>
            </a:pPr>
            <a:r>
              <a:rPr lang="en-US" dirty="0"/>
              <a:t>}</a:t>
            </a:r>
          </a:p>
        </p:txBody>
      </p:sp>
      <p:sp>
        <p:nvSpPr>
          <p:cNvPr id="7" name="Title 6"/>
          <p:cNvSpPr>
            <a:spLocks noGrp="1"/>
          </p:cNvSpPr>
          <p:nvPr>
            <p:ph type="title"/>
          </p:nvPr>
        </p:nvSpPr>
        <p:spPr/>
        <p:txBody>
          <a:bodyPr/>
          <a:lstStyle/>
          <a:p>
            <a:r>
              <a:rPr lang="en-US" dirty="0"/>
              <a:t>Code</a:t>
            </a:r>
          </a:p>
        </p:txBody>
      </p:sp>
      <p:sp>
        <p:nvSpPr>
          <p:cNvPr id="4" name="Content Placeholder 2"/>
          <p:cNvSpPr txBox="1">
            <a:spLocks/>
          </p:cNvSpPr>
          <p:nvPr/>
        </p:nvSpPr>
        <p:spPr>
          <a:xfrm>
            <a:off x="6605517" y="1836760"/>
            <a:ext cx="5308979" cy="457882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C0504D"/>
              </a:buClr>
              <a:buFont typeface="Wingdings 2" panose="05020102010507070707" pitchFamily="18" charset="2"/>
              <a:buNone/>
            </a:pPr>
            <a:r>
              <a:rPr lang="en-US" dirty="0">
                <a:solidFill>
                  <a:prstClr val="black"/>
                </a:solidFill>
              </a:rPr>
              <a:t>public static </a:t>
            </a:r>
            <a:r>
              <a:rPr lang="en-US" dirty="0" err="1">
                <a:solidFill>
                  <a:prstClr val="black"/>
                </a:solidFill>
              </a:rPr>
              <a:t>ChocolateBoiler</a:t>
            </a:r>
            <a:r>
              <a:rPr lang="en-US" dirty="0">
                <a:solidFill>
                  <a:prstClr val="black"/>
                </a:solidFill>
              </a:rPr>
              <a:t> getInstance() </a:t>
            </a:r>
          </a:p>
          <a:p>
            <a:pPr marL="0" indent="0">
              <a:lnSpc>
                <a:spcPct val="90000"/>
              </a:lnSpc>
              <a:buClr>
                <a:srgbClr val="C0504D"/>
              </a:buClr>
              <a:buFont typeface="Wingdings 2" panose="05020102010507070707" pitchFamily="18" charset="2"/>
              <a:buNone/>
            </a:pP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if(</a:t>
            </a:r>
            <a:r>
              <a:rPr lang="en-US" dirty="0" err="1">
                <a:solidFill>
                  <a:prstClr val="black"/>
                </a:solidFill>
              </a:rPr>
              <a:t>uniqueins</a:t>
            </a:r>
            <a:r>
              <a:rPr lang="en-US" dirty="0">
                <a:solidFill>
                  <a:prstClr val="black"/>
                </a:solidFill>
              </a:rPr>
              <a:t>==null) </a:t>
            </a:r>
          </a:p>
          <a:p>
            <a:pPr marL="324000" lvl="1" indent="0">
              <a:lnSpc>
                <a:spcPct val="90000"/>
              </a:lnSpc>
              <a:buClr>
                <a:srgbClr val="C0504D"/>
              </a:buClr>
              <a:buFont typeface="Wingdings 2" panose="05020102010507070707" pitchFamily="18" charset="2"/>
              <a:buNone/>
            </a:pP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 </a:t>
            </a:r>
            <a:r>
              <a:rPr lang="en-US" dirty="0" err="1">
                <a:solidFill>
                  <a:prstClr val="black"/>
                </a:solidFill>
              </a:rPr>
              <a:t>uniqueins</a:t>
            </a:r>
            <a:r>
              <a:rPr lang="en-US" dirty="0">
                <a:solidFill>
                  <a:prstClr val="black"/>
                </a:solidFill>
              </a:rPr>
              <a:t>=new </a:t>
            </a:r>
            <a:r>
              <a:rPr lang="en-US" dirty="0" err="1">
                <a:solidFill>
                  <a:prstClr val="black"/>
                </a:solidFill>
              </a:rPr>
              <a:t>ChocolateBoiler</a:t>
            </a: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getInstance().fill();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getInstance().boil();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getInstance().drain(); </a:t>
            </a:r>
          </a:p>
          <a:p>
            <a:pPr marL="324000" lvl="1" indent="0">
              <a:lnSpc>
                <a:spcPct val="90000"/>
              </a:lnSpc>
              <a:buClr>
                <a:srgbClr val="C0504D"/>
              </a:buClr>
              <a:buFont typeface="Wingdings 2" panose="05020102010507070707" pitchFamily="18" charset="2"/>
              <a:buNone/>
            </a:pPr>
            <a:r>
              <a:rPr lang="en-US" dirty="0">
                <a:solidFill>
                  <a:prstClr val="black"/>
                </a:solidFill>
              </a:rPr>
              <a:t>} </a:t>
            </a:r>
          </a:p>
          <a:p>
            <a:pPr marL="0" indent="0">
              <a:lnSpc>
                <a:spcPct val="90000"/>
              </a:lnSpc>
              <a:buClr>
                <a:srgbClr val="C0504D"/>
              </a:buClr>
              <a:buFont typeface="Wingdings 2" panose="05020102010507070707" pitchFamily="18" charset="2"/>
              <a:buNone/>
            </a:pPr>
            <a:r>
              <a:rPr lang="en-US" dirty="0">
                <a:solidFill>
                  <a:prstClr val="black"/>
                </a:solidFill>
              </a:rPr>
              <a:t> return </a:t>
            </a:r>
            <a:r>
              <a:rPr lang="en-US" dirty="0" err="1">
                <a:solidFill>
                  <a:prstClr val="black"/>
                </a:solidFill>
              </a:rPr>
              <a:t>uniqueins</a:t>
            </a:r>
            <a:r>
              <a:rPr lang="en-US" dirty="0">
                <a:solidFill>
                  <a:prstClr val="black"/>
                </a:solidFill>
              </a:rPr>
              <a:t>; </a:t>
            </a:r>
          </a:p>
          <a:p>
            <a:pPr marL="0" indent="0">
              <a:lnSpc>
                <a:spcPct val="90000"/>
              </a:lnSpc>
              <a:buClr>
                <a:srgbClr val="C0504D"/>
              </a:buClr>
              <a:buFont typeface="Wingdings 2" panose="05020102010507070707" pitchFamily="18" charset="2"/>
              <a:buNone/>
            </a:pPr>
            <a:r>
              <a:rPr lang="en-US" dirty="0">
                <a:solidFill>
                  <a:prstClr val="black"/>
                </a:solidFill>
              </a:rPr>
              <a:t>}</a:t>
            </a:r>
          </a:p>
        </p:txBody>
      </p:sp>
    </p:spTree>
    <p:extLst>
      <p:ext uri="{BB962C8B-B14F-4D97-AF65-F5344CB8AC3E}">
        <p14:creationId xmlns:p14="http://schemas.microsoft.com/office/powerpoint/2010/main" val="74779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974" y="2183641"/>
            <a:ext cx="8915399" cy="1365441"/>
          </a:xfrm>
        </p:spPr>
        <p:txBody>
          <a:bodyPr/>
          <a:lstStyle/>
          <a:p>
            <a:r>
              <a:rPr lang="en-US" dirty="0"/>
              <a:t>Factory Design Pattern</a:t>
            </a:r>
            <a:br>
              <a:rPr lang="en-US" dirty="0"/>
            </a:br>
            <a:r>
              <a:rPr lang="en-US" sz="2000" dirty="0"/>
              <a:t>(creational pattern)</a:t>
            </a:r>
          </a:p>
        </p:txBody>
      </p:sp>
    </p:spTree>
    <p:extLst>
      <p:ext uri="{BB962C8B-B14F-4D97-AF65-F5344CB8AC3E}">
        <p14:creationId xmlns:p14="http://schemas.microsoft.com/office/powerpoint/2010/main" val="2093328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654" y="3070747"/>
            <a:ext cx="8434316" cy="1651378"/>
          </a:xfrm>
        </p:spPr>
        <p:txBody>
          <a:bodyPr>
            <a:normAutofit/>
          </a:bodyPr>
          <a:lstStyle/>
          <a:p>
            <a:pPr marL="0" indent="0" algn="just">
              <a:lnSpc>
                <a:spcPct val="90000"/>
              </a:lnSpc>
              <a:buNone/>
            </a:pPr>
            <a:r>
              <a:rPr lang="en-US" sz="2400" dirty="0">
                <a:latin typeface="Calibri" panose="020F0502020204030204" pitchFamily="34" charset="0"/>
                <a:cs typeface="Calibri" panose="020F0502020204030204" pitchFamily="34" charset="0"/>
              </a:rPr>
              <a:t>Factory Pattern defines an interface for creating the object but let the subclass decide which class to instantiate. Factory pattern let the class defer instantiation to the sub class. </a:t>
            </a:r>
          </a:p>
        </p:txBody>
      </p:sp>
      <p:sp>
        <p:nvSpPr>
          <p:cNvPr id="7" name="Title 6"/>
          <p:cNvSpPr>
            <a:spLocks noGrp="1"/>
          </p:cNvSpPr>
          <p:nvPr>
            <p:ph type="title"/>
          </p:nvPr>
        </p:nvSpPr>
        <p:spPr/>
        <p:txBody>
          <a:bodyPr/>
          <a:lstStyle/>
          <a:p>
            <a:r>
              <a:rPr lang="en-US" dirty="0"/>
              <a:t>Factory Design Pattern </a:t>
            </a:r>
          </a:p>
        </p:txBody>
      </p:sp>
    </p:spTree>
    <p:extLst>
      <p:ext uri="{BB962C8B-B14F-4D97-AF65-F5344CB8AC3E}">
        <p14:creationId xmlns:p14="http://schemas.microsoft.com/office/powerpoint/2010/main" val="1523660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812" y="2265529"/>
            <a:ext cx="9307772" cy="3548418"/>
          </a:xfrm>
        </p:spPr>
        <p:txBody>
          <a:bodyPr>
            <a:normAutofit/>
          </a:bodyPr>
          <a:lstStyle/>
          <a:p>
            <a:pPr marL="0" indent="0" algn="just">
              <a:lnSpc>
                <a:spcPct val="90000"/>
              </a:lnSpc>
              <a:buNone/>
            </a:pPr>
            <a:r>
              <a:rPr lang="en-US" sz="2400" b="1" u="sng" dirty="0"/>
              <a:t>Problem Statement:</a:t>
            </a:r>
          </a:p>
          <a:p>
            <a:pPr marL="0" indent="0" algn="just">
              <a:lnSpc>
                <a:spcPct val="90000"/>
              </a:lnSpc>
              <a:buNone/>
            </a:pPr>
            <a:r>
              <a:rPr lang="en-US" sz="2400" dirty="0">
                <a:latin typeface="Calibri" panose="020F0502020204030204" pitchFamily="34" charset="0"/>
                <a:cs typeface="Calibri" panose="020F0502020204030204" pitchFamily="34" charset="0"/>
              </a:rPr>
              <a:t>If there exist class hierarchies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-e super / sub classes then client object usually know which class /sub class to instantiate but at times client object know that it needs to instantiate the object but of which class it does not know</a:t>
            </a:r>
          </a:p>
          <a:p>
            <a:pPr marL="0" indent="0" algn="just">
              <a:lnSpc>
                <a:spcPct val="90000"/>
              </a:lnSpc>
              <a:buNone/>
            </a:pPr>
            <a:r>
              <a:rPr lang="en-US" sz="2400" dirty="0">
                <a:latin typeface="Calibri" panose="020F0502020204030204" pitchFamily="34" charset="0"/>
                <a:cs typeface="Calibri" panose="020F0502020204030204" pitchFamily="34" charset="0"/>
              </a:rPr>
              <a:t>it may be due to many factors </a:t>
            </a:r>
          </a:p>
        </p:txBody>
      </p:sp>
      <p:sp>
        <p:nvSpPr>
          <p:cNvPr id="7" name="Title 6"/>
          <p:cNvSpPr>
            <a:spLocks noGrp="1"/>
          </p:cNvSpPr>
          <p:nvPr>
            <p:ph type="title"/>
          </p:nvPr>
        </p:nvSpPr>
        <p:spPr/>
        <p:txBody>
          <a:bodyPr/>
          <a:lstStyle/>
          <a:p>
            <a:r>
              <a:rPr lang="en-US" dirty="0"/>
              <a:t>Factory Design Pattern </a:t>
            </a:r>
          </a:p>
        </p:txBody>
      </p:sp>
    </p:spTree>
    <p:extLst>
      <p:ext uri="{BB962C8B-B14F-4D97-AF65-F5344CB8AC3E}">
        <p14:creationId xmlns:p14="http://schemas.microsoft.com/office/powerpoint/2010/main" val="100432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654" y="2429302"/>
            <a:ext cx="8830101" cy="3548418"/>
          </a:xfrm>
        </p:spPr>
        <p:txBody>
          <a:bodyPr>
            <a:normAutofit/>
          </a:bodyPr>
          <a:lstStyle/>
          <a:p>
            <a:pPr marL="324000" lvl="1" indent="0" algn="just">
              <a:lnSpc>
                <a:spcPct val="90000"/>
              </a:lnSpc>
              <a:buNone/>
            </a:pPr>
            <a:r>
              <a:rPr lang="en-US" sz="2000" dirty="0">
                <a:latin typeface="Calibri" panose="020F0502020204030204" pitchFamily="34" charset="0"/>
                <a:cs typeface="Calibri" panose="020F0502020204030204" pitchFamily="34" charset="0"/>
              </a:rPr>
              <a:t>In such cases, an application object needs to implement the class selection criteria to instantiate an appropriate class from the hierarchy to access its services and that selection criteria will be considered as a part of the client code to access the concrete class from hierarchies of classes.</a:t>
            </a:r>
          </a:p>
          <a:p>
            <a:pPr marL="324000" lvl="1" indent="0" algn="just">
              <a:lnSpc>
                <a:spcPct val="90000"/>
              </a:lnSpc>
              <a:buNone/>
            </a:pPr>
            <a:endParaRPr lang="en-US" sz="2400" dirty="0">
              <a:latin typeface="Calibri" panose="020F0502020204030204" pitchFamily="34" charset="0"/>
              <a:cs typeface="Calibri" panose="020F0502020204030204" pitchFamily="34" charset="0"/>
            </a:endParaRPr>
          </a:p>
          <a:p>
            <a:pPr marL="324000" lvl="1" indent="0" algn="just">
              <a:lnSpc>
                <a:spcPct val="90000"/>
              </a:lnSpc>
              <a:buNone/>
            </a:pPr>
            <a:r>
              <a:rPr lang="en-US" sz="2400" u="sng" dirty="0">
                <a:latin typeface="Calibri" panose="020F0502020204030204" pitchFamily="34" charset="0"/>
                <a:cs typeface="Calibri" panose="020F0502020204030204" pitchFamily="34" charset="0"/>
              </a:rPr>
              <a:t>Disadvantage of this approach:</a:t>
            </a:r>
          </a:p>
          <a:p>
            <a:pPr marL="324000" lvl="1" indent="0" algn="just">
              <a:lnSpc>
                <a:spcPct val="90000"/>
              </a:lnSpc>
              <a:buNone/>
            </a:pPr>
            <a:r>
              <a:rPr lang="en-US" sz="2400" dirty="0">
                <a:latin typeface="Calibri" panose="020F0502020204030204" pitchFamily="34" charset="0"/>
                <a:cs typeface="Calibri" panose="020F0502020204030204" pitchFamily="34" charset="0"/>
              </a:rPr>
              <a:t>It results in high coupling.</a:t>
            </a:r>
          </a:p>
        </p:txBody>
      </p:sp>
      <p:sp>
        <p:nvSpPr>
          <p:cNvPr id="7" name="Title 6"/>
          <p:cNvSpPr>
            <a:spLocks noGrp="1"/>
          </p:cNvSpPr>
          <p:nvPr>
            <p:ph type="title"/>
          </p:nvPr>
        </p:nvSpPr>
        <p:spPr/>
        <p:txBody>
          <a:bodyPr/>
          <a:lstStyle/>
          <a:p>
            <a:r>
              <a:rPr lang="en-US" dirty="0"/>
              <a:t>Factory Design Pattern </a:t>
            </a:r>
          </a:p>
        </p:txBody>
      </p:sp>
    </p:spTree>
    <p:extLst>
      <p:ext uri="{BB962C8B-B14F-4D97-AF65-F5344CB8AC3E}">
        <p14:creationId xmlns:p14="http://schemas.microsoft.com/office/powerpoint/2010/main" val="36505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334" y="2251989"/>
            <a:ext cx="8749354" cy="3766194"/>
          </a:xfrm>
        </p:spPr>
      </p:pic>
      <p:sp>
        <p:nvSpPr>
          <p:cNvPr id="7" name="Title 6"/>
          <p:cNvSpPr>
            <a:spLocks noGrp="1"/>
          </p:cNvSpPr>
          <p:nvPr>
            <p:ph type="title"/>
          </p:nvPr>
        </p:nvSpPr>
        <p:spPr/>
        <p:txBody>
          <a:bodyPr/>
          <a:lstStyle/>
          <a:p>
            <a:r>
              <a:rPr lang="en-US" dirty="0"/>
              <a:t>High Degree of Coupling</a:t>
            </a:r>
          </a:p>
        </p:txBody>
      </p:sp>
    </p:spTree>
    <p:extLst>
      <p:ext uri="{BB962C8B-B14F-4D97-AF65-F5344CB8AC3E}">
        <p14:creationId xmlns:p14="http://schemas.microsoft.com/office/powerpoint/2010/main" val="290522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Proposed Solution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64" y="1978927"/>
            <a:ext cx="6728677" cy="4722684"/>
          </a:xfrm>
          <a:prstGeom prst="rect">
            <a:avLst/>
          </a:prstGeom>
        </p:spPr>
      </p:pic>
    </p:spTree>
    <p:extLst>
      <p:ext uri="{BB962C8B-B14F-4D97-AF65-F5344CB8AC3E}">
        <p14:creationId xmlns:p14="http://schemas.microsoft.com/office/powerpoint/2010/main" val="20535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176" y="2674960"/>
            <a:ext cx="8698173" cy="1924336"/>
          </a:xfrm>
        </p:spPr>
        <p:txBody>
          <a:bodyPr>
            <a:normAutofit/>
          </a:bodyPr>
          <a:lstStyle/>
          <a:p>
            <a:pPr marL="324000" lvl="1" indent="0" algn="just">
              <a:lnSpc>
                <a:spcPct val="90000"/>
              </a:lnSpc>
              <a:buNone/>
            </a:pPr>
            <a:r>
              <a:rPr lang="en-US" sz="2400" dirty="0">
                <a:latin typeface="Calibri" panose="020F0502020204030204" pitchFamily="34" charset="0"/>
                <a:cs typeface="Calibri" panose="020F0502020204030204" pitchFamily="34" charset="0"/>
              </a:rPr>
              <a:t>The solution has the build violation of principle of software design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-e “Loose coupling”; as opposite to the principle above solution is having high degree of coupling between client and classes in hierarchies. </a:t>
            </a:r>
          </a:p>
        </p:txBody>
      </p:sp>
      <p:sp>
        <p:nvSpPr>
          <p:cNvPr id="7" name="Title 6"/>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2664839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1062" y="2306471"/>
            <a:ext cx="8698173" cy="3794078"/>
          </a:xfrm>
        </p:spPr>
        <p:txBody>
          <a:bodyPr>
            <a:normAutofit fontScale="92500" lnSpcReduction="10000"/>
          </a:bodyPr>
          <a:lstStyle/>
          <a:p>
            <a:pPr marL="324000" lvl="1" indent="0" algn="just">
              <a:lnSpc>
                <a:spcPct val="90000"/>
              </a:lnSpc>
              <a:buNone/>
            </a:pPr>
            <a:r>
              <a:rPr lang="en-US" sz="2400" dirty="0">
                <a:latin typeface="Calibri" panose="020F0502020204030204" pitchFamily="34" charset="0"/>
                <a:cs typeface="Calibri" panose="020F0502020204030204" pitchFamily="34" charset="0"/>
              </a:rPr>
              <a:t>We want the user to enter the name in either “first name last name or last name, first name” format. </a:t>
            </a:r>
          </a:p>
          <a:p>
            <a:pPr marL="324000" lvl="1" indent="0" algn="just">
              <a:lnSpc>
                <a:spcPct val="90000"/>
              </a:lnSpc>
              <a:buNone/>
            </a:pPr>
            <a:endParaRPr lang="en-US" sz="2400" dirty="0">
              <a:latin typeface="Calibri" panose="020F0502020204030204" pitchFamily="34" charset="0"/>
              <a:cs typeface="Calibri" panose="020F0502020204030204" pitchFamily="34" charset="0"/>
            </a:endParaRPr>
          </a:p>
          <a:p>
            <a:pPr marL="324000" lvl="1" indent="0" algn="just">
              <a:lnSpc>
                <a:spcPct val="90000"/>
              </a:lnSpc>
              <a:buNone/>
            </a:pPr>
            <a:r>
              <a:rPr lang="en-US" sz="2400" dirty="0">
                <a:latin typeface="Calibri" panose="020F0502020204030204" pitchFamily="34" charset="0"/>
                <a:cs typeface="Calibri" panose="020F0502020204030204" pitchFamily="34" charset="0"/>
              </a:rPr>
              <a:t>We have made the assumption that there will always be a comma between last name and first name and space between first name last names. </a:t>
            </a:r>
          </a:p>
          <a:p>
            <a:pPr marL="324000" lvl="1" indent="0" algn="just">
              <a:lnSpc>
                <a:spcPct val="90000"/>
              </a:lnSpc>
              <a:buNone/>
            </a:pPr>
            <a:endParaRPr lang="en-US" sz="2400" dirty="0">
              <a:latin typeface="Calibri" panose="020F0502020204030204" pitchFamily="34" charset="0"/>
              <a:cs typeface="Calibri" panose="020F0502020204030204" pitchFamily="34" charset="0"/>
            </a:endParaRPr>
          </a:p>
          <a:p>
            <a:pPr marL="324000" lvl="1" indent="0" algn="just">
              <a:lnSpc>
                <a:spcPct val="90000"/>
              </a:lnSpc>
              <a:buNone/>
            </a:pPr>
            <a:r>
              <a:rPr lang="en-US" sz="2400" dirty="0">
                <a:latin typeface="Calibri" panose="020F0502020204030204" pitchFamily="34" charset="0"/>
                <a:cs typeface="Calibri" panose="020F0502020204030204" pitchFamily="34" charset="0"/>
              </a:rPr>
              <a:t>The client does not need to be worried about which class is to access when it is entering the name in either of the format. Independent of the format of the data to be entered, system will display first name and last name.</a:t>
            </a:r>
          </a:p>
        </p:txBody>
      </p:sp>
      <p:sp>
        <p:nvSpPr>
          <p:cNvPr id="7" name="Title 6"/>
          <p:cNvSpPr>
            <a:spLocks noGrp="1"/>
          </p:cNvSpPr>
          <p:nvPr>
            <p:ph type="title"/>
          </p:nvPr>
        </p:nvSpPr>
        <p:spPr/>
        <p:txBody>
          <a:bodyPr/>
          <a:lstStyle/>
          <a:p>
            <a:r>
              <a:rPr lang="en-US"/>
              <a:t>Problem Statement</a:t>
            </a:r>
            <a:endParaRPr lang="en-US" dirty="0"/>
          </a:p>
        </p:txBody>
      </p:sp>
    </p:spTree>
    <p:extLst>
      <p:ext uri="{BB962C8B-B14F-4D97-AF65-F5344CB8AC3E}">
        <p14:creationId xmlns:p14="http://schemas.microsoft.com/office/powerpoint/2010/main" val="112816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65780" y="2442949"/>
            <a:ext cx="8804244" cy="1021486"/>
          </a:xfrm>
        </p:spPr>
        <p:txBody>
          <a:bodyPr/>
          <a:lstStyle/>
          <a:p>
            <a:r>
              <a:rPr lang="en-US" dirty="0"/>
              <a:t>Software Design Patterns</a:t>
            </a:r>
          </a:p>
        </p:txBody>
      </p:sp>
    </p:spTree>
    <p:extLst>
      <p:ext uri="{BB962C8B-B14F-4D97-AF65-F5344CB8AC3E}">
        <p14:creationId xmlns:p14="http://schemas.microsoft.com/office/powerpoint/2010/main" val="2354676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974" y="2183641"/>
            <a:ext cx="8915399" cy="1365441"/>
          </a:xfrm>
        </p:spPr>
        <p:txBody>
          <a:bodyPr/>
          <a:lstStyle/>
          <a:p>
            <a:r>
              <a:rPr lang="en-US" dirty="0"/>
              <a:t>Builder Design Pattern</a:t>
            </a:r>
            <a:br>
              <a:rPr lang="en-US" dirty="0"/>
            </a:br>
            <a:r>
              <a:rPr lang="en-US" sz="2000" dirty="0"/>
              <a:t>(creational pattern)</a:t>
            </a:r>
          </a:p>
        </p:txBody>
      </p:sp>
    </p:spTree>
    <p:extLst>
      <p:ext uri="{BB962C8B-B14F-4D97-AF65-F5344CB8AC3E}">
        <p14:creationId xmlns:p14="http://schemas.microsoft.com/office/powerpoint/2010/main" val="2208541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8108" y="2634018"/>
            <a:ext cx="9307772" cy="2361062"/>
          </a:xfrm>
        </p:spPr>
        <p:txBody>
          <a:bodyPr>
            <a:normAutofit/>
          </a:bodyPr>
          <a:lstStyle/>
          <a:p>
            <a:pPr marL="0" indent="0" algn="just">
              <a:lnSpc>
                <a:spcPct val="90000"/>
              </a:lnSpc>
              <a:buNone/>
            </a:pPr>
            <a:r>
              <a:rPr lang="en-US" sz="2400" b="1" dirty="0">
                <a:solidFill>
                  <a:srgbClr val="444444"/>
                </a:solidFill>
                <a:latin typeface="Calibri" panose="020F0502020204030204" pitchFamily="34" charset="0"/>
                <a:cs typeface="Calibri" panose="020F0502020204030204" pitchFamily="34" charset="0"/>
              </a:rPr>
              <a:t>Builder</a:t>
            </a:r>
            <a:r>
              <a:rPr lang="en-US" sz="2400" dirty="0">
                <a:solidFill>
                  <a:srgbClr val="444444"/>
                </a:solidFill>
                <a:latin typeface="Calibri" panose="020F0502020204030204" pitchFamily="34" charset="0"/>
                <a:cs typeface="Calibri" panose="020F0502020204030204" pitchFamily="34" charset="0"/>
              </a:rPr>
              <a:t> is a creational design pattern that lets you construct complex objects step by step. </a:t>
            </a:r>
          </a:p>
          <a:p>
            <a:pPr marL="0" indent="0" algn="just">
              <a:lnSpc>
                <a:spcPct val="90000"/>
              </a:lnSpc>
              <a:buNone/>
            </a:pPr>
            <a:endParaRPr lang="en-US" sz="2400" dirty="0">
              <a:solidFill>
                <a:srgbClr val="444444"/>
              </a:solidFill>
              <a:latin typeface="Calibri" panose="020F0502020204030204" pitchFamily="34" charset="0"/>
              <a:cs typeface="Calibri" panose="020F0502020204030204" pitchFamily="34" charset="0"/>
            </a:endParaRPr>
          </a:p>
          <a:p>
            <a:pPr marL="0" indent="0" algn="just">
              <a:lnSpc>
                <a:spcPct val="90000"/>
              </a:lnSpc>
              <a:buNone/>
            </a:pPr>
            <a:r>
              <a:rPr lang="en-US" sz="2400" dirty="0">
                <a:solidFill>
                  <a:srgbClr val="444444"/>
                </a:solidFill>
                <a:latin typeface="Calibri" panose="020F0502020204030204" pitchFamily="34" charset="0"/>
                <a:cs typeface="Calibri" panose="020F0502020204030204" pitchFamily="34" charset="0"/>
              </a:rPr>
              <a:t>The pattern allows you to produce different types and representations of an object using the same construction code.</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a:t>Builder Design Pattern </a:t>
            </a:r>
          </a:p>
        </p:txBody>
      </p:sp>
    </p:spTree>
    <p:extLst>
      <p:ext uri="{BB962C8B-B14F-4D97-AF65-F5344CB8AC3E}">
        <p14:creationId xmlns:p14="http://schemas.microsoft.com/office/powerpoint/2010/main" val="4206453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812" y="1624084"/>
            <a:ext cx="8724220" cy="4796186"/>
          </a:xfrm>
        </p:spPr>
      </p:pic>
      <p:sp>
        <p:nvSpPr>
          <p:cNvPr id="7" name="Title 6"/>
          <p:cNvSpPr>
            <a:spLocks noGrp="1"/>
          </p:cNvSpPr>
          <p:nvPr>
            <p:ph type="title"/>
          </p:nvPr>
        </p:nvSpPr>
        <p:spPr>
          <a:xfrm>
            <a:off x="2060812" y="356842"/>
            <a:ext cx="8911687" cy="1280890"/>
          </a:xfrm>
        </p:spPr>
        <p:txBody>
          <a:bodyPr/>
          <a:lstStyle/>
          <a:p>
            <a:r>
              <a:rPr lang="en-US" dirty="0"/>
              <a:t>Builder Design Pattern </a:t>
            </a:r>
          </a:p>
        </p:txBody>
      </p:sp>
    </p:spTree>
    <p:extLst>
      <p:ext uri="{BB962C8B-B14F-4D97-AF65-F5344CB8AC3E}">
        <p14:creationId xmlns:p14="http://schemas.microsoft.com/office/powerpoint/2010/main" val="3117857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60812" y="356842"/>
            <a:ext cx="8911687" cy="1280890"/>
          </a:xfrm>
        </p:spPr>
        <p:txBody>
          <a:bodyPr/>
          <a:lstStyle/>
          <a:p>
            <a:r>
              <a:rPr lang="en-US" dirty="0"/>
              <a:t>Builder Design Pattern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078" y="1506618"/>
            <a:ext cx="8498608" cy="4703114"/>
          </a:xfrm>
        </p:spPr>
      </p:pic>
    </p:spTree>
    <p:extLst>
      <p:ext uri="{BB962C8B-B14F-4D97-AF65-F5344CB8AC3E}">
        <p14:creationId xmlns:p14="http://schemas.microsoft.com/office/powerpoint/2010/main" val="414109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2836" y="1310883"/>
            <a:ext cx="9307772" cy="1122325"/>
          </a:xfrm>
        </p:spPr>
        <p:txBody>
          <a:bodyPr>
            <a:normAutofit/>
          </a:bodyPr>
          <a:lstStyle/>
          <a:p>
            <a:pPr marL="0" indent="0" algn="just">
              <a:lnSpc>
                <a:spcPct val="90000"/>
              </a:lnSpc>
              <a:buNone/>
            </a:pPr>
            <a:r>
              <a:rPr lang="en-US" sz="2400" dirty="0">
                <a:latin typeface="Calibri" panose="020F0502020204030204" pitchFamily="34" charset="0"/>
                <a:cs typeface="Calibri" panose="020F0502020204030204" pitchFamily="34" charset="0"/>
              </a:rPr>
              <a:t>The Builder pattern suggests that you extract the object construction code out of its own class and move it to separate objects called </a:t>
            </a:r>
            <a:r>
              <a:rPr lang="en-US" sz="2400" i="1" dirty="0">
                <a:latin typeface="Calibri" panose="020F0502020204030204" pitchFamily="34" charset="0"/>
                <a:cs typeface="Calibri" panose="020F0502020204030204" pitchFamily="34" charset="0"/>
              </a:rPr>
              <a:t>builders</a:t>
            </a:r>
            <a:r>
              <a:rPr lang="en-US" sz="2400" dirty="0">
                <a:latin typeface="Calibri" panose="020F0502020204030204" pitchFamily="34" charset="0"/>
                <a:cs typeface="Calibri" panose="020F0502020204030204" pitchFamily="34" charset="0"/>
              </a:rPr>
              <a:t>.</a:t>
            </a: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1965278" y="184026"/>
            <a:ext cx="8911687" cy="853204"/>
          </a:xfrm>
        </p:spPr>
        <p:txBody>
          <a:bodyPr/>
          <a:lstStyle/>
          <a:p>
            <a:r>
              <a:rPr lang="en-US" dirty="0"/>
              <a:t>Builder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946" y="2593074"/>
            <a:ext cx="6092561" cy="3847934"/>
          </a:xfrm>
          <a:prstGeom prst="rect">
            <a:avLst/>
          </a:prstGeom>
        </p:spPr>
      </p:pic>
      <p:sp>
        <p:nvSpPr>
          <p:cNvPr id="8" name="Content Placeholder 2"/>
          <p:cNvSpPr txBox="1">
            <a:spLocks/>
          </p:cNvSpPr>
          <p:nvPr/>
        </p:nvSpPr>
        <p:spPr>
          <a:xfrm>
            <a:off x="2063087" y="2593074"/>
            <a:ext cx="3750859" cy="38479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buClr>
                <a:srgbClr val="4F81BD"/>
              </a:buClr>
            </a:pPr>
            <a:r>
              <a:rPr lang="en-US" dirty="0">
                <a:solidFill>
                  <a:prstClr val="black">
                    <a:lumMod val="75000"/>
                    <a:lumOff val="25000"/>
                  </a:prstClr>
                </a:solidFill>
                <a:latin typeface="Calibri" panose="020F0502020204030204" pitchFamily="34" charset="0"/>
                <a:cs typeface="Calibri" panose="020F0502020204030204" pitchFamily="34" charset="0"/>
              </a:rPr>
              <a:t>The pattern organizes object construction into a set of steps (</a:t>
            </a:r>
            <a:r>
              <a:rPr lang="en-US" dirty="0" err="1">
                <a:solidFill>
                  <a:prstClr val="black">
                    <a:lumMod val="75000"/>
                    <a:lumOff val="25000"/>
                  </a:prstClr>
                </a:solidFill>
                <a:latin typeface="Calibri" panose="020F0502020204030204" pitchFamily="34" charset="0"/>
                <a:cs typeface="Calibri" panose="020F0502020204030204" pitchFamily="34" charset="0"/>
              </a:rPr>
              <a:t>buildWalls</a:t>
            </a:r>
            <a:r>
              <a:rPr lang="en-US" dirty="0">
                <a:solidFill>
                  <a:prstClr val="black">
                    <a:lumMod val="75000"/>
                    <a:lumOff val="25000"/>
                  </a:prstClr>
                </a:solidFill>
                <a:latin typeface="Calibri" panose="020F0502020204030204" pitchFamily="34" charset="0"/>
                <a:cs typeface="Calibri" panose="020F0502020204030204" pitchFamily="34" charset="0"/>
              </a:rPr>
              <a:t>, </a:t>
            </a:r>
            <a:r>
              <a:rPr lang="en-US" dirty="0" err="1">
                <a:solidFill>
                  <a:prstClr val="black">
                    <a:lumMod val="75000"/>
                    <a:lumOff val="25000"/>
                  </a:prstClr>
                </a:solidFill>
                <a:latin typeface="Calibri" panose="020F0502020204030204" pitchFamily="34" charset="0"/>
                <a:cs typeface="Calibri" panose="020F0502020204030204" pitchFamily="34" charset="0"/>
              </a:rPr>
              <a:t>buildDoor</a:t>
            </a:r>
            <a:r>
              <a:rPr lang="en-US" dirty="0">
                <a:solidFill>
                  <a:prstClr val="black">
                    <a:lumMod val="75000"/>
                    <a:lumOff val="25000"/>
                  </a:prstClr>
                </a:solidFill>
                <a:latin typeface="Calibri" panose="020F0502020204030204" pitchFamily="34" charset="0"/>
                <a:cs typeface="Calibri" panose="020F0502020204030204" pitchFamily="34" charset="0"/>
              </a:rPr>
              <a:t>, etc.). </a:t>
            </a:r>
          </a:p>
          <a:p>
            <a:pPr algn="just">
              <a:lnSpc>
                <a:spcPct val="90000"/>
              </a:lnSpc>
              <a:buClr>
                <a:srgbClr val="4F81BD"/>
              </a:buClr>
            </a:pPr>
            <a:r>
              <a:rPr lang="en-US" dirty="0">
                <a:solidFill>
                  <a:prstClr val="black">
                    <a:lumMod val="75000"/>
                    <a:lumOff val="25000"/>
                  </a:prstClr>
                </a:solidFill>
                <a:latin typeface="Calibri" panose="020F0502020204030204" pitchFamily="34" charset="0"/>
                <a:cs typeface="Calibri" panose="020F0502020204030204" pitchFamily="34" charset="0"/>
              </a:rPr>
              <a:t>To create an object, you execute a series of these steps on a builder object. </a:t>
            </a:r>
          </a:p>
          <a:p>
            <a:pPr algn="just">
              <a:lnSpc>
                <a:spcPct val="90000"/>
              </a:lnSpc>
              <a:buClr>
                <a:srgbClr val="4F81BD"/>
              </a:buClr>
            </a:pPr>
            <a:r>
              <a:rPr lang="en-US" dirty="0">
                <a:solidFill>
                  <a:prstClr val="black">
                    <a:lumMod val="75000"/>
                    <a:lumOff val="25000"/>
                  </a:prstClr>
                </a:solidFill>
                <a:latin typeface="Calibri" panose="020F0502020204030204" pitchFamily="34" charset="0"/>
                <a:cs typeface="Calibri" panose="020F0502020204030204" pitchFamily="34" charset="0"/>
              </a:rPr>
              <a:t>The important part is that you don’t need to call all of the steps. </a:t>
            </a:r>
          </a:p>
          <a:p>
            <a:pPr algn="just">
              <a:lnSpc>
                <a:spcPct val="90000"/>
              </a:lnSpc>
              <a:buClr>
                <a:srgbClr val="4F81BD"/>
              </a:buClr>
            </a:pPr>
            <a:r>
              <a:rPr lang="en-US" dirty="0">
                <a:solidFill>
                  <a:prstClr val="black">
                    <a:lumMod val="75000"/>
                    <a:lumOff val="25000"/>
                  </a:prstClr>
                </a:solidFill>
                <a:latin typeface="Calibri" panose="020F0502020204030204" pitchFamily="34" charset="0"/>
                <a:cs typeface="Calibri" panose="020F0502020204030204" pitchFamily="34" charset="0"/>
              </a:rPr>
              <a:t>You can call only those steps that are necessary for producing a particular configuration of an object.</a:t>
            </a:r>
          </a:p>
          <a:p>
            <a:pPr marL="0" indent="0" algn="just">
              <a:lnSpc>
                <a:spcPct val="90000"/>
              </a:lnSpc>
              <a:buClr>
                <a:srgbClr val="4F81BD"/>
              </a:buClr>
              <a:buFont typeface="Wingdings 3" charset="2"/>
              <a:buNone/>
            </a:pPr>
            <a:endParaRPr lang="en-US" dirty="0">
              <a:solidFill>
                <a:prstClr val="black">
                  <a:lumMod val="75000"/>
                  <a:lumOff val="25000"/>
                </a:prst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0116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42197" y="261308"/>
            <a:ext cx="2906973" cy="571206"/>
          </a:xfrm>
        </p:spPr>
        <p:txBody>
          <a:bodyPr>
            <a:normAutofit/>
          </a:bodyPr>
          <a:lstStyle/>
          <a:p>
            <a:r>
              <a:rPr lang="en-US" sz="2000" b="1" dirty="0"/>
              <a:t>Builder Design Pattern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2060" y="261308"/>
            <a:ext cx="5336274" cy="6570359"/>
          </a:xfrm>
        </p:spPr>
      </p:pic>
      <p:sp>
        <p:nvSpPr>
          <p:cNvPr id="5" name="Rectangle 4"/>
          <p:cNvSpPr/>
          <p:nvPr/>
        </p:nvSpPr>
        <p:spPr>
          <a:xfrm>
            <a:off x="891654" y="2014014"/>
            <a:ext cx="4499212" cy="523220"/>
          </a:xfrm>
          <a:prstGeom prst="rect">
            <a:avLst/>
          </a:prstGeom>
        </p:spPr>
        <p:txBody>
          <a:bodyPr wrap="square">
            <a:spAutoFit/>
          </a:bodyPr>
          <a:lstStyle/>
          <a:p>
            <a:pPr algn="just">
              <a:buFont typeface="+mj-lt"/>
              <a:buAutoNum type="arabicPeriod"/>
            </a:pPr>
            <a:r>
              <a:rPr lang="en-US" sz="1400" dirty="0">
                <a:solidFill>
                  <a:srgbClr val="444444"/>
                </a:solidFill>
                <a:latin typeface="PT Sans"/>
              </a:rPr>
              <a:t>The </a:t>
            </a:r>
            <a:r>
              <a:rPr lang="en-US" sz="1400" b="1" dirty="0">
                <a:solidFill>
                  <a:srgbClr val="444444"/>
                </a:solidFill>
                <a:latin typeface="PT Sans"/>
              </a:rPr>
              <a:t>Builder</a:t>
            </a:r>
            <a:r>
              <a:rPr lang="en-US" sz="1400" dirty="0">
                <a:solidFill>
                  <a:srgbClr val="444444"/>
                </a:solidFill>
                <a:latin typeface="PT Sans"/>
              </a:rPr>
              <a:t> interface declares product construction steps that are common to all types of builders.</a:t>
            </a:r>
          </a:p>
        </p:txBody>
      </p:sp>
      <p:sp>
        <p:nvSpPr>
          <p:cNvPr id="6" name="Rectangle 5"/>
          <p:cNvSpPr/>
          <p:nvPr/>
        </p:nvSpPr>
        <p:spPr>
          <a:xfrm>
            <a:off x="891654" y="3546487"/>
            <a:ext cx="4717576" cy="738664"/>
          </a:xfrm>
          <a:prstGeom prst="rect">
            <a:avLst/>
          </a:prstGeom>
        </p:spPr>
        <p:txBody>
          <a:bodyPr wrap="square">
            <a:spAutoFit/>
          </a:bodyPr>
          <a:lstStyle/>
          <a:p>
            <a:pPr algn="just"/>
            <a:r>
              <a:rPr lang="en-US" sz="1400" b="1" dirty="0">
                <a:solidFill>
                  <a:srgbClr val="444444"/>
                </a:solidFill>
                <a:latin typeface="PT Sans"/>
              </a:rPr>
              <a:t>2. Concrete Builders</a:t>
            </a:r>
            <a:r>
              <a:rPr lang="en-US" sz="1400" dirty="0">
                <a:solidFill>
                  <a:srgbClr val="444444"/>
                </a:solidFill>
                <a:latin typeface="PT Sans"/>
              </a:rPr>
              <a:t> provide different implementations of the construction steps. Concrete builders may produce products that don’t follow the common interface.</a:t>
            </a:r>
          </a:p>
        </p:txBody>
      </p:sp>
    </p:spTree>
    <p:extLst>
      <p:ext uri="{BB962C8B-B14F-4D97-AF65-F5344CB8AC3E}">
        <p14:creationId xmlns:p14="http://schemas.microsoft.com/office/powerpoint/2010/main" val="4032437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8248" y="397786"/>
            <a:ext cx="3643952" cy="571206"/>
          </a:xfrm>
        </p:spPr>
        <p:txBody>
          <a:bodyPr>
            <a:noAutofit/>
          </a:bodyPr>
          <a:lstStyle/>
          <a:p>
            <a:r>
              <a:rPr lang="en-US" sz="2400" b="1" dirty="0">
                <a:latin typeface="+mn-lt"/>
              </a:rPr>
              <a:t>Builder Design Pattern </a:t>
            </a: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2200" y="90924"/>
            <a:ext cx="6119908" cy="6651072"/>
          </a:xfrm>
        </p:spPr>
      </p:pic>
    </p:spTree>
    <p:extLst>
      <p:ext uri="{BB962C8B-B14F-4D97-AF65-F5344CB8AC3E}">
        <p14:creationId xmlns:p14="http://schemas.microsoft.com/office/powerpoint/2010/main" val="420461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1"/>
          </p:nvPr>
        </p:nvSpPr>
        <p:spPr>
          <a:xfrm>
            <a:off x="2250743" y="1945943"/>
            <a:ext cx="4152900" cy="4495800"/>
          </a:xfrm>
        </p:spPr>
        <p:txBody>
          <a:bodyPr>
            <a:normAutofit/>
          </a:bodyPr>
          <a:lstStyle/>
          <a:p>
            <a:pPr lvl="1" eaLnBrk="1" hangingPunct="1"/>
            <a:r>
              <a:rPr lang="en-US" altLang="en-US" sz="2800" i="1" dirty="0">
                <a:ea typeface="ＭＳ Ｐゴシック" panose="020B0600070205080204" pitchFamily="34" charset="-128"/>
              </a:rPr>
              <a:t>Structural Patterns</a:t>
            </a:r>
          </a:p>
          <a:p>
            <a:pPr lvl="2" eaLnBrk="1" hangingPunct="1"/>
            <a:r>
              <a:rPr lang="en-US" altLang="en-US" sz="1800" b="1" dirty="0">
                <a:solidFill>
                  <a:schemeClr val="tx1"/>
                </a:solidFill>
                <a:ea typeface="ＭＳ Ｐゴシック" panose="020B0600070205080204" pitchFamily="34" charset="-128"/>
              </a:rPr>
              <a:t>Adapter </a:t>
            </a:r>
          </a:p>
          <a:p>
            <a:pPr lvl="2" eaLnBrk="1" hangingPunct="1"/>
            <a:r>
              <a:rPr lang="en-US" altLang="en-US" sz="1800" b="1" dirty="0">
                <a:solidFill>
                  <a:schemeClr val="tx1"/>
                </a:solidFill>
                <a:ea typeface="ＭＳ Ｐゴシック" panose="020B0600070205080204" pitchFamily="34" charset="-128"/>
              </a:rPr>
              <a:t>Bridge</a:t>
            </a:r>
          </a:p>
          <a:p>
            <a:pPr lvl="2" eaLnBrk="1" hangingPunct="1"/>
            <a:r>
              <a:rPr lang="en-US" altLang="en-US" sz="1800" dirty="0">
                <a:solidFill>
                  <a:schemeClr val="tx1"/>
                </a:solidFill>
                <a:ea typeface="ＭＳ Ｐゴシック" panose="020B0600070205080204" pitchFamily="34" charset="-128"/>
              </a:rPr>
              <a:t>Composite </a:t>
            </a:r>
          </a:p>
          <a:p>
            <a:pPr lvl="2" eaLnBrk="1" hangingPunct="1"/>
            <a:r>
              <a:rPr lang="en-US" altLang="en-US" sz="1800" dirty="0">
                <a:solidFill>
                  <a:schemeClr val="tx1"/>
                </a:solidFill>
                <a:ea typeface="ＭＳ Ｐゴシック" panose="020B0600070205080204" pitchFamily="34" charset="-128"/>
              </a:rPr>
              <a:t>Decorator </a:t>
            </a:r>
          </a:p>
          <a:p>
            <a:pPr lvl="2" eaLnBrk="1" hangingPunct="1"/>
            <a:r>
              <a:rPr lang="en-US" altLang="en-US" sz="1800" dirty="0">
                <a:solidFill>
                  <a:schemeClr val="tx1"/>
                </a:solidFill>
                <a:ea typeface="ＭＳ Ｐゴシック" panose="020B0600070205080204" pitchFamily="34" charset="-128"/>
              </a:rPr>
              <a:t>Façade</a:t>
            </a:r>
          </a:p>
          <a:p>
            <a:pPr lvl="2" eaLnBrk="1" hangingPunct="1"/>
            <a:r>
              <a:rPr lang="en-US" altLang="en-US" sz="1800" dirty="0">
                <a:solidFill>
                  <a:schemeClr val="tx1"/>
                </a:solidFill>
                <a:ea typeface="ＭＳ Ｐゴシック" panose="020B0600070205080204" pitchFamily="34" charset="-128"/>
              </a:rPr>
              <a:t>Flyweight </a:t>
            </a:r>
          </a:p>
          <a:p>
            <a:pPr lvl="2" eaLnBrk="1" hangingPunct="1"/>
            <a:r>
              <a:rPr lang="en-US" altLang="en-US" sz="1800" b="1" dirty="0">
                <a:solidFill>
                  <a:schemeClr val="tx1"/>
                </a:solidFill>
                <a:ea typeface="ＭＳ Ｐゴシック" panose="020B0600070205080204" pitchFamily="34" charset="-128"/>
              </a:rPr>
              <a:t>Proxy</a:t>
            </a:r>
          </a:p>
        </p:txBody>
      </p:sp>
    </p:spTree>
    <p:extLst>
      <p:ext uri="{BB962C8B-B14F-4D97-AF65-F5344CB8AC3E}">
        <p14:creationId xmlns:p14="http://schemas.microsoft.com/office/powerpoint/2010/main" val="4128034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a:t>Adapter Design Pattern</a:t>
            </a:r>
            <a:br>
              <a:rPr lang="en-US" dirty="0"/>
            </a:br>
            <a:r>
              <a:rPr lang="en-US" sz="1800" dirty="0"/>
              <a:t>(structural pattern)</a:t>
            </a:r>
          </a:p>
        </p:txBody>
      </p:sp>
    </p:spTree>
    <p:extLst>
      <p:ext uri="{BB962C8B-B14F-4D97-AF65-F5344CB8AC3E}">
        <p14:creationId xmlns:p14="http://schemas.microsoft.com/office/powerpoint/2010/main" val="4011095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7783" y="2442949"/>
            <a:ext cx="9266829" cy="257942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Adapter is a structural design pattern that allows objects with incompatible interfaces to collaborate.</a:t>
            </a:r>
          </a:p>
        </p:txBody>
      </p:sp>
      <p:sp>
        <p:nvSpPr>
          <p:cNvPr id="7" name="Title 6"/>
          <p:cNvSpPr>
            <a:spLocks noGrp="1"/>
          </p:cNvSpPr>
          <p:nvPr>
            <p:ph type="title"/>
          </p:nvPr>
        </p:nvSpPr>
        <p:spPr/>
        <p:txBody>
          <a:bodyPr/>
          <a:lstStyle/>
          <a:p>
            <a:r>
              <a:rPr lang="en-US" dirty="0"/>
              <a:t>Adapter Design Pattern </a:t>
            </a:r>
          </a:p>
        </p:txBody>
      </p:sp>
    </p:spTree>
    <p:extLst>
      <p:ext uri="{BB962C8B-B14F-4D97-AF65-F5344CB8AC3E}">
        <p14:creationId xmlns:p14="http://schemas.microsoft.com/office/powerpoint/2010/main" val="216866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8581" y="2341729"/>
            <a:ext cx="9179878" cy="2694295"/>
          </a:xfrm>
        </p:spPr>
        <p:txBody>
          <a:bodyPr>
            <a:normAutofit/>
          </a:bodyPr>
          <a:lstStyle/>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A good design is more than just knowing and applying OO concepts like abstraction, inheritance, and polymorphism. </a:t>
            </a:r>
          </a:p>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Designers focuses on creating flexible designs that are more maintainable and that can cope with changes easily. </a:t>
            </a:r>
          </a:p>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a:t>Introduction to design patterns</a:t>
            </a:r>
          </a:p>
        </p:txBody>
      </p:sp>
    </p:spTree>
    <p:extLst>
      <p:ext uri="{BB962C8B-B14F-4D97-AF65-F5344CB8AC3E}">
        <p14:creationId xmlns:p14="http://schemas.microsoft.com/office/powerpoint/2010/main" val="3009410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495566"/>
            <a:ext cx="4121624" cy="5150894"/>
          </a:xfrm>
        </p:spPr>
        <p:txBody>
          <a:bodyPr>
            <a:normAutofit fontScale="77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3100" b="1" dirty="0">
                <a:latin typeface="Calibri" panose="020F0502020204030204" pitchFamily="34" charset="0"/>
                <a:cs typeface="Calibri" panose="020F0502020204030204" pitchFamily="34" charset="0"/>
              </a:rPr>
              <a:t>Problem Statement:</a:t>
            </a:r>
          </a:p>
          <a:p>
            <a:pPr marL="0" indent="0" algn="just">
              <a:lnSpc>
                <a:spcPct val="90000"/>
              </a:lnSpc>
              <a:buNone/>
            </a:pPr>
            <a:r>
              <a:rPr lang="en-US" sz="2400" dirty="0">
                <a:latin typeface="Calibri" panose="020F0502020204030204" pitchFamily="34" charset="0"/>
                <a:cs typeface="Calibri" panose="020F0502020204030204" pitchFamily="34" charset="0"/>
              </a:rPr>
              <a:t>Imagine that you’re creating a stock market monitoring app. </a:t>
            </a:r>
          </a:p>
          <a:p>
            <a:pPr marL="0" indent="0" algn="just">
              <a:lnSpc>
                <a:spcPct val="90000"/>
              </a:lnSpc>
              <a:buNone/>
            </a:pPr>
            <a:r>
              <a:rPr lang="en-US" sz="2400" dirty="0">
                <a:latin typeface="Calibri" panose="020F0502020204030204" pitchFamily="34" charset="0"/>
                <a:cs typeface="Calibri" panose="020F0502020204030204" pitchFamily="34" charset="0"/>
              </a:rPr>
              <a:t>The app downloads the stock data from multiple sources in XML format and then displays nice-looking charts and diagrams for the user.</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At some point, you decide to improve the app by integrating a smart 3rd-party analytics library. </a:t>
            </a:r>
          </a:p>
          <a:p>
            <a:pPr marL="0" indent="0" algn="just">
              <a:lnSpc>
                <a:spcPct val="90000"/>
              </a:lnSpc>
              <a:buNone/>
            </a:pPr>
            <a:r>
              <a:rPr lang="en-US" sz="2400" dirty="0">
                <a:latin typeface="Calibri" panose="020F0502020204030204" pitchFamily="34" charset="0"/>
                <a:cs typeface="Calibri" panose="020F0502020204030204" pitchFamily="34" charset="0"/>
              </a:rPr>
              <a:t>But the analytics library only works with data in JSON format.</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You can’t use the analytics library “as is” because it expects the data in a format that’s incompatible with your app.</a:t>
            </a: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a:t>Adapter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717" y="2899988"/>
            <a:ext cx="5900256" cy="2722889"/>
          </a:xfrm>
          <a:prstGeom prst="rect">
            <a:avLst/>
          </a:prstGeom>
        </p:spPr>
      </p:pic>
    </p:spTree>
    <p:extLst>
      <p:ext uri="{BB962C8B-B14F-4D97-AF65-F5344CB8AC3E}">
        <p14:creationId xmlns:p14="http://schemas.microsoft.com/office/powerpoint/2010/main" val="24419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733265" y="1501254"/>
            <a:ext cx="4380932" cy="5022376"/>
          </a:xfrm>
        </p:spPr>
        <p:txBody>
          <a:bodyPr>
            <a:normAutofit fontScale="92500" lnSpcReduction="20000"/>
          </a:bodyPr>
          <a:lstStyle/>
          <a:p>
            <a:pPr marL="0" indent="0" algn="just">
              <a:buNone/>
            </a:pPr>
            <a:r>
              <a:rPr lang="en-US" sz="2400" u="sng" dirty="0">
                <a:latin typeface="Calibri" panose="020F0502020204030204" pitchFamily="34" charset="0"/>
                <a:cs typeface="Calibri" panose="020F0502020204030204" pitchFamily="34" charset="0"/>
              </a:rPr>
              <a:t>Solution:</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You can create an </a:t>
            </a:r>
            <a:r>
              <a:rPr lang="en-US" sz="2000" i="1" dirty="0">
                <a:latin typeface="Calibri" panose="020F0502020204030204" pitchFamily="34" charset="0"/>
                <a:cs typeface="Calibri" panose="020F0502020204030204" pitchFamily="34" charset="0"/>
              </a:rPr>
              <a:t>adapter</a:t>
            </a:r>
            <a:r>
              <a:rPr lang="en-US" sz="2000" dirty="0">
                <a:latin typeface="Calibri" panose="020F0502020204030204" pitchFamily="34" charset="0"/>
                <a:cs typeface="Calibri" panose="020F0502020204030204" pitchFamily="34" charset="0"/>
              </a:rPr>
              <a:t>. This is a special object that converts the interface of one object so that another object can understand it.</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An adapter wraps one of the objects to hide the complexity of conversion happening behind the scenes. </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The wrapped object isn’t even aware of the adapter. For example, you can wrap an object that operates in meters and kilometers with an adapter that converts all of the data to imperial units such as feet and miles.</a:t>
            </a:r>
          </a:p>
          <a:p>
            <a:pPr algn="just"/>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33" y="2058021"/>
            <a:ext cx="5479153" cy="3537561"/>
          </a:xfrm>
          <a:prstGeom prst="rect">
            <a:avLst/>
          </a:prstGeom>
        </p:spPr>
      </p:pic>
    </p:spTree>
    <p:extLst>
      <p:ext uri="{BB962C8B-B14F-4D97-AF65-F5344CB8AC3E}">
        <p14:creationId xmlns:p14="http://schemas.microsoft.com/office/powerpoint/2010/main" val="1542146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Adapters can not only convert data into various formats but can also help objects with different interfaces collaborate. </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b="1" dirty="0">
                <a:latin typeface="Calibri" panose="020F0502020204030204" pitchFamily="34" charset="0"/>
                <a:cs typeface="Calibri" panose="020F0502020204030204" pitchFamily="34" charset="0"/>
              </a:rPr>
              <a:t>Here’s how it works:</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The adapter gets an interface, compatible with one of the existing objects.</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Using this interface, the existing object can safely call the adapter’s methods.</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Upon receiving a call, the adapter passes the request to the second object, but in a format and order that the second object expects.</a:t>
            </a:r>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08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200" y="1809691"/>
            <a:ext cx="8036516" cy="3772243"/>
          </a:xfrm>
        </p:spPr>
      </p:pic>
    </p:spTree>
    <p:extLst>
      <p:ext uri="{BB962C8B-B14F-4D97-AF65-F5344CB8AC3E}">
        <p14:creationId xmlns:p14="http://schemas.microsoft.com/office/powerpoint/2010/main" val="2343029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a:t>Bridge Design Pattern</a:t>
            </a:r>
            <a:br>
              <a:rPr lang="en-US" dirty="0"/>
            </a:br>
            <a:r>
              <a:rPr lang="en-US" sz="1800" dirty="0"/>
              <a:t>(structural pattern)</a:t>
            </a:r>
          </a:p>
        </p:txBody>
      </p:sp>
    </p:spTree>
    <p:extLst>
      <p:ext uri="{BB962C8B-B14F-4D97-AF65-F5344CB8AC3E}">
        <p14:creationId xmlns:p14="http://schemas.microsoft.com/office/powerpoint/2010/main" val="1855887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Bridge 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Bridge is a structural design pattern that lets you split a large class or a set of closely related classes into two separate hierarchies</a:t>
            </a:r>
          </a:p>
          <a:p>
            <a:pPr marL="0" indent="0" algn="just">
              <a:buNone/>
            </a:pPr>
            <a:r>
              <a:rPr lang="en-US" sz="2000" b="1" dirty="0">
                <a:latin typeface="Calibri" panose="020F0502020204030204" pitchFamily="34" charset="0"/>
                <a:cs typeface="Calibri" panose="020F0502020204030204" pitchFamily="34" charset="0"/>
              </a:rPr>
              <a:t>	</a:t>
            </a:r>
          </a:p>
          <a:p>
            <a:pPr marL="400050" lvl="1" indent="0" algn="just">
              <a:buNone/>
            </a:pPr>
            <a:r>
              <a:rPr lang="en-US" sz="2000" b="1" dirty="0">
                <a:latin typeface="Calibri" panose="020F0502020204030204" pitchFamily="34" charset="0"/>
                <a:cs typeface="Calibri" panose="020F0502020204030204" pitchFamily="34" charset="0"/>
              </a:rPr>
              <a:t>abstraction and implementation</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which can be developed independently of each other.</a:t>
            </a:r>
          </a:p>
          <a:p>
            <a:pPr marL="0" indent="0" algn="just">
              <a:buNone/>
            </a:pPr>
            <a:endParaRPr lang="en-US" sz="20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5424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8" y="1255591"/>
            <a:ext cx="4913189" cy="5424985"/>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a:latin typeface="Calibri" panose="020F0502020204030204" pitchFamily="34" charset="0"/>
                <a:cs typeface="Calibri" panose="020F0502020204030204" pitchFamily="34" charset="0"/>
              </a:rPr>
              <a:t>Problem Statement:</a:t>
            </a:r>
          </a:p>
          <a:p>
            <a:pPr marL="0" indent="0" algn="just">
              <a:lnSpc>
                <a:spcPct val="90000"/>
              </a:lnSpc>
              <a:buNone/>
            </a:pPr>
            <a:r>
              <a:rPr lang="en-US" sz="2600" dirty="0">
                <a:latin typeface="Calibri" panose="020F0502020204030204" pitchFamily="34" charset="0"/>
                <a:cs typeface="Calibri" panose="020F0502020204030204" pitchFamily="34" charset="0"/>
              </a:rPr>
              <a:t>Say you have a geometric Shape class with a pair of subclasses: Circle and Square. </a:t>
            </a:r>
          </a:p>
          <a:p>
            <a:pPr marL="0" indent="0" algn="just">
              <a:lnSpc>
                <a:spcPct val="90000"/>
              </a:lnSpc>
              <a:buNone/>
            </a:pPr>
            <a:endParaRPr lang="en-US" sz="2600" dirty="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You want to extend this class hierarchy to incorporate colors, so you plan to create Red and Blue shape subclasses.</a:t>
            </a:r>
          </a:p>
          <a:p>
            <a:pPr marL="0" indent="0" algn="just">
              <a:lnSpc>
                <a:spcPct val="90000"/>
              </a:lnSpc>
              <a:buNone/>
            </a:pPr>
            <a:endParaRPr lang="en-US" sz="2600" dirty="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However, since you already have two subclasses, you’ll need to create four class combinations such as </a:t>
            </a:r>
            <a:r>
              <a:rPr lang="en-US" sz="2600" dirty="0" err="1">
                <a:latin typeface="Calibri" panose="020F0502020204030204" pitchFamily="34" charset="0"/>
                <a:cs typeface="Calibri" panose="020F0502020204030204" pitchFamily="34" charset="0"/>
              </a:rPr>
              <a:t>BlueCircle</a:t>
            </a:r>
            <a:r>
              <a:rPr lang="en-US" sz="2600" dirty="0">
                <a:latin typeface="Calibri" panose="020F0502020204030204" pitchFamily="34" charset="0"/>
                <a:cs typeface="Calibri" panose="020F0502020204030204" pitchFamily="34" charset="0"/>
              </a:rPr>
              <a:t> and </a:t>
            </a:r>
            <a:r>
              <a:rPr lang="en-US" sz="2600" dirty="0" err="1">
                <a:latin typeface="Calibri" panose="020F0502020204030204" pitchFamily="34" charset="0"/>
                <a:cs typeface="Calibri" panose="020F0502020204030204" pitchFamily="34" charset="0"/>
              </a:rPr>
              <a:t>RedSquare</a:t>
            </a:r>
            <a:r>
              <a:rPr lang="en-US" sz="2600" dirty="0">
                <a:latin typeface="Calibri" panose="020F0502020204030204" pitchFamily="34" charset="0"/>
                <a:cs typeface="Calibri" panose="020F0502020204030204" pitchFamily="34" charset="0"/>
              </a:rPr>
              <a:t>.</a:t>
            </a:r>
          </a:p>
          <a:p>
            <a:pPr marL="0" indent="0" algn="just">
              <a:lnSpc>
                <a:spcPct val="90000"/>
              </a:lnSpc>
              <a:buNone/>
            </a:pPr>
            <a:endParaRPr lang="en-US" sz="2600" dirty="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Adding new shape types and colors to the hierarchy will grow it exponentially. </a:t>
            </a:r>
          </a:p>
          <a:p>
            <a:pPr marL="0" indent="0" algn="just">
              <a:lnSpc>
                <a:spcPct val="90000"/>
              </a:lnSpc>
              <a:buNone/>
            </a:pPr>
            <a:endParaRPr lang="en-US" sz="2600" dirty="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For example, to add a triangle shape you’d need to introduce two subclasses, one for each color. </a:t>
            </a:r>
          </a:p>
          <a:p>
            <a:pPr marL="0" indent="0" algn="just">
              <a:lnSpc>
                <a:spcPct val="90000"/>
              </a:lnSpc>
              <a:buNone/>
            </a:pPr>
            <a:endParaRPr lang="en-US" sz="2600" dirty="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And after that, adding a new color would require creating three subclasses, one for each shape type. The further we go, the worse it becomes.</a:t>
            </a:r>
          </a:p>
        </p:txBody>
      </p:sp>
      <p:sp>
        <p:nvSpPr>
          <p:cNvPr id="7" name="Title 6"/>
          <p:cNvSpPr>
            <a:spLocks noGrp="1"/>
          </p:cNvSpPr>
          <p:nvPr>
            <p:ph type="title"/>
          </p:nvPr>
        </p:nvSpPr>
        <p:spPr>
          <a:xfrm>
            <a:off x="2456447" y="337506"/>
            <a:ext cx="8911687" cy="890793"/>
          </a:xfrm>
        </p:spPr>
        <p:txBody>
          <a:bodyPr/>
          <a:lstStyle/>
          <a:p>
            <a:r>
              <a:rPr lang="en-US" dirty="0"/>
              <a:t>Bridge Design Pattern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398" y="2305606"/>
            <a:ext cx="5308984" cy="3461050"/>
          </a:xfrm>
          <a:prstGeom prst="rect">
            <a:avLst/>
          </a:prstGeom>
        </p:spPr>
      </p:pic>
    </p:spTree>
    <p:extLst>
      <p:ext uri="{BB962C8B-B14F-4D97-AF65-F5344CB8AC3E}">
        <p14:creationId xmlns:p14="http://schemas.microsoft.com/office/powerpoint/2010/main" val="266364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2196" y="1378231"/>
            <a:ext cx="4913189" cy="5097436"/>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a:latin typeface="Calibri" panose="020F0502020204030204" pitchFamily="34" charset="0"/>
                <a:cs typeface="Calibri" panose="020F0502020204030204" pitchFamily="34" charset="0"/>
              </a:rPr>
              <a:t>Solution:</a:t>
            </a:r>
          </a:p>
          <a:p>
            <a:pPr marL="0" indent="0" algn="just">
              <a:lnSpc>
                <a:spcPct val="90000"/>
              </a:lnSpc>
              <a:buNone/>
            </a:pPr>
            <a:endParaRPr lang="en-US" sz="2900" b="1"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This problem occurs because we’re trying to extend the shape classes in two independent dimensions: by form and by color.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That’s a very common issue with class inheritance.</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The Bridge pattern attempts to solve this problem by switching from inheritance to the object composition.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What this means is that you extract one of the dimensions into a separate class hierarchy, so that the original classes will reference an object of the new hierarchy, instead of having all of its state and behaviors within one class.</a:t>
            </a:r>
          </a:p>
          <a:p>
            <a:pPr marL="0" indent="0" algn="just">
              <a:lnSpc>
                <a:spcPct val="90000"/>
              </a:lnSpc>
              <a:buNone/>
            </a:pPr>
            <a:endParaRPr lang="en-US" sz="2900" b="1"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a:t>Bridge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083" y="2434782"/>
            <a:ext cx="5411028" cy="2519355"/>
          </a:xfrm>
          <a:prstGeom prst="rect">
            <a:avLst/>
          </a:prstGeom>
        </p:spPr>
      </p:pic>
    </p:spTree>
    <p:extLst>
      <p:ext uri="{BB962C8B-B14F-4D97-AF65-F5344CB8AC3E}">
        <p14:creationId xmlns:p14="http://schemas.microsoft.com/office/powerpoint/2010/main" val="2619517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56447" y="337506"/>
            <a:ext cx="8911687" cy="890793"/>
          </a:xfrm>
        </p:spPr>
        <p:txBody>
          <a:bodyPr/>
          <a:lstStyle/>
          <a:p>
            <a:r>
              <a:rPr lang="en-US" dirty="0"/>
              <a:t>Bridge Design Pattern </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491" y="1228299"/>
            <a:ext cx="6450305" cy="5363174"/>
          </a:xfrm>
          <a:prstGeom prst="rect">
            <a:avLst/>
          </a:prstGeom>
        </p:spPr>
      </p:pic>
    </p:spTree>
    <p:extLst>
      <p:ext uri="{BB962C8B-B14F-4D97-AF65-F5344CB8AC3E}">
        <p14:creationId xmlns:p14="http://schemas.microsoft.com/office/powerpoint/2010/main" val="3586139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a:t>Bridge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159" y="1089374"/>
            <a:ext cx="7866677" cy="5557086"/>
          </a:xfrm>
          <a:prstGeom prst="rect">
            <a:avLst/>
          </a:prstGeom>
        </p:spPr>
      </p:pic>
    </p:spTree>
    <p:extLst>
      <p:ext uri="{BB962C8B-B14F-4D97-AF65-F5344CB8AC3E}">
        <p14:creationId xmlns:p14="http://schemas.microsoft.com/office/powerpoint/2010/main" val="302529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2362200" y="529704"/>
            <a:ext cx="8001000" cy="1189554"/>
          </a:xfrm>
        </p:spPr>
        <p:txBody>
          <a:bodyPr/>
          <a:lstStyle/>
          <a:p>
            <a:pPr algn="ctr" eaLnBrk="1" hangingPunct="1"/>
            <a:r>
              <a:rPr lang="en-US" altLang="en-US" dirty="0">
                <a:solidFill>
                  <a:srgbClr val="990000"/>
                </a:solidFill>
              </a:rPr>
              <a:t>How Patterns are used</a:t>
            </a:r>
          </a:p>
        </p:txBody>
      </p:sp>
      <p:sp>
        <p:nvSpPr>
          <p:cNvPr id="5123" name="Rectangle 3"/>
          <p:cNvSpPr>
            <a:spLocks noGrp="1"/>
          </p:cNvSpPr>
          <p:nvPr>
            <p:ph type="body" idx="4294967295"/>
          </p:nvPr>
        </p:nvSpPr>
        <p:spPr>
          <a:xfrm>
            <a:off x="4229100" y="1858280"/>
            <a:ext cx="4800600" cy="2362200"/>
          </a:xfrm>
        </p:spPr>
        <p:txBody>
          <a:bodyPr/>
          <a:lstStyle/>
          <a:p>
            <a:pPr eaLnBrk="1" hangingPunct="1">
              <a:buFontTx/>
              <a:buNone/>
            </a:pPr>
            <a:endParaRPr lang="en-US" altLang="en-US" dirty="0">
              <a:solidFill>
                <a:srgbClr val="0000FF"/>
              </a:solidFill>
            </a:endParaRPr>
          </a:p>
          <a:p>
            <a:pPr lvl="1" eaLnBrk="1" hangingPunct="1"/>
            <a:r>
              <a:rPr lang="en-US" altLang="en-US" dirty="0"/>
              <a:t>Design Problem.</a:t>
            </a:r>
          </a:p>
          <a:p>
            <a:pPr lvl="1" eaLnBrk="1" hangingPunct="1"/>
            <a:r>
              <a:rPr lang="en-US" altLang="en-US" dirty="0"/>
              <a:t>Solution.</a:t>
            </a:r>
          </a:p>
          <a:p>
            <a:pPr lvl="1" eaLnBrk="1" hangingPunct="1"/>
            <a:r>
              <a:rPr lang="en-US" altLang="en-US" dirty="0"/>
              <a:t>Implementation details.</a:t>
            </a:r>
          </a:p>
        </p:txBody>
      </p:sp>
      <p:pic>
        <p:nvPicPr>
          <p:cNvPr id="18436" name="Picture 4" descr="Archit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53104"/>
            <a:ext cx="12763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Programmer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419904"/>
            <a:ext cx="1905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descr="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81904"/>
            <a:ext cx="99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descr="implement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1450" y="4181904"/>
            <a:ext cx="10223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AutoShape 8"/>
          <p:cNvSpPr>
            <a:spLocks noChangeArrowheads="1"/>
          </p:cNvSpPr>
          <p:nvPr/>
        </p:nvSpPr>
        <p:spPr bwMode="auto">
          <a:xfrm>
            <a:off x="4572000" y="4639104"/>
            <a:ext cx="1524000" cy="685800"/>
          </a:xfrm>
          <a:prstGeom prst="leftRightArrow">
            <a:avLst>
              <a:gd name="adj1" fmla="val 50000"/>
              <a:gd name="adj2"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prstClr val="black"/>
                </a:solidFill>
              </a:rPr>
              <a:t>Reduce gap</a:t>
            </a:r>
          </a:p>
        </p:txBody>
      </p:sp>
      <p:sp>
        <p:nvSpPr>
          <p:cNvPr id="18443" name="AutoShape 11"/>
          <p:cNvSpPr>
            <a:spLocks noChangeArrowheads="1"/>
          </p:cNvSpPr>
          <p:nvPr/>
        </p:nvSpPr>
        <p:spPr bwMode="auto">
          <a:xfrm rot="2700000">
            <a:off x="2662238" y="4562904"/>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rot="10800000" vert="eaVert"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solidFill>
                <a:prstClr val="black"/>
              </a:solidFill>
            </a:endParaRPr>
          </a:p>
        </p:txBody>
      </p:sp>
      <p:sp>
        <p:nvSpPr>
          <p:cNvPr id="18445" name="AutoShape 13"/>
          <p:cNvSpPr>
            <a:spLocks noChangeArrowheads="1"/>
          </p:cNvSpPr>
          <p:nvPr/>
        </p:nvSpPr>
        <p:spPr bwMode="auto">
          <a:xfrm rot="21077673" flipV="1">
            <a:off x="7850188" y="4807379"/>
            <a:ext cx="1600200" cy="228600"/>
          </a:xfrm>
          <a:prstGeom prst="leftArrow">
            <a:avLst>
              <a:gd name="adj1" fmla="val 50000"/>
              <a:gd name="adj2" fmla="val 175000"/>
            </a:avLst>
          </a:prstGeom>
          <a:solidFill>
            <a:schemeClr val="accent1"/>
          </a:solidFill>
          <a:ln w="9525">
            <a:solidFill>
              <a:schemeClr val="tx1"/>
            </a:solidFill>
            <a:miter lim="800000"/>
            <a:headEnd/>
            <a:tailEnd/>
          </a:ln>
        </p:spPr>
        <p:txBody>
          <a:bodyPr rot="10800000"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solidFill>
                <a:prstClr val="black"/>
              </a:solidFill>
            </a:endParaRPr>
          </a:p>
        </p:txBody>
      </p:sp>
      <p:sp>
        <p:nvSpPr>
          <p:cNvPr id="18446" name="Text Box 14"/>
          <p:cNvSpPr txBox="1">
            <a:spLocks noChangeArrowheads="1"/>
          </p:cNvSpPr>
          <p:nvPr/>
        </p:nvSpPr>
        <p:spPr bwMode="auto">
          <a:xfrm>
            <a:off x="2362200" y="5567792"/>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solidFill>
                  <a:prstClr val="black"/>
                </a:solidFill>
              </a:rPr>
              <a:t>Design</a:t>
            </a:r>
          </a:p>
        </p:txBody>
      </p:sp>
      <p:sp>
        <p:nvSpPr>
          <p:cNvPr id="18447" name="Text Box 15"/>
          <p:cNvSpPr txBox="1">
            <a:spLocks noChangeArrowheads="1"/>
          </p:cNvSpPr>
          <p:nvPr/>
        </p:nvSpPr>
        <p:spPr bwMode="auto">
          <a:xfrm>
            <a:off x="7391400" y="5553505"/>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solidFill>
                  <a:prstClr val="black"/>
                </a:solidFill>
              </a:rPr>
              <a:t>Implementation</a:t>
            </a:r>
          </a:p>
        </p:txBody>
      </p:sp>
      <p:sp>
        <p:nvSpPr>
          <p:cNvPr id="18448" name="Line 16"/>
          <p:cNvSpPr>
            <a:spLocks noChangeShapeType="1"/>
          </p:cNvSpPr>
          <p:nvPr/>
        </p:nvSpPr>
        <p:spPr bwMode="auto">
          <a:xfrm flipV="1">
            <a:off x="3048000" y="2886504"/>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449" name="Line 17"/>
          <p:cNvSpPr>
            <a:spLocks noChangeShapeType="1"/>
          </p:cNvSpPr>
          <p:nvPr/>
        </p:nvSpPr>
        <p:spPr bwMode="auto">
          <a:xfrm flipH="1" flipV="1">
            <a:off x="7924800" y="3877104"/>
            <a:ext cx="1371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450" name="Text Box 18"/>
          <p:cNvSpPr txBox="1">
            <a:spLocks noChangeArrowheads="1"/>
          </p:cNvSpPr>
          <p:nvPr/>
        </p:nvSpPr>
        <p:spPr bwMode="auto">
          <a:xfrm>
            <a:off x="1752600" y="189590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solidFill>
                  <a:prstClr val="black"/>
                </a:solidFill>
              </a:rPr>
              <a:t>Designer</a:t>
            </a:r>
          </a:p>
        </p:txBody>
      </p:sp>
      <p:sp>
        <p:nvSpPr>
          <p:cNvPr id="18451" name="Text Box 19"/>
          <p:cNvSpPr txBox="1">
            <a:spLocks noChangeArrowheads="1"/>
          </p:cNvSpPr>
          <p:nvPr/>
        </p:nvSpPr>
        <p:spPr bwMode="auto">
          <a:xfrm>
            <a:off x="8839200" y="3053192"/>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solidFill>
                  <a:prstClr val="black"/>
                </a:solidFill>
              </a:rPr>
              <a:t>Programmer</a:t>
            </a:r>
          </a:p>
        </p:txBody>
      </p:sp>
    </p:spTree>
    <p:extLst>
      <p:ext uri="{BB962C8B-B14F-4D97-AF65-F5344CB8AC3E}">
        <p14:creationId xmlns:p14="http://schemas.microsoft.com/office/powerpoint/2010/main" val="2992432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a:t>Without Bridge Design Pattern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1288291"/>
            <a:ext cx="7975418" cy="4986929"/>
          </a:xfrm>
          <a:prstGeom prst="rect">
            <a:avLst/>
          </a:prstGeom>
        </p:spPr>
      </p:pic>
    </p:spTree>
    <p:extLst>
      <p:ext uri="{BB962C8B-B14F-4D97-AF65-F5344CB8AC3E}">
        <p14:creationId xmlns:p14="http://schemas.microsoft.com/office/powerpoint/2010/main" val="3534345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a:t>Bridge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853" y="1915225"/>
            <a:ext cx="9433993" cy="3737429"/>
          </a:xfrm>
          <a:prstGeom prst="rect">
            <a:avLst/>
          </a:prstGeom>
        </p:spPr>
      </p:pic>
    </p:spTree>
    <p:extLst>
      <p:ext uri="{BB962C8B-B14F-4D97-AF65-F5344CB8AC3E}">
        <p14:creationId xmlns:p14="http://schemas.microsoft.com/office/powerpoint/2010/main" val="3139761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6378" y="1392086"/>
            <a:ext cx="9153513" cy="5097436"/>
          </a:xfrm>
        </p:spPr>
        <p:txBody>
          <a:bodyPr>
            <a:normAutofit fontScale="77500" lnSpcReduction="20000"/>
          </a:bodyPr>
          <a:lstStyle/>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b="1" u="sng" dirty="0">
                <a:latin typeface="Calibri" panose="020F0502020204030204" pitchFamily="34" charset="0"/>
                <a:cs typeface="Calibri" panose="020F0502020204030204" pitchFamily="34" charset="0"/>
              </a:rPr>
              <a:t>Example:</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We have custom business logic to process employee data, and this processed employee data will be saved as an XML on a Windows machine and as a JSON file on a LINUX machine.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The saving part differs based on the operating system.</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As per the Bridge Design Pattern, we may abstract (decouple) the business processing logic from the saving logic and it will have no knowledge of how the data will be saved.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The abstraction contains a reference (via composition) to the implementer.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The implementer class (saving of data) details will be provided during the runtime based on the operating system and both abstraction and implementer can be developed independently.</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a:t>Bridge Design Pattern </a:t>
            </a:r>
          </a:p>
        </p:txBody>
      </p:sp>
    </p:spTree>
    <p:extLst>
      <p:ext uri="{BB962C8B-B14F-4D97-AF65-F5344CB8AC3E}">
        <p14:creationId xmlns:p14="http://schemas.microsoft.com/office/powerpoint/2010/main" val="225778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a:t>Proxy Design Pattern</a:t>
            </a:r>
            <a:br>
              <a:rPr lang="en-US" dirty="0"/>
            </a:br>
            <a:r>
              <a:rPr lang="en-US" sz="1800" dirty="0"/>
              <a:t>(structural pattern)</a:t>
            </a:r>
          </a:p>
        </p:txBody>
      </p:sp>
    </p:spTree>
    <p:extLst>
      <p:ext uri="{BB962C8B-B14F-4D97-AF65-F5344CB8AC3E}">
        <p14:creationId xmlns:p14="http://schemas.microsoft.com/office/powerpoint/2010/main" val="2894413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071" y="2300785"/>
            <a:ext cx="4476466" cy="2980899"/>
          </a:xfrm>
        </p:spPr>
        <p:txBody>
          <a:bodyPr>
            <a:normAutofit fontScale="9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Proxy is a structural design pattern that lets you provide a substitute or placeholder for another object.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 proxy controls access to the original object, allowing you to perform something either before or after the request gets through to the original object.</a:t>
            </a:r>
          </a:p>
        </p:txBody>
      </p:sp>
      <p:sp>
        <p:nvSpPr>
          <p:cNvPr id="7" name="Title 6"/>
          <p:cNvSpPr>
            <a:spLocks noGrp="1"/>
          </p:cNvSpPr>
          <p:nvPr>
            <p:ph type="title"/>
          </p:nvPr>
        </p:nvSpPr>
        <p:spPr/>
        <p:txBody>
          <a:bodyPr/>
          <a:lstStyle/>
          <a:p>
            <a:r>
              <a:rPr lang="en-US" dirty="0"/>
              <a:t>Proxy Design Pattern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481" y="2548085"/>
            <a:ext cx="5251131" cy="2214984"/>
          </a:xfrm>
          <a:prstGeom prst="rect">
            <a:avLst/>
          </a:prstGeom>
        </p:spPr>
      </p:pic>
    </p:spTree>
    <p:extLst>
      <p:ext uri="{BB962C8B-B14F-4D97-AF65-F5344CB8AC3E}">
        <p14:creationId xmlns:p14="http://schemas.microsoft.com/office/powerpoint/2010/main" val="271006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47265" y="337507"/>
            <a:ext cx="8911687" cy="1280890"/>
          </a:xfrm>
        </p:spPr>
        <p:txBody>
          <a:bodyPr/>
          <a:lstStyle/>
          <a:p>
            <a:r>
              <a:rPr lang="en-US" dirty="0"/>
              <a:t>Proxy Design Pattern </a:t>
            </a:r>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65" y="1377003"/>
            <a:ext cx="7364842" cy="5385461"/>
          </a:xfrm>
        </p:spPr>
      </p:pic>
    </p:spTree>
    <p:extLst>
      <p:ext uri="{BB962C8B-B14F-4D97-AF65-F5344CB8AC3E}">
        <p14:creationId xmlns:p14="http://schemas.microsoft.com/office/powerpoint/2010/main" val="494688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a:t> </a:t>
            </a:r>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a:t>HAVE </a:t>
            </a:r>
            <a:r>
              <a:rPr lang="en-US" sz="4400" b="1"/>
              <a:t>A GOOD </a:t>
            </a:r>
            <a:r>
              <a:rPr lang="en-US" sz="4400" b="1" dirty="0"/>
              <a:t>DAY!</a:t>
            </a:r>
          </a:p>
        </p:txBody>
      </p:sp>
    </p:spTree>
    <p:extLst>
      <p:ext uri="{BB962C8B-B14F-4D97-AF65-F5344CB8AC3E}">
        <p14:creationId xmlns:p14="http://schemas.microsoft.com/office/powerpoint/2010/main" val="31641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Pattern</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164" y="2160838"/>
            <a:ext cx="6713394" cy="396700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29" y="2811639"/>
            <a:ext cx="2744262" cy="2665405"/>
          </a:xfrm>
          <a:prstGeom prst="rect">
            <a:avLst/>
          </a:prstGeom>
        </p:spPr>
      </p:pic>
    </p:spTree>
    <p:extLst>
      <p:ext uri="{BB962C8B-B14F-4D97-AF65-F5344CB8AC3E}">
        <p14:creationId xmlns:p14="http://schemas.microsoft.com/office/powerpoint/2010/main" val="5586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8957" y="1905000"/>
            <a:ext cx="8229600" cy="3360218"/>
          </a:xfrm>
        </p:spPr>
        <p:txBody>
          <a:bodyPr>
            <a:normAutofit/>
          </a:bodyPr>
          <a:lstStyle/>
          <a:p>
            <a:pPr algn="just">
              <a:lnSpc>
                <a:spcPct val="80000"/>
              </a:lnSpc>
              <a:buClr>
                <a:schemeClr val="hlink"/>
              </a:buClr>
              <a:buFont typeface="Wingdings" panose="05000000000000000000" pitchFamily="2" charset="2"/>
              <a:buChar char="§"/>
            </a:pPr>
            <a:endParaRPr lang="en-US" sz="2400" dirty="0"/>
          </a:p>
          <a:p>
            <a:pPr marL="0" indent="0" algn="just">
              <a:lnSpc>
                <a:spcPct val="80000"/>
              </a:lnSpc>
              <a:buClr>
                <a:schemeClr val="hlink"/>
              </a:buClr>
              <a:buNone/>
            </a:pPr>
            <a:r>
              <a:rPr lang="en-US" sz="3200" b="1" dirty="0"/>
              <a:t>A Pattern must:</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Solve a problem and be useful.</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Have a context and can describe where the solution can be used. </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Recur in relevant situations.</a:t>
            </a:r>
          </a:p>
          <a:p>
            <a:pPr algn="just">
              <a:lnSpc>
                <a:spcPct val="80000"/>
              </a:lnSpc>
              <a:buClr>
                <a:schemeClr val="hlink"/>
              </a:buClr>
              <a:buFont typeface="Wingdings" panose="05000000000000000000" pitchFamily="2" charset="2"/>
              <a:buChar char="§"/>
            </a:pPr>
            <a:r>
              <a:rPr lang="en-US" sz="2400" dirty="0">
                <a:latin typeface="Calibri" panose="020F0502020204030204" pitchFamily="34" charset="0"/>
                <a:cs typeface="Calibri" panose="020F0502020204030204" pitchFamily="34" charset="0"/>
              </a:rPr>
              <a:t>Provide sufficient understanding to tailor the solution.</a:t>
            </a:r>
          </a:p>
        </p:txBody>
      </p:sp>
      <p:sp>
        <p:nvSpPr>
          <p:cNvPr id="7" name="Title 6"/>
          <p:cNvSpPr>
            <a:spLocks noGrp="1"/>
          </p:cNvSpPr>
          <p:nvPr>
            <p:ph type="title"/>
          </p:nvPr>
        </p:nvSpPr>
        <p:spPr/>
        <p:txBody>
          <a:bodyPr/>
          <a:lstStyle/>
          <a:p>
            <a:r>
              <a:rPr lang="en-US" dirty="0"/>
              <a:t>Pattern</a:t>
            </a:r>
          </a:p>
        </p:txBody>
      </p:sp>
    </p:spTree>
    <p:extLst>
      <p:ext uri="{BB962C8B-B14F-4D97-AF65-F5344CB8AC3E}">
        <p14:creationId xmlns:p14="http://schemas.microsoft.com/office/powerpoint/2010/main" val="250966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Gang of four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980" y="2278168"/>
            <a:ext cx="3507488" cy="358243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382" y="2138182"/>
            <a:ext cx="3285915" cy="4066132"/>
          </a:xfrm>
          <a:prstGeom prst="rect">
            <a:avLst/>
          </a:prstGeom>
        </p:spPr>
      </p:pic>
    </p:spTree>
    <p:extLst>
      <p:ext uri="{BB962C8B-B14F-4D97-AF65-F5344CB8AC3E}">
        <p14:creationId xmlns:p14="http://schemas.microsoft.com/office/powerpoint/2010/main" val="273563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613" y="2715904"/>
            <a:ext cx="7250823" cy="655757"/>
          </a:xfrm>
        </p:spPr>
        <p:txBody>
          <a:bodyPr>
            <a:normAutofit/>
          </a:bodyPr>
          <a:lstStyle/>
          <a:p>
            <a:r>
              <a:rPr lang="en-US" sz="3600" dirty="0"/>
              <a:t>Elements of Design Pattern</a:t>
            </a:r>
          </a:p>
        </p:txBody>
      </p:sp>
    </p:spTree>
    <p:extLst>
      <p:ext uri="{BB962C8B-B14F-4D97-AF65-F5344CB8AC3E}">
        <p14:creationId xmlns:p14="http://schemas.microsoft.com/office/powerpoint/2010/main" val="1060780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2172</TotalTime>
  <Words>2032</Words>
  <Application>Microsoft Office PowerPoint</Application>
  <PresentationFormat>Widescreen</PresentationFormat>
  <Paragraphs>295</Paragraphs>
  <Slides>56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Century Gothic</vt:lpstr>
      <vt:lpstr>Gill Sans MT</vt:lpstr>
      <vt:lpstr>PT Sans</vt:lpstr>
      <vt:lpstr>Times New Roman</vt:lpstr>
      <vt:lpstr>Wingdings</vt:lpstr>
      <vt:lpstr>Wingdings 2</vt:lpstr>
      <vt:lpstr>Wingdings 3</vt:lpstr>
      <vt:lpstr>Dividend</vt:lpstr>
      <vt:lpstr>Wisp</vt:lpstr>
      <vt:lpstr>SOFTWARE Design &amp; Analysis (Week-15)</vt:lpstr>
      <vt:lpstr>Week # 15</vt:lpstr>
      <vt:lpstr>Software Design Patterns</vt:lpstr>
      <vt:lpstr>Introduction to design patterns</vt:lpstr>
      <vt:lpstr>How Patterns are used</vt:lpstr>
      <vt:lpstr>Pattern</vt:lpstr>
      <vt:lpstr>Pattern</vt:lpstr>
      <vt:lpstr>Gang of four</vt:lpstr>
      <vt:lpstr>Elements of Design Pattern</vt:lpstr>
      <vt:lpstr>Elements of design pattern</vt:lpstr>
      <vt:lpstr>Design pattern vs Framework</vt:lpstr>
      <vt:lpstr>Design pattern vs Framework</vt:lpstr>
      <vt:lpstr>Categories of Design Pattern</vt:lpstr>
      <vt:lpstr>Categories of design pattern </vt:lpstr>
      <vt:lpstr>GoF Patterns</vt:lpstr>
      <vt:lpstr>Limitations of design pattern </vt:lpstr>
      <vt:lpstr>Singleton Design Pattern (creational pattern)</vt:lpstr>
      <vt:lpstr>Singleton Design Pattern </vt:lpstr>
      <vt:lpstr>Code for Singleton Design Pattern </vt:lpstr>
      <vt:lpstr>Singleton design pattern </vt:lpstr>
      <vt:lpstr>Code</vt:lpstr>
      <vt:lpstr>Factory Design Pattern (creational pattern)</vt:lpstr>
      <vt:lpstr>Factory Design Pattern </vt:lpstr>
      <vt:lpstr>Factory Design Pattern </vt:lpstr>
      <vt:lpstr>Factory Design Pattern </vt:lpstr>
      <vt:lpstr>High Degree of Coupling</vt:lpstr>
      <vt:lpstr>Proposed Solution</vt:lpstr>
      <vt:lpstr>Proposed solution</vt:lpstr>
      <vt:lpstr>Problem Statement</vt:lpstr>
      <vt:lpstr>Builder Design Pattern (creational pattern)</vt:lpstr>
      <vt:lpstr>Builder Design Pattern </vt:lpstr>
      <vt:lpstr>Builder Design Pattern </vt:lpstr>
      <vt:lpstr>Builder Design Pattern </vt:lpstr>
      <vt:lpstr>Builder Design Pattern </vt:lpstr>
      <vt:lpstr>Builder Design Pattern </vt:lpstr>
      <vt:lpstr>Builder Design Pattern </vt:lpstr>
      <vt:lpstr>PowerPoint Presentation</vt:lpstr>
      <vt:lpstr>Adapter Design Pattern (structural pattern)</vt:lpstr>
      <vt:lpstr>Adapter Design Pattern </vt:lpstr>
      <vt:lpstr>Adapter Design Pattern </vt:lpstr>
      <vt:lpstr>Adapter Design Pattern </vt:lpstr>
      <vt:lpstr>Adapter Design Pattern </vt:lpstr>
      <vt:lpstr>Adapter Design Pattern </vt:lpstr>
      <vt:lpstr>Bridge Design Pattern (structural pattern)</vt:lpstr>
      <vt:lpstr>Bridge Design Pattern </vt:lpstr>
      <vt:lpstr>Bridge Design Pattern </vt:lpstr>
      <vt:lpstr>Bridge Design Pattern </vt:lpstr>
      <vt:lpstr>Bridge Design Pattern </vt:lpstr>
      <vt:lpstr>Bridge Design Pattern </vt:lpstr>
      <vt:lpstr>Without Bridge Design Pattern </vt:lpstr>
      <vt:lpstr>Bridge Design Pattern </vt:lpstr>
      <vt:lpstr>Bridge Design Pattern </vt:lpstr>
      <vt:lpstr>Proxy Design Pattern (structural pattern)</vt:lpstr>
      <vt:lpstr>Proxy Design Pattern </vt:lpstr>
      <vt:lpstr>Proxy Design Pattern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Usama Musharaf</cp:lastModifiedBy>
  <cp:revision>307</cp:revision>
  <dcterms:created xsi:type="dcterms:W3CDTF">2021-02-17T13:59:14Z</dcterms:created>
  <dcterms:modified xsi:type="dcterms:W3CDTF">2022-12-03T10:02:59Z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2022-11-28T09:54:01Z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2cbbf2f7-f12a-49b6-8c51-6f05dcd7492c</vt:lpwstr>
  </property>
  <property fmtid="{D5CDD505-2E9C-101B-9397-08002B2CF9AE}" pid="7" name="MSIP_Label_defa4170-0d19-0005-0004-bc88714345d2_ActionId">
    <vt:lpwstr>706f85a6-d007-4819-af82-14bb94955bd6</vt:lpwstr>
  </property>
  <property fmtid="{D5CDD505-2E9C-101B-9397-08002B2CF9AE}" pid="8" name="MSIP_Label_defa4170-0d19-0005-0004-bc88714345d2_ContentBits">
    <vt:lpwstr>0</vt:lpwstr>
  </property>
</Properties>
</file>