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07"/>
  </p:notesMasterIdLst>
  <p:sldIdLst>
    <p:sldId id="938" r:id="rId2"/>
    <p:sldId id="939" r:id="rId3"/>
    <p:sldId id="940" r:id="rId4"/>
    <p:sldId id="941" r:id="rId5"/>
    <p:sldId id="942" r:id="rId6"/>
    <p:sldId id="943" r:id="rId7"/>
    <p:sldId id="944" r:id="rId8"/>
    <p:sldId id="945" r:id="rId9"/>
    <p:sldId id="946" r:id="rId10"/>
    <p:sldId id="947" r:id="rId11"/>
    <p:sldId id="948" r:id="rId12"/>
    <p:sldId id="949" r:id="rId13"/>
    <p:sldId id="950" r:id="rId14"/>
    <p:sldId id="951" r:id="rId15"/>
    <p:sldId id="952" r:id="rId16"/>
    <p:sldId id="953" r:id="rId17"/>
    <p:sldId id="954" r:id="rId18"/>
    <p:sldId id="955" r:id="rId19"/>
    <p:sldId id="956" r:id="rId20"/>
    <p:sldId id="957" r:id="rId21"/>
    <p:sldId id="958" r:id="rId22"/>
    <p:sldId id="959" r:id="rId23"/>
    <p:sldId id="960" r:id="rId24"/>
    <p:sldId id="961" r:id="rId25"/>
    <p:sldId id="962" r:id="rId26"/>
    <p:sldId id="963" r:id="rId27"/>
    <p:sldId id="964" r:id="rId28"/>
    <p:sldId id="965" r:id="rId29"/>
    <p:sldId id="966" r:id="rId30"/>
    <p:sldId id="967" r:id="rId31"/>
    <p:sldId id="968" r:id="rId32"/>
    <p:sldId id="969" r:id="rId33"/>
    <p:sldId id="970" r:id="rId34"/>
    <p:sldId id="971" r:id="rId35"/>
    <p:sldId id="972" r:id="rId36"/>
    <p:sldId id="973" r:id="rId37"/>
    <p:sldId id="974" r:id="rId38"/>
    <p:sldId id="975" r:id="rId39"/>
    <p:sldId id="976" r:id="rId40"/>
    <p:sldId id="977" r:id="rId41"/>
    <p:sldId id="979" r:id="rId42"/>
    <p:sldId id="981" r:id="rId43"/>
    <p:sldId id="982" r:id="rId44"/>
    <p:sldId id="983" r:id="rId45"/>
    <p:sldId id="984" r:id="rId46"/>
    <p:sldId id="985" r:id="rId47"/>
    <p:sldId id="986" r:id="rId48"/>
    <p:sldId id="987" r:id="rId49"/>
    <p:sldId id="988" r:id="rId50"/>
    <p:sldId id="990" r:id="rId51"/>
    <p:sldId id="991" r:id="rId52"/>
    <p:sldId id="992" r:id="rId53"/>
    <p:sldId id="993" r:id="rId54"/>
    <p:sldId id="994" r:id="rId55"/>
    <p:sldId id="995" r:id="rId56"/>
    <p:sldId id="996" r:id="rId57"/>
    <p:sldId id="997" r:id="rId58"/>
    <p:sldId id="998" r:id="rId59"/>
    <p:sldId id="999" r:id="rId60"/>
    <p:sldId id="1000" r:id="rId61"/>
    <p:sldId id="1001" r:id="rId62"/>
    <p:sldId id="1002" r:id="rId63"/>
    <p:sldId id="1011" r:id="rId64"/>
    <p:sldId id="1003" r:id="rId65"/>
    <p:sldId id="1004" r:id="rId66"/>
    <p:sldId id="1005" r:id="rId67"/>
    <p:sldId id="1006" r:id="rId68"/>
    <p:sldId id="1007" r:id="rId69"/>
    <p:sldId id="1008" r:id="rId70"/>
    <p:sldId id="1009" r:id="rId71"/>
    <p:sldId id="1010" r:id="rId72"/>
    <p:sldId id="1012" r:id="rId73"/>
    <p:sldId id="1013" r:id="rId74"/>
    <p:sldId id="1014" r:id="rId75"/>
    <p:sldId id="1015" r:id="rId76"/>
    <p:sldId id="1016" r:id="rId77"/>
    <p:sldId id="1017" r:id="rId78"/>
    <p:sldId id="1020" r:id="rId79"/>
    <p:sldId id="1021" r:id="rId80"/>
    <p:sldId id="1022" r:id="rId81"/>
    <p:sldId id="1023" r:id="rId82"/>
    <p:sldId id="1024" r:id="rId83"/>
    <p:sldId id="1025" r:id="rId84"/>
    <p:sldId id="1026" r:id="rId85"/>
    <p:sldId id="1027" r:id="rId86"/>
    <p:sldId id="1028" r:id="rId87"/>
    <p:sldId id="1029" r:id="rId88"/>
    <p:sldId id="1030" r:id="rId89"/>
    <p:sldId id="1031" r:id="rId90"/>
    <p:sldId id="1032" r:id="rId91"/>
    <p:sldId id="1033" r:id="rId92"/>
    <p:sldId id="1034" r:id="rId93"/>
    <p:sldId id="1035" r:id="rId94"/>
    <p:sldId id="1036" r:id="rId95"/>
    <p:sldId id="1037" r:id="rId96"/>
    <p:sldId id="1038" r:id="rId97"/>
    <p:sldId id="1039" r:id="rId98"/>
    <p:sldId id="1040" r:id="rId99"/>
    <p:sldId id="1041" r:id="rId100"/>
    <p:sldId id="1042" r:id="rId101"/>
    <p:sldId id="1043" r:id="rId102"/>
    <p:sldId id="1044" r:id="rId103"/>
    <p:sldId id="1045" r:id="rId104"/>
    <p:sldId id="1046" r:id="rId105"/>
    <p:sldId id="1019" r:id="rId10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26" autoAdjust="0"/>
  </p:normalViewPr>
  <p:slideViewPr>
    <p:cSldViewPr>
      <p:cViewPr varScale="1">
        <p:scale>
          <a:sx n="122" d="100"/>
          <a:sy n="122" d="100"/>
        </p:scale>
        <p:origin x="-169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Percent approving</c:v>
                </c:pt>
              </c:strCache>
            </c:strRef>
          </c:tx>
          <c:invertIfNegative val="0"/>
          <c:cat>
            <c:numRef>
              <c:f>Sheet1!$A$2:$A$4</c:f>
              <c:numCache>
                <c:formatCode>General</c:formatCode>
                <c:ptCount val="3"/>
                <c:pt idx="0">
                  <c:v>2002</c:v>
                </c:pt>
                <c:pt idx="1">
                  <c:v>2003</c:v>
                </c:pt>
                <c:pt idx="2">
                  <c:v>2004</c:v>
                </c:pt>
              </c:numCache>
            </c:numRef>
          </c:cat>
          <c:val>
            <c:numRef>
              <c:f>Sheet1!$B$2:$B$4</c:f>
              <c:numCache>
                <c:formatCode>General</c:formatCode>
                <c:ptCount val="3"/>
                <c:pt idx="0">
                  <c:v>84</c:v>
                </c:pt>
                <c:pt idx="1">
                  <c:v>63</c:v>
                </c:pt>
                <c:pt idx="2">
                  <c:v>60</c:v>
                </c:pt>
              </c:numCache>
            </c:numRef>
          </c:val>
          <c:extLst xmlns:c16r2="http://schemas.microsoft.com/office/drawing/2015/06/chart">
            <c:ext xmlns:c16="http://schemas.microsoft.com/office/drawing/2014/chart" uri="{C3380CC4-5D6E-409C-BE32-E72D297353CC}">
              <c16:uniqueId val="{00000000-EA65-4908-99B5-1FC8B8370533}"/>
            </c:ext>
          </c:extLst>
        </c:ser>
        <c:dLbls>
          <c:showLegendKey val="0"/>
          <c:showVal val="0"/>
          <c:showCatName val="0"/>
          <c:showSerName val="0"/>
          <c:showPercent val="0"/>
          <c:showBubbleSize val="0"/>
        </c:dLbls>
        <c:gapWidth val="150"/>
        <c:axId val="147312000"/>
        <c:axId val="148981248"/>
      </c:barChart>
      <c:catAx>
        <c:axId val="147312000"/>
        <c:scaling>
          <c:orientation val="minMax"/>
        </c:scaling>
        <c:delete val="0"/>
        <c:axPos val="b"/>
        <c:title>
          <c:tx>
            <c:rich>
              <a:bodyPr/>
              <a:lstStyle/>
              <a:p>
                <a:pPr>
                  <a:defRPr/>
                </a:pPr>
                <a:r>
                  <a:rPr lang="en-US" dirty="0" smtClean="0"/>
                  <a:t>Year</a:t>
                </a:r>
                <a:endParaRPr lang="en-US" dirty="0"/>
              </a:p>
            </c:rich>
          </c:tx>
          <c:layout/>
          <c:overlay val="0"/>
        </c:title>
        <c:numFmt formatCode="General" sourceLinked="1"/>
        <c:majorTickMark val="out"/>
        <c:minorTickMark val="none"/>
        <c:tickLblPos val="nextTo"/>
        <c:crossAx val="148981248"/>
        <c:crosses val="autoZero"/>
        <c:auto val="1"/>
        <c:lblAlgn val="ctr"/>
        <c:lblOffset val="100"/>
        <c:noMultiLvlLbl val="0"/>
      </c:catAx>
      <c:valAx>
        <c:axId val="148981248"/>
        <c:scaling>
          <c:orientation val="minMax"/>
        </c:scaling>
        <c:delete val="0"/>
        <c:axPos val="l"/>
        <c:majorGridlines/>
        <c:title>
          <c:tx>
            <c:rich>
              <a:bodyPr rot="0" vert="wordArtVert"/>
              <a:lstStyle/>
              <a:p>
                <a:pPr>
                  <a:defRPr/>
                </a:pPr>
                <a:r>
                  <a:rPr lang="en-US" dirty="0" smtClean="0"/>
                  <a:t>Percent Approving</a:t>
                </a:r>
                <a:endParaRPr lang="en-US" dirty="0"/>
              </a:p>
            </c:rich>
          </c:tx>
          <c:layout/>
          <c:overlay val="0"/>
        </c:title>
        <c:numFmt formatCode="General" sourceLinked="1"/>
        <c:majorTickMark val="out"/>
        <c:minorTickMark val="none"/>
        <c:tickLblPos val="nextTo"/>
        <c:crossAx val="14731200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E4AE1BF-CF12-49B5-9AAD-EB7FCA1E7C9E}" type="datetimeFigureOut">
              <a:rPr lang="en-US"/>
              <a:pPr>
                <a:defRPr/>
              </a:pPr>
              <a:t>2/17/2021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9783975-4F73-4932-93AE-5902CD02375E}" type="slidenum">
              <a:rPr lang="en-US"/>
              <a:pPr>
                <a:defRPr/>
              </a:pPr>
              <a:t>‹#›</a:t>
            </a:fld>
            <a:endParaRPr lang="en-US"/>
          </a:p>
        </p:txBody>
      </p:sp>
    </p:spTree>
    <p:extLst>
      <p:ext uri="{BB962C8B-B14F-4D97-AF65-F5344CB8AC3E}">
        <p14:creationId xmlns:p14="http://schemas.microsoft.com/office/powerpoint/2010/main" val="37183293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body" idx="1"/>
          </p:nvPr>
        </p:nvSpPr>
        <p:spPr>
          <a:ln/>
        </p:spPr>
        <p:txBody>
          <a:bodyPr/>
          <a:lstStyle/>
          <a:p>
            <a:endParaRPr lang="en-US" altLang="en-US"/>
          </a:p>
        </p:txBody>
      </p:sp>
      <p:sp>
        <p:nvSpPr>
          <p:cNvPr id="140291" name="Rectangle 3"/>
          <p:cNvSpPr>
            <a:spLocks noGrp="1" noRot="1" noChangeAspect="1" noChangeArrowheads="1" noTextEdit="1"/>
          </p:cNvSpPr>
          <p:nvPr>
            <p:ph type="sldImg"/>
          </p:nvPr>
        </p:nvSpPr>
        <p:spPr>
          <a:xfrm>
            <a:off x="1912938" y="692150"/>
            <a:ext cx="3032125" cy="227330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E5F29-4CF3-4BAE-BAAA-F750C966220A}" type="slidenum">
              <a:rPr lang="en-US" altLang="en-US"/>
              <a:pPr/>
              <a:t>52</a:t>
            </a:fld>
            <a:endParaRPr lang="en-US" alt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GB" altLang="en-US"/>
              <a:t>F = statistic computed in ANOVA</a:t>
            </a:r>
          </a:p>
          <a:p>
            <a:r>
              <a:rPr lang="en-GB" altLang="en-US"/>
              <a:t>This can be defined as…</a:t>
            </a:r>
          </a:p>
          <a:p>
            <a:r>
              <a:rPr lang="en-GB" altLang="en-US"/>
              <a:t>the between group variance divided by the within group variance</a:t>
            </a:r>
          </a:p>
          <a:p>
            <a:r>
              <a:rPr lang="en-GB" altLang="en-US"/>
              <a:t>Or sometimes referred to as the model variance/error variance</a:t>
            </a:r>
          </a:p>
          <a:p>
            <a:r>
              <a:rPr lang="en-GB" altLang="en-US"/>
              <a:t>If = 1 then means that the between and the within group variances are equal</a:t>
            </a:r>
          </a:p>
          <a:p>
            <a:r>
              <a:rPr lang="en-GB" altLang="en-US"/>
              <a:t>So for F to be sig it must be noticeably larger than one, i.e. the between group variance should be considerably larger than the within group variance </a:t>
            </a:r>
          </a:p>
          <a:p>
            <a:endParaRPr lang="en-GB" altLang="en-US"/>
          </a:p>
          <a:p>
            <a:r>
              <a:rPr lang="en-GB" altLang="en-US"/>
              <a:t>Again this value and it’s associated degrees of freedom are used to find the p value</a:t>
            </a: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C844C-5339-4B43-AE12-C5D18B5A09E9}" type="slidenum">
              <a:rPr lang="en-US" altLang="en-US"/>
              <a:pPr/>
              <a:t>54</a:t>
            </a:fld>
            <a:endParaRPr lang="en-US" alt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en-GB" altLang="en-US"/>
              <a:t>The type that I have described is referred to as a one-way ANOVA because it has one factor which = cartoon characters (with more than 2 levels)</a:t>
            </a:r>
          </a:p>
          <a:p>
            <a:r>
              <a:rPr lang="en-GB" altLang="en-US"/>
              <a:t>Can also have two-way, three-way ANOVAs</a:t>
            </a:r>
          </a:p>
          <a:p>
            <a:r>
              <a:rPr lang="en-GB" altLang="en-US"/>
              <a:t>These = factorial ANOVAs</a:t>
            </a:r>
          </a:p>
          <a:p>
            <a:r>
              <a:rPr lang="en-GB" altLang="en-US"/>
              <a:t>Allow for possible interactions between factors as well as main effects</a:t>
            </a:r>
          </a:p>
          <a:p>
            <a:r>
              <a:rPr lang="en-GB" altLang="en-US"/>
              <a:t>For example you could have 2 factors with 2 levels each </a:t>
            </a:r>
          </a:p>
          <a:p>
            <a:r>
              <a:rPr lang="en-GB" altLang="en-US"/>
              <a:t>This would = a 2 x 2 factorial design</a:t>
            </a:r>
          </a:p>
          <a:p>
            <a:r>
              <a:rPr lang="en-GB" altLang="en-US"/>
              <a:t>Can also have related or independent designs or a mixture </a:t>
            </a: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Because it would be impractical</a:t>
            </a:r>
            <a:r>
              <a:rPr lang="en-US" baseline="0" dirty="0" smtClean="0"/>
              <a:t> to create this situation, use a simulation. 2. In this study, you want to measure the effect a treatment (taking aspirin) has on patients. So you would want to perform an experiment. 3. Because you want to observe and measure certain characteristics of part of a population, you could do an observational study. 4. You could use a survey that asks. “ Do you approve of the way the president is handling his job?”</a:t>
            </a:r>
            <a:endParaRPr lang="en-US" dirty="0"/>
          </a:p>
        </p:txBody>
      </p:sp>
      <p:sp>
        <p:nvSpPr>
          <p:cNvPr id="4" name="Slide Number Placeholder 3"/>
          <p:cNvSpPr>
            <a:spLocks noGrp="1"/>
          </p:cNvSpPr>
          <p:nvPr>
            <p:ph type="sldNum" sz="quarter" idx="10"/>
          </p:nvPr>
        </p:nvSpPr>
        <p:spPr/>
        <p:txBody>
          <a:bodyPr/>
          <a:lstStyle/>
          <a:p>
            <a:fld id="{7D308135-90FB-438F-97A0-324B8288F705}" type="slidenum">
              <a:rPr lang="en-US" smtClean="0"/>
              <a:pPr/>
              <a:t>89</a:t>
            </a:fld>
            <a:endParaRPr lang="en-US"/>
          </a:p>
        </p:txBody>
      </p:sp>
    </p:spTree>
    <p:extLst>
      <p:ext uri="{BB962C8B-B14F-4D97-AF65-F5344CB8AC3E}">
        <p14:creationId xmlns:p14="http://schemas.microsoft.com/office/powerpoint/2010/main" val="2592837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 you have to have the</a:t>
            </a:r>
            <a:r>
              <a:rPr lang="en-US" baseline="0" dirty="0" smtClean="0"/>
              <a:t> same</a:t>
            </a:r>
            <a:r>
              <a:rPr lang="en-US" dirty="0" smtClean="0"/>
              <a:t> number at each</a:t>
            </a:r>
            <a:r>
              <a:rPr lang="en-US" baseline="0" dirty="0" smtClean="0"/>
              <a:t> level why or why not?</a:t>
            </a:r>
            <a:endParaRPr lang="en-US" dirty="0"/>
          </a:p>
        </p:txBody>
      </p:sp>
      <p:sp>
        <p:nvSpPr>
          <p:cNvPr id="4" name="Slide Number Placeholder 3"/>
          <p:cNvSpPr>
            <a:spLocks noGrp="1"/>
          </p:cNvSpPr>
          <p:nvPr>
            <p:ph type="sldNum" sz="quarter" idx="10"/>
          </p:nvPr>
        </p:nvSpPr>
        <p:spPr/>
        <p:txBody>
          <a:bodyPr/>
          <a:lstStyle/>
          <a:p>
            <a:fld id="{7D308135-90FB-438F-97A0-324B8288F705}" type="slidenum">
              <a:rPr lang="en-US" smtClean="0"/>
              <a:pPr/>
              <a:t>95</a:t>
            </a:fld>
            <a:endParaRPr lang="en-US"/>
          </a:p>
        </p:txBody>
      </p:sp>
    </p:spTree>
    <p:extLst>
      <p:ext uri="{BB962C8B-B14F-4D97-AF65-F5344CB8AC3E}">
        <p14:creationId xmlns:p14="http://schemas.microsoft.com/office/powerpoint/2010/main" val="3179743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can’t just use one class to describe academic performance.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D308135-90FB-438F-97A0-324B8288F705}" type="slidenum">
              <a:rPr lang="en-US" smtClean="0"/>
              <a:pPr/>
              <a:t>96</a:t>
            </a:fld>
            <a:endParaRPr lang="en-US"/>
          </a:p>
        </p:txBody>
      </p:sp>
    </p:spTree>
    <p:extLst>
      <p:ext uri="{BB962C8B-B14F-4D97-AF65-F5344CB8AC3E}">
        <p14:creationId xmlns:p14="http://schemas.microsoft.com/office/powerpoint/2010/main" val="2569538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Because each class is a naturally occurring subgroup ( a cluster) and you question each student in the class, this is a Cluster Sample.</a:t>
            </a:r>
          </a:p>
          <a:p>
            <a:r>
              <a:rPr lang="en-US" dirty="0" smtClean="0"/>
              <a:t>2. Because students are divided into strata</a:t>
            </a:r>
            <a:r>
              <a:rPr lang="en-US" baseline="0" dirty="0" smtClean="0"/>
              <a:t> (electives) and a sample is selected from each elective class this is a stratified sample. </a:t>
            </a:r>
          </a:p>
          <a:p>
            <a:r>
              <a:rPr lang="en-US" baseline="0" dirty="0" smtClean="0"/>
              <a:t>3. Each Sample of the same size has an equal chance of being selected and each student has an equal chance of being selected, so this is a simple random Sample. </a:t>
            </a:r>
            <a:endParaRPr lang="en-US" dirty="0"/>
          </a:p>
        </p:txBody>
      </p:sp>
      <p:sp>
        <p:nvSpPr>
          <p:cNvPr id="4" name="Slide Number Placeholder 3"/>
          <p:cNvSpPr>
            <a:spLocks noGrp="1"/>
          </p:cNvSpPr>
          <p:nvPr>
            <p:ph type="sldNum" sz="quarter" idx="10"/>
          </p:nvPr>
        </p:nvSpPr>
        <p:spPr/>
        <p:txBody>
          <a:bodyPr/>
          <a:lstStyle/>
          <a:p>
            <a:fld id="{7D308135-90FB-438F-97A0-324B8288F705}" type="slidenum">
              <a:rPr lang="en-US" smtClean="0"/>
              <a:pPr/>
              <a:t>100</a:t>
            </a:fld>
            <a:endParaRPr lang="en-US"/>
          </a:p>
        </p:txBody>
      </p:sp>
    </p:spTree>
    <p:extLst>
      <p:ext uri="{BB962C8B-B14F-4D97-AF65-F5344CB8AC3E}">
        <p14:creationId xmlns:p14="http://schemas.microsoft.com/office/powerpoint/2010/main" val="2072842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body" idx="1"/>
          </p:nvPr>
        </p:nvSpPr>
        <p:spPr>
          <a:ln/>
        </p:spPr>
        <p:txBody>
          <a:bodyPr/>
          <a:lstStyle/>
          <a:p>
            <a:endParaRPr lang="en-US" altLang="en-US"/>
          </a:p>
        </p:txBody>
      </p:sp>
      <p:sp>
        <p:nvSpPr>
          <p:cNvPr id="142339" name="Rectangle 3"/>
          <p:cNvSpPr>
            <a:spLocks noGrp="1" noRot="1" noChangeAspect="1" noChangeArrowheads="1" noTextEdit="1"/>
          </p:cNvSpPr>
          <p:nvPr>
            <p:ph type="sldImg"/>
          </p:nvPr>
        </p:nvSpPr>
        <p:spPr>
          <a:xfrm>
            <a:off x="1912938" y="692150"/>
            <a:ext cx="3032125" cy="2273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idx="1"/>
          </p:nvPr>
        </p:nvSpPr>
        <p:spPr>
          <a:ln/>
        </p:spPr>
        <p:txBody>
          <a:bodyPr/>
          <a:lstStyle/>
          <a:p>
            <a:endParaRPr lang="en-US" altLang="en-US"/>
          </a:p>
        </p:txBody>
      </p:sp>
      <p:sp>
        <p:nvSpPr>
          <p:cNvPr id="144387" name="Rectangle 3"/>
          <p:cNvSpPr>
            <a:spLocks noGrp="1" noRot="1" noChangeAspect="1" noChangeArrowheads="1" noTextEdit="1"/>
          </p:cNvSpPr>
          <p:nvPr>
            <p:ph type="sldImg"/>
          </p:nvPr>
        </p:nvSpPr>
        <p:spPr>
          <a:xfrm>
            <a:off x="1912938" y="692150"/>
            <a:ext cx="3032125" cy="2273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a:ln/>
        </p:spPr>
        <p:txBody>
          <a:bodyPr/>
          <a:lstStyle/>
          <a:p>
            <a:endParaRPr lang="en-US" altLang="en-US"/>
          </a:p>
        </p:txBody>
      </p:sp>
      <p:sp>
        <p:nvSpPr>
          <p:cNvPr id="146435" name="Rectangle 3"/>
          <p:cNvSpPr>
            <a:spLocks noGrp="1" noRot="1" noChangeAspect="1" noChangeArrowheads="1" noTextEdit="1"/>
          </p:cNvSpPr>
          <p:nvPr>
            <p:ph type="sldImg"/>
          </p:nvPr>
        </p:nvSpPr>
        <p:spPr>
          <a:xfrm>
            <a:off x="1912938" y="692150"/>
            <a:ext cx="3032125" cy="2273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body" idx="1"/>
          </p:nvPr>
        </p:nvSpPr>
        <p:spPr>
          <a:ln/>
        </p:spPr>
        <p:txBody>
          <a:bodyPr/>
          <a:lstStyle/>
          <a:p>
            <a:endParaRPr lang="en-US" altLang="en-US"/>
          </a:p>
        </p:txBody>
      </p:sp>
      <p:sp>
        <p:nvSpPr>
          <p:cNvPr id="148483" name="Rectangle 3"/>
          <p:cNvSpPr>
            <a:spLocks noGrp="1" noRot="1" noChangeAspect="1" noChangeArrowheads="1" noTextEdit="1"/>
          </p:cNvSpPr>
          <p:nvPr>
            <p:ph type="sldImg"/>
          </p:nvPr>
        </p:nvSpPr>
        <p:spPr>
          <a:xfrm>
            <a:off x="1912938" y="692150"/>
            <a:ext cx="3032125" cy="2273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body" idx="1"/>
          </p:nvPr>
        </p:nvSpPr>
        <p:spPr>
          <a:ln/>
        </p:spPr>
        <p:txBody>
          <a:bodyPr/>
          <a:lstStyle/>
          <a:p>
            <a:endParaRPr lang="en-US" altLang="en-US"/>
          </a:p>
        </p:txBody>
      </p:sp>
      <p:sp>
        <p:nvSpPr>
          <p:cNvPr id="150531" name="Rectangle 3"/>
          <p:cNvSpPr>
            <a:spLocks noGrp="1" noRot="1" noChangeAspect="1" noChangeArrowheads="1" noTextEdit="1"/>
          </p:cNvSpPr>
          <p:nvPr>
            <p:ph type="sldImg"/>
          </p:nvPr>
        </p:nvSpPr>
        <p:spPr>
          <a:xfrm>
            <a:off x="1912938" y="692150"/>
            <a:ext cx="3032125" cy="2273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body" idx="1"/>
          </p:nvPr>
        </p:nvSpPr>
        <p:spPr>
          <a:ln/>
        </p:spPr>
        <p:txBody>
          <a:bodyPr/>
          <a:lstStyle/>
          <a:p>
            <a:endParaRPr lang="en-US" altLang="en-US"/>
          </a:p>
        </p:txBody>
      </p:sp>
      <p:sp>
        <p:nvSpPr>
          <p:cNvPr id="152579" name="Rectangle 3"/>
          <p:cNvSpPr>
            <a:spLocks noGrp="1" noRot="1" noChangeAspect="1" noChangeArrowheads="1" noTextEdit="1"/>
          </p:cNvSpPr>
          <p:nvPr>
            <p:ph type="sldImg"/>
          </p:nvPr>
        </p:nvSpPr>
        <p:spPr>
          <a:xfrm>
            <a:off x="1912938" y="692150"/>
            <a:ext cx="3032125" cy="2273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7FA8E4-AFB5-40B1-8337-176B4CA919C3}" type="slidenum">
              <a:rPr lang="en-US" altLang="en-US"/>
              <a:pPr/>
              <a:t>50</a:t>
            </a:fld>
            <a:endParaRPr lang="en-US" alt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en-GB" altLang="en-US"/>
              <a:t>2 sample t tests</a:t>
            </a:r>
          </a:p>
          <a:p>
            <a:r>
              <a:rPr lang="en-GB" altLang="en-US"/>
              <a:t>Like e.g. above.</a:t>
            </a:r>
          </a:p>
          <a:p>
            <a:r>
              <a:rPr lang="en-GB" altLang="en-US"/>
              <a:t>These may be related or independent</a:t>
            </a:r>
          </a:p>
          <a:p>
            <a:r>
              <a:rPr lang="en-GB" altLang="en-US"/>
              <a:t>Related = two samples related, i.e. same people in both conditions</a:t>
            </a:r>
          </a:p>
          <a:p>
            <a:r>
              <a:rPr lang="en-GB" altLang="en-US"/>
              <a:t>Independent = two independent samples, i.e. diff people in 2 conditions</a:t>
            </a:r>
          </a:p>
          <a:p>
            <a:r>
              <a:rPr lang="en-GB" altLang="en-US"/>
              <a:t>Q – does fMRI always use related???</a:t>
            </a:r>
          </a:p>
          <a:p>
            <a:r>
              <a:rPr lang="en-GB" altLang="en-US"/>
              <a:t>Also there are…</a:t>
            </a:r>
          </a:p>
          <a:p>
            <a:r>
              <a:rPr lang="en-GB" altLang="en-US"/>
              <a:t>One sample t tests</a:t>
            </a:r>
          </a:p>
          <a:p>
            <a:r>
              <a:rPr lang="en-GB" altLang="en-US"/>
              <a:t>- These compare the mean of one sample to a given value (e.g. 0)</a:t>
            </a: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12701C-1CEC-4B93-A7F2-D081032F7BA0}" type="slidenum">
              <a:rPr lang="en-US" altLang="en-US"/>
              <a:pPr/>
              <a:t>51</a:t>
            </a:fld>
            <a:endParaRPr lang="en-US" alt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GB" altLang="en-US"/>
              <a:t>ANOVA uses variances instead of means to compare groups</a:t>
            </a:r>
          </a:p>
          <a:p>
            <a:r>
              <a:rPr lang="en-GB" altLang="en-US"/>
              <a:t>Unlike t-tests where only 2 groups can be compared, ANOVA can compare across 3, 4, 5 groups or more</a:t>
            </a:r>
          </a:p>
          <a:p>
            <a:r>
              <a:rPr lang="en-GB" altLang="en-US"/>
              <a:t>For example, do different facial expression elicit different neuronal activity?</a:t>
            </a:r>
          </a:p>
          <a:p>
            <a:r>
              <a:rPr lang="en-GB" altLang="en-US"/>
              <a:t>Could compare the neural activity associated with happy, sad, and neutral faces</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smtClean="0"/>
            </a:lvl1pPr>
          </a:lstStyle>
          <a:p>
            <a:pPr>
              <a:defRPr/>
            </a:pPr>
            <a:r>
              <a:rPr lang="en-US"/>
              <a:t>James McClave 11th edition</a:t>
            </a:r>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6F03E5BD-BE4B-4A50-8698-C6BF9E77AB2A}" type="slidenum">
              <a:rPr lang="en-US"/>
              <a:pPr>
                <a:defRPr/>
              </a:pPr>
              <a:t>‹#›</a:t>
            </a:fld>
            <a:endParaRPr lang="en-US"/>
          </a:p>
        </p:txBody>
      </p:sp>
    </p:spTree>
    <p:extLst>
      <p:ext uri="{BB962C8B-B14F-4D97-AF65-F5344CB8AC3E}">
        <p14:creationId xmlns:p14="http://schemas.microsoft.com/office/powerpoint/2010/main" val="541572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smtClean="0"/>
            </a:lvl1pPr>
          </a:lstStyle>
          <a:p>
            <a:pPr>
              <a:defRPr/>
            </a:pPr>
            <a:r>
              <a:rPr lang="en-US"/>
              <a:t>James McClave 11th edition</a:t>
            </a:r>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F0E8A0B-924C-4ECE-B860-C7B66E03D755}" type="slidenum">
              <a:rPr lang="en-US"/>
              <a:pPr>
                <a:defRPr/>
              </a:pPr>
              <a:t>‹#›</a:t>
            </a:fld>
            <a:endParaRPr lang="en-US"/>
          </a:p>
        </p:txBody>
      </p:sp>
    </p:spTree>
    <p:extLst>
      <p:ext uri="{BB962C8B-B14F-4D97-AF65-F5344CB8AC3E}">
        <p14:creationId xmlns:p14="http://schemas.microsoft.com/office/powerpoint/2010/main" val="3509122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smtClean="0"/>
            </a:lvl1pPr>
          </a:lstStyle>
          <a:p>
            <a:pPr>
              <a:defRPr/>
            </a:pPr>
            <a:r>
              <a:rPr lang="en-US"/>
              <a:t>James McClave 11th edition</a:t>
            </a:r>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A46253D2-BB01-45A9-88CA-A97CF1BF1230}" type="slidenum">
              <a:rPr lang="en-US"/>
              <a:pPr>
                <a:defRPr/>
              </a:pPr>
              <a:t>‹#›</a:t>
            </a:fld>
            <a:endParaRPr lang="en-US"/>
          </a:p>
        </p:txBody>
      </p:sp>
    </p:spTree>
    <p:extLst>
      <p:ext uri="{BB962C8B-B14F-4D97-AF65-F5344CB8AC3E}">
        <p14:creationId xmlns:p14="http://schemas.microsoft.com/office/powerpoint/2010/main" val="48423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fontAlgn="auto">
              <a:spcBef>
                <a:spcPts val="0"/>
              </a:spcBef>
              <a:spcAft>
                <a:spcPts val="0"/>
              </a:spcAft>
              <a:defRPr/>
            </a:lvl1pPr>
          </a:lstStyle>
          <a:p>
            <a:pPr>
              <a:defRPr/>
            </a:pPr>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fontAlgn="auto">
              <a:spcBef>
                <a:spcPts val="0"/>
              </a:spcBef>
              <a:spcAft>
                <a:spcPts val="0"/>
              </a:spcAft>
              <a:defRPr smtClean="0"/>
            </a:lvl1pPr>
          </a:lstStyle>
          <a:p>
            <a:pPr>
              <a:defRPr/>
            </a:pPr>
            <a:r>
              <a:rPr lang="en-US" altLang="en-US"/>
              <a:t>James McClave 11th edition</a:t>
            </a:r>
          </a:p>
        </p:txBody>
      </p:sp>
      <p:sp>
        <p:nvSpPr>
          <p:cNvPr id="7" name="Slide Number Placeholder 6"/>
          <p:cNvSpPr>
            <a:spLocks noGrp="1"/>
          </p:cNvSpPr>
          <p:nvPr>
            <p:ph type="sldNum" sz="quarter" idx="12"/>
          </p:nvPr>
        </p:nvSpPr>
        <p:spPr>
          <a:xfrm>
            <a:off x="6553200" y="6248400"/>
            <a:ext cx="1905000" cy="457200"/>
          </a:xfrm>
        </p:spPr>
        <p:txBody>
          <a:bodyPr/>
          <a:lstStyle>
            <a:lvl1pPr fontAlgn="auto">
              <a:spcBef>
                <a:spcPts val="0"/>
              </a:spcBef>
              <a:spcAft>
                <a:spcPts val="0"/>
              </a:spcAft>
              <a:defRPr/>
            </a:lvl1pPr>
          </a:lstStyle>
          <a:p>
            <a:pPr>
              <a:defRPr/>
            </a:pPr>
            <a:fld id="{2382BA6B-8789-4978-A042-DF6CD78177E0}" type="slidenum">
              <a:rPr lang="en-US" altLang="en-US"/>
              <a:pPr>
                <a:defRPr/>
              </a:pPr>
              <a:t>‹#›</a:t>
            </a:fld>
            <a:endParaRPr lang="en-US" altLang="en-US"/>
          </a:p>
        </p:txBody>
      </p:sp>
    </p:spTree>
    <p:extLst>
      <p:ext uri="{BB962C8B-B14F-4D97-AF65-F5344CB8AC3E}">
        <p14:creationId xmlns:p14="http://schemas.microsoft.com/office/powerpoint/2010/main" val="2785567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70"/>
          <p:cNvSpPr>
            <a:spLocks noGrp="1" noChangeArrowheads="1"/>
          </p:cNvSpPr>
          <p:nvPr>
            <p:ph type="ftr" sz="quarter" idx="11"/>
          </p:nvPr>
        </p:nvSpPr>
        <p:spPr>
          <a:ln/>
        </p:spPr>
        <p:txBody>
          <a:bodyPr/>
          <a:lstStyle>
            <a:lvl1pPr>
              <a:defRPr/>
            </a:lvl1pPr>
          </a:lstStyle>
          <a:p>
            <a:pPr>
              <a:defRPr/>
            </a:pPr>
            <a:r>
              <a:rPr lang="en-US" altLang="en-US"/>
              <a:t>EPI 809 / Spring 2008</a:t>
            </a:r>
          </a:p>
        </p:txBody>
      </p:sp>
      <p:sp>
        <p:nvSpPr>
          <p:cNvPr id="7" name="Rectangle 71"/>
          <p:cNvSpPr>
            <a:spLocks noGrp="1" noChangeArrowheads="1"/>
          </p:cNvSpPr>
          <p:nvPr>
            <p:ph type="sldNum" sz="quarter" idx="12"/>
          </p:nvPr>
        </p:nvSpPr>
        <p:spPr>
          <a:ln/>
        </p:spPr>
        <p:txBody>
          <a:bodyPr/>
          <a:lstStyle>
            <a:lvl1pPr>
              <a:defRPr/>
            </a:lvl1pPr>
          </a:lstStyle>
          <a:p>
            <a:pPr>
              <a:defRPr/>
            </a:pPr>
            <a:fld id="{2EC02610-F776-48EB-BE78-27FA5FAAB9F9}" type="slidenum">
              <a:rPr lang="en-US" altLang="en-US"/>
              <a:pPr>
                <a:defRPr/>
              </a:pPr>
              <a:t>‹#›</a:t>
            </a:fld>
            <a:endParaRPr lang="en-US" altLang="en-US"/>
          </a:p>
        </p:txBody>
      </p:sp>
    </p:spTree>
    <p:extLst>
      <p:ext uri="{BB962C8B-B14F-4D97-AF65-F5344CB8AC3E}">
        <p14:creationId xmlns:p14="http://schemas.microsoft.com/office/powerpoint/2010/main" val="3911932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78563"/>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78563"/>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78563"/>
            <a:ext cx="2133600" cy="457200"/>
          </a:xfrm>
        </p:spPr>
        <p:txBody>
          <a:bodyPr/>
          <a:lstStyle>
            <a:lvl1pPr>
              <a:defRPr/>
            </a:lvl1pPr>
          </a:lstStyle>
          <a:p>
            <a:fld id="{BC67C337-4DD0-40CA-BD6C-168D2BE6627C}" type="slidenum">
              <a:rPr lang="en-US" altLang="en-US"/>
              <a:pPr/>
              <a:t>‹#›</a:t>
            </a:fld>
            <a:endParaRPr lang="en-US" altLang="en-US"/>
          </a:p>
        </p:txBody>
      </p:sp>
    </p:spTree>
    <p:extLst>
      <p:ext uri="{BB962C8B-B14F-4D97-AF65-F5344CB8AC3E}">
        <p14:creationId xmlns:p14="http://schemas.microsoft.com/office/powerpoint/2010/main" val="153452653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78563"/>
            <a:ext cx="2133600" cy="457200"/>
          </a:xfrm>
        </p:spPr>
        <p:txBody>
          <a:bodyPr/>
          <a:lstStyle>
            <a:lvl1pPr>
              <a:defRPr/>
            </a:lvl1pPr>
          </a:lstStyle>
          <a:p>
            <a:endParaRPr lang="en-US" altLang="en-US"/>
          </a:p>
        </p:txBody>
      </p:sp>
      <p:sp>
        <p:nvSpPr>
          <p:cNvPr id="7" name="Footer Placeholder 6"/>
          <p:cNvSpPr>
            <a:spLocks noGrp="1"/>
          </p:cNvSpPr>
          <p:nvPr>
            <p:ph type="ftr" sz="quarter" idx="11"/>
          </p:nvPr>
        </p:nvSpPr>
        <p:spPr>
          <a:xfrm>
            <a:off x="3124200" y="6278563"/>
            <a:ext cx="2895600" cy="45720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6553200" y="6278563"/>
            <a:ext cx="2133600" cy="457200"/>
          </a:xfrm>
        </p:spPr>
        <p:txBody>
          <a:bodyPr/>
          <a:lstStyle>
            <a:lvl1pPr>
              <a:defRPr/>
            </a:lvl1pPr>
          </a:lstStyle>
          <a:p>
            <a:fld id="{3A39B7FA-4860-4C16-91CD-2688DBF17C11}" type="slidenum">
              <a:rPr lang="en-US" altLang="en-US"/>
              <a:pPr/>
              <a:t>‹#›</a:t>
            </a:fld>
            <a:endParaRPr lang="en-US" altLang="en-US"/>
          </a:p>
        </p:txBody>
      </p:sp>
    </p:spTree>
    <p:extLst>
      <p:ext uri="{BB962C8B-B14F-4D97-AF65-F5344CB8AC3E}">
        <p14:creationId xmlns:p14="http://schemas.microsoft.com/office/powerpoint/2010/main" val="202262003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en-US" altLang="en-US"/>
              <a:t>EPI809/Spring 2008</a:t>
            </a: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55AE8A9F-BF4E-43CB-9ACC-185888434115}" type="slidenum">
              <a:rPr lang="en-US" altLang="en-US"/>
              <a:pPr/>
              <a:t>‹#›</a:t>
            </a:fld>
            <a:endParaRPr lang="en-US" altLang="en-US"/>
          </a:p>
        </p:txBody>
      </p:sp>
    </p:spTree>
    <p:extLst>
      <p:ext uri="{BB962C8B-B14F-4D97-AF65-F5344CB8AC3E}">
        <p14:creationId xmlns:p14="http://schemas.microsoft.com/office/powerpoint/2010/main" val="366699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smtClean="0"/>
            </a:lvl1pPr>
          </a:lstStyle>
          <a:p>
            <a:pPr>
              <a:defRPr/>
            </a:pPr>
            <a:r>
              <a:rPr lang="en-US"/>
              <a:t>James McClave 11th edition</a:t>
            </a:r>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0FA38BBE-1107-439A-9C12-AC14E28B55BF}" type="slidenum">
              <a:rPr lang="en-US"/>
              <a:pPr>
                <a:defRPr/>
              </a:pPr>
              <a:t>‹#›</a:t>
            </a:fld>
            <a:endParaRPr lang="en-US"/>
          </a:p>
        </p:txBody>
      </p:sp>
    </p:spTree>
    <p:extLst>
      <p:ext uri="{BB962C8B-B14F-4D97-AF65-F5344CB8AC3E}">
        <p14:creationId xmlns:p14="http://schemas.microsoft.com/office/powerpoint/2010/main" val="3760603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smtClean="0"/>
            </a:lvl1pPr>
          </a:lstStyle>
          <a:p>
            <a:pPr>
              <a:defRPr/>
            </a:pPr>
            <a:r>
              <a:rPr lang="en-US"/>
              <a:t>James McClave 11th edition</a:t>
            </a:r>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3336BE5-04EE-449D-A299-BCEFF0119A10}" type="slidenum">
              <a:rPr lang="en-US"/>
              <a:pPr>
                <a:defRPr/>
              </a:pPr>
              <a:t>‹#›</a:t>
            </a:fld>
            <a:endParaRPr lang="en-US"/>
          </a:p>
        </p:txBody>
      </p:sp>
    </p:spTree>
    <p:extLst>
      <p:ext uri="{BB962C8B-B14F-4D97-AF65-F5344CB8AC3E}">
        <p14:creationId xmlns:p14="http://schemas.microsoft.com/office/powerpoint/2010/main" val="1118057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Rectangle 5"/>
          <p:cNvSpPr>
            <a:spLocks noGrp="1" noChangeArrowheads="1"/>
          </p:cNvSpPr>
          <p:nvPr>
            <p:ph type="ftr" sz="quarter" idx="11"/>
          </p:nvPr>
        </p:nvSpPr>
        <p:spPr/>
        <p:txBody>
          <a:bodyPr/>
          <a:lstStyle>
            <a:lvl1pPr fontAlgn="auto">
              <a:spcBef>
                <a:spcPts val="0"/>
              </a:spcBef>
              <a:spcAft>
                <a:spcPts val="0"/>
              </a:spcAft>
              <a:defRPr smtClean="0"/>
            </a:lvl1pPr>
          </a:lstStyle>
          <a:p>
            <a:pPr>
              <a:defRPr/>
            </a:pPr>
            <a:r>
              <a:rPr lang="en-US"/>
              <a:t>James McClave 11th edition</a:t>
            </a:r>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A291BE90-4315-40C1-8196-D678AF7D1688}" type="slidenum">
              <a:rPr lang="en-US"/>
              <a:pPr>
                <a:defRPr/>
              </a:pPr>
              <a:t>‹#›</a:t>
            </a:fld>
            <a:endParaRPr lang="en-US"/>
          </a:p>
        </p:txBody>
      </p:sp>
    </p:spTree>
    <p:extLst>
      <p:ext uri="{BB962C8B-B14F-4D97-AF65-F5344CB8AC3E}">
        <p14:creationId xmlns:p14="http://schemas.microsoft.com/office/powerpoint/2010/main" val="54129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8" name="Rectangle 5"/>
          <p:cNvSpPr>
            <a:spLocks noGrp="1" noChangeArrowheads="1"/>
          </p:cNvSpPr>
          <p:nvPr>
            <p:ph type="ftr" sz="quarter" idx="11"/>
          </p:nvPr>
        </p:nvSpPr>
        <p:spPr/>
        <p:txBody>
          <a:bodyPr/>
          <a:lstStyle>
            <a:lvl1pPr fontAlgn="auto">
              <a:spcBef>
                <a:spcPts val="0"/>
              </a:spcBef>
              <a:spcAft>
                <a:spcPts val="0"/>
              </a:spcAft>
              <a:defRPr smtClean="0"/>
            </a:lvl1pPr>
          </a:lstStyle>
          <a:p>
            <a:pPr>
              <a:defRPr/>
            </a:pPr>
            <a:r>
              <a:rPr lang="en-US"/>
              <a:t>James McClave 11th edition</a:t>
            </a:r>
          </a:p>
        </p:txBody>
      </p:sp>
      <p:sp>
        <p:nvSpPr>
          <p:cNvPr id="9"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F433DA5D-2002-4B61-9225-27D3FC1E426C}" type="slidenum">
              <a:rPr lang="en-US"/>
              <a:pPr>
                <a:defRPr/>
              </a:pPr>
              <a:t>‹#›</a:t>
            </a:fld>
            <a:endParaRPr lang="en-US"/>
          </a:p>
        </p:txBody>
      </p:sp>
    </p:spTree>
    <p:extLst>
      <p:ext uri="{BB962C8B-B14F-4D97-AF65-F5344CB8AC3E}">
        <p14:creationId xmlns:p14="http://schemas.microsoft.com/office/powerpoint/2010/main" val="455890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4" name="Rectangle 5"/>
          <p:cNvSpPr>
            <a:spLocks noGrp="1" noChangeArrowheads="1"/>
          </p:cNvSpPr>
          <p:nvPr>
            <p:ph type="ftr" sz="quarter" idx="11"/>
          </p:nvPr>
        </p:nvSpPr>
        <p:spPr/>
        <p:txBody>
          <a:bodyPr/>
          <a:lstStyle>
            <a:lvl1pPr fontAlgn="auto">
              <a:spcBef>
                <a:spcPts val="0"/>
              </a:spcBef>
              <a:spcAft>
                <a:spcPts val="0"/>
              </a:spcAft>
              <a:defRPr smtClean="0"/>
            </a:lvl1pPr>
          </a:lstStyle>
          <a:p>
            <a:pPr>
              <a:defRPr/>
            </a:pPr>
            <a:r>
              <a:rPr lang="en-US"/>
              <a:t>James McClave 11th edition</a:t>
            </a:r>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2C67903E-8351-4207-83B4-C485F9B5B8C7}" type="slidenum">
              <a:rPr lang="en-US"/>
              <a:pPr>
                <a:defRPr/>
              </a:pPr>
              <a:t>‹#›</a:t>
            </a:fld>
            <a:endParaRPr lang="en-US"/>
          </a:p>
        </p:txBody>
      </p:sp>
    </p:spTree>
    <p:extLst>
      <p:ext uri="{BB962C8B-B14F-4D97-AF65-F5344CB8AC3E}">
        <p14:creationId xmlns:p14="http://schemas.microsoft.com/office/powerpoint/2010/main" val="117425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3" name="Rectangle 5"/>
          <p:cNvSpPr>
            <a:spLocks noGrp="1" noChangeArrowheads="1"/>
          </p:cNvSpPr>
          <p:nvPr>
            <p:ph type="ftr" sz="quarter" idx="11"/>
          </p:nvPr>
        </p:nvSpPr>
        <p:spPr/>
        <p:txBody>
          <a:bodyPr/>
          <a:lstStyle>
            <a:lvl1pPr fontAlgn="auto">
              <a:spcBef>
                <a:spcPts val="0"/>
              </a:spcBef>
              <a:spcAft>
                <a:spcPts val="0"/>
              </a:spcAft>
              <a:defRPr smtClean="0"/>
            </a:lvl1pPr>
          </a:lstStyle>
          <a:p>
            <a:pPr>
              <a:defRPr/>
            </a:pPr>
            <a:r>
              <a:rPr lang="en-US"/>
              <a:t>James McClave 11th edition</a:t>
            </a:r>
          </a:p>
        </p:txBody>
      </p:sp>
      <p:sp>
        <p:nvSpPr>
          <p:cNvPr id="4"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EEFD5C77-9105-4C0A-83E0-64A1E7DD7241}" type="slidenum">
              <a:rPr lang="en-US"/>
              <a:pPr>
                <a:defRPr/>
              </a:pPr>
              <a:t>‹#›</a:t>
            </a:fld>
            <a:endParaRPr lang="en-US"/>
          </a:p>
        </p:txBody>
      </p:sp>
    </p:spTree>
    <p:extLst>
      <p:ext uri="{BB962C8B-B14F-4D97-AF65-F5344CB8AC3E}">
        <p14:creationId xmlns:p14="http://schemas.microsoft.com/office/powerpoint/2010/main" val="1414554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Rectangle 5"/>
          <p:cNvSpPr>
            <a:spLocks noGrp="1" noChangeArrowheads="1"/>
          </p:cNvSpPr>
          <p:nvPr>
            <p:ph type="ftr" sz="quarter" idx="11"/>
          </p:nvPr>
        </p:nvSpPr>
        <p:spPr/>
        <p:txBody>
          <a:bodyPr/>
          <a:lstStyle>
            <a:lvl1pPr fontAlgn="auto">
              <a:spcBef>
                <a:spcPts val="0"/>
              </a:spcBef>
              <a:spcAft>
                <a:spcPts val="0"/>
              </a:spcAft>
              <a:defRPr smtClean="0"/>
            </a:lvl1pPr>
          </a:lstStyle>
          <a:p>
            <a:pPr>
              <a:defRPr/>
            </a:pPr>
            <a:r>
              <a:rPr lang="en-US"/>
              <a:t>James McClave 11th edition</a:t>
            </a:r>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D046A145-9D94-47DF-B399-A923FEE876E9}" type="slidenum">
              <a:rPr lang="en-US"/>
              <a:pPr>
                <a:defRPr/>
              </a:pPr>
              <a:t>‹#›</a:t>
            </a:fld>
            <a:endParaRPr lang="en-US"/>
          </a:p>
        </p:txBody>
      </p:sp>
    </p:spTree>
    <p:extLst>
      <p:ext uri="{BB962C8B-B14F-4D97-AF65-F5344CB8AC3E}">
        <p14:creationId xmlns:p14="http://schemas.microsoft.com/office/powerpoint/2010/main" val="196905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Rectangle 5"/>
          <p:cNvSpPr>
            <a:spLocks noGrp="1" noChangeArrowheads="1"/>
          </p:cNvSpPr>
          <p:nvPr>
            <p:ph type="ftr" sz="quarter" idx="11"/>
          </p:nvPr>
        </p:nvSpPr>
        <p:spPr/>
        <p:txBody>
          <a:bodyPr/>
          <a:lstStyle>
            <a:lvl1pPr fontAlgn="auto">
              <a:spcBef>
                <a:spcPts val="0"/>
              </a:spcBef>
              <a:spcAft>
                <a:spcPts val="0"/>
              </a:spcAft>
              <a:defRPr smtClean="0"/>
            </a:lvl1pPr>
          </a:lstStyle>
          <a:p>
            <a:pPr>
              <a:defRPr/>
            </a:pPr>
            <a:r>
              <a:rPr lang="en-US"/>
              <a:t>James McClave 11th edition</a:t>
            </a:r>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AD0FA69-C0F8-4F08-BA42-A2C8BA961D35}" type="slidenum">
              <a:rPr lang="en-US"/>
              <a:pPr>
                <a:defRPr/>
              </a:pPr>
              <a:t>‹#›</a:t>
            </a:fld>
            <a:endParaRPr lang="en-US"/>
          </a:p>
        </p:txBody>
      </p:sp>
    </p:spTree>
    <p:extLst>
      <p:ext uri="{BB962C8B-B14F-4D97-AF65-F5344CB8AC3E}">
        <p14:creationId xmlns:p14="http://schemas.microsoft.com/office/powerpoint/2010/main" val="1519098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FFFFFF"/>
                </a:solidFill>
                <a:latin typeface="Arial"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FFFFFF"/>
                </a:solidFill>
                <a:latin typeface="Arial" charset="0"/>
                <a:cs typeface="+mn-cs"/>
              </a:defRPr>
            </a:lvl1pPr>
          </a:lstStyle>
          <a:p>
            <a:pPr>
              <a:defRPr/>
            </a:pPr>
            <a:r>
              <a:rPr lang="en-US"/>
              <a:t>James McClave 11th edition</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FFFFFF"/>
                </a:solidFill>
                <a:latin typeface="Arial" charset="0"/>
                <a:cs typeface="+mn-cs"/>
              </a:defRPr>
            </a:lvl1pPr>
          </a:lstStyle>
          <a:p>
            <a:pPr>
              <a:defRPr/>
            </a:pPr>
            <a:fld id="{FEABDE19-17C6-4370-AF5C-13C086029053}"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1" r:id="rId12"/>
    <p:sldLayoutId id="2147483852" r:id="rId13"/>
    <p:sldLayoutId id="2147483855" r:id="rId14"/>
    <p:sldLayoutId id="2147483856" r:id="rId15"/>
    <p:sldLayoutId id="2147483857" r:id="rId16"/>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eople.richland.edu/james/ictcm/200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5.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5.xml"/><Relationship Id="rId1" Type="http://schemas.openxmlformats.org/officeDocument/2006/relationships/vmlDrawing" Target="../drawings/vmlDrawing5.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5.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5.xml"/><Relationship Id="rId1" Type="http://schemas.openxmlformats.org/officeDocument/2006/relationships/vmlDrawing" Target="../drawings/vmlDrawing7.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5.xml"/><Relationship Id="rId1" Type="http://schemas.openxmlformats.org/officeDocument/2006/relationships/vmlDrawing" Target="../drawings/vmlDrawing8.vml"/><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5.xml"/><Relationship Id="rId1" Type="http://schemas.openxmlformats.org/officeDocument/2006/relationships/vmlDrawing" Target="../drawings/vmlDrawing10.vml"/><Relationship Id="rId4" Type="http://schemas.openxmlformats.org/officeDocument/2006/relationships/image" Target="../media/image1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stat.ethz.ch/R-manual/R-devel/library/datasets/html/ToothGrowth.html"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en.wikipedia.org/wiki/Mosquitoes" TargetMode="External"/><Relationship Id="rId2" Type="http://schemas.openxmlformats.org/officeDocument/2006/relationships/hyperlink" Target="http://en.wikipedia.org/wiki/Malaria" TargetMode="External"/><Relationship Id="rId1" Type="http://schemas.openxmlformats.org/officeDocument/2006/relationships/slideLayout" Target="../slideLayouts/slideLayout2.xml"/><Relationship Id="rId4" Type="http://schemas.openxmlformats.org/officeDocument/2006/relationships/hyperlink" Target="http://en.wikipedia.org/wiki/Mucous_gland"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boston.cbslocal.com/2013/07/07/asiana-flight-crew-tried-to-abort-landing-before-deadly-crash/"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www.thedailybeast.com/galleries/2012/12/28/25-drunkest-cities-2012-from-milwaukee-to-burlington-vermont.html"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a:t>One-Way ANOVA</a:t>
            </a:r>
          </a:p>
        </p:txBody>
      </p:sp>
      <p:sp>
        <p:nvSpPr>
          <p:cNvPr id="2051" name="Rectangle 3"/>
          <p:cNvSpPr>
            <a:spLocks noGrp="1" noChangeArrowheads="1"/>
          </p:cNvSpPr>
          <p:nvPr>
            <p:ph type="subTitle" idx="1"/>
          </p:nvPr>
        </p:nvSpPr>
        <p:spPr/>
        <p:txBody>
          <a:bodyPr/>
          <a:lstStyle/>
          <a:p>
            <a:r>
              <a:rPr lang="en-US" altLang="en-US" dirty="0"/>
              <a:t>One-Way Analysis of </a:t>
            </a:r>
            <a:r>
              <a:rPr lang="en-US" altLang="en-US" dirty="0" smtClean="0"/>
              <a:t>Variance</a:t>
            </a:r>
          </a:p>
          <a:p>
            <a:r>
              <a:rPr lang="en-US" altLang="en-US" sz="2000" dirty="0" smtClean="0"/>
              <a:t>Adopted from </a:t>
            </a:r>
          </a:p>
          <a:p>
            <a:r>
              <a:rPr lang="en-US" sz="2000" dirty="0">
                <a:hlinkClick r:id="rId2"/>
              </a:rPr>
              <a:t>https://people.richland.edu/james/ictcm/2004/</a:t>
            </a:r>
            <a:endParaRPr lang="en-US" altLang="en-US" sz="2000" dirty="0"/>
          </a:p>
        </p:txBody>
      </p:sp>
    </p:spTree>
    <p:extLst>
      <p:ext uri="{BB962C8B-B14F-4D97-AF65-F5344CB8AC3E}">
        <p14:creationId xmlns:p14="http://schemas.microsoft.com/office/powerpoint/2010/main" val="1150801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en-US"/>
              <a:t>One-Way ANOVA</a:t>
            </a:r>
          </a:p>
        </p:txBody>
      </p:sp>
      <p:sp>
        <p:nvSpPr>
          <p:cNvPr id="136195" name="Rectangle 3"/>
          <p:cNvSpPr>
            <a:spLocks noGrp="1" noChangeArrowheads="1"/>
          </p:cNvSpPr>
          <p:nvPr>
            <p:ph type="body" idx="1"/>
          </p:nvPr>
        </p:nvSpPr>
        <p:spPr/>
        <p:txBody>
          <a:bodyPr/>
          <a:lstStyle/>
          <a:p>
            <a:r>
              <a:rPr lang="en-US" altLang="en-US">
                <a:latin typeface="Arial" pitchFamily="34" charset="0"/>
              </a:rPr>
              <a:t>Variation</a:t>
            </a:r>
          </a:p>
          <a:p>
            <a:pPr lvl="1"/>
            <a:r>
              <a:rPr lang="en-US" altLang="en-US">
                <a:latin typeface="Arial" pitchFamily="34" charset="0"/>
              </a:rPr>
              <a:t>Variation is the sum of the squares of the deviations between a value and the mean of the value</a:t>
            </a:r>
          </a:p>
          <a:p>
            <a:pPr lvl="1"/>
            <a:r>
              <a:rPr lang="en-US" altLang="en-US">
                <a:latin typeface="Arial" pitchFamily="34" charset="0"/>
              </a:rPr>
              <a:t>Sum of Squares is abbreviated by SS and often followed by a variable in parentheses such as SS(B) or SS(W) so we know which sum of squares we’re talking about</a:t>
            </a:r>
          </a:p>
        </p:txBody>
      </p:sp>
    </p:spTree>
    <p:extLst>
      <p:ext uri="{BB962C8B-B14F-4D97-AF65-F5344CB8AC3E}">
        <p14:creationId xmlns:p14="http://schemas.microsoft.com/office/powerpoint/2010/main" val="4004325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Identifying Sampling Techniques</a:t>
            </a:r>
            <a:endParaRPr lang="en-US" dirty="0"/>
          </a:p>
        </p:txBody>
      </p:sp>
      <p:sp>
        <p:nvSpPr>
          <p:cNvPr id="6" name="Content Placeholder 5"/>
          <p:cNvSpPr>
            <a:spLocks noGrp="1"/>
          </p:cNvSpPr>
          <p:nvPr>
            <p:ph idx="1"/>
          </p:nvPr>
        </p:nvSpPr>
        <p:spPr>
          <a:xfrm>
            <a:off x="152400" y="1295400"/>
            <a:ext cx="8686800" cy="4830763"/>
          </a:xfrm>
        </p:spPr>
        <p:txBody>
          <a:bodyPr>
            <a:normAutofit fontScale="92500" lnSpcReduction="10000"/>
          </a:bodyPr>
          <a:lstStyle/>
          <a:p>
            <a:r>
              <a:rPr lang="en-US" dirty="0" smtClean="0"/>
              <a:t>You are doing a study to determine the opinion of students at your school regarding gun control. Identify the sampling technique you are using if you select  the samples listed.</a:t>
            </a:r>
          </a:p>
          <a:p>
            <a:pPr marL="962406" lvl="1" indent="-514350">
              <a:buAutoNum type="arabicPeriod"/>
            </a:pPr>
            <a:r>
              <a:rPr lang="en-US" i="1" dirty="0" smtClean="0"/>
              <a:t>You select a class at random and question each student in the class.</a:t>
            </a:r>
          </a:p>
          <a:p>
            <a:pPr marL="962406" lvl="1" indent="-514350">
              <a:buAutoNum type="arabicPeriod"/>
            </a:pPr>
            <a:r>
              <a:rPr lang="en-US" i="1" dirty="0" smtClean="0"/>
              <a:t>You divide the student population with respect to electives taken and randomly select and questions some students in each elective class.</a:t>
            </a:r>
          </a:p>
          <a:p>
            <a:pPr marL="962406" lvl="1" indent="-514350">
              <a:buAutoNum type="arabicPeriod"/>
            </a:pPr>
            <a:r>
              <a:rPr lang="en-US" i="1" dirty="0" smtClean="0"/>
              <a:t>You assign each student a number and generate random numbers. You then question each student whose number is randomly selected.</a:t>
            </a:r>
          </a:p>
        </p:txBody>
      </p:sp>
    </p:spTree>
    <p:extLst>
      <p:ext uri="{BB962C8B-B14F-4D97-AF65-F5344CB8AC3E}">
        <p14:creationId xmlns:p14="http://schemas.microsoft.com/office/powerpoint/2010/main" val="32747829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fontScale="90000"/>
          </a:bodyPr>
          <a:lstStyle/>
          <a:p>
            <a:r>
              <a:rPr lang="en-US" dirty="0" smtClean="0"/>
              <a:t>Uses and Abuses</a:t>
            </a:r>
            <a:br>
              <a:rPr lang="en-US" dirty="0" smtClean="0"/>
            </a:br>
            <a:r>
              <a:rPr lang="en-US" dirty="0" smtClean="0"/>
              <a:t>Statistics in the Real World </a:t>
            </a:r>
            <a:endParaRPr lang="en-US" dirty="0"/>
          </a:p>
        </p:txBody>
      </p:sp>
      <p:sp>
        <p:nvSpPr>
          <p:cNvPr id="3" name="Content Placeholder 2"/>
          <p:cNvSpPr>
            <a:spLocks noGrp="1"/>
          </p:cNvSpPr>
          <p:nvPr>
            <p:ph idx="1"/>
          </p:nvPr>
        </p:nvSpPr>
        <p:spPr>
          <a:xfrm>
            <a:off x="0" y="1600200"/>
            <a:ext cx="8915400" cy="5257800"/>
          </a:xfrm>
        </p:spPr>
        <p:txBody>
          <a:bodyPr>
            <a:normAutofit fontScale="85000" lnSpcReduction="20000"/>
          </a:bodyPr>
          <a:lstStyle/>
          <a:p>
            <a:r>
              <a:rPr lang="en-US" dirty="0" smtClean="0"/>
              <a:t>Uses </a:t>
            </a:r>
          </a:p>
          <a:p>
            <a:pPr lvl="1"/>
            <a:r>
              <a:rPr lang="en-US" dirty="0" smtClean="0"/>
              <a:t>Surveys – Surveys can be valuable in determining the attitude of a population about a candidate, product, or issue. </a:t>
            </a:r>
          </a:p>
          <a:p>
            <a:pPr lvl="2"/>
            <a:r>
              <a:rPr lang="en-US" dirty="0" smtClean="0"/>
              <a:t>If you are working for a political candidate, it is important that you know how the voting population views your candidate. With this information, you might be able to address voter concerns and increase your candidate’s chance of winning the election.</a:t>
            </a:r>
          </a:p>
          <a:p>
            <a:pPr lvl="2"/>
            <a:r>
              <a:rPr lang="en-US" dirty="0" smtClean="0"/>
              <a:t>If you are working in the marketing research department of a manufacturing company, it is important that you know how the public will react  to a proposed new product before the product is produced. Perhaps you will be able to alter the product’s design to make it more appealing and capture a greater market share.</a:t>
            </a:r>
          </a:p>
          <a:p>
            <a:pPr lvl="2"/>
            <a:r>
              <a:rPr lang="en-US" dirty="0" smtClean="0"/>
              <a:t>If you are working for an activist organization, it is important that you know how the population feels about your organization’s issues. If you discover that the population does not support an issue, perhaps you will be able to change the public’s attitude through an advertising campaign.</a:t>
            </a:r>
          </a:p>
          <a:p>
            <a:pPr lvl="2"/>
            <a:endParaRPr lang="en-US" dirty="0" smtClean="0"/>
          </a:p>
        </p:txBody>
      </p:sp>
    </p:spTree>
    <p:extLst>
      <p:ext uri="{BB962C8B-B14F-4D97-AF65-F5344CB8AC3E}">
        <p14:creationId xmlns:p14="http://schemas.microsoft.com/office/powerpoint/2010/main" val="327323279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fontScale="90000"/>
          </a:bodyPr>
          <a:lstStyle/>
          <a:p>
            <a:r>
              <a:rPr lang="en-US" dirty="0" smtClean="0"/>
              <a:t>Uses and Abuses</a:t>
            </a:r>
            <a:br>
              <a:rPr lang="en-US" dirty="0" smtClean="0"/>
            </a:br>
            <a:r>
              <a:rPr lang="en-US" dirty="0" smtClean="0"/>
              <a:t>Statistics in the Real World </a:t>
            </a:r>
            <a:endParaRPr lang="en-US" dirty="0"/>
          </a:p>
        </p:txBody>
      </p:sp>
      <p:sp>
        <p:nvSpPr>
          <p:cNvPr id="3" name="Content Placeholder 2"/>
          <p:cNvSpPr>
            <a:spLocks noGrp="1"/>
          </p:cNvSpPr>
          <p:nvPr>
            <p:ph idx="1"/>
          </p:nvPr>
        </p:nvSpPr>
        <p:spPr>
          <a:xfrm>
            <a:off x="0" y="1600200"/>
            <a:ext cx="8915400" cy="5257800"/>
          </a:xfrm>
        </p:spPr>
        <p:txBody>
          <a:bodyPr>
            <a:normAutofit fontScale="92500"/>
          </a:bodyPr>
          <a:lstStyle/>
          <a:p>
            <a:r>
              <a:rPr lang="en-US" dirty="0" smtClean="0"/>
              <a:t>Abuses</a:t>
            </a:r>
          </a:p>
          <a:p>
            <a:pPr lvl="1"/>
            <a:r>
              <a:rPr lang="en-US" dirty="0" smtClean="0"/>
              <a:t>Biased Samples – The most common abuse ( or misuse) of statistics is using a sample that does not represent the entire population of the study. Consider a phone survey of opinions about a candidate for the Leander school board. The survey consisted of phone calls to numbers listed in the local phone directory of the 930 phone numbers dialed 543 were answered. Of the calls that were answered, 162 people agreed to take the survey. Of those surveyed 62% plan on voting for the candidate.</a:t>
            </a:r>
          </a:p>
          <a:p>
            <a:pPr lvl="1"/>
            <a:r>
              <a:rPr lang="en-US" dirty="0" smtClean="0"/>
              <a:t>What can we conclude from this survey?</a:t>
            </a:r>
          </a:p>
        </p:txBody>
      </p:sp>
    </p:spTree>
    <p:extLst>
      <p:ext uri="{BB962C8B-B14F-4D97-AF65-F5344CB8AC3E}">
        <p14:creationId xmlns:p14="http://schemas.microsoft.com/office/powerpoint/2010/main" val="240985372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fontScale="90000"/>
          </a:bodyPr>
          <a:lstStyle/>
          <a:p>
            <a:r>
              <a:rPr lang="en-US" dirty="0" smtClean="0"/>
              <a:t>Uses and Abuses</a:t>
            </a:r>
            <a:br>
              <a:rPr lang="en-US" dirty="0" smtClean="0"/>
            </a:br>
            <a:r>
              <a:rPr lang="en-US" dirty="0" smtClean="0"/>
              <a:t>Statistics in the Real World </a:t>
            </a:r>
            <a:endParaRPr lang="en-US" dirty="0"/>
          </a:p>
        </p:txBody>
      </p:sp>
      <p:sp>
        <p:nvSpPr>
          <p:cNvPr id="3" name="Content Placeholder 2"/>
          <p:cNvSpPr>
            <a:spLocks noGrp="1"/>
          </p:cNvSpPr>
          <p:nvPr>
            <p:ph idx="1"/>
          </p:nvPr>
        </p:nvSpPr>
        <p:spPr>
          <a:xfrm>
            <a:off x="0" y="1600200"/>
            <a:ext cx="8915400" cy="5257800"/>
          </a:xfrm>
        </p:spPr>
        <p:txBody>
          <a:bodyPr>
            <a:normAutofit/>
          </a:bodyPr>
          <a:lstStyle/>
          <a:p>
            <a:r>
              <a:rPr lang="en-US" dirty="0" smtClean="0"/>
              <a:t>Abuses cont…</a:t>
            </a:r>
          </a:p>
          <a:p>
            <a:pPr lvl="1"/>
            <a:r>
              <a:rPr lang="en-US" dirty="0" smtClean="0"/>
              <a:t>It should be clear that we CANNOT conclude from this survey that  62% of the voters in the locality plan on voting for the candidate. The survey did not include voters with unlisted numbers, or who did not happen to be at home, or who did not agree to participate in the phone survey. In such cases, we say that the survey is biased toward people who have listed phone numbers, tend to be home in the evening, and are willing to participate in surveys.</a:t>
            </a:r>
          </a:p>
        </p:txBody>
      </p:sp>
    </p:spTree>
    <p:extLst>
      <p:ext uri="{BB962C8B-B14F-4D97-AF65-F5344CB8AC3E}">
        <p14:creationId xmlns:p14="http://schemas.microsoft.com/office/powerpoint/2010/main" val="16742907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fontScale="90000"/>
          </a:bodyPr>
          <a:lstStyle/>
          <a:p>
            <a:r>
              <a:rPr lang="en-US" dirty="0" smtClean="0"/>
              <a:t>Uses and Abuses</a:t>
            </a:r>
            <a:br>
              <a:rPr lang="en-US" dirty="0" smtClean="0"/>
            </a:br>
            <a:r>
              <a:rPr lang="en-US" dirty="0" smtClean="0"/>
              <a:t>Statistics in the Real World </a:t>
            </a:r>
            <a:endParaRPr lang="en-US" dirty="0"/>
          </a:p>
        </p:txBody>
      </p:sp>
      <p:sp>
        <p:nvSpPr>
          <p:cNvPr id="3" name="Content Placeholder 2"/>
          <p:cNvSpPr>
            <a:spLocks noGrp="1"/>
          </p:cNvSpPr>
          <p:nvPr>
            <p:ph idx="1"/>
          </p:nvPr>
        </p:nvSpPr>
        <p:spPr>
          <a:xfrm>
            <a:off x="0" y="1600200"/>
            <a:ext cx="8915400" cy="5257800"/>
          </a:xfrm>
        </p:spPr>
        <p:txBody>
          <a:bodyPr>
            <a:normAutofit lnSpcReduction="10000"/>
          </a:bodyPr>
          <a:lstStyle/>
          <a:p>
            <a:r>
              <a:rPr lang="en-US" dirty="0" smtClean="0"/>
              <a:t>Abuses cont…</a:t>
            </a:r>
          </a:p>
          <a:p>
            <a:pPr lvl="1"/>
            <a:r>
              <a:rPr lang="en-US" dirty="0" smtClean="0"/>
              <a:t>Biased Survey Questions – Another common abuse is using survey questions that encourage respondents, either intentionally or unintentionally, to answer in a certain way. For instance, consider a survey about gun control. It seems clear that the following  questions would produce very different results.</a:t>
            </a:r>
          </a:p>
          <a:p>
            <a:pPr lvl="2"/>
            <a:r>
              <a:rPr lang="en-US" dirty="0" smtClean="0"/>
              <a:t>“Do people have the right to own a gun to protect themselves and their families?”</a:t>
            </a:r>
          </a:p>
          <a:p>
            <a:pPr lvl="2"/>
            <a:r>
              <a:rPr lang="en-US" dirty="0" smtClean="0"/>
              <a:t>“Do people have the right to possess loaded guns in their homes?”</a:t>
            </a:r>
          </a:p>
        </p:txBody>
      </p:sp>
    </p:spTree>
    <p:extLst>
      <p:ext uri="{BB962C8B-B14F-4D97-AF65-F5344CB8AC3E}">
        <p14:creationId xmlns:p14="http://schemas.microsoft.com/office/powerpoint/2010/main" val="85685488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2000"/>
          </a:xfrm>
        </p:spPr>
        <p:txBody>
          <a:bodyPr>
            <a:normAutofit/>
          </a:bodyPr>
          <a:lstStyle/>
          <a:p>
            <a:r>
              <a:rPr lang="en-US" dirty="0" smtClean="0"/>
              <a:t>Surveys</a:t>
            </a:r>
            <a:endParaRPr lang="en-US" dirty="0"/>
          </a:p>
        </p:txBody>
      </p:sp>
      <p:sp>
        <p:nvSpPr>
          <p:cNvPr id="3" name="Content Placeholder 2"/>
          <p:cNvSpPr>
            <a:spLocks noGrp="1"/>
          </p:cNvSpPr>
          <p:nvPr>
            <p:ph idx="1"/>
          </p:nvPr>
        </p:nvSpPr>
        <p:spPr>
          <a:xfrm>
            <a:off x="457200" y="762000"/>
            <a:ext cx="7467600" cy="5791200"/>
          </a:xfrm>
        </p:spPr>
        <p:txBody>
          <a:bodyPr>
            <a:normAutofit fontScale="77500" lnSpcReduction="20000"/>
          </a:bodyPr>
          <a:lstStyle/>
          <a:p>
            <a:r>
              <a:rPr lang="en-US" dirty="0" smtClean="0"/>
              <a:t>A survey is an investigation of one or more characteristics of a population. Most often, surveys are carried out on people by asking them questions. The most common types of surveys are done by interview, mail, or telephone. In designing a survey, it is important to word the questions so that they do not lead to biased results. Surveys can be used to take a census or a sampling. </a:t>
            </a:r>
          </a:p>
          <a:p>
            <a:pPr lvl="1"/>
            <a:r>
              <a:rPr lang="en-US" dirty="0" smtClean="0"/>
              <a:t>A census is a count or measure of an entire population. Taking a census provides complete information, but it is often  costly and difficult to perform.</a:t>
            </a:r>
          </a:p>
          <a:p>
            <a:pPr lvl="1"/>
            <a:r>
              <a:rPr lang="en-US" dirty="0" smtClean="0"/>
              <a:t>A sampling is a count or measure of part of a population. For instance, every year the U.S. Census Bureau samples the U.S. Population to update the most recent census data. Using Samples is often more practical than taking a census.</a:t>
            </a:r>
            <a:endParaRPr lang="en-US" dirty="0"/>
          </a:p>
        </p:txBody>
      </p:sp>
    </p:spTree>
    <p:extLst>
      <p:ext uri="{BB962C8B-B14F-4D97-AF65-F5344CB8AC3E}">
        <p14:creationId xmlns:p14="http://schemas.microsoft.com/office/powerpoint/2010/main" val="812204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en-US"/>
              <a:t>One-Way ANOVA</a:t>
            </a:r>
          </a:p>
        </p:txBody>
      </p:sp>
      <p:sp>
        <p:nvSpPr>
          <p:cNvPr id="95235" name="Rectangle 3"/>
          <p:cNvSpPr>
            <a:spLocks noGrp="1" noChangeArrowheads="1"/>
          </p:cNvSpPr>
          <p:nvPr>
            <p:ph type="body" idx="1"/>
          </p:nvPr>
        </p:nvSpPr>
        <p:spPr/>
        <p:txBody>
          <a:bodyPr/>
          <a:lstStyle/>
          <a:p>
            <a:r>
              <a:rPr lang="en-US" altLang="en-US">
                <a:latin typeface="Arial" pitchFamily="34" charset="0"/>
              </a:rPr>
              <a:t>Are all of the values identical?</a:t>
            </a:r>
          </a:p>
          <a:p>
            <a:pPr lvl="1"/>
            <a:r>
              <a:rPr lang="en-US" altLang="en-US">
                <a:latin typeface="Arial" pitchFamily="34" charset="0"/>
              </a:rPr>
              <a:t>No, so there is some variation in the data</a:t>
            </a:r>
          </a:p>
          <a:p>
            <a:pPr lvl="1"/>
            <a:r>
              <a:rPr lang="en-US" altLang="en-US">
                <a:latin typeface="Arial" pitchFamily="34" charset="0"/>
              </a:rPr>
              <a:t>This is called the total variation</a:t>
            </a:r>
          </a:p>
          <a:p>
            <a:pPr lvl="1"/>
            <a:r>
              <a:rPr lang="en-US" altLang="en-US">
                <a:latin typeface="Arial" pitchFamily="34" charset="0"/>
              </a:rPr>
              <a:t>Denoted SS(Total) for the total Sum of Squares (variation)</a:t>
            </a:r>
          </a:p>
          <a:p>
            <a:pPr lvl="1"/>
            <a:r>
              <a:rPr lang="en-US" altLang="en-US">
                <a:latin typeface="Arial" pitchFamily="34" charset="0"/>
              </a:rPr>
              <a:t>Sum of Squares is another name for variation</a:t>
            </a:r>
          </a:p>
        </p:txBody>
      </p:sp>
    </p:spTree>
    <p:extLst>
      <p:ext uri="{BB962C8B-B14F-4D97-AF65-F5344CB8AC3E}">
        <p14:creationId xmlns:p14="http://schemas.microsoft.com/office/powerpoint/2010/main" val="3272207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en-US"/>
              <a:t>One-Way ANOVA</a:t>
            </a:r>
          </a:p>
        </p:txBody>
      </p:sp>
      <p:sp>
        <p:nvSpPr>
          <p:cNvPr id="107523" name="Rectangle 3"/>
          <p:cNvSpPr>
            <a:spLocks noGrp="1" noChangeArrowheads="1"/>
          </p:cNvSpPr>
          <p:nvPr>
            <p:ph type="body" idx="1"/>
          </p:nvPr>
        </p:nvSpPr>
        <p:spPr/>
        <p:txBody>
          <a:bodyPr/>
          <a:lstStyle/>
          <a:p>
            <a:r>
              <a:rPr lang="en-US" altLang="en-US">
                <a:latin typeface="Arial" pitchFamily="34" charset="0"/>
              </a:rPr>
              <a:t>Are all of the sample means identical?</a:t>
            </a:r>
          </a:p>
          <a:p>
            <a:pPr lvl="1"/>
            <a:r>
              <a:rPr lang="en-US" altLang="en-US">
                <a:latin typeface="Arial" pitchFamily="34" charset="0"/>
              </a:rPr>
              <a:t>No, so there is some variation between the groups</a:t>
            </a:r>
          </a:p>
          <a:p>
            <a:pPr lvl="1"/>
            <a:r>
              <a:rPr lang="en-US" altLang="en-US">
                <a:latin typeface="Arial" pitchFamily="34" charset="0"/>
              </a:rPr>
              <a:t>This is called the between group variation</a:t>
            </a:r>
          </a:p>
          <a:p>
            <a:pPr lvl="1"/>
            <a:r>
              <a:rPr lang="en-US" altLang="en-US">
                <a:latin typeface="Arial" pitchFamily="34" charset="0"/>
              </a:rPr>
              <a:t>Sometimes called the variation due to the factor</a:t>
            </a:r>
          </a:p>
          <a:p>
            <a:pPr lvl="1"/>
            <a:r>
              <a:rPr lang="en-US" altLang="en-US">
                <a:latin typeface="Arial" pitchFamily="34" charset="0"/>
              </a:rPr>
              <a:t>Denoted SS(B) for Sum of Squares (variation) between the groups</a:t>
            </a:r>
          </a:p>
        </p:txBody>
      </p:sp>
    </p:spTree>
    <p:extLst>
      <p:ext uri="{BB962C8B-B14F-4D97-AF65-F5344CB8AC3E}">
        <p14:creationId xmlns:p14="http://schemas.microsoft.com/office/powerpoint/2010/main" val="3256762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a:t>One-Way ANOVA</a:t>
            </a:r>
          </a:p>
        </p:txBody>
      </p:sp>
      <p:sp>
        <p:nvSpPr>
          <p:cNvPr id="98307" name="Rectangle 3"/>
          <p:cNvSpPr>
            <a:spLocks noGrp="1" noChangeArrowheads="1"/>
          </p:cNvSpPr>
          <p:nvPr>
            <p:ph type="body" idx="1"/>
          </p:nvPr>
        </p:nvSpPr>
        <p:spPr/>
        <p:txBody>
          <a:bodyPr/>
          <a:lstStyle/>
          <a:p>
            <a:r>
              <a:rPr lang="en-US" altLang="en-US">
                <a:latin typeface="Arial" pitchFamily="34" charset="0"/>
              </a:rPr>
              <a:t>Are each of the values within each group identical?</a:t>
            </a:r>
          </a:p>
          <a:p>
            <a:pPr lvl="1"/>
            <a:r>
              <a:rPr lang="en-US" altLang="en-US">
                <a:latin typeface="Arial" pitchFamily="34" charset="0"/>
              </a:rPr>
              <a:t>No, there is some variation within the groups</a:t>
            </a:r>
          </a:p>
          <a:p>
            <a:pPr lvl="1"/>
            <a:r>
              <a:rPr lang="en-US" altLang="en-US">
                <a:latin typeface="Arial" pitchFamily="34" charset="0"/>
              </a:rPr>
              <a:t>This is called the within group variation</a:t>
            </a:r>
          </a:p>
          <a:p>
            <a:pPr lvl="1"/>
            <a:r>
              <a:rPr lang="en-US" altLang="en-US">
                <a:latin typeface="Arial" pitchFamily="34" charset="0"/>
              </a:rPr>
              <a:t>Sometimes called the error variation</a:t>
            </a:r>
          </a:p>
          <a:p>
            <a:pPr lvl="1"/>
            <a:r>
              <a:rPr lang="en-US" altLang="en-US">
                <a:latin typeface="Arial" pitchFamily="34" charset="0"/>
              </a:rPr>
              <a:t>Denoted SS(W) for Sum of Squares (variation) within the groups</a:t>
            </a:r>
          </a:p>
        </p:txBody>
      </p:sp>
    </p:spTree>
    <p:extLst>
      <p:ext uri="{BB962C8B-B14F-4D97-AF65-F5344CB8AC3E}">
        <p14:creationId xmlns:p14="http://schemas.microsoft.com/office/powerpoint/2010/main" val="815369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a:t>One-Way ANOVA</a:t>
            </a:r>
          </a:p>
        </p:txBody>
      </p:sp>
      <p:sp>
        <p:nvSpPr>
          <p:cNvPr id="99331" name="Rectangle 3"/>
          <p:cNvSpPr>
            <a:spLocks noGrp="1" noChangeArrowheads="1"/>
          </p:cNvSpPr>
          <p:nvPr>
            <p:ph type="body" idx="1"/>
          </p:nvPr>
        </p:nvSpPr>
        <p:spPr/>
        <p:txBody>
          <a:bodyPr/>
          <a:lstStyle/>
          <a:p>
            <a:r>
              <a:rPr lang="en-US" altLang="en-US">
                <a:latin typeface="Arial" pitchFamily="34" charset="0"/>
              </a:rPr>
              <a:t>There are two sources of variation</a:t>
            </a:r>
          </a:p>
          <a:p>
            <a:pPr lvl="1"/>
            <a:r>
              <a:rPr lang="en-US" altLang="en-US">
                <a:latin typeface="Arial" pitchFamily="34" charset="0"/>
              </a:rPr>
              <a:t>the variation between the groups, SS(B), or the variation due to the factor</a:t>
            </a:r>
          </a:p>
          <a:p>
            <a:pPr lvl="1"/>
            <a:r>
              <a:rPr lang="en-US" altLang="en-US">
                <a:latin typeface="Arial" pitchFamily="34" charset="0"/>
              </a:rPr>
              <a:t>the variation within the groups, SS(W), or the variation that can’t be explained by the factor so it’s called the error variation</a:t>
            </a:r>
          </a:p>
        </p:txBody>
      </p:sp>
    </p:spTree>
    <p:extLst>
      <p:ext uri="{BB962C8B-B14F-4D97-AF65-F5344CB8AC3E}">
        <p14:creationId xmlns:p14="http://schemas.microsoft.com/office/powerpoint/2010/main" val="4121302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en-US"/>
              <a:t>One-Way ANOVA</a:t>
            </a:r>
          </a:p>
        </p:txBody>
      </p:sp>
      <p:sp>
        <p:nvSpPr>
          <p:cNvPr id="149707" name="Rectangle 203"/>
          <p:cNvSpPr>
            <a:spLocks noGrp="1" noChangeArrowheads="1"/>
          </p:cNvSpPr>
          <p:nvPr>
            <p:ph type="body" sz="half" idx="1"/>
          </p:nvPr>
        </p:nvSpPr>
        <p:spPr>
          <a:xfrm>
            <a:off x="457200" y="1600200"/>
            <a:ext cx="8229600" cy="685800"/>
          </a:xfrm>
        </p:spPr>
        <p:txBody>
          <a:bodyPr/>
          <a:lstStyle/>
          <a:p>
            <a:r>
              <a:rPr lang="en-US" altLang="en-US" sz="2800"/>
              <a:t>Here is the basic one-way ANOVA table</a:t>
            </a:r>
          </a:p>
        </p:txBody>
      </p:sp>
      <p:graphicFrame>
        <p:nvGraphicFramePr>
          <p:cNvPr id="149710" name="Group 206"/>
          <p:cNvGraphicFramePr>
            <a:graphicFrameLocks noGrp="1"/>
          </p:cNvGraphicFramePr>
          <p:nvPr>
            <p:ph sz="half" idx="2"/>
          </p:nvPr>
        </p:nvGraphicFramePr>
        <p:xfrm>
          <a:off x="457200" y="2590800"/>
          <a:ext cx="8229600" cy="3581402"/>
        </p:xfrm>
        <a:graphic>
          <a:graphicData uri="http://schemas.openxmlformats.org/drawingml/2006/table">
            <a:tbl>
              <a:tblPr/>
              <a:tblGrid>
                <a:gridCol w="19050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gridCol w="1371600">
                  <a:extLst>
                    <a:ext uri="{9D8B030D-6E8A-4147-A177-3AD203B41FA5}">
                      <a16:colId xmlns:a16="http://schemas.microsoft.com/office/drawing/2014/main" xmlns="" val="20003"/>
                    </a:ext>
                  </a:extLst>
                </a:gridCol>
                <a:gridCol w="1219200">
                  <a:extLst>
                    <a:ext uri="{9D8B030D-6E8A-4147-A177-3AD203B41FA5}">
                      <a16:colId xmlns:a16="http://schemas.microsoft.com/office/drawing/2014/main" xmlns="" val="20004"/>
                    </a:ext>
                  </a:extLst>
                </a:gridCol>
                <a:gridCol w="1219200">
                  <a:extLst>
                    <a:ext uri="{9D8B030D-6E8A-4147-A177-3AD203B41FA5}">
                      <a16:colId xmlns:a16="http://schemas.microsoft.com/office/drawing/2014/main" xmlns="" val="20005"/>
                    </a:ext>
                  </a:extLst>
                </a:gridCol>
              </a:tblGrid>
              <a:tr h="522288">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39813">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039813">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xmlns="" val="10002"/>
                  </a:ext>
                </a:extLst>
              </a:tr>
              <a:tr h="979488">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09975714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en-US"/>
              <a:t>One-Way ANOVA</a:t>
            </a:r>
          </a:p>
        </p:txBody>
      </p:sp>
      <p:sp>
        <p:nvSpPr>
          <p:cNvPr id="103427" name="Rectangle 3"/>
          <p:cNvSpPr>
            <a:spLocks noGrp="1" noChangeArrowheads="1"/>
          </p:cNvSpPr>
          <p:nvPr>
            <p:ph type="body" sz="half" idx="1"/>
          </p:nvPr>
        </p:nvSpPr>
        <p:spPr>
          <a:xfrm>
            <a:off x="457200" y="1600200"/>
            <a:ext cx="5715000" cy="2209800"/>
          </a:xfrm>
        </p:spPr>
        <p:txBody>
          <a:bodyPr/>
          <a:lstStyle/>
          <a:p>
            <a:r>
              <a:rPr lang="en-US" altLang="en-US" sz="2400">
                <a:latin typeface="Arial" pitchFamily="34" charset="0"/>
              </a:rPr>
              <a:t>Grand Mean</a:t>
            </a:r>
          </a:p>
          <a:p>
            <a:pPr lvl="1"/>
            <a:r>
              <a:rPr lang="en-US" altLang="en-US" sz="2000">
                <a:latin typeface="Arial" pitchFamily="34" charset="0"/>
              </a:rPr>
              <a:t>The grand mean is the average of all the values when the factor is ignored</a:t>
            </a:r>
          </a:p>
          <a:p>
            <a:pPr lvl="1"/>
            <a:r>
              <a:rPr lang="en-US" altLang="en-US" sz="2000">
                <a:latin typeface="Arial" pitchFamily="34" charset="0"/>
              </a:rPr>
              <a:t>It is a weighted average of the individual sample means</a:t>
            </a:r>
          </a:p>
        </p:txBody>
      </p:sp>
      <p:graphicFrame>
        <p:nvGraphicFramePr>
          <p:cNvPr id="103428" name="Object 4"/>
          <p:cNvGraphicFramePr>
            <a:graphicFrameLocks noGrp="1" noChangeAspect="1"/>
          </p:cNvGraphicFramePr>
          <p:nvPr>
            <p:ph sz="quarter" idx="2"/>
          </p:nvPr>
        </p:nvGraphicFramePr>
        <p:xfrm>
          <a:off x="990600" y="3810000"/>
          <a:ext cx="5613400" cy="1514475"/>
        </p:xfrm>
        <a:graphic>
          <a:graphicData uri="http://schemas.openxmlformats.org/presentationml/2006/ole">
            <mc:AlternateContent xmlns:mc="http://schemas.openxmlformats.org/markup-compatibility/2006">
              <mc:Choice xmlns:v="urn:schemas-microsoft-com:vml" Requires="v">
                <p:oleObj spid="_x0000_s57370" name="Equation" r:id="rId3" imgW="2260440" imgH="609480" progId="Equation.DSMT4">
                  <p:embed/>
                </p:oleObj>
              </mc:Choice>
              <mc:Fallback>
                <p:oleObj name="Equation" r:id="rId3" imgW="2260440" imgH="609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810000"/>
                        <a:ext cx="5613400" cy="151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30" name="Object 6"/>
          <p:cNvGraphicFramePr>
            <a:graphicFrameLocks noGrp="1" noChangeAspect="1"/>
          </p:cNvGraphicFramePr>
          <p:nvPr>
            <p:ph sz="quarter" idx="3"/>
          </p:nvPr>
        </p:nvGraphicFramePr>
        <p:xfrm>
          <a:off x="6457950" y="1676400"/>
          <a:ext cx="2093913" cy="1922463"/>
        </p:xfrm>
        <a:graphic>
          <a:graphicData uri="http://schemas.openxmlformats.org/presentationml/2006/ole">
            <mc:AlternateContent xmlns:mc="http://schemas.openxmlformats.org/markup-compatibility/2006">
              <mc:Choice xmlns:v="urn:schemas-microsoft-com:vml" Requires="v">
                <p:oleObj spid="_x0000_s57371" name="Equation" r:id="rId5" imgW="927000" imgH="850680" progId="Equation.DSMT4">
                  <p:embed/>
                </p:oleObj>
              </mc:Choice>
              <mc:Fallback>
                <p:oleObj name="Equation" r:id="rId5" imgW="927000" imgH="8506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7950" y="1676400"/>
                        <a:ext cx="2093913" cy="192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3037560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dirty="0"/>
              <a:t>One-Way </a:t>
            </a:r>
            <a:r>
              <a:rPr lang="en-US" altLang="en-US" dirty="0" smtClean="0"/>
              <a:t>ANOVA-Grand Mean</a:t>
            </a:r>
            <a:endParaRPr lang="en-US" altLang="en-US" dirty="0"/>
          </a:p>
        </p:txBody>
      </p:sp>
      <p:sp>
        <p:nvSpPr>
          <p:cNvPr id="104451" name="Rectangle 3"/>
          <p:cNvSpPr>
            <a:spLocks noGrp="1" noChangeArrowheads="1"/>
          </p:cNvSpPr>
          <p:nvPr>
            <p:ph type="body" sz="half" idx="1"/>
          </p:nvPr>
        </p:nvSpPr>
        <p:spPr>
          <a:xfrm>
            <a:off x="457200" y="1600200"/>
            <a:ext cx="8305800" cy="838200"/>
          </a:xfrm>
        </p:spPr>
        <p:txBody>
          <a:bodyPr/>
          <a:lstStyle/>
          <a:p>
            <a:r>
              <a:rPr lang="en-US" altLang="en-US" sz="2800">
                <a:latin typeface="Arial" pitchFamily="34" charset="0"/>
              </a:rPr>
              <a:t>Grand Mean for our example is 65.08</a:t>
            </a:r>
          </a:p>
        </p:txBody>
      </p:sp>
      <p:graphicFrame>
        <p:nvGraphicFramePr>
          <p:cNvPr id="104454" name="Object 6"/>
          <p:cNvGraphicFramePr>
            <a:graphicFrameLocks noGrp="1" noChangeAspect="1"/>
          </p:cNvGraphicFramePr>
          <p:nvPr>
            <p:ph sz="half" idx="2"/>
          </p:nvPr>
        </p:nvGraphicFramePr>
        <p:xfrm>
          <a:off x="914400" y="2514600"/>
          <a:ext cx="7040563" cy="2951163"/>
        </p:xfrm>
        <a:graphic>
          <a:graphicData uri="http://schemas.openxmlformats.org/presentationml/2006/ole">
            <mc:AlternateContent xmlns:mc="http://schemas.openxmlformats.org/markup-compatibility/2006">
              <mc:Choice xmlns:v="urn:schemas-microsoft-com:vml" Requires="v">
                <p:oleObj spid="_x0000_s58382" name="Equation" r:id="rId3" imgW="3251160" imgH="1485720" progId="Equation.DSMT4">
                  <p:embed/>
                </p:oleObj>
              </mc:Choice>
              <mc:Fallback>
                <p:oleObj name="Equation" r:id="rId3" imgW="3251160" imgH="1485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514600"/>
                        <a:ext cx="7040563" cy="295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58362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en-US" dirty="0"/>
              <a:t>One-Way </a:t>
            </a:r>
            <a:r>
              <a:rPr lang="en-US" altLang="en-US" dirty="0" smtClean="0"/>
              <a:t>ANOVA – SS(B)</a:t>
            </a:r>
            <a:endParaRPr lang="en-US" altLang="en-US" dirty="0"/>
          </a:p>
        </p:txBody>
      </p:sp>
      <p:sp>
        <p:nvSpPr>
          <p:cNvPr id="105475" name="Rectangle 3"/>
          <p:cNvSpPr>
            <a:spLocks noGrp="1" noChangeArrowheads="1"/>
          </p:cNvSpPr>
          <p:nvPr>
            <p:ph type="body" sz="half" idx="1"/>
          </p:nvPr>
        </p:nvSpPr>
        <p:spPr>
          <a:xfrm>
            <a:off x="457200" y="1600200"/>
            <a:ext cx="8305800" cy="4530725"/>
          </a:xfrm>
        </p:spPr>
        <p:txBody>
          <a:bodyPr/>
          <a:lstStyle/>
          <a:p>
            <a:r>
              <a:rPr lang="en-US" altLang="en-US" sz="2800"/>
              <a:t>Between Group Variation, SS(B)</a:t>
            </a:r>
          </a:p>
          <a:p>
            <a:pPr lvl="1"/>
            <a:r>
              <a:rPr lang="en-US" altLang="en-US" sz="2400"/>
              <a:t>The between group variation is the variation between each sample mean and the grand mean</a:t>
            </a:r>
          </a:p>
          <a:p>
            <a:pPr lvl="1"/>
            <a:r>
              <a:rPr lang="en-US" altLang="en-US" sz="2400"/>
              <a:t>Each individual variation is weighted by the sample size</a:t>
            </a:r>
          </a:p>
        </p:txBody>
      </p:sp>
      <p:graphicFrame>
        <p:nvGraphicFramePr>
          <p:cNvPr id="105476" name="Object 4"/>
          <p:cNvGraphicFramePr>
            <a:graphicFrameLocks noGrp="1" noChangeAspect="1"/>
          </p:cNvGraphicFramePr>
          <p:nvPr>
            <p:ph sz="quarter" idx="2"/>
          </p:nvPr>
        </p:nvGraphicFramePr>
        <p:xfrm>
          <a:off x="533400" y="4572000"/>
          <a:ext cx="7924800" cy="595313"/>
        </p:xfrm>
        <a:graphic>
          <a:graphicData uri="http://schemas.openxmlformats.org/presentationml/2006/ole">
            <mc:AlternateContent xmlns:mc="http://schemas.openxmlformats.org/markup-compatibility/2006">
              <mc:Choice xmlns:v="urn:schemas-microsoft-com:vml" Requires="v">
                <p:oleObj spid="_x0000_s59418" name="Equation" r:id="rId3" imgW="4572000" imgH="342720" progId="Equation.DSMT4">
                  <p:embed/>
                </p:oleObj>
              </mc:Choice>
              <mc:Fallback>
                <p:oleObj name="Equation" r:id="rId3" imgW="4572000" imgH="342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572000"/>
                        <a:ext cx="7924800"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78" name="Object 6"/>
          <p:cNvGraphicFramePr>
            <a:graphicFrameLocks noGrp="1" noChangeAspect="1"/>
          </p:cNvGraphicFramePr>
          <p:nvPr>
            <p:ph sz="quarter" idx="3"/>
          </p:nvPr>
        </p:nvGraphicFramePr>
        <p:xfrm>
          <a:off x="563563" y="3886200"/>
          <a:ext cx="3519487" cy="779463"/>
        </p:xfrm>
        <a:graphic>
          <a:graphicData uri="http://schemas.openxmlformats.org/presentationml/2006/ole">
            <mc:AlternateContent xmlns:mc="http://schemas.openxmlformats.org/markup-compatibility/2006">
              <mc:Choice xmlns:v="urn:schemas-microsoft-com:vml" Requires="v">
                <p:oleObj spid="_x0000_s59419" name="Equation" r:id="rId5" imgW="2006280" imgH="444240" progId="Equation.DSMT4">
                  <p:embed/>
                </p:oleObj>
              </mc:Choice>
              <mc:Fallback>
                <p:oleObj name="Equation" r:id="rId5" imgW="2006280" imgH="444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563" y="3886200"/>
                        <a:ext cx="3519487"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9815154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dirty="0"/>
              <a:t>One-Way </a:t>
            </a:r>
            <a:r>
              <a:rPr lang="en-US" altLang="en-US" dirty="0" smtClean="0"/>
              <a:t>ANOVA – SS(B)</a:t>
            </a:r>
            <a:endParaRPr lang="en-US" altLang="en-US" dirty="0"/>
          </a:p>
        </p:txBody>
      </p:sp>
      <p:sp>
        <p:nvSpPr>
          <p:cNvPr id="106499" name="Rectangle 3"/>
          <p:cNvSpPr>
            <a:spLocks noGrp="1" noChangeArrowheads="1"/>
          </p:cNvSpPr>
          <p:nvPr>
            <p:ph type="body" sz="half" idx="1"/>
          </p:nvPr>
        </p:nvSpPr>
        <p:spPr>
          <a:xfrm>
            <a:off x="457200" y="1600200"/>
            <a:ext cx="8305800" cy="4495800"/>
          </a:xfrm>
        </p:spPr>
        <p:txBody>
          <a:bodyPr/>
          <a:lstStyle/>
          <a:p>
            <a:pPr>
              <a:buFont typeface="Wingdings" pitchFamily="2" charset="2"/>
              <a:buNone/>
            </a:pPr>
            <a:r>
              <a:rPr lang="en-US" altLang="en-US" sz="2800" dirty="0">
                <a:latin typeface="Arial" pitchFamily="34" charset="0"/>
              </a:rPr>
              <a:t>The Between Group Variation for our example is SS(B)=1902</a:t>
            </a:r>
          </a:p>
          <a:p>
            <a:pPr>
              <a:buFont typeface="Wingdings" pitchFamily="2" charset="2"/>
              <a:buNone/>
            </a:pPr>
            <a:endParaRPr lang="en-US" altLang="en-US" sz="2800" dirty="0">
              <a:latin typeface="Arial" pitchFamily="34" charset="0"/>
            </a:endParaRPr>
          </a:p>
          <a:p>
            <a:pPr>
              <a:buFont typeface="Wingdings" pitchFamily="2" charset="2"/>
              <a:buNone/>
            </a:pPr>
            <a:endParaRPr lang="en-US" altLang="en-US" sz="2800" dirty="0">
              <a:latin typeface="Arial" pitchFamily="34" charset="0"/>
            </a:endParaRPr>
          </a:p>
          <a:p>
            <a:pPr>
              <a:buFont typeface="Wingdings" pitchFamily="2" charset="2"/>
              <a:buNone/>
            </a:pPr>
            <a:endParaRPr lang="en-US" altLang="en-US" sz="2800" dirty="0">
              <a:latin typeface="Arial" pitchFamily="34" charset="0"/>
            </a:endParaRPr>
          </a:p>
          <a:p>
            <a:pPr>
              <a:buFont typeface="Wingdings" pitchFamily="2" charset="2"/>
              <a:buNone/>
            </a:pPr>
            <a:r>
              <a:rPr lang="en-US" altLang="en-US" sz="2800" dirty="0">
                <a:latin typeface="Arial" pitchFamily="34" charset="0"/>
              </a:rPr>
              <a:t>I know that doesn’t round to be 1902, but if you don’t round the intermediate steps, then it does.  </a:t>
            </a:r>
          </a:p>
        </p:txBody>
      </p:sp>
      <p:graphicFrame>
        <p:nvGraphicFramePr>
          <p:cNvPr id="106500" name="Object 4"/>
          <p:cNvGraphicFramePr>
            <a:graphicFrameLocks noGrp="1" noChangeAspect="1"/>
          </p:cNvGraphicFramePr>
          <p:nvPr>
            <p:ph sz="quarter" idx="2"/>
          </p:nvPr>
        </p:nvGraphicFramePr>
        <p:xfrm>
          <a:off x="609600" y="2743200"/>
          <a:ext cx="8077200" cy="458788"/>
        </p:xfrm>
        <a:graphic>
          <a:graphicData uri="http://schemas.openxmlformats.org/presentationml/2006/ole">
            <mc:AlternateContent xmlns:mc="http://schemas.openxmlformats.org/markup-compatibility/2006">
              <mc:Choice xmlns:v="urn:schemas-microsoft-com:vml" Requires="v">
                <p:oleObj spid="_x0000_s60442" name="Equation" r:id="rId3" imgW="6045120" imgH="342720" progId="Equation.DSMT4">
                  <p:embed/>
                </p:oleObj>
              </mc:Choice>
              <mc:Fallback>
                <p:oleObj name="Equation" r:id="rId3" imgW="6045120" imgH="342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743200"/>
                        <a:ext cx="80772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5" name="Object 9"/>
          <p:cNvGraphicFramePr>
            <a:graphicFrameLocks noGrp="1" noChangeAspect="1"/>
          </p:cNvGraphicFramePr>
          <p:nvPr>
            <p:ph sz="quarter" idx="3"/>
          </p:nvPr>
        </p:nvGraphicFramePr>
        <p:xfrm>
          <a:off x="609600" y="3276600"/>
          <a:ext cx="3284538" cy="420688"/>
        </p:xfrm>
        <a:graphic>
          <a:graphicData uri="http://schemas.openxmlformats.org/presentationml/2006/ole">
            <mc:AlternateContent xmlns:mc="http://schemas.openxmlformats.org/markup-compatibility/2006">
              <mc:Choice xmlns:v="urn:schemas-microsoft-com:vml" Requires="v">
                <p:oleObj spid="_x0000_s60443" name="Equation" r:id="rId5" imgW="2476440" imgH="317160" progId="Equation.DSMT4">
                  <p:embed/>
                </p:oleObj>
              </mc:Choice>
              <mc:Fallback>
                <p:oleObj name="Equation" r:id="rId5" imgW="2476440" imgH="3171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276600"/>
                        <a:ext cx="3284538"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3268280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a:t>One-Way ANOVA</a:t>
            </a:r>
          </a:p>
        </p:txBody>
      </p:sp>
      <p:sp>
        <p:nvSpPr>
          <p:cNvPr id="88067" name="Rectangle 3"/>
          <p:cNvSpPr>
            <a:spLocks noGrp="1" noChangeArrowheads="1"/>
          </p:cNvSpPr>
          <p:nvPr>
            <p:ph type="body" idx="1"/>
          </p:nvPr>
        </p:nvSpPr>
        <p:spPr/>
        <p:txBody>
          <a:bodyPr/>
          <a:lstStyle/>
          <a:p>
            <a:r>
              <a:rPr lang="en-US" altLang="en-US">
                <a:latin typeface="Arial" pitchFamily="34" charset="0"/>
              </a:rPr>
              <a:t>The one-way analysis of variance is used to test the claim that three or more population means are equal</a:t>
            </a:r>
          </a:p>
          <a:p>
            <a:r>
              <a:rPr lang="en-US" altLang="en-US">
                <a:latin typeface="Arial" pitchFamily="34" charset="0"/>
              </a:rPr>
              <a:t>This is an extension of the two independent samples t-test</a:t>
            </a:r>
          </a:p>
        </p:txBody>
      </p:sp>
    </p:spTree>
    <p:extLst>
      <p:ext uri="{BB962C8B-B14F-4D97-AF65-F5344CB8AC3E}">
        <p14:creationId xmlns:p14="http://schemas.microsoft.com/office/powerpoint/2010/main" val="603767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en-US" dirty="0"/>
              <a:t>One-Way </a:t>
            </a:r>
            <a:r>
              <a:rPr lang="en-US" altLang="en-US" dirty="0" smtClean="0"/>
              <a:t>ANOVA – SS(W)</a:t>
            </a:r>
            <a:endParaRPr lang="en-US" altLang="en-US" dirty="0"/>
          </a:p>
        </p:txBody>
      </p:sp>
      <p:sp>
        <p:nvSpPr>
          <p:cNvPr id="115715" name="Rectangle 3"/>
          <p:cNvSpPr>
            <a:spLocks noGrp="1" noChangeArrowheads="1"/>
          </p:cNvSpPr>
          <p:nvPr>
            <p:ph type="body" sz="half" idx="1"/>
          </p:nvPr>
        </p:nvSpPr>
        <p:spPr>
          <a:xfrm>
            <a:off x="457200" y="1600200"/>
            <a:ext cx="7848600" cy="4530725"/>
          </a:xfrm>
        </p:spPr>
        <p:txBody>
          <a:bodyPr/>
          <a:lstStyle/>
          <a:p>
            <a:r>
              <a:rPr lang="en-US" altLang="en-US" sz="2800">
                <a:latin typeface="Arial" pitchFamily="34" charset="0"/>
              </a:rPr>
              <a:t>Within Group Variation, SS(W)</a:t>
            </a:r>
          </a:p>
          <a:p>
            <a:pPr lvl="1"/>
            <a:r>
              <a:rPr lang="en-US" altLang="en-US" sz="2400">
                <a:latin typeface="Arial" pitchFamily="34" charset="0"/>
              </a:rPr>
              <a:t>The Within Group Variation is the weighted total of the individual variations</a:t>
            </a:r>
          </a:p>
          <a:p>
            <a:pPr lvl="1"/>
            <a:r>
              <a:rPr lang="en-US" altLang="en-US" sz="2400">
                <a:latin typeface="Arial" pitchFamily="34" charset="0"/>
              </a:rPr>
              <a:t>The weighting is done with the degrees of freedom</a:t>
            </a:r>
          </a:p>
          <a:p>
            <a:pPr lvl="1"/>
            <a:r>
              <a:rPr lang="en-US" altLang="en-US" sz="2400">
                <a:latin typeface="Arial" pitchFamily="34" charset="0"/>
              </a:rPr>
              <a:t>The df for each sample is one less than the sample size for that sample.</a:t>
            </a:r>
          </a:p>
        </p:txBody>
      </p:sp>
    </p:spTree>
    <p:extLst>
      <p:ext uri="{BB962C8B-B14F-4D97-AF65-F5344CB8AC3E}">
        <p14:creationId xmlns:p14="http://schemas.microsoft.com/office/powerpoint/2010/main" val="1514821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en-US"/>
              <a:t>One-Way ANOVA</a:t>
            </a:r>
          </a:p>
        </p:txBody>
      </p:sp>
      <p:sp>
        <p:nvSpPr>
          <p:cNvPr id="124932" name="Rectangle 4"/>
          <p:cNvSpPr>
            <a:spLocks noGrp="1" noChangeArrowheads="1"/>
          </p:cNvSpPr>
          <p:nvPr>
            <p:ph type="body" sz="half" idx="1"/>
          </p:nvPr>
        </p:nvSpPr>
        <p:spPr>
          <a:xfrm>
            <a:off x="457200" y="1600200"/>
            <a:ext cx="8305800" cy="762000"/>
          </a:xfrm>
        </p:spPr>
        <p:txBody>
          <a:bodyPr/>
          <a:lstStyle/>
          <a:p>
            <a:pPr>
              <a:buFont typeface="Wingdings" pitchFamily="2" charset="2"/>
              <a:buNone/>
            </a:pPr>
            <a:r>
              <a:rPr lang="en-US" altLang="en-US" sz="2800"/>
              <a:t>Within Group Variation</a:t>
            </a:r>
          </a:p>
        </p:txBody>
      </p:sp>
      <p:graphicFrame>
        <p:nvGraphicFramePr>
          <p:cNvPr id="124933" name="Object 5"/>
          <p:cNvGraphicFramePr>
            <a:graphicFrameLocks noGrp="1" noChangeAspect="1"/>
          </p:cNvGraphicFramePr>
          <p:nvPr>
            <p:ph sz="quarter" idx="2"/>
          </p:nvPr>
        </p:nvGraphicFramePr>
        <p:xfrm>
          <a:off x="914400" y="2209800"/>
          <a:ext cx="3810000" cy="1120775"/>
        </p:xfrm>
        <a:graphic>
          <a:graphicData uri="http://schemas.openxmlformats.org/presentationml/2006/ole">
            <mc:AlternateContent xmlns:mc="http://schemas.openxmlformats.org/markup-compatibility/2006">
              <mc:Choice xmlns:v="urn:schemas-microsoft-com:vml" Requires="v">
                <p:oleObj spid="_x0000_s61466" name="Equation" r:id="rId3" imgW="1511280" imgH="444240" progId="Equation.DSMT4">
                  <p:embed/>
                </p:oleObj>
              </mc:Choice>
              <mc:Fallback>
                <p:oleObj name="Equation" r:id="rId3" imgW="151128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09800"/>
                        <a:ext cx="3810000" cy="1120775"/>
                      </a:xfrm>
                      <a:prstGeom prst="rect">
                        <a:avLst/>
                      </a:prstGeom>
                    </p:spPr>
                  </p:pic>
                </p:oleObj>
              </mc:Fallback>
            </mc:AlternateContent>
          </a:graphicData>
        </a:graphic>
      </p:graphicFrame>
      <p:graphicFrame>
        <p:nvGraphicFramePr>
          <p:cNvPr id="124936" name="Object 8"/>
          <p:cNvGraphicFramePr>
            <a:graphicFrameLocks noGrp="1" noChangeAspect="1"/>
          </p:cNvGraphicFramePr>
          <p:nvPr>
            <p:ph sz="quarter" idx="3"/>
          </p:nvPr>
        </p:nvGraphicFramePr>
        <p:xfrm>
          <a:off x="914400" y="3429000"/>
          <a:ext cx="7467600" cy="798513"/>
        </p:xfrm>
        <a:graphic>
          <a:graphicData uri="http://schemas.openxmlformats.org/presentationml/2006/ole">
            <mc:AlternateContent xmlns:mc="http://schemas.openxmlformats.org/markup-compatibility/2006">
              <mc:Choice xmlns:v="urn:schemas-microsoft-com:vml" Requires="v">
                <p:oleObj spid="_x0000_s61467" name="Equation" r:id="rId5" imgW="2971800" imgH="317160" progId="Equation.DSMT4">
                  <p:embed/>
                </p:oleObj>
              </mc:Choice>
              <mc:Fallback>
                <p:oleObj name="Equation" r:id="rId5" imgW="2971800" imgH="3171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429000"/>
                        <a:ext cx="7467600" cy="79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200306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en-US"/>
              <a:t>One-Way ANOVA</a:t>
            </a:r>
          </a:p>
        </p:txBody>
      </p:sp>
      <p:sp>
        <p:nvSpPr>
          <p:cNvPr id="125956" name="Rectangle 4"/>
          <p:cNvSpPr>
            <a:spLocks noGrp="1" noChangeArrowheads="1"/>
          </p:cNvSpPr>
          <p:nvPr>
            <p:ph type="body" sz="half" idx="1"/>
          </p:nvPr>
        </p:nvSpPr>
        <p:spPr>
          <a:xfrm>
            <a:off x="457200" y="1600200"/>
            <a:ext cx="8305800" cy="4530725"/>
          </a:xfrm>
        </p:spPr>
        <p:txBody>
          <a:bodyPr/>
          <a:lstStyle/>
          <a:p>
            <a:r>
              <a:rPr lang="en-US" altLang="en-US" sz="2800"/>
              <a:t>The within group variation for our example is 3386</a:t>
            </a:r>
          </a:p>
          <a:p>
            <a:pPr>
              <a:buFont typeface="Wingdings" pitchFamily="2" charset="2"/>
              <a:buNone/>
            </a:pPr>
            <a:endParaRPr lang="en-US" altLang="en-US" sz="2800"/>
          </a:p>
        </p:txBody>
      </p:sp>
      <p:graphicFrame>
        <p:nvGraphicFramePr>
          <p:cNvPr id="125957" name="Object 5"/>
          <p:cNvGraphicFramePr>
            <a:graphicFrameLocks noGrp="1" noChangeAspect="1"/>
          </p:cNvGraphicFramePr>
          <p:nvPr>
            <p:ph sz="quarter" idx="2"/>
          </p:nvPr>
        </p:nvGraphicFramePr>
        <p:xfrm>
          <a:off x="838200" y="2895600"/>
          <a:ext cx="7772400" cy="619125"/>
        </p:xfrm>
        <a:graphic>
          <a:graphicData uri="http://schemas.openxmlformats.org/presentationml/2006/ole">
            <mc:AlternateContent xmlns:mc="http://schemas.openxmlformats.org/markup-compatibility/2006">
              <mc:Choice xmlns:v="urn:schemas-microsoft-com:vml" Requires="v">
                <p:oleObj spid="_x0000_s62490" name="Equation" r:id="rId3" imgW="3987720" imgH="317160" progId="Equation.DSMT4">
                  <p:embed/>
                </p:oleObj>
              </mc:Choice>
              <mc:Fallback>
                <p:oleObj name="Equation" r:id="rId3" imgW="3987720" imgH="317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895600"/>
                        <a:ext cx="7772400" cy="619125"/>
                      </a:xfrm>
                      <a:prstGeom prst="rect">
                        <a:avLst/>
                      </a:prstGeom>
                    </p:spPr>
                  </p:pic>
                </p:oleObj>
              </mc:Fallback>
            </mc:AlternateContent>
          </a:graphicData>
        </a:graphic>
      </p:graphicFrame>
      <p:graphicFrame>
        <p:nvGraphicFramePr>
          <p:cNvPr id="125960" name="Object 8"/>
          <p:cNvGraphicFramePr>
            <a:graphicFrameLocks noGrp="1" noChangeAspect="1"/>
          </p:cNvGraphicFramePr>
          <p:nvPr>
            <p:ph sz="quarter" idx="3"/>
          </p:nvPr>
        </p:nvGraphicFramePr>
        <p:xfrm>
          <a:off x="762000" y="3624263"/>
          <a:ext cx="4648200" cy="642937"/>
        </p:xfrm>
        <a:graphic>
          <a:graphicData uri="http://schemas.openxmlformats.org/presentationml/2006/ole">
            <mc:AlternateContent xmlns:mc="http://schemas.openxmlformats.org/markup-compatibility/2006">
              <mc:Choice xmlns:v="urn:schemas-microsoft-com:vml" Requires="v">
                <p:oleObj spid="_x0000_s62491" name="Equation" r:id="rId5" imgW="2311200" imgH="317160" progId="Equation.DSMT4">
                  <p:embed/>
                </p:oleObj>
              </mc:Choice>
              <mc:Fallback>
                <p:oleObj name="Equation" r:id="rId5" imgW="2311200" imgH="3171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624263"/>
                        <a:ext cx="46482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9197850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en-US"/>
              <a:t>One-Way ANOVA</a:t>
            </a:r>
          </a:p>
        </p:txBody>
      </p:sp>
      <p:sp>
        <p:nvSpPr>
          <p:cNvPr id="153603" name="Rectangle 3"/>
          <p:cNvSpPr>
            <a:spLocks noGrp="1" noChangeArrowheads="1"/>
          </p:cNvSpPr>
          <p:nvPr>
            <p:ph type="body" sz="half" idx="1"/>
          </p:nvPr>
        </p:nvSpPr>
        <p:spPr>
          <a:xfrm>
            <a:off x="457200" y="1600200"/>
            <a:ext cx="8229600" cy="685800"/>
          </a:xfrm>
        </p:spPr>
        <p:txBody>
          <a:bodyPr/>
          <a:lstStyle/>
          <a:p>
            <a:r>
              <a:rPr lang="en-US" altLang="en-US" sz="2800"/>
              <a:t>After filling in the sum of squares, we have …</a:t>
            </a:r>
          </a:p>
        </p:txBody>
      </p:sp>
      <p:graphicFrame>
        <p:nvGraphicFramePr>
          <p:cNvPr id="153604" name="Group 4"/>
          <p:cNvGraphicFramePr>
            <a:graphicFrameLocks noGrp="1"/>
          </p:cNvGraphicFramePr>
          <p:nvPr>
            <p:ph sz="half" idx="2"/>
          </p:nvPr>
        </p:nvGraphicFramePr>
        <p:xfrm>
          <a:off x="457200" y="2590800"/>
          <a:ext cx="8229600" cy="3581402"/>
        </p:xfrm>
        <a:graphic>
          <a:graphicData uri="http://schemas.openxmlformats.org/drawingml/2006/table">
            <a:tbl>
              <a:tblPr/>
              <a:tblGrid>
                <a:gridCol w="19050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gridCol w="1371600">
                  <a:extLst>
                    <a:ext uri="{9D8B030D-6E8A-4147-A177-3AD203B41FA5}">
                      <a16:colId xmlns:a16="http://schemas.microsoft.com/office/drawing/2014/main" xmlns="" val="20003"/>
                    </a:ext>
                  </a:extLst>
                </a:gridCol>
                <a:gridCol w="1219200">
                  <a:extLst>
                    <a:ext uri="{9D8B030D-6E8A-4147-A177-3AD203B41FA5}">
                      <a16:colId xmlns:a16="http://schemas.microsoft.com/office/drawing/2014/main" xmlns="" val="20004"/>
                    </a:ext>
                  </a:extLst>
                </a:gridCol>
                <a:gridCol w="1219200">
                  <a:extLst>
                    <a:ext uri="{9D8B030D-6E8A-4147-A177-3AD203B41FA5}">
                      <a16:colId xmlns:a16="http://schemas.microsoft.com/office/drawing/2014/main" xmlns="" val="20005"/>
                    </a:ext>
                  </a:extLst>
                </a:gridCol>
              </a:tblGrid>
              <a:tr h="522288">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39813">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039813">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3386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xmlns="" val="10002"/>
                  </a:ext>
                </a:extLst>
              </a:tr>
              <a:tr h="979488">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5288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56710362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en-US"/>
              <a:t>One-Way ANOVA</a:t>
            </a:r>
          </a:p>
        </p:txBody>
      </p:sp>
      <p:sp>
        <p:nvSpPr>
          <p:cNvPr id="141315" name="Rectangle 3"/>
          <p:cNvSpPr>
            <a:spLocks noGrp="1" noChangeArrowheads="1"/>
          </p:cNvSpPr>
          <p:nvPr>
            <p:ph type="body" idx="1"/>
          </p:nvPr>
        </p:nvSpPr>
        <p:spPr/>
        <p:txBody>
          <a:bodyPr/>
          <a:lstStyle/>
          <a:p>
            <a:r>
              <a:rPr lang="en-US" altLang="en-US" sz="2800">
                <a:latin typeface="Arial" pitchFamily="34" charset="0"/>
              </a:rPr>
              <a:t>Degrees of Freedom, df</a:t>
            </a:r>
          </a:p>
          <a:p>
            <a:pPr lvl="1"/>
            <a:r>
              <a:rPr lang="en-US" altLang="en-US" sz="2400">
                <a:latin typeface="Arial" pitchFamily="34" charset="0"/>
              </a:rPr>
              <a:t>A degree of freedom occurs for each value that can vary before the rest of the values are predetermined</a:t>
            </a:r>
          </a:p>
          <a:p>
            <a:pPr lvl="1"/>
            <a:r>
              <a:rPr lang="en-US" altLang="en-US" sz="2400">
                <a:latin typeface="Arial" pitchFamily="34" charset="0"/>
              </a:rPr>
              <a:t>For example, if you had six numbers that had an average of 40, you would know that the total had to be 240.  Five of the six numbers could be anything, but once the first five are known, the last one is fixed so the sum is 240.  The df would be 6-1=5</a:t>
            </a:r>
          </a:p>
          <a:p>
            <a:pPr lvl="1"/>
            <a:r>
              <a:rPr lang="en-US" altLang="en-US" sz="2400">
                <a:latin typeface="Arial" pitchFamily="34" charset="0"/>
              </a:rPr>
              <a:t>The df is often one less than the number of values</a:t>
            </a:r>
          </a:p>
        </p:txBody>
      </p:sp>
    </p:spTree>
    <p:extLst>
      <p:ext uri="{BB962C8B-B14F-4D97-AF65-F5344CB8AC3E}">
        <p14:creationId xmlns:p14="http://schemas.microsoft.com/office/powerpoint/2010/main" val="1205864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en-US"/>
              <a:t>One-Way ANOVA</a:t>
            </a:r>
          </a:p>
        </p:txBody>
      </p:sp>
      <p:sp>
        <p:nvSpPr>
          <p:cNvPr id="155651" name="Rectangle 3"/>
          <p:cNvSpPr>
            <a:spLocks noGrp="1" noChangeArrowheads="1"/>
          </p:cNvSpPr>
          <p:nvPr>
            <p:ph type="body" idx="1"/>
          </p:nvPr>
        </p:nvSpPr>
        <p:spPr/>
        <p:txBody>
          <a:bodyPr/>
          <a:lstStyle/>
          <a:p>
            <a:r>
              <a:rPr lang="en-US" altLang="en-US" sz="2800">
                <a:latin typeface="Arial" pitchFamily="34" charset="0"/>
              </a:rPr>
              <a:t>The between group df is one less than the number of groups</a:t>
            </a:r>
          </a:p>
          <a:p>
            <a:pPr lvl="1"/>
            <a:r>
              <a:rPr lang="en-US" altLang="en-US" sz="2400">
                <a:latin typeface="Arial" pitchFamily="34" charset="0"/>
              </a:rPr>
              <a:t>We have three groups, so df(B) = 2</a:t>
            </a:r>
          </a:p>
          <a:p>
            <a:r>
              <a:rPr lang="en-US" altLang="en-US" sz="2800">
                <a:latin typeface="Arial" pitchFamily="34" charset="0"/>
              </a:rPr>
              <a:t>The within group df is the sum of the individual df’s of each group</a:t>
            </a:r>
          </a:p>
          <a:p>
            <a:pPr lvl="1"/>
            <a:r>
              <a:rPr lang="en-US" altLang="en-US" sz="2400">
                <a:latin typeface="Arial" pitchFamily="34" charset="0"/>
              </a:rPr>
              <a:t>The sample sizes are 7, 9, and 8</a:t>
            </a:r>
          </a:p>
          <a:p>
            <a:pPr lvl="1"/>
            <a:r>
              <a:rPr lang="en-US" altLang="en-US" sz="2400">
                <a:latin typeface="Arial" pitchFamily="34" charset="0"/>
              </a:rPr>
              <a:t>df(W) = 6 + 8 + 7 = 21</a:t>
            </a:r>
          </a:p>
          <a:p>
            <a:r>
              <a:rPr lang="en-US" altLang="en-US" sz="2800">
                <a:latin typeface="Arial" pitchFamily="34" charset="0"/>
              </a:rPr>
              <a:t>The total df is one less than the sample size</a:t>
            </a:r>
          </a:p>
          <a:p>
            <a:pPr lvl="1"/>
            <a:r>
              <a:rPr lang="en-US" altLang="en-US" sz="2400">
                <a:latin typeface="Arial" pitchFamily="34" charset="0"/>
              </a:rPr>
              <a:t>df(Total) = 24 – 1 = 23</a:t>
            </a:r>
          </a:p>
        </p:txBody>
      </p:sp>
    </p:spTree>
    <p:extLst>
      <p:ext uri="{BB962C8B-B14F-4D97-AF65-F5344CB8AC3E}">
        <p14:creationId xmlns:p14="http://schemas.microsoft.com/office/powerpoint/2010/main" val="1171511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en-US"/>
              <a:t>One-Way ANOVA</a:t>
            </a:r>
          </a:p>
        </p:txBody>
      </p:sp>
      <p:sp>
        <p:nvSpPr>
          <p:cNvPr id="154627" name="Rectangle 3"/>
          <p:cNvSpPr>
            <a:spLocks noGrp="1" noChangeArrowheads="1"/>
          </p:cNvSpPr>
          <p:nvPr>
            <p:ph type="body" sz="half" idx="1"/>
          </p:nvPr>
        </p:nvSpPr>
        <p:spPr>
          <a:xfrm>
            <a:off x="457200" y="1600200"/>
            <a:ext cx="8229600" cy="685800"/>
          </a:xfrm>
        </p:spPr>
        <p:txBody>
          <a:bodyPr/>
          <a:lstStyle/>
          <a:p>
            <a:r>
              <a:rPr lang="en-US" altLang="en-US" sz="2800"/>
              <a:t>Filling in the degrees of freedom gives this …</a:t>
            </a:r>
          </a:p>
        </p:txBody>
      </p:sp>
      <p:graphicFrame>
        <p:nvGraphicFramePr>
          <p:cNvPr id="154628" name="Group 4"/>
          <p:cNvGraphicFramePr>
            <a:graphicFrameLocks noGrp="1"/>
          </p:cNvGraphicFramePr>
          <p:nvPr>
            <p:ph sz="half" idx="2"/>
          </p:nvPr>
        </p:nvGraphicFramePr>
        <p:xfrm>
          <a:off x="457200" y="2590800"/>
          <a:ext cx="8229600" cy="3581402"/>
        </p:xfrm>
        <a:graphic>
          <a:graphicData uri="http://schemas.openxmlformats.org/drawingml/2006/table">
            <a:tbl>
              <a:tblPr/>
              <a:tblGrid>
                <a:gridCol w="19050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gridCol w="1371600">
                  <a:extLst>
                    <a:ext uri="{9D8B030D-6E8A-4147-A177-3AD203B41FA5}">
                      <a16:colId xmlns:a16="http://schemas.microsoft.com/office/drawing/2014/main" xmlns="" val="20003"/>
                    </a:ext>
                  </a:extLst>
                </a:gridCol>
                <a:gridCol w="1219200">
                  <a:extLst>
                    <a:ext uri="{9D8B030D-6E8A-4147-A177-3AD203B41FA5}">
                      <a16:colId xmlns:a16="http://schemas.microsoft.com/office/drawing/2014/main" xmlns="" val="20004"/>
                    </a:ext>
                  </a:extLst>
                </a:gridCol>
                <a:gridCol w="1219200">
                  <a:extLst>
                    <a:ext uri="{9D8B030D-6E8A-4147-A177-3AD203B41FA5}">
                      <a16:colId xmlns:a16="http://schemas.microsoft.com/office/drawing/2014/main" xmlns="" val="20005"/>
                    </a:ext>
                  </a:extLst>
                </a:gridCol>
              </a:tblGrid>
              <a:tr h="522288">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39813">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039813">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3386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xmlns="" val="10002"/>
                  </a:ext>
                </a:extLst>
              </a:tr>
              <a:tr h="979488">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5288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10937518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en-US"/>
              <a:t>One-Way ANOVA</a:t>
            </a:r>
          </a:p>
        </p:txBody>
      </p:sp>
      <p:sp>
        <p:nvSpPr>
          <p:cNvPr id="142339" name="Rectangle 3"/>
          <p:cNvSpPr>
            <a:spLocks noGrp="1" noChangeArrowheads="1"/>
          </p:cNvSpPr>
          <p:nvPr>
            <p:ph type="body" sz="half" idx="1"/>
          </p:nvPr>
        </p:nvSpPr>
        <p:spPr>
          <a:xfrm>
            <a:off x="457200" y="1600200"/>
            <a:ext cx="8229600" cy="3505200"/>
          </a:xfrm>
        </p:spPr>
        <p:txBody>
          <a:bodyPr/>
          <a:lstStyle/>
          <a:p>
            <a:r>
              <a:rPr lang="en-US" altLang="en-US" sz="2800">
                <a:latin typeface="Arial" pitchFamily="34" charset="0"/>
              </a:rPr>
              <a:t>Variances</a:t>
            </a:r>
          </a:p>
          <a:p>
            <a:pPr lvl="1"/>
            <a:r>
              <a:rPr lang="en-US" altLang="en-US" sz="2400">
                <a:latin typeface="Arial" pitchFamily="34" charset="0"/>
              </a:rPr>
              <a:t>The variances are also called the Mean of the Squares and abbreviated by MS, often with an accompanying variable MS(B) or MS(W)</a:t>
            </a:r>
          </a:p>
          <a:p>
            <a:pPr lvl="1"/>
            <a:r>
              <a:rPr lang="en-US" altLang="en-US" sz="2400">
                <a:latin typeface="Arial" pitchFamily="34" charset="0"/>
              </a:rPr>
              <a:t>They are an average squared deviation from the mean and are found by dividing the variation by the degrees of freedom</a:t>
            </a:r>
          </a:p>
          <a:p>
            <a:pPr lvl="1"/>
            <a:r>
              <a:rPr lang="en-US" altLang="en-US" sz="2400">
                <a:latin typeface="Arial" pitchFamily="34" charset="0"/>
              </a:rPr>
              <a:t>MS = SS / df</a:t>
            </a:r>
          </a:p>
        </p:txBody>
      </p:sp>
      <p:graphicFrame>
        <p:nvGraphicFramePr>
          <p:cNvPr id="142340" name="Object 4"/>
          <p:cNvGraphicFramePr>
            <a:graphicFrameLocks noGrp="1" noChangeAspect="1"/>
          </p:cNvGraphicFramePr>
          <p:nvPr>
            <p:ph sz="half" idx="2"/>
          </p:nvPr>
        </p:nvGraphicFramePr>
        <p:xfrm>
          <a:off x="990600" y="5105400"/>
          <a:ext cx="4221163" cy="1279525"/>
        </p:xfrm>
        <a:graphic>
          <a:graphicData uri="http://schemas.openxmlformats.org/presentationml/2006/ole">
            <mc:AlternateContent xmlns:mc="http://schemas.openxmlformats.org/markup-compatibility/2006">
              <mc:Choice xmlns:v="urn:schemas-microsoft-com:vml" Requires="v">
                <p:oleObj spid="_x0000_s63502" name="Equation" r:id="rId3" imgW="1968480" imgH="596880" progId="Equation.DSMT4">
                  <p:embed/>
                </p:oleObj>
              </mc:Choice>
              <mc:Fallback>
                <p:oleObj name="Equation" r:id="rId3" imgW="1968480" imgH="596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105400"/>
                        <a:ext cx="4221163" cy="1279525"/>
                      </a:xfrm>
                      <a:prstGeom prst="rect">
                        <a:avLst/>
                      </a:prstGeom>
                    </p:spPr>
                  </p:pic>
                </p:oleObj>
              </mc:Fallback>
            </mc:AlternateContent>
          </a:graphicData>
        </a:graphic>
      </p:graphicFrame>
    </p:spTree>
    <p:extLst>
      <p:ext uri="{BB962C8B-B14F-4D97-AF65-F5344CB8AC3E}">
        <p14:creationId xmlns:p14="http://schemas.microsoft.com/office/powerpoint/2010/main" val="248168864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en-US"/>
              <a:t>One-Way ANOVA</a:t>
            </a:r>
          </a:p>
        </p:txBody>
      </p:sp>
      <p:sp>
        <p:nvSpPr>
          <p:cNvPr id="128003" name="Rectangle 3"/>
          <p:cNvSpPr>
            <a:spLocks noGrp="1" noChangeArrowheads="1"/>
          </p:cNvSpPr>
          <p:nvPr>
            <p:ph type="body" idx="1"/>
          </p:nvPr>
        </p:nvSpPr>
        <p:spPr/>
        <p:txBody>
          <a:bodyPr/>
          <a:lstStyle/>
          <a:p>
            <a:pPr>
              <a:tabLst>
                <a:tab pos="1831975" algn="l"/>
                <a:tab pos="4111625" algn="l"/>
              </a:tabLst>
            </a:pPr>
            <a:r>
              <a:rPr lang="en-US" altLang="en-US">
                <a:latin typeface="Arial" pitchFamily="34" charset="0"/>
              </a:rPr>
              <a:t>MS(B)	= 1902 / 2	= 951.0</a:t>
            </a:r>
          </a:p>
          <a:p>
            <a:pPr>
              <a:tabLst>
                <a:tab pos="1831975" algn="l"/>
                <a:tab pos="4111625" algn="l"/>
              </a:tabLst>
            </a:pPr>
            <a:r>
              <a:rPr lang="en-US" altLang="en-US">
                <a:latin typeface="Arial" pitchFamily="34" charset="0"/>
              </a:rPr>
              <a:t>MS(W)	= 3386 / 21	= 161.2</a:t>
            </a:r>
          </a:p>
          <a:p>
            <a:pPr>
              <a:tabLst>
                <a:tab pos="1831975" algn="l"/>
                <a:tab pos="4111625" algn="l"/>
              </a:tabLst>
            </a:pPr>
            <a:r>
              <a:rPr lang="en-US" altLang="en-US">
                <a:latin typeface="Arial" pitchFamily="34" charset="0"/>
              </a:rPr>
              <a:t>MS(T)	= 5288 / 23	= 229.9</a:t>
            </a:r>
          </a:p>
          <a:p>
            <a:pPr lvl="1">
              <a:tabLst>
                <a:tab pos="1831975" algn="l"/>
                <a:tab pos="4111625" algn="l"/>
              </a:tabLst>
            </a:pPr>
            <a:r>
              <a:rPr lang="en-US" altLang="en-US">
                <a:latin typeface="Arial" pitchFamily="34" charset="0"/>
              </a:rPr>
              <a:t>Notice that the MS(Total) is NOT the sum of MS(Between) and MS(Within).</a:t>
            </a:r>
          </a:p>
          <a:p>
            <a:pPr lvl="1">
              <a:tabLst>
                <a:tab pos="1831975" algn="l"/>
                <a:tab pos="4111625" algn="l"/>
              </a:tabLst>
            </a:pPr>
            <a:r>
              <a:rPr lang="en-US" altLang="en-US">
                <a:latin typeface="Arial" pitchFamily="34" charset="0"/>
              </a:rPr>
              <a:t>This works for the sum of squares SS(Total), but not the mean square MS(Total)</a:t>
            </a:r>
          </a:p>
          <a:p>
            <a:pPr lvl="1">
              <a:tabLst>
                <a:tab pos="1831975" algn="l"/>
                <a:tab pos="4111625" algn="l"/>
              </a:tabLst>
            </a:pPr>
            <a:r>
              <a:rPr lang="en-US" altLang="en-US">
                <a:latin typeface="Arial" pitchFamily="34" charset="0"/>
              </a:rPr>
              <a:t>The MS(Total) isn’t usually shown</a:t>
            </a:r>
          </a:p>
        </p:txBody>
      </p:sp>
    </p:spTree>
    <p:extLst>
      <p:ext uri="{BB962C8B-B14F-4D97-AF65-F5344CB8AC3E}">
        <p14:creationId xmlns:p14="http://schemas.microsoft.com/office/powerpoint/2010/main" val="3774225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en-US"/>
              <a:t>One-Way ANOVA</a:t>
            </a:r>
          </a:p>
        </p:txBody>
      </p:sp>
      <p:sp>
        <p:nvSpPr>
          <p:cNvPr id="156675" name="Rectangle 3"/>
          <p:cNvSpPr>
            <a:spLocks noGrp="1" noChangeArrowheads="1"/>
          </p:cNvSpPr>
          <p:nvPr>
            <p:ph type="body" sz="half" idx="1"/>
          </p:nvPr>
        </p:nvSpPr>
        <p:spPr>
          <a:xfrm>
            <a:off x="457200" y="1600200"/>
            <a:ext cx="8229600" cy="685800"/>
          </a:xfrm>
        </p:spPr>
        <p:txBody>
          <a:bodyPr/>
          <a:lstStyle/>
          <a:p>
            <a:r>
              <a:rPr lang="en-US" altLang="en-US" sz="2800"/>
              <a:t>Completing the MS gives …</a:t>
            </a:r>
          </a:p>
        </p:txBody>
      </p:sp>
      <p:graphicFrame>
        <p:nvGraphicFramePr>
          <p:cNvPr id="156676" name="Group 4"/>
          <p:cNvGraphicFramePr>
            <a:graphicFrameLocks noGrp="1"/>
          </p:cNvGraphicFramePr>
          <p:nvPr>
            <p:ph sz="half" idx="2"/>
          </p:nvPr>
        </p:nvGraphicFramePr>
        <p:xfrm>
          <a:off x="457200" y="2590800"/>
          <a:ext cx="8229600" cy="3581402"/>
        </p:xfrm>
        <a:graphic>
          <a:graphicData uri="http://schemas.openxmlformats.org/drawingml/2006/table">
            <a:tbl>
              <a:tblPr/>
              <a:tblGrid>
                <a:gridCol w="19050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gridCol w="1371600">
                  <a:extLst>
                    <a:ext uri="{9D8B030D-6E8A-4147-A177-3AD203B41FA5}">
                      <a16:colId xmlns:a16="http://schemas.microsoft.com/office/drawing/2014/main" xmlns="" val="20003"/>
                    </a:ext>
                  </a:extLst>
                </a:gridCol>
                <a:gridCol w="1219200">
                  <a:extLst>
                    <a:ext uri="{9D8B030D-6E8A-4147-A177-3AD203B41FA5}">
                      <a16:colId xmlns:a16="http://schemas.microsoft.com/office/drawing/2014/main" xmlns="" val="20004"/>
                    </a:ext>
                  </a:extLst>
                </a:gridCol>
                <a:gridCol w="1219200">
                  <a:extLst>
                    <a:ext uri="{9D8B030D-6E8A-4147-A177-3AD203B41FA5}">
                      <a16:colId xmlns:a16="http://schemas.microsoft.com/office/drawing/2014/main" xmlns="" val="20005"/>
                    </a:ext>
                  </a:extLst>
                </a:gridCol>
              </a:tblGrid>
              <a:tr h="522288">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39813">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951.0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039813">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3386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161.2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xmlns="" val="10002"/>
                  </a:ext>
                </a:extLst>
              </a:tr>
              <a:tr h="979488">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5288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229.9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61477120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a:t>One-Way ANOVA</a:t>
            </a:r>
          </a:p>
        </p:txBody>
      </p:sp>
      <p:sp>
        <p:nvSpPr>
          <p:cNvPr id="108547" name="Rectangle 3"/>
          <p:cNvSpPr>
            <a:spLocks noGrp="1" noChangeArrowheads="1"/>
          </p:cNvSpPr>
          <p:nvPr>
            <p:ph type="body" idx="1"/>
          </p:nvPr>
        </p:nvSpPr>
        <p:spPr/>
        <p:txBody>
          <a:bodyPr/>
          <a:lstStyle/>
          <a:p>
            <a:pPr>
              <a:lnSpc>
                <a:spcPct val="90000"/>
              </a:lnSpc>
            </a:pPr>
            <a:r>
              <a:rPr lang="en-US" altLang="en-US">
                <a:latin typeface="Arial" pitchFamily="34" charset="0"/>
              </a:rPr>
              <a:t>The </a:t>
            </a:r>
            <a:r>
              <a:rPr lang="en-US" altLang="en-US" i="1">
                <a:latin typeface="Arial" pitchFamily="34" charset="0"/>
              </a:rPr>
              <a:t>response</a:t>
            </a:r>
            <a:r>
              <a:rPr lang="en-US" altLang="en-US">
                <a:latin typeface="Arial" pitchFamily="34" charset="0"/>
              </a:rPr>
              <a:t> variable is the variable you’re comparing</a:t>
            </a:r>
          </a:p>
          <a:p>
            <a:pPr>
              <a:lnSpc>
                <a:spcPct val="90000"/>
              </a:lnSpc>
            </a:pPr>
            <a:r>
              <a:rPr lang="en-US" altLang="en-US">
                <a:latin typeface="Arial" pitchFamily="34" charset="0"/>
              </a:rPr>
              <a:t>The </a:t>
            </a:r>
            <a:r>
              <a:rPr lang="en-US" altLang="en-US" i="1">
                <a:latin typeface="Arial" pitchFamily="34" charset="0"/>
              </a:rPr>
              <a:t>factor</a:t>
            </a:r>
            <a:r>
              <a:rPr lang="en-US" altLang="en-US">
                <a:latin typeface="Arial" pitchFamily="34" charset="0"/>
              </a:rPr>
              <a:t> variable is the categorical variable being used to define the groups</a:t>
            </a:r>
          </a:p>
          <a:p>
            <a:pPr lvl="1">
              <a:lnSpc>
                <a:spcPct val="90000"/>
              </a:lnSpc>
            </a:pPr>
            <a:r>
              <a:rPr lang="en-US" altLang="en-US">
                <a:latin typeface="Arial" pitchFamily="34" charset="0"/>
              </a:rPr>
              <a:t>We will assume </a:t>
            </a:r>
            <a:r>
              <a:rPr lang="en-US" altLang="en-US" i="1">
                <a:latin typeface="Arial" pitchFamily="34" charset="0"/>
              </a:rPr>
              <a:t>k</a:t>
            </a:r>
            <a:r>
              <a:rPr lang="en-US" altLang="en-US">
                <a:latin typeface="Arial" pitchFamily="34" charset="0"/>
              </a:rPr>
              <a:t> samples (groups)</a:t>
            </a:r>
          </a:p>
          <a:p>
            <a:pPr>
              <a:lnSpc>
                <a:spcPct val="90000"/>
              </a:lnSpc>
            </a:pPr>
            <a:r>
              <a:rPr lang="en-US" altLang="en-US">
                <a:latin typeface="Arial" pitchFamily="34" charset="0"/>
              </a:rPr>
              <a:t>The </a:t>
            </a:r>
            <a:r>
              <a:rPr lang="en-US" altLang="en-US" i="1">
                <a:latin typeface="Arial" pitchFamily="34" charset="0"/>
              </a:rPr>
              <a:t>one-way</a:t>
            </a:r>
            <a:r>
              <a:rPr lang="en-US" altLang="en-US">
                <a:latin typeface="Arial" pitchFamily="34" charset="0"/>
              </a:rPr>
              <a:t> is because each value is classified in exactly one way</a:t>
            </a:r>
          </a:p>
          <a:p>
            <a:pPr lvl="1">
              <a:lnSpc>
                <a:spcPct val="90000"/>
              </a:lnSpc>
            </a:pPr>
            <a:r>
              <a:rPr lang="en-US" altLang="en-US">
                <a:latin typeface="Arial" pitchFamily="34" charset="0"/>
              </a:rPr>
              <a:t>Examples include comparisons by gender, race, political party, color, etc.</a:t>
            </a:r>
          </a:p>
        </p:txBody>
      </p:sp>
    </p:spTree>
    <p:extLst>
      <p:ext uri="{BB962C8B-B14F-4D97-AF65-F5344CB8AC3E}">
        <p14:creationId xmlns:p14="http://schemas.microsoft.com/office/powerpoint/2010/main" val="4220748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en-US"/>
              <a:t>One-Way ANOVA</a:t>
            </a:r>
          </a:p>
        </p:txBody>
      </p:sp>
      <p:sp>
        <p:nvSpPr>
          <p:cNvPr id="160771" name="Rectangle 3"/>
          <p:cNvSpPr>
            <a:spLocks noGrp="1" noChangeArrowheads="1"/>
          </p:cNvSpPr>
          <p:nvPr>
            <p:ph type="body" sz="half" idx="1"/>
          </p:nvPr>
        </p:nvSpPr>
        <p:spPr>
          <a:xfrm>
            <a:off x="457200" y="1600200"/>
            <a:ext cx="7772400" cy="4530725"/>
          </a:xfrm>
        </p:spPr>
        <p:txBody>
          <a:bodyPr/>
          <a:lstStyle/>
          <a:p>
            <a:r>
              <a:rPr lang="en-US" altLang="en-US" sz="2800">
                <a:latin typeface="Arial" pitchFamily="34" charset="0"/>
              </a:rPr>
              <a:t>Special Variances</a:t>
            </a:r>
          </a:p>
          <a:p>
            <a:pPr lvl="1"/>
            <a:r>
              <a:rPr lang="en-US" altLang="en-US" sz="2400">
                <a:latin typeface="Arial" pitchFamily="34" charset="0"/>
              </a:rPr>
              <a:t>The MS(Within) is also known as the pooled estimate of the variance since it is a weighted average of the individual variances</a:t>
            </a:r>
          </a:p>
          <a:p>
            <a:pPr lvl="2"/>
            <a:r>
              <a:rPr lang="en-US" altLang="en-US" sz="2000">
                <a:latin typeface="Arial" pitchFamily="34" charset="0"/>
              </a:rPr>
              <a:t>Sometimes abbreviated </a:t>
            </a:r>
          </a:p>
          <a:p>
            <a:pPr lvl="1"/>
            <a:r>
              <a:rPr lang="en-US" altLang="en-US" sz="2400">
                <a:latin typeface="Arial" pitchFamily="34" charset="0"/>
              </a:rPr>
              <a:t>The MS(Total) is the variance of the response variable.</a:t>
            </a:r>
          </a:p>
          <a:p>
            <a:pPr lvl="2"/>
            <a:r>
              <a:rPr lang="en-US" altLang="en-US" sz="2000">
                <a:latin typeface="Arial" pitchFamily="34" charset="0"/>
              </a:rPr>
              <a:t>Not technically part of ANOVA table, but useful none the less</a:t>
            </a:r>
          </a:p>
        </p:txBody>
      </p:sp>
      <p:graphicFrame>
        <p:nvGraphicFramePr>
          <p:cNvPr id="160774" name="Object 6"/>
          <p:cNvGraphicFramePr>
            <a:graphicFrameLocks noGrp="1" noChangeAspect="1"/>
          </p:cNvGraphicFramePr>
          <p:nvPr>
            <p:ph sz="quarter" idx="3"/>
          </p:nvPr>
        </p:nvGraphicFramePr>
        <p:xfrm>
          <a:off x="4419600" y="3200400"/>
          <a:ext cx="355600" cy="554038"/>
        </p:xfrm>
        <a:graphic>
          <a:graphicData uri="http://schemas.openxmlformats.org/presentationml/2006/ole">
            <mc:AlternateContent xmlns:mc="http://schemas.openxmlformats.org/markup-compatibility/2006">
              <mc:Choice xmlns:v="urn:schemas-microsoft-com:vml" Requires="v">
                <p:oleObj spid="_x0000_s64526" name="Equation" r:id="rId3" imgW="203040" imgH="317160" progId="Equation.DSMT4">
                  <p:embed/>
                </p:oleObj>
              </mc:Choice>
              <mc:Fallback>
                <p:oleObj name="Equation" r:id="rId3" imgW="203040" imgH="317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200400"/>
                        <a:ext cx="35560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8203296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en-US"/>
              <a:t>One-Way ANOVA</a:t>
            </a:r>
          </a:p>
        </p:txBody>
      </p:sp>
      <p:sp>
        <p:nvSpPr>
          <p:cNvPr id="143363" name="Rectangle 3"/>
          <p:cNvSpPr>
            <a:spLocks noGrp="1" noChangeArrowheads="1"/>
          </p:cNvSpPr>
          <p:nvPr>
            <p:ph type="body" idx="1"/>
          </p:nvPr>
        </p:nvSpPr>
        <p:spPr/>
        <p:txBody>
          <a:bodyPr/>
          <a:lstStyle/>
          <a:p>
            <a:r>
              <a:rPr lang="en-US" altLang="en-US">
                <a:latin typeface="Arial" pitchFamily="34" charset="0"/>
              </a:rPr>
              <a:t>F test statistic</a:t>
            </a:r>
          </a:p>
          <a:p>
            <a:pPr lvl="1"/>
            <a:r>
              <a:rPr lang="en-US" altLang="en-US">
                <a:latin typeface="Arial" pitchFamily="34" charset="0"/>
              </a:rPr>
              <a:t>An F test statistic is the ratio of two sample variances</a:t>
            </a:r>
          </a:p>
          <a:p>
            <a:pPr lvl="1"/>
            <a:r>
              <a:rPr lang="en-US" altLang="en-US">
                <a:latin typeface="Arial" pitchFamily="34" charset="0"/>
              </a:rPr>
              <a:t>The MS(B) and MS(W) are two sample variances and that’s what we divide to find F.</a:t>
            </a:r>
          </a:p>
          <a:p>
            <a:pPr lvl="1"/>
            <a:r>
              <a:rPr lang="en-US" altLang="en-US">
                <a:latin typeface="Arial" pitchFamily="34" charset="0"/>
              </a:rPr>
              <a:t>F = MS(B) / MS(W)</a:t>
            </a:r>
          </a:p>
          <a:p>
            <a:r>
              <a:rPr lang="en-US" altLang="en-US">
                <a:latin typeface="Arial" pitchFamily="34" charset="0"/>
              </a:rPr>
              <a:t>For our data, F = 951.0 / 161.2 = 5.9</a:t>
            </a:r>
          </a:p>
        </p:txBody>
      </p:sp>
    </p:spTree>
    <p:extLst>
      <p:ext uri="{BB962C8B-B14F-4D97-AF65-F5344CB8AC3E}">
        <p14:creationId xmlns:p14="http://schemas.microsoft.com/office/powerpoint/2010/main" val="2376817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en-US"/>
              <a:t>One-Way ANOVA</a:t>
            </a:r>
          </a:p>
        </p:txBody>
      </p:sp>
      <p:sp>
        <p:nvSpPr>
          <p:cNvPr id="157699" name="Rectangle 3"/>
          <p:cNvSpPr>
            <a:spLocks noGrp="1" noChangeArrowheads="1"/>
          </p:cNvSpPr>
          <p:nvPr>
            <p:ph type="body" sz="half" idx="1"/>
          </p:nvPr>
        </p:nvSpPr>
        <p:spPr>
          <a:xfrm>
            <a:off x="457200" y="1600200"/>
            <a:ext cx="8229600" cy="685800"/>
          </a:xfrm>
        </p:spPr>
        <p:txBody>
          <a:bodyPr/>
          <a:lstStyle/>
          <a:p>
            <a:r>
              <a:rPr lang="en-US" altLang="en-US" sz="2800"/>
              <a:t>Adding F to the table …</a:t>
            </a:r>
          </a:p>
        </p:txBody>
      </p:sp>
      <p:graphicFrame>
        <p:nvGraphicFramePr>
          <p:cNvPr id="157700" name="Group 4"/>
          <p:cNvGraphicFramePr>
            <a:graphicFrameLocks noGrp="1"/>
          </p:cNvGraphicFramePr>
          <p:nvPr>
            <p:ph sz="half" idx="2"/>
          </p:nvPr>
        </p:nvGraphicFramePr>
        <p:xfrm>
          <a:off x="457200" y="2590800"/>
          <a:ext cx="8229600" cy="3581402"/>
        </p:xfrm>
        <a:graphic>
          <a:graphicData uri="http://schemas.openxmlformats.org/drawingml/2006/table">
            <a:tbl>
              <a:tblPr/>
              <a:tblGrid>
                <a:gridCol w="19050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gridCol w="1371600">
                  <a:extLst>
                    <a:ext uri="{9D8B030D-6E8A-4147-A177-3AD203B41FA5}">
                      <a16:colId xmlns:a16="http://schemas.microsoft.com/office/drawing/2014/main" xmlns="" val="20003"/>
                    </a:ext>
                  </a:extLst>
                </a:gridCol>
                <a:gridCol w="1219200">
                  <a:extLst>
                    <a:ext uri="{9D8B030D-6E8A-4147-A177-3AD203B41FA5}">
                      <a16:colId xmlns:a16="http://schemas.microsoft.com/office/drawing/2014/main" xmlns="" val="20004"/>
                    </a:ext>
                  </a:extLst>
                </a:gridCol>
                <a:gridCol w="1219200">
                  <a:extLst>
                    <a:ext uri="{9D8B030D-6E8A-4147-A177-3AD203B41FA5}">
                      <a16:colId xmlns:a16="http://schemas.microsoft.com/office/drawing/2014/main" xmlns="" val="20005"/>
                    </a:ext>
                  </a:extLst>
                </a:gridCol>
              </a:tblGrid>
              <a:tr h="522288">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39813">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951.0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039813">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3386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161.2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xmlns="" val="10002"/>
                  </a:ext>
                </a:extLst>
              </a:tr>
              <a:tr h="979488">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5288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229.9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343739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en-US"/>
              <a:t>One-Way ANOVA</a:t>
            </a:r>
          </a:p>
        </p:txBody>
      </p:sp>
      <p:sp>
        <p:nvSpPr>
          <p:cNvPr id="144387" name="Rectangle 3"/>
          <p:cNvSpPr>
            <a:spLocks noGrp="1" noChangeArrowheads="1"/>
          </p:cNvSpPr>
          <p:nvPr>
            <p:ph type="body" idx="1"/>
          </p:nvPr>
        </p:nvSpPr>
        <p:spPr/>
        <p:txBody>
          <a:bodyPr/>
          <a:lstStyle/>
          <a:p>
            <a:r>
              <a:rPr lang="en-US" altLang="en-US">
                <a:latin typeface="Arial" pitchFamily="34" charset="0"/>
              </a:rPr>
              <a:t>The F test is a right tail test</a:t>
            </a:r>
          </a:p>
          <a:p>
            <a:r>
              <a:rPr lang="en-US" altLang="en-US">
                <a:latin typeface="Arial" pitchFamily="34" charset="0"/>
              </a:rPr>
              <a:t>The F test statistic has an F distribution with df(B) numerator df and df(W) denominator df</a:t>
            </a:r>
          </a:p>
          <a:p>
            <a:r>
              <a:rPr lang="en-US" altLang="en-US">
                <a:latin typeface="Arial" pitchFamily="34" charset="0"/>
              </a:rPr>
              <a:t>The p-value is the area to the right of the test statistic</a:t>
            </a:r>
          </a:p>
          <a:p>
            <a:r>
              <a:rPr lang="en-US" altLang="en-US">
                <a:latin typeface="Arial" pitchFamily="34" charset="0"/>
              </a:rPr>
              <a:t>P(F</a:t>
            </a:r>
            <a:r>
              <a:rPr lang="en-US" altLang="en-US" sz="1800">
                <a:latin typeface="Arial" pitchFamily="34" charset="0"/>
              </a:rPr>
              <a:t>2,21</a:t>
            </a:r>
            <a:r>
              <a:rPr lang="en-US" altLang="en-US">
                <a:latin typeface="Arial" pitchFamily="34" charset="0"/>
              </a:rPr>
              <a:t> &gt; 5.9) = 0.009</a:t>
            </a:r>
          </a:p>
        </p:txBody>
      </p:sp>
    </p:spTree>
    <p:extLst>
      <p:ext uri="{BB962C8B-B14F-4D97-AF65-F5344CB8AC3E}">
        <p14:creationId xmlns:p14="http://schemas.microsoft.com/office/powerpoint/2010/main" val="1687507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en-US"/>
              <a:t>One-Way ANOVA</a:t>
            </a:r>
          </a:p>
        </p:txBody>
      </p:sp>
      <p:sp>
        <p:nvSpPr>
          <p:cNvPr id="158723" name="Rectangle 3"/>
          <p:cNvSpPr>
            <a:spLocks noGrp="1" noChangeArrowheads="1"/>
          </p:cNvSpPr>
          <p:nvPr>
            <p:ph type="body" sz="half" idx="1"/>
          </p:nvPr>
        </p:nvSpPr>
        <p:spPr>
          <a:xfrm>
            <a:off x="457200" y="1600200"/>
            <a:ext cx="8229600" cy="685800"/>
          </a:xfrm>
        </p:spPr>
        <p:txBody>
          <a:bodyPr/>
          <a:lstStyle/>
          <a:p>
            <a:r>
              <a:rPr lang="en-US" altLang="en-US" sz="2800"/>
              <a:t>Completing the table with the p-value</a:t>
            </a:r>
          </a:p>
        </p:txBody>
      </p:sp>
      <p:graphicFrame>
        <p:nvGraphicFramePr>
          <p:cNvPr id="158724" name="Group 4"/>
          <p:cNvGraphicFramePr>
            <a:graphicFrameLocks noGrp="1"/>
          </p:cNvGraphicFramePr>
          <p:nvPr>
            <p:ph sz="half" idx="2"/>
          </p:nvPr>
        </p:nvGraphicFramePr>
        <p:xfrm>
          <a:off x="457200" y="2590800"/>
          <a:ext cx="8229600" cy="3581402"/>
        </p:xfrm>
        <a:graphic>
          <a:graphicData uri="http://schemas.openxmlformats.org/drawingml/2006/table">
            <a:tbl>
              <a:tblPr/>
              <a:tblGrid>
                <a:gridCol w="19050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gridCol w="1371600">
                  <a:extLst>
                    <a:ext uri="{9D8B030D-6E8A-4147-A177-3AD203B41FA5}">
                      <a16:colId xmlns:a16="http://schemas.microsoft.com/office/drawing/2014/main" xmlns="" val="20003"/>
                    </a:ext>
                  </a:extLst>
                </a:gridCol>
                <a:gridCol w="1219200">
                  <a:extLst>
                    <a:ext uri="{9D8B030D-6E8A-4147-A177-3AD203B41FA5}">
                      <a16:colId xmlns:a16="http://schemas.microsoft.com/office/drawing/2014/main" xmlns="" val="20004"/>
                    </a:ext>
                  </a:extLst>
                </a:gridCol>
                <a:gridCol w="1219200">
                  <a:extLst>
                    <a:ext uri="{9D8B030D-6E8A-4147-A177-3AD203B41FA5}">
                      <a16:colId xmlns:a16="http://schemas.microsoft.com/office/drawing/2014/main" xmlns="" val="20005"/>
                    </a:ext>
                  </a:extLst>
                </a:gridCol>
              </a:tblGrid>
              <a:tr h="522288">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39813">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951.0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0.009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039813">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3386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161.2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xmlns="" val="10002"/>
                  </a:ext>
                </a:extLst>
              </a:tr>
              <a:tr h="979488">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5288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229.9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01899873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en-US"/>
              <a:t>One-Way ANOVA</a:t>
            </a:r>
          </a:p>
        </p:txBody>
      </p:sp>
      <p:sp>
        <p:nvSpPr>
          <p:cNvPr id="145411" name="Rectangle 3"/>
          <p:cNvSpPr>
            <a:spLocks noGrp="1" noChangeArrowheads="1"/>
          </p:cNvSpPr>
          <p:nvPr>
            <p:ph type="body" idx="1"/>
          </p:nvPr>
        </p:nvSpPr>
        <p:spPr/>
        <p:txBody>
          <a:bodyPr/>
          <a:lstStyle/>
          <a:p>
            <a:r>
              <a:rPr lang="en-US" altLang="en-US">
                <a:latin typeface="Arial" pitchFamily="34" charset="0"/>
              </a:rPr>
              <a:t>The p-value is 0.009, which is less than the significance level of 0.05, so we reject the null hypothesis.</a:t>
            </a:r>
          </a:p>
          <a:p>
            <a:r>
              <a:rPr lang="en-US" altLang="en-US">
                <a:latin typeface="Arial" pitchFamily="34" charset="0"/>
              </a:rPr>
              <a:t>The null hypothesis is that the means of the three rows in class were the same, but we reject that, so at least one row has a different mean.</a:t>
            </a:r>
          </a:p>
        </p:txBody>
      </p:sp>
    </p:spTree>
    <p:extLst>
      <p:ext uri="{BB962C8B-B14F-4D97-AF65-F5344CB8AC3E}">
        <p14:creationId xmlns:p14="http://schemas.microsoft.com/office/powerpoint/2010/main" val="3901346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a:t>One-Way ANOVA</a:t>
            </a:r>
          </a:p>
        </p:txBody>
      </p:sp>
      <p:sp>
        <p:nvSpPr>
          <p:cNvPr id="146435" name="Rectangle 3"/>
          <p:cNvSpPr>
            <a:spLocks noGrp="1" noChangeArrowheads="1"/>
          </p:cNvSpPr>
          <p:nvPr>
            <p:ph type="body" idx="1"/>
          </p:nvPr>
        </p:nvSpPr>
        <p:spPr/>
        <p:txBody>
          <a:bodyPr/>
          <a:lstStyle/>
          <a:p>
            <a:r>
              <a:rPr lang="en-US" altLang="en-US">
                <a:latin typeface="Arial" pitchFamily="34" charset="0"/>
              </a:rPr>
              <a:t>There is enough evidence to support the claim that there is a difference in the mean scores of the front, middle, and back rows in class.</a:t>
            </a:r>
          </a:p>
          <a:p>
            <a:r>
              <a:rPr lang="en-US" altLang="en-US">
                <a:latin typeface="Arial" pitchFamily="34" charset="0"/>
              </a:rPr>
              <a:t>The ANOVA doesn’t tell which row is different, you would need to look at confidence intervals or run post hoc tests to determine that</a:t>
            </a:r>
          </a:p>
        </p:txBody>
      </p:sp>
    </p:spTree>
    <p:extLst>
      <p:ext uri="{BB962C8B-B14F-4D97-AF65-F5344CB8AC3E}">
        <p14:creationId xmlns:p14="http://schemas.microsoft.com/office/powerpoint/2010/main" val="2197263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work this example in R</a:t>
            </a:r>
            <a:endParaRPr lang="en-US" dirty="0"/>
          </a:p>
        </p:txBody>
      </p:sp>
      <p:pic>
        <p:nvPicPr>
          <p:cNvPr id="6553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143000"/>
            <a:ext cx="3785494" cy="5185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20431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R</a:t>
            </a:r>
            <a:endParaRPr lang="en-US" dirty="0"/>
          </a:p>
        </p:txBody>
      </p:sp>
      <p:pic>
        <p:nvPicPr>
          <p:cNvPr id="6656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905000"/>
            <a:ext cx="5945363" cy="1672239"/>
          </a:xfrm>
          <a:prstGeom prst="rect">
            <a:avLst/>
          </a:prstGeom>
          <a:solidFill>
            <a:schemeClr val="bg1">
              <a:lumMod val="40000"/>
              <a:lumOff val="60000"/>
            </a:schemeClr>
          </a:solidFill>
          <a:ln>
            <a:noFill/>
          </a:ln>
          <a:effectLst/>
        </p:spPr>
      </p:pic>
    </p:spTree>
    <p:extLst>
      <p:ext uri="{BB962C8B-B14F-4D97-AF65-F5344CB8AC3E}">
        <p14:creationId xmlns:p14="http://schemas.microsoft.com/office/powerpoint/2010/main" val="2370797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futures of ANOVA in R</a:t>
            </a:r>
            <a:endParaRPr lang="en-US" dirty="0"/>
          </a:p>
        </p:txBody>
      </p:sp>
      <p:pic>
        <p:nvPicPr>
          <p:cNvPr id="6758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371600"/>
            <a:ext cx="5945363" cy="2039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7000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a:t>One-Way ANOVA</a:t>
            </a:r>
          </a:p>
        </p:txBody>
      </p:sp>
      <p:sp>
        <p:nvSpPr>
          <p:cNvPr id="89091" name="Rectangle 3"/>
          <p:cNvSpPr>
            <a:spLocks noGrp="1" noChangeArrowheads="1"/>
          </p:cNvSpPr>
          <p:nvPr>
            <p:ph type="body" idx="1"/>
          </p:nvPr>
        </p:nvSpPr>
        <p:spPr/>
        <p:txBody>
          <a:bodyPr/>
          <a:lstStyle/>
          <a:p>
            <a:r>
              <a:rPr lang="en-US" altLang="en-US">
                <a:latin typeface="Arial" pitchFamily="34" charset="0"/>
              </a:rPr>
              <a:t>Conditions or Assumptions</a:t>
            </a:r>
          </a:p>
          <a:p>
            <a:pPr lvl="1"/>
            <a:r>
              <a:rPr lang="en-US" altLang="en-US">
                <a:latin typeface="Arial" pitchFamily="34" charset="0"/>
              </a:rPr>
              <a:t>The data are randomly sampled</a:t>
            </a:r>
          </a:p>
          <a:p>
            <a:pPr lvl="1"/>
            <a:r>
              <a:rPr lang="en-US" altLang="en-US">
                <a:latin typeface="Arial" pitchFamily="34" charset="0"/>
              </a:rPr>
              <a:t>The variances of each sample are assumed equal</a:t>
            </a:r>
          </a:p>
          <a:p>
            <a:pPr lvl="1"/>
            <a:r>
              <a:rPr lang="en-US" altLang="en-US">
                <a:latin typeface="Arial" pitchFamily="34" charset="0"/>
              </a:rPr>
              <a:t>The residuals are normally distributed</a:t>
            </a:r>
          </a:p>
        </p:txBody>
      </p:sp>
    </p:spTree>
    <p:extLst>
      <p:ext uri="{BB962C8B-B14F-4D97-AF65-F5344CB8AC3E}">
        <p14:creationId xmlns:p14="http://schemas.microsoft.com/office/powerpoint/2010/main" val="861019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a:t>
            </a:r>
            <a:endParaRPr lang="en-US" dirty="0"/>
          </a:p>
        </p:txBody>
      </p:sp>
      <p:pic>
        <p:nvPicPr>
          <p:cNvPr id="686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4884" y="1600200"/>
            <a:ext cx="6774231"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85800" y="6477000"/>
            <a:ext cx="5715000" cy="369332"/>
          </a:xfrm>
          <a:prstGeom prst="rect">
            <a:avLst/>
          </a:prstGeom>
          <a:noFill/>
        </p:spPr>
        <p:txBody>
          <a:bodyPr wrap="square" rtlCol="0">
            <a:spAutoFit/>
          </a:bodyPr>
          <a:lstStyle/>
          <a:p>
            <a:r>
              <a:rPr lang="en-US" dirty="0" smtClean="0"/>
              <a:t>Looks really good </a:t>
            </a:r>
            <a:endParaRPr lang="en-US" dirty="0"/>
          </a:p>
        </p:txBody>
      </p:sp>
    </p:spTree>
    <p:extLst>
      <p:ext uri="{BB962C8B-B14F-4D97-AF65-F5344CB8AC3E}">
        <p14:creationId xmlns:p14="http://schemas.microsoft.com/office/powerpoint/2010/main" val="1245852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ChangeArrowheads="1"/>
          </p:cNvSpPr>
          <p:nvPr/>
        </p:nvSpPr>
        <p:spPr bwMode="auto">
          <a:xfrm>
            <a:off x="5486400" y="2895600"/>
            <a:ext cx="990600" cy="685800"/>
          </a:xfrm>
          <a:prstGeom prst="rect">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en-US"/>
          </a:p>
        </p:txBody>
      </p:sp>
      <p:sp>
        <p:nvSpPr>
          <p:cNvPr id="998403" name="Rectangle 3"/>
          <p:cNvSpPr>
            <a:spLocks noGrp="1" noChangeArrowheads="1"/>
          </p:cNvSpPr>
          <p:nvPr>
            <p:ph type="title"/>
          </p:nvPr>
        </p:nvSpPr>
        <p:spPr/>
        <p:txBody>
          <a:bodyPr/>
          <a:lstStyle/>
          <a:p>
            <a:r>
              <a:rPr lang="en-US" altLang="en-US"/>
              <a:t>ANOVA Table</a:t>
            </a:r>
          </a:p>
        </p:txBody>
      </p:sp>
      <p:grpSp>
        <p:nvGrpSpPr>
          <p:cNvPr id="998404" name="Group 4"/>
          <p:cNvGrpSpPr>
            <a:grpSpLocks/>
          </p:cNvGrpSpPr>
          <p:nvPr/>
        </p:nvGrpSpPr>
        <p:grpSpPr bwMode="auto">
          <a:xfrm>
            <a:off x="0" y="1447800"/>
            <a:ext cx="8458200" cy="5105400"/>
            <a:chOff x="768" y="1104"/>
            <a:chExt cx="4320" cy="3216"/>
          </a:xfrm>
        </p:grpSpPr>
        <p:sp>
          <p:nvSpPr>
            <p:cNvPr id="998405" name="Rectangle 5"/>
            <p:cNvSpPr>
              <a:spLocks noChangeArrowheads="1"/>
            </p:cNvSpPr>
            <p:nvPr/>
          </p:nvSpPr>
          <p:spPr bwMode="auto">
            <a:xfrm>
              <a:off x="906" y="1780"/>
              <a:ext cx="516" cy="91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algn="ctr" eaLnBrk="1" hangingPunct="1"/>
              <a:r>
                <a:rPr lang="en-US" altLang="en-US" sz="1400">
                  <a:latin typeface="Times New Roman" pitchFamily="18" charset="0"/>
                  <a:cs typeface="Times New Roman" pitchFamily="18" charset="0"/>
                </a:rPr>
                <a:t>Between </a:t>
              </a:r>
            </a:p>
            <a:p>
              <a:pPr algn="ctr" eaLnBrk="1" hangingPunct="1"/>
              <a:r>
                <a:rPr lang="en-US" altLang="en-US" sz="1400">
                  <a:latin typeface="Times New Roman" pitchFamily="18" charset="0"/>
                  <a:cs typeface="Times New Roman" pitchFamily="18" charset="0"/>
                </a:rPr>
                <a:t>(k groups) </a:t>
              </a:r>
            </a:p>
          </p:txBody>
        </p:sp>
        <p:sp>
          <p:nvSpPr>
            <p:cNvPr id="998406" name="Rectangle 6"/>
            <p:cNvSpPr>
              <a:spLocks noChangeArrowheads="1"/>
            </p:cNvSpPr>
            <p:nvPr/>
          </p:nvSpPr>
          <p:spPr bwMode="auto">
            <a:xfrm>
              <a:off x="1422" y="1780"/>
              <a:ext cx="330" cy="91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algn="ctr" eaLnBrk="1" hangingPunct="1"/>
              <a:r>
                <a:rPr lang="en-US" altLang="en-US" sz="1400">
                  <a:latin typeface="Times New Roman" pitchFamily="18" charset="0"/>
                  <a:cs typeface="Times New Roman" pitchFamily="18" charset="0"/>
                </a:rPr>
                <a:t>k-1 </a:t>
              </a:r>
            </a:p>
          </p:txBody>
        </p:sp>
        <p:sp>
          <p:nvSpPr>
            <p:cNvPr id="998407" name="Rectangle 7"/>
            <p:cNvSpPr>
              <a:spLocks noChangeArrowheads="1"/>
            </p:cNvSpPr>
            <p:nvPr/>
          </p:nvSpPr>
          <p:spPr bwMode="auto">
            <a:xfrm>
              <a:off x="1920" y="1776"/>
              <a:ext cx="638" cy="91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eaLnBrk="1" hangingPunct="1"/>
              <a:r>
                <a:rPr lang="en-US" altLang="en-US" sz="1400">
                  <a:latin typeface="Times New Roman" pitchFamily="18" charset="0"/>
                  <a:cs typeface="Times New Roman" pitchFamily="18" charset="0"/>
                </a:rPr>
                <a:t>SSB</a:t>
              </a:r>
              <a:endParaRPr lang="en-US" altLang="en-US" sz="1400" u="sng">
                <a:latin typeface="Times New Roman" pitchFamily="18" charset="0"/>
                <a:cs typeface="Times New Roman" pitchFamily="18" charset="0"/>
              </a:endParaRPr>
            </a:p>
            <a:p>
              <a:pPr eaLnBrk="1" hangingPunct="1"/>
              <a:r>
                <a:rPr lang="en-US" altLang="en-US" sz="1200">
                  <a:latin typeface="Times New Roman" pitchFamily="18" charset="0"/>
                  <a:cs typeface="Times New Roman" pitchFamily="18" charset="0"/>
                </a:rPr>
                <a:t>(sum of squared deviations of group means from grand mean)</a:t>
              </a:r>
              <a:r>
                <a:rPr lang="en-US" altLang="en-US" sz="1400">
                  <a:latin typeface="Times New Roman" pitchFamily="18" charset="0"/>
                  <a:cs typeface="Times New Roman" pitchFamily="18" charset="0"/>
                </a:rPr>
                <a:t> </a:t>
              </a:r>
              <a:endParaRPr lang="en-US" altLang="en-US" sz="1400" b="0">
                <a:latin typeface="Arial Unicode MS" pitchFamily="34" charset="-128"/>
                <a:ea typeface="Arial Unicode MS" pitchFamily="34" charset="-128"/>
                <a:cs typeface="Arial Unicode MS" pitchFamily="34" charset="-128"/>
              </a:endParaRPr>
            </a:p>
            <a:p>
              <a:pPr algn="ctr"/>
              <a:endParaRPr lang="en-US" altLang="en-US" sz="1400" b="0">
                <a:latin typeface="Times New Roman" pitchFamily="18" charset="0"/>
              </a:endParaRPr>
            </a:p>
          </p:txBody>
        </p:sp>
        <p:sp>
          <p:nvSpPr>
            <p:cNvPr id="998408" name="Rectangle 8"/>
            <p:cNvSpPr>
              <a:spLocks noChangeArrowheads="1"/>
            </p:cNvSpPr>
            <p:nvPr/>
          </p:nvSpPr>
          <p:spPr bwMode="auto">
            <a:xfrm>
              <a:off x="2640" y="1776"/>
              <a:ext cx="483" cy="91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algn="ctr" eaLnBrk="1" hangingPunct="1"/>
              <a:r>
                <a:rPr lang="en-US" altLang="en-US" sz="1400" b="0">
                  <a:latin typeface="Times New Roman" pitchFamily="18" charset="0"/>
                  <a:cs typeface="Times New Roman" pitchFamily="18" charset="0"/>
                </a:rPr>
                <a:t>SSB/k-1</a:t>
              </a:r>
              <a:r>
                <a:rPr lang="en-US" altLang="en-US" sz="1400" b="0">
                  <a:latin typeface="Times New Roman" pitchFamily="18" charset="0"/>
                </a:rPr>
                <a:t> </a:t>
              </a:r>
            </a:p>
          </p:txBody>
        </p:sp>
        <p:sp>
          <p:nvSpPr>
            <p:cNvPr id="998409" name="Rectangle 9"/>
            <p:cNvSpPr>
              <a:spLocks noChangeArrowheads="1" noTextEdit="1"/>
            </p:cNvSpPr>
            <p:nvPr/>
          </p:nvSpPr>
          <p:spPr bwMode="auto">
            <a:xfrm>
              <a:off x="2784" y="1776"/>
              <a:ext cx="1355" cy="91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spAutoFit/>
            </a:bodyPr>
            <a:lstStyle/>
            <a:p>
              <a:endParaRPr lang="en-US"/>
            </a:p>
          </p:txBody>
        </p:sp>
        <p:grpSp>
          <p:nvGrpSpPr>
            <p:cNvPr id="998410" name="Group 10"/>
            <p:cNvGrpSpPr>
              <a:grpSpLocks/>
            </p:cNvGrpSpPr>
            <p:nvPr/>
          </p:nvGrpSpPr>
          <p:grpSpPr bwMode="auto">
            <a:xfrm>
              <a:off x="4560" y="1728"/>
              <a:ext cx="496" cy="518"/>
              <a:chOff x="0" y="6057"/>
              <a:chExt cx="511" cy="1010"/>
            </a:xfrm>
          </p:grpSpPr>
          <p:sp>
            <p:nvSpPr>
              <p:cNvPr id="998411" name="Rectangle 11"/>
              <p:cNvSpPr>
                <a:spLocks noChangeArrowheads="1"/>
              </p:cNvSpPr>
              <p:nvPr/>
            </p:nvSpPr>
            <p:spPr bwMode="auto">
              <a:xfrm>
                <a:off x="0" y="6057"/>
                <a:ext cx="511" cy="35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spAutoFit/>
              </a:bodyPr>
              <a:lstStyle/>
              <a:p>
                <a:pPr eaLnBrk="1" hangingPunct="1"/>
                <a:r>
                  <a:rPr lang="en-US" altLang="en-US" sz="1400">
                    <a:latin typeface="Times New Roman" pitchFamily="18" charset="0"/>
                    <a:cs typeface="Times New Roman" pitchFamily="18" charset="0"/>
                  </a:rPr>
                  <a:t>Go to</a:t>
                </a:r>
                <a:endParaRPr lang="en-US" altLang="en-US" sz="1400" b="0">
                  <a:latin typeface="Times New Roman" pitchFamily="18" charset="0"/>
                </a:endParaRPr>
              </a:p>
            </p:txBody>
          </p:sp>
          <p:sp>
            <p:nvSpPr>
              <p:cNvPr id="998412" name="Rectangle 12"/>
              <p:cNvSpPr>
                <a:spLocks noChangeArrowheads="1"/>
              </p:cNvSpPr>
              <p:nvPr/>
            </p:nvSpPr>
            <p:spPr bwMode="auto">
              <a:xfrm>
                <a:off x="0" y="6451"/>
                <a:ext cx="511" cy="616"/>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spAutoFit/>
              </a:bodyPr>
              <a:lstStyle/>
              <a:p>
                <a:pPr eaLnBrk="1" hangingPunct="1"/>
                <a:r>
                  <a:rPr lang="en-US" altLang="en-US" sz="1400">
                    <a:latin typeface="Times New Roman" pitchFamily="18" charset="0"/>
                    <a:cs typeface="Times New Roman" pitchFamily="18" charset="0"/>
                  </a:rPr>
                  <a:t>F</a:t>
                </a:r>
                <a:r>
                  <a:rPr lang="en-US" altLang="en-US" sz="1400" baseline="-30000">
                    <a:latin typeface="Times" charset="0"/>
                    <a:cs typeface="Times New Roman" pitchFamily="18" charset="0"/>
                  </a:rPr>
                  <a:t>k-1,nk-k</a:t>
                </a:r>
                <a:endParaRPr lang="en-US" altLang="en-US" sz="1400" u="sng">
                  <a:latin typeface="Times New Roman" pitchFamily="18" charset="0"/>
                  <a:cs typeface="Times New Roman" pitchFamily="18" charset="0"/>
                </a:endParaRPr>
              </a:p>
              <a:p>
                <a:pPr eaLnBrk="1" hangingPunct="1"/>
                <a:r>
                  <a:rPr lang="en-US" altLang="en-US" sz="1400">
                    <a:latin typeface="Times New Roman" pitchFamily="18" charset="0"/>
                    <a:cs typeface="Times New Roman" pitchFamily="18" charset="0"/>
                  </a:rPr>
                  <a:t>chart </a:t>
                </a:r>
              </a:p>
            </p:txBody>
          </p:sp>
        </p:grpSp>
        <p:sp>
          <p:nvSpPr>
            <p:cNvPr id="998413" name="Rectangle 13"/>
            <p:cNvSpPr>
              <a:spLocks noChangeArrowheads="1"/>
            </p:cNvSpPr>
            <p:nvPr/>
          </p:nvSpPr>
          <p:spPr bwMode="auto">
            <a:xfrm>
              <a:off x="906" y="3611"/>
              <a:ext cx="516" cy="37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algn="ctr" eaLnBrk="1" hangingPunct="1"/>
              <a:r>
                <a:rPr lang="en-US" altLang="en-US" sz="1400">
                  <a:latin typeface="Times New Roman" pitchFamily="18" charset="0"/>
                  <a:cs typeface="Times New Roman" pitchFamily="18" charset="0"/>
                </a:rPr>
                <a:t>Total variation</a:t>
              </a:r>
              <a:endParaRPr lang="en-US" altLang="en-US" sz="1400" u="sng">
                <a:latin typeface="Times New Roman" pitchFamily="18" charset="0"/>
                <a:cs typeface="Times New Roman" pitchFamily="18" charset="0"/>
              </a:endParaRPr>
            </a:p>
            <a:p>
              <a:pPr algn="ctr"/>
              <a:endParaRPr lang="en-US" altLang="en-US" sz="1400" b="0">
                <a:latin typeface="Times New Roman" pitchFamily="18" charset="0"/>
              </a:endParaRPr>
            </a:p>
          </p:txBody>
        </p:sp>
        <p:sp>
          <p:nvSpPr>
            <p:cNvPr id="998414" name="Rectangle 14"/>
            <p:cNvSpPr>
              <a:spLocks noChangeArrowheads="1"/>
            </p:cNvSpPr>
            <p:nvPr/>
          </p:nvSpPr>
          <p:spPr bwMode="auto">
            <a:xfrm>
              <a:off x="1422" y="3611"/>
              <a:ext cx="330" cy="37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algn="ctr" eaLnBrk="1" hangingPunct="1"/>
              <a:r>
                <a:rPr lang="en-US" altLang="en-US" sz="1400">
                  <a:latin typeface="Times New Roman" pitchFamily="18" charset="0"/>
                  <a:cs typeface="Times New Roman" pitchFamily="18" charset="0"/>
                </a:rPr>
                <a:t>nk-1</a:t>
              </a:r>
              <a:r>
                <a:rPr lang="en-US" altLang="en-US" sz="1400" u="sng">
                  <a:latin typeface="Times New Roman" pitchFamily="18" charset="0"/>
                  <a:cs typeface="Times New Roman" pitchFamily="18" charset="0"/>
                </a:rPr>
                <a:t> </a:t>
              </a:r>
            </a:p>
          </p:txBody>
        </p:sp>
        <p:sp>
          <p:nvSpPr>
            <p:cNvPr id="998415" name="Rectangle 15"/>
            <p:cNvSpPr>
              <a:spLocks noChangeArrowheads="1"/>
            </p:cNvSpPr>
            <p:nvPr/>
          </p:nvSpPr>
          <p:spPr bwMode="auto">
            <a:xfrm>
              <a:off x="1968" y="3611"/>
              <a:ext cx="1272" cy="70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eaLnBrk="1" hangingPunct="1"/>
              <a:r>
                <a:rPr lang="en-US" altLang="en-US" sz="1400">
                  <a:latin typeface="Times New Roman" pitchFamily="18" charset="0"/>
                  <a:cs typeface="Times New Roman" pitchFamily="18" charset="0"/>
                </a:rPr>
                <a:t>TSS</a:t>
              </a:r>
              <a:endParaRPr lang="en-US" altLang="en-US" sz="1400" u="sng">
                <a:latin typeface="Times New Roman" pitchFamily="18" charset="0"/>
                <a:cs typeface="Times New Roman" pitchFamily="18" charset="0"/>
              </a:endParaRPr>
            </a:p>
            <a:p>
              <a:pPr eaLnBrk="1" hangingPunct="1"/>
              <a:r>
                <a:rPr lang="en-US" altLang="en-US" sz="1400">
                  <a:latin typeface="Times New Roman" pitchFamily="18" charset="0"/>
                  <a:cs typeface="Times New Roman" pitchFamily="18" charset="0"/>
                </a:rPr>
                <a:t>(sum of squared deviations of observations from grand mean) </a:t>
              </a:r>
              <a:r>
                <a:rPr lang="en-US" altLang="en-US" sz="1000" b="0">
                  <a:latin typeface="Arial Unicode MS" pitchFamily="34" charset="-128"/>
                  <a:ea typeface="Arial Unicode MS" pitchFamily="34" charset="-128"/>
                  <a:cs typeface="Arial Unicode MS" pitchFamily="34" charset="-128"/>
                </a:rPr>
                <a:t> </a:t>
              </a:r>
            </a:p>
            <a:p>
              <a:pPr algn="ctr"/>
              <a:endParaRPr lang="en-US" altLang="en-US" sz="1000" b="0">
                <a:latin typeface="Times New Roman" pitchFamily="18" charset="0"/>
              </a:endParaRPr>
            </a:p>
          </p:txBody>
        </p:sp>
        <p:sp>
          <p:nvSpPr>
            <p:cNvPr id="998416" name="Rectangle 16"/>
            <p:cNvSpPr>
              <a:spLocks noChangeArrowheads="1"/>
            </p:cNvSpPr>
            <p:nvPr/>
          </p:nvSpPr>
          <p:spPr bwMode="auto">
            <a:xfrm>
              <a:off x="2294" y="3611"/>
              <a:ext cx="483" cy="37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algn="ctr"/>
              <a:endParaRPr lang="en-US" altLang="en-US" sz="1000" b="0">
                <a:latin typeface="Times New Roman" pitchFamily="18" charset="0"/>
              </a:endParaRPr>
            </a:p>
          </p:txBody>
        </p:sp>
        <p:sp>
          <p:nvSpPr>
            <p:cNvPr id="998417" name="Rectangle 17"/>
            <p:cNvSpPr>
              <a:spLocks noChangeArrowheads="1"/>
            </p:cNvSpPr>
            <p:nvPr/>
          </p:nvSpPr>
          <p:spPr bwMode="auto">
            <a:xfrm>
              <a:off x="2777" y="3611"/>
              <a:ext cx="1355" cy="37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algn="ctr"/>
              <a:endParaRPr lang="en-US" altLang="en-US" sz="1000" b="0">
                <a:latin typeface="Times New Roman" pitchFamily="18" charset="0"/>
              </a:endParaRPr>
            </a:p>
          </p:txBody>
        </p:sp>
        <p:sp>
          <p:nvSpPr>
            <p:cNvPr id="998418" name="Rectangle 18"/>
            <p:cNvSpPr>
              <a:spLocks noChangeArrowheads="1"/>
            </p:cNvSpPr>
            <p:nvPr/>
          </p:nvSpPr>
          <p:spPr bwMode="auto">
            <a:xfrm>
              <a:off x="4132" y="3611"/>
              <a:ext cx="496" cy="37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algn="ctr"/>
              <a:endParaRPr lang="en-US" altLang="en-US" sz="1000" b="0">
                <a:latin typeface="Times New Roman" pitchFamily="18" charset="0"/>
              </a:endParaRPr>
            </a:p>
          </p:txBody>
        </p:sp>
        <p:grpSp>
          <p:nvGrpSpPr>
            <p:cNvPr id="998419" name="Group 19"/>
            <p:cNvGrpSpPr>
              <a:grpSpLocks/>
            </p:cNvGrpSpPr>
            <p:nvPr/>
          </p:nvGrpSpPr>
          <p:grpSpPr bwMode="auto">
            <a:xfrm>
              <a:off x="864" y="1104"/>
              <a:ext cx="600" cy="619"/>
              <a:chOff x="0" y="0"/>
              <a:chExt cx="617" cy="989"/>
            </a:xfrm>
          </p:grpSpPr>
          <p:grpSp>
            <p:nvGrpSpPr>
              <p:cNvPr id="998420" name="Group 20"/>
              <p:cNvGrpSpPr>
                <a:grpSpLocks/>
              </p:cNvGrpSpPr>
              <p:nvPr/>
            </p:nvGrpSpPr>
            <p:grpSpPr bwMode="auto">
              <a:xfrm>
                <a:off x="43" y="0"/>
                <a:ext cx="531" cy="989"/>
                <a:chOff x="0" y="0"/>
                <a:chExt cx="531" cy="989"/>
              </a:xfrm>
            </p:grpSpPr>
            <p:sp>
              <p:nvSpPr>
                <p:cNvPr id="998421" name="Rectangle 21"/>
                <p:cNvSpPr>
                  <a:spLocks noChangeArrowheads="1"/>
                </p:cNvSpPr>
                <p:nvPr/>
              </p:nvSpPr>
              <p:spPr bwMode="auto">
                <a:xfrm>
                  <a:off x="0" y="0"/>
                  <a:ext cx="531" cy="30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1" hangingPunct="1"/>
                  <a:r>
                    <a:rPr lang="en-US" altLang="en-US" sz="1000">
                      <a:latin typeface="Times New Roman" pitchFamily="18" charset="0"/>
                      <a:cs typeface="Times New Roman" pitchFamily="18" charset="0"/>
                    </a:rPr>
                    <a:t> </a:t>
                  </a:r>
                  <a:endParaRPr lang="en-US" altLang="en-US" sz="1000" u="sng">
                    <a:latin typeface="Times New Roman" pitchFamily="18" charset="0"/>
                    <a:cs typeface="Times New Roman" pitchFamily="18" charset="0"/>
                  </a:endParaRPr>
                </a:p>
                <a:p>
                  <a:pPr algn="ctr"/>
                  <a:endParaRPr lang="en-US" altLang="en-US" sz="1000" b="0">
                    <a:latin typeface="Times New Roman" pitchFamily="18" charset="0"/>
                  </a:endParaRPr>
                </a:p>
              </p:txBody>
            </p:sp>
            <p:sp>
              <p:nvSpPr>
                <p:cNvPr id="998422" name="Rectangle 22"/>
                <p:cNvSpPr>
                  <a:spLocks noChangeArrowheads="1"/>
                </p:cNvSpPr>
                <p:nvPr/>
              </p:nvSpPr>
              <p:spPr bwMode="auto">
                <a:xfrm>
                  <a:off x="0" y="347"/>
                  <a:ext cx="531" cy="64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r>
                    <a:rPr lang="en-US" altLang="en-US" sz="1400">
                      <a:latin typeface="Times New Roman" pitchFamily="18" charset="0"/>
                      <a:cs typeface="Times New Roman" pitchFamily="18" charset="0"/>
                    </a:rPr>
                    <a:t>Source of variation</a:t>
                  </a:r>
                  <a:endParaRPr lang="en-US" altLang="en-US" sz="1400" u="sng">
                    <a:latin typeface="Times New Roman" pitchFamily="18" charset="0"/>
                    <a:cs typeface="Times New Roman" pitchFamily="18" charset="0"/>
                  </a:endParaRPr>
                </a:p>
                <a:p>
                  <a:pPr algn="ctr"/>
                  <a:endParaRPr lang="en-US" altLang="en-US" sz="1400" b="0">
                    <a:latin typeface="Times New Roman" pitchFamily="18" charset="0"/>
                  </a:endParaRPr>
                </a:p>
              </p:txBody>
            </p:sp>
          </p:grpSp>
          <p:sp>
            <p:nvSpPr>
              <p:cNvPr id="998423" name="Rectangle 23"/>
              <p:cNvSpPr>
                <a:spLocks noChangeArrowheads="1"/>
              </p:cNvSpPr>
              <p:nvPr/>
            </p:nvSpPr>
            <p:spPr bwMode="auto">
              <a:xfrm>
                <a:off x="0" y="0"/>
                <a:ext cx="617" cy="92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998424" name="Group 24"/>
            <p:cNvGrpSpPr>
              <a:grpSpLocks/>
            </p:cNvGrpSpPr>
            <p:nvPr/>
          </p:nvGrpSpPr>
          <p:grpSpPr bwMode="auto">
            <a:xfrm>
              <a:off x="1464" y="1104"/>
              <a:ext cx="414" cy="648"/>
              <a:chOff x="617" y="0"/>
              <a:chExt cx="426" cy="906"/>
            </a:xfrm>
          </p:grpSpPr>
          <p:grpSp>
            <p:nvGrpSpPr>
              <p:cNvPr id="998425" name="Group 25"/>
              <p:cNvGrpSpPr>
                <a:grpSpLocks/>
              </p:cNvGrpSpPr>
              <p:nvPr/>
            </p:nvGrpSpPr>
            <p:grpSpPr bwMode="auto">
              <a:xfrm>
                <a:off x="661" y="0"/>
                <a:ext cx="339" cy="906"/>
                <a:chOff x="1" y="920"/>
                <a:chExt cx="339" cy="906"/>
              </a:xfrm>
            </p:grpSpPr>
            <p:sp>
              <p:nvSpPr>
                <p:cNvPr id="998426" name="Rectangle 26"/>
                <p:cNvSpPr>
                  <a:spLocks noChangeArrowheads="1"/>
                </p:cNvSpPr>
                <p:nvPr/>
              </p:nvSpPr>
              <p:spPr bwMode="auto">
                <a:xfrm>
                  <a:off x="1" y="920"/>
                  <a:ext cx="339" cy="26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1" hangingPunct="1"/>
                  <a:r>
                    <a:rPr lang="en-US" altLang="en-US" sz="1000">
                      <a:latin typeface="Times New Roman" pitchFamily="18" charset="0"/>
                      <a:cs typeface="Times New Roman" pitchFamily="18" charset="0"/>
                    </a:rPr>
                    <a:t> </a:t>
                  </a:r>
                  <a:endParaRPr lang="en-US" altLang="en-US" sz="1000" u="sng">
                    <a:latin typeface="Times New Roman" pitchFamily="18" charset="0"/>
                    <a:cs typeface="Times New Roman" pitchFamily="18" charset="0"/>
                  </a:endParaRPr>
                </a:p>
                <a:p>
                  <a:pPr algn="ctr"/>
                  <a:endParaRPr lang="en-US" altLang="en-US" sz="1000" b="0">
                    <a:latin typeface="Times New Roman" pitchFamily="18" charset="0"/>
                  </a:endParaRPr>
                </a:p>
              </p:txBody>
            </p:sp>
            <p:sp>
              <p:nvSpPr>
                <p:cNvPr id="998427" name="Rectangle 27"/>
                <p:cNvSpPr>
                  <a:spLocks noChangeArrowheads="1"/>
                </p:cNvSpPr>
                <p:nvPr/>
              </p:nvSpPr>
              <p:spPr bwMode="auto">
                <a:xfrm>
                  <a:off x="1" y="1264"/>
                  <a:ext cx="339" cy="56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1" hangingPunct="1"/>
                  <a:endParaRPr lang="en-US" altLang="en-US" sz="1400" dirty="0">
                    <a:latin typeface="Times New Roman" pitchFamily="18" charset="0"/>
                    <a:cs typeface="Times New Roman" pitchFamily="18" charset="0"/>
                  </a:endParaRPr>
                </a:p>
                <a:p>
                  <a:pPr eaLnBrk="1" hangingPunct="1"/>
                  <a:r>
                    <a:rPr lang="en-US" altLang="en-US" sz="1400" dirty="0" err="1">
                      <a:latin typeface="Times New Roman" pitchFamily="18" charset="0"/>
                      <a:cs typeface="Times New Roman" pitchFamily="18" charset="0"/>
                    </a:rPr>
                    <a:t>d.f.</a:t>
                  </a:r>
                  <a:endParaRPr lang="en-US" altLang="en-US" sz="1400" u="sng" dirty="0">
                    <a:latin typeface="Times New Roman" pitchFamily="18" charset="0"/>
                    <a:cs typeface="Times New Roman" pitchFamily="18" charset="0"/>
                  </a:endParaRPr>
                </a:p>
                <a:p>
                  <a:pPr algn="ctr"/>
                  <a:endParaRPr lang="en-US" altLang="en-US" sz="1400" b="0" dirty="0">
                    <a:latin typeface="Times New Roman" pitchFamily="18" charset="0"/>
                  </a:endParaRPr>
                </a:p>
              </p:txBody>
            </p:sp>
          </p:grpSp>
          <p:sp>
            <p:nvSpPr>
              <p:cNvPr id="998428" name="Rectangle 28"/>
              <p:cNvSpPr>
                <a:spLocks noChangeArrowheads="1"/>
              </p:cNvSpPr>
              <p:nvPr/>
            </p:nvSpPr>
            <p:spPr bwMode="auto">
              <a:xfrm>
                <a:off x="617" y="0"/>
                <a:ext cx="426" cy="8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998429" name="Group 29"/>
            <p:cNvGrpSpPr>
              <a:grpSpLocks/>
            </p:cNvGrpSpPr>
            <p:nvPr/>
          </p:nvGrpSpPr>
          <p:grpSpPr bwMode="auto">
            <a:xfrm>
              <a:off x="1872" y="1104"/>
              <a:ext cx="625" cy="582"/>
              <a:chOff x="1043" y="0"/>
              <a:chExt cx="643" cy="923"/>
            </a:xfrm>
          </p:grpSpPr>
          <p:grpSp>
            <p:nvGrpSpPr>
              <p:cNvPr id="998430" name="Group 30"/>
              <p:cNvGrpSpPr>
                <a:grpSpLocks/>
              </p:cNvGrpSpPr>
              <p:nvPr/>
            </p:nvGrpSpPr>
            <p:grpSpPr bwMode="auto">
              <a:xfrm>
                <a:off x="1087" y="0"/>
                <a:ext cx="556" cy="923"/>
                <a:chOff x="1" y="1725"/>
                <a:chExt cx="556" cy="923"/>
              </a:xfrm>
            </p:grpSpPr>
            <p:sp>
              <p:nvSpPr>
                <p:cNvPr id="998431" name="Rectangle 31"/>
                <p:cNvSpPr>
                  <a:spLocks noChangeArrowheads="1"/>
                </p:cNvSpPr>
                <p:nvPr/>
              </p:nvSpPr>
              <p:spPr bwMode="auto">
                <a:xfrm>
                  <a:off x="1" y="1725"/>
                  <a:ext cx="556" cy="3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1" hangingPunct="1"/>
                  <a:r>
                    <a:rPr lang="en-US" altLang="en-US" sz="1000">
                      <a:latin typeface="Times New Roman" pitchFamily="18" charset="0"/>
                      <a:cs typeface="Times New Roman" pitchFamily="18" charset="0"/>
                    </a:rPr>
                    <a:t> </a:t>
                  </a:r>
                  <a:endParaRPr lang="en-US" altLang="en-US" sz="1000" u="sng">
                    <a:latin typeface="Times New Roman" pitchFamily="18" charset="0"/>
                    <a:cs typeface="Times New Roman" pitchFamily="18" charset="0"/>
                  </a:endParaRPr>
                </a:p>
                <a:p>
                  <a:pPr algn="ctr"/>
                  <a:endParaRPr lang="en-US" altLang="en-US" sz="1000" b="0">
                    <a:latin typeface="Times New Roman" pitchFamily="18" charset="0"/>
                  </a:endParaRPr>
                </a:p>
              </p:txBody>
            </p:sp>
            <p:sp>
              <p:nvSpPr>
                <p:cNvPr id="998432" name="Rectangle 32"/>
                <p:cNvSpPr>
                  <a:spLocks noChangeArrowheads="1"/>
                </p:cNvSpPr>
                <p:nvPr/>
              </p:nvSpPr>
              <p:spPr bwMode="auto">
                <a:xfrm>
                  <a:off x="1" y="2071"/>
                  <a:ext cx="556" cy="57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r>
                    <a:rPr lang="en-US" altLang="en-US" sz="1400">
                      <a:latin typeface="Times New Roman" pitchFamily="18" charset="0"/>
                      <a:cs typeface="Times New Roman" pitchFamily="18" charset="0"/>
                    </a:rPr>
                    <a:t>Sum of squares</a:t>
                  </a:r>
                  <a:endParaRPr lang="en-US" altLang="en-US" sz="1400" u="sng">
                    <a:latin typeface="Times New Roman" pitchFamily="18" charset="0"/>
                    <a:cs typeface="Times New Roman" pitchFamily="18" charset="0"/>
                  </a:endParaRPr>
                </a:p>
                <a:p>
                  <a:pPr algn="ctr"/>
                  <a:endParaRPr lang="en-US" altLang="en-US" sz="1000" b="0">
                    <a:latin typeface="Times New Roman" pitchFamily="18" charset="0"/>
                  </a:endParaRPr>
                </a:p>
              </p:txBody>
            </p:sp>
          </p:grpSp>
          <p:sp>
            <p:nvSpPr>
              <p:cNvPr id="998433" name="Rectangle 33"/>
              <p:cNvSpPr>
                <a:spLocks noChangeArrowheads="1"/>
              </p:cNvSpPr>
              <p:nvPr/>
            </p:nvSpPr>
            <p:spPr bwMode="auto">
              <a:xfrm>
                <a:off x="1043" y="0"/>
                <a:ext cx="643" cy="92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998434" name="Group 34"/>
            <p:cNvGrpSpPr>
              <a:grpSpLocks/>
            </p:cNvGrpSpPr>
            <p:nvPr/>
          </p:nvGrpSpPr>
          <p:grpSpPr bwMode="auto">
            <a:xfrm>
              <a:off x="2503" y="1104"/>
              <a:ext cx="566" cy="576"/>
              <a:chOff x="1686" y="0"/>
              <a:chExt cx="583" cy="920"/>
            </a:xfrm>
          </p:grpSpPr>
          <p:sp>
            <p:nvSpPr>
              <p:cNvPr id="998435" name="Rectangle 35"/>
              <p:cNvSpPr>
                <a:spLocks noChangeArrowheads="1"/>
              </p:cNvSpPr>
              <p:nvPr/>
            </p:nvSpPr>
            <p:spPr bwMode="auto">
              <a:xfrm>
                <a:off x="1729" y="0"/>
                <a:ext cx="497" cy="92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1" hangingPunct="1"/>
                <a:endParaRPr lang="en-US" altLang="en-US" sz="1400">
                  <a:latin typeface="Times New Roman" pitchFamily="18" charset="0"/>
                  <a:cs typeface="Times New Roman" pitchFamily="18" charset="0"/>
                </a:endParaRPr>
              </a:p>
              <a:p>
                <a:pPr eaLnBrk="1" hangingPunct="1"/>
                <a:r>
                  <a:rPr lang="en-US" altLang="en-US" sz="1400">
                    <a:latin typeface="Times New Roman" pitchFamily="18" charset="0"/>
                    <a:cs typeface="Times New Roman" pitchFamily="18" charset="0"/>
                  </a:rPr>
                  <a:t>Mean Sum of Squares</a:t>
                </a:r>
                <a:endParaRPr lang="en-US" altLang="en-US" sz="1400" u="sng">
                  <a:latin typeface="Times New Roman" pitchFamily="18" charset="0"/>
                  <a:cs typeface="Times New Roman" pitchFamily="18" charset="0"/>
                </a:endParaRPr>
              </a:p>
              <a:p>
                <a:pPr algn="ctr"/>
                <a:endParaRPr lang="en-US" altLang="en-US" sz="1400" b="0">
                  <a:latin typeface="Times New Roman" pitchFamily="18" charset="0"/>
                </a:endParaRPr>
              </a:p>
            </p:txBody>
          </p:sp>
          <p:sp>
            <p:nvSpPr>
              <p:cNvPr id="998436" name="Rectangle 36"/>
              <p:cNvSpPr>
                <a:spLocks noChangeArrowheads="1"/>
              </p:cNvSpPr>
              <p:nvPr/>
            </p:nvSpPr>
            <p:spPr bwMode="auto">
              <a:xfrm>
                <a:off x="1686" y="0"/>
                <a:ext cx="583" cy="92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998437" name="Group 37"/>
            <p:cNvGrpSpPr>
              <a:grpSpLocks/>
            </p:cNvGrpSpPr>
            <p:nvPr/>
          </p:nvGrpSpPr>
          <p:grpSpPr bwMode="auto">
            <a:xfrm>
              <a:off x="3069" y="1104"/>
              <a:ext cx="1439" cy="576"/>
              <a:chOff x="2269" y="0"/>
              <a:chExt cx="1480" cy="920"/>
            </a:xfrm>
          </p:grpSpPr>
          <p:sp>
            <p:nvSpPr>
              <p:cNvPr id="998438" name="Rectangle 38"/>
              <p:cNvSpPr>
                <a:spLocks noChangeArrowheads="1"/>
              </p:cNvSpPr>
              <p:nvPr/>
            </p:nvSpPr>
            <p:spPr bwMode="auto">
              <a:xfrm>
                <a:off x="2312" y="0"/>
                <a:ext cx="1394" cy="92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1" hangingPunct="1"/>
                <a:endParaRPr lang="en-US" altLang="en-US" sz="1400">
                  <a:latin typeface="Times New Roman" pitchFamily="18" charset="0"/>
                  <a:cs typeface="Times New Roman" pitchFamily="18" charset="0"/>
                </a:endParaRPr>
              </a:p>
              <a:p>
                <a:pPr algn="ctr" eaLnBrk="1" hangingPunct="1"/>
                <a:endParaRPr lang="en-US" altLang="en-US" sz="1400">
                  <a:latin typeface="Times New Roman" pitchFamily="18" charset="0"/>
                  <a:cs typeface="Times New Roman" pitchFamily="18" charset="0"/>
                </a:endParaRPr>
              </a:p>
              <a:p>
                <a:pPr algn="ctr" eaLnBrk="1" hangingPunct="1"/>
                <a:endParaRPr lang="en-US" altLang="en-US" sz="1400">
                  <a:latin typeface="Times New Roman" pitchFamily="18" charset="0"/>
                  <a:cs typeface="Times New Roman" pitchFamily="18" charset="0"/>
                </a:endParaRPr>
              </a:p>
              <a:p>
                <a:pPr algn="ctr" eaLnBrk="1" hangingPunct="1"/>
                <a:r>
                  <a:rPr lang="en-US" altLang="en-US" sz="1400">
                    <a:latin typeface="Times New Roman" pitchFamily="18" charset="0"/>
                    <a:cs typeface="Times New Roman" pitchFamily="18" charset="0"/>
                  </a:rPr>
                  <a:t>F-statistic</a:t>
                </a:r>
                <a:endParaRPr lang="en-US" altLang="en-US" sz="1400" u="sng">
                  <a:latin typeface="Times New Roman" pitchFamily="18" charset="0"/>
                  <a:cs typeface="Times New Roman" pitchFamily="18" charset="0"/>
                </a:endParaRPr>
              </a:p>
              <a:p>
                <a:pPr algn="ctr"/>
                <a:endParaRPr lang="en-US" altLang="en-US" sz="1400" b="0">
                  <a:latin typeface="Times New Roman" pitchFamily="18" charset="0"/>
                </a:endParaRPr>
              </a:p>
            </p:txBody>
          </p:sp>
          <p:sp>
            <p:nvSpPr>
              <p:cNvPr id="998439" name="Rectangle 39"/>
              <p:cNvSpPr>
                <a:spLocks noChangeArrowheads="1"/>
              </p:cNvSpPr>
              <p:nvPr/>
            </p:nvSpPr>
            <p:spPr bwMode="auto">
              <a:xfrm>
                <a:off x="2269" y="0"/>
                <a:ext cx="1480" cy="92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998440" name="Group 40"/>
            <p:cNvGrpSpPr>
              <a:grpSpLocks/>
            </p:cNvGrpSpPr>
            <p:nvPr/>
          </p:nvGrpSpPr>
          <p:grpSpPr bwMode="auto">
            <a:xfrm>
              <a:off x="4508" y="1104"/>
              <a:ext cx="580" cy="576"/>
              <a:chOff x="3749" y="0"/>
              <a:chExt cx="597" cy="920"/>
            </a:xfrm>
          </p:grpSpPr>
          <p:sp>
            <p:nvSpPr>
              <p:cNvPr id="998441" name="Rectangle 41"/>
              <p:cNvSpPr>
                <a:spLocks noChangeArrowheads="1"/>
              </p:cNvSpPr>
              <p:nvPr/>
            </p:nvSpPr>
            <p:spPr bwMode="auto">
              <a:xfrm>
                <a:off x="3792" y="0"/>
                <a:ext cx="511" cy="92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1" hangingPunct="1"/>
                <a:endParaRPr lang="en-US" altLang="en-US" sz="1400">
                  <a:latin typeface="Times New Roman" pitchFamily="18" charset="0"/>
                  <a:cs typeface="Times New Roman" pitchFamily="18" charset="0"/>
                </a:endParaRPr>
              </a:p>
              <a:p>
                <a:pPr algn="ctr" eaLnBrk="1" hangingPunct="1"/>
                <a:endParaRPr lang="en-US" altLang="en-US" sz="1400">
                  <a:latin typeface="Times New Roman" pitchFamily="18" charset="0"/>
                  <a:cs typeface="Times New Roman" pitchFamily="18" charset="0"/>
                </a:endParaRPr>
              </a:p>
              <a:p>
                <a:pPr algn="ctr" eaLnBrk="1" hangingPunct="1"/>
                <a:endParaRPr lang="en-US" altLang="en-US" sz="1400">
                  <a:latin typeface="Times New Roman" pitchFamily="18" charset="0"/>
                  <a:cs typeface="Times New Roman" pitchFamily="18" charset="0"/>
                </a:endParaRPr>
              </a:p>
              <a:p>
                <a:pPr eaLnBrk="1" hangingPunct="1"/>
                <a:r>
                  <a:rPr lang="en-US" altLang="en-US" sz="1400">
                    <a:latin typeface="Times New Roman" pitchFamily="18" charset="0"/>
                    <a:cs typeface="Times New Roman" pitchFamily="18" charset="0"/>
                  </a:rPr>
                  <a:t>p-value</a:t>
                </a:r>
                <a:endParaRPr lang="en-US" altLang="en-US" sz="1400" u="sng">
                  <a:latin typeface="Times New Roman" pitchFamily="18" charset="0"/>
                  <a:cs typeface="Times New Roman" pitchFamily="18" charset="0"/>
                </a:endParaRPr>
              </a:p>
              <a:p>
                <a:pPr algn="ctr"/>
                <a:endParaRPr lang="en-US" altLang="en-US" sz="1400" b="0">
                  <a:latin typeface="Times New Roman" pitchFamily="18" charset="0"/>
                </a:endParaRPr>
              </a:p>
            </p:txBody>
          </p:sp>
          <p:sp>
            <p:nvSpPr>
              <p:cNvPr id="998442" name="Rectangle 42"/>
              <p:cNvSpPr>
                <a:spLocks noChangeArrowheads="1"/>
              </p:cNvSpPr>
              <p:nvPr/>
            </p:nvSpPr>
            <p:spPr bwMode="auto">
              <a:xfrm>
                <a:off x="3749" y="0"/>
                <a:ext cx="597" cy="92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998443" name="Group 43"/>
            <p:cNvGrpSpPr>
              <a:grpSpLocks/>
            </p:cNvGrpSpPr>
            <p:nvPr/>
          </p:nvGrpSpPr>
          <p:grpSpPr bwMode="auto">
            <a:xfrm>
              <a:off x="768" y="2695"/>
              <a:ext cx="696" cy="916"/>
              <a:chOff x="768" y="2695"/>
              <a:chExt cx="696" cy="916"/>
            </a:xfrm>
          </p:grpSpPr>
          <p:sp>
            <p:nvSpPr>
              <p:cNvPr id="998444" name="Rectangle 44"/>
              <p:cNvSpPr>
                <a:spLocks noChangeArrowheads="1"/>
              </p:cNvSpPr>
              <p:nvPr/>
            </p:nvSpPr>
            <p:spPr bwMode="auto">
              <a:xfrm>
                <a:off x="768" y="2695"/>
                <a:ext cx="654" cy="916"/>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algn="ctr" eaLnBrk="1" hangingPunct="1"/>
                <a:r>
                  <a:rPr lang="en-US" altLang="en-US" sz="1400">
                    <a:latin typeface="Times New Roman" pitchFamily="18" charset="0"/>
                    <a:cs typeface="Times New Roman" pitchFamily="18" charset="0"/>
                  </a:rPr>
                  <a:t>Within</a:t>
                </a:r>
              </a:p>
              <a:p>
                <a:pPr algn="ctr" eaLnBrk="1" hangingPunct="1"/>
                <a:r>
                  <a:rPr lang="en-US" altLang="en-US" sz="1200">
                    <a:latin typeface="Times New Roman" pitchFamily="18" charset="0"/>
                    <a:cs typeface="Times New Roman" pitchFamily="18" charset="0"/>
                  </a:rPr>
                  <a:t>(n individuals per group)</a:t>
                </a:r>
                <a:endParaRPr lang="en-US" altLang="en-US" sz="1200" u="sng">
                  <a:latin typeface="Times New Roman" pitchFamily="18" charset="0"/>
                  <a:cs typeface="Times New Roman" pitchFamily="18" charset="0"/>
                </a:endParaRPr>
              </a:p>
              <a:p>
                <a:pPr algn="ctr"/>
                <a:endParaRPr lang="en-US" altLang="en-US" sz="1200" b="0">
                  <a:latin typeface="Times New Roman" pitchFamily="18" charset="0"/>
                </a:endParaRPr>
              </a:p>
            </p:txBody>
          </p:sp>
          <p:sp>
            <p:nvSpPr>
              <p:cNvPr id="998445" name="Rectangle 45"/>
              <p:cNvSpPr>
                <a:spLocks noChangeArrowheads="1"/>
              </p:cNvSpPr>
              <p:nvPr/>
            </p:nvSpPr>
            <p:spPr bwMode="auto">
              <a:xfrm>
                <a:off x="864" y="2695"/>
                <a:ext cx="600" cy="916"/>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998446" name="Group 46"/>
            <p:cNvGrpSpPr>
              <a:grpSpLocks/>
            </p:cNvGrpSpPr>
            <p:nvPr/>
          </p:nvGrpSpPr>
          <p:grpSpPr bwMode="auto">
            <a:xfrm>
              <a:off x="1464" y="2695"/>
              <a:ext cx="414" cy="916"/>
              <a:chOff x="617" y="2166"/>
              <a:chExt cx="426" cy="1247"/>
            </a:xfrm>
          </p:grpSpPr>
          <p:sp>
            <p:nvSpPr>
              <p:cNvPr id="998447" name="Rectangle 47"/>
              <p:cNvSpPr>
                <a:spLocks noChangeArrowheads="1"/>
              </p:cNvSpPr>
              <p:nvPr/>
            </p:nvSpPr>
            <p:spPr bwMode="auto">
              <a:xfrm>
                <a:off x="660" y="2166"/>
                <a:ext cx="340" cy="124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eaLnBrk="1" hangingPunct="1"/>
                <a:r>
                  <a:rPr lang="en-US" altLang="en-US" sz="1400">
                    <a:latin typeface="Times New Roman" pitchFamily="18" charset="0"/>
                    <a:cs typeface="Times New Roman" pitchFamily="18" charset="0"/>
                  </a:rPr>
                  <a:t>nk-k</a:t>
                </a:r>
                <a:endParaRPr lang="en-US" altLang="en-US" sz="1400" u="sng">
                  <a:latin typeface="Times New Roman" pitchFamily="18" charset="0"/>
                  <a:cs typeface="Times New Roman" pitchFamily="18" charset="0"/>
                </a:endParaRPr>
              </a:p>
              <a:p>
                <a:pPr algn="ctr"/>
                <a:endParaRPr lang="en-US" altLang="en-US" sz="1400" b="0">
                  <a:latin typeface="Times New Roman" pitchFamily="18" charset="0"/>
                </a:endParaRPr>
              </a:p>
            </p:txBody>
          </p:sp>
          <p:sp>
            <p:nvSpPr>
              <p:cNvPr id="998448" name="Rectangle 48"/>
              <p:cNvSpPr>
                <a:spLocks noChangeArrowheads="1"/>
              </p:cNvSpPr>
              <p:nvPr/>
            </p:nvSpPr>
            <p:spPr bwMode="auto">
              <a:xfrm>
                <a:off x="617" y="2166"/>
                <a:ext cx="426" cy="124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998449" name="Group 49"/>
            <p:cNvGrpSpPr>
              <a:grpSpLocks/>
            </p:cNvGrpSpPr>
            <p:nvPr/>
          </p:nvGrpSpPr>
          <p:grpSpPr bwMode="auto">
            <a:xfrm>
              <a:off x="1878" y="2640"/>
              <a:ext cx="727" cy="972"/>
              <a:chOff x="1878" y="2640"/>
              <a:chExt cx="727" cy="972"/>
            </a:xfrm>
          </p:grpSpPr>
          <p:grpSp>
            <p:nvGrpSpPr>
              <p:cNvPr id="998450" name="Group 50"/>
              <p:cNvGrpSpPr>
                <a:grpSpLocks/>
              </p:cNvGrpSpPr>
              <p:nvPr/>
            </p:nvGrpSpPr>
            <p:grpSpPr bwMode="auto">
              <a:xfrm>
                <a:off x="1921" y="2640"/>
                <a:ext cx="684" cy="795"/>
                <a:chOff x="1921" y="2640"/>
                <a:chExt cx="684" cy="795"/>
              </a:xfrm>
            </p:grpSpPr>
            <p:sp>
              <p:nvSpPr>
                <p:cNvPr id="998451" name="Rectangle 51"/>
                <p:cNvSpPr>
                  <a:spLocks noChangeArrowheads="1"/>
                </p:cNvSpPr>
                <p:nvPr/>
              </p:nvSpPr>
              <p:spPr bwMode="auto">
                <a:xfrm>
                  <a:off x="1921" y="2640"/>
                  <a:ext cx="684" cy="79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spAutoFit/>
                </a:bodyPr>
                <a:lstStyle/>
                <a:p>
                  <a:pPr eaLnBrk="1" hangingPunct="1"/>
                  <a:r>
                    <a:rPr lang="en-US" altLang="en-US" sz="1400">
                      <a:latin typeface="Times New Roman" pitchFamily="18" charset="0"/>
                      <a:cs typeface="Times New Roman" pitchFamily="18" charset="0"/>
                    </a:rPr>
                    <a:t>SSW </a:t>
                  </a:r>
                  <a:endParaRPr lang="en-US" altLang="en-US" sz="1400" u="sng">
                    <a:latin typeface="Times New Roman" pitchFamily="18" charset="0"/>
                    <a:cs typeface="Times New Roman" pitchFamily="18" charset="0"/>
                  </a:endParaRPr>
                </a:p>
                <a:p>
                  <a:pPr eaLnBrk="1" hangingPunct="1"/>
                  <a:r>
                    <a:rPr lang="en-US" altLang="en-US" sz="1200">
                      <a:latin typeface="Times New Roman" pitchFamily="18" charset="0"/>
                      <a:cs typeface="Times New Roman" pitchFamily="18" charset="0"/>
                    </a:rPr>
                    <a:t> (sum of squared deviations of observations from their group mean)</a:t>
                  </a:r>
                  <a:r>
                    <a:rPr lang="en-US" altLang="en-US" sz="1400">
                      <a:latin typeface="Times New Roman" pitchFamily="18" charset="0"/>
                      <a:cs typeface="Times New Roman" pitchFamily="18" charset="0"/>
                    </a:rPr>
                    <a:t>  </a:t>
                  </a:r>
                  <a:endParaRPr lang="en-US" altLang="en-US" sz="1400" u="sng">
                    <a:latin typeface="Times New Roman" pitchFamily="18" charset="0"/>
                    <a:cs typeface="Times New Roman" pitchFamily="18" charset="0"/>
                  </a:endParaRPr>
                </a:p>
                <a:p>
                  <a:pPr algn="ctr"/>
                  <a:endParaRPr lang="en-US" altLang="en-US" sz="1400" b="0">
                    <a:latin typeface="Times New Roman" pitchFamily="18" charset="0"/>
                  </a:endParaRPr>
                </a:p>
              </p:txBody>
            </p:sp>
            <p:sp>
              <p:nvSpPr>
                <p:cNvPr id="998452" name="Rectangle 52"/>
                <p:cNvSpPr>
                  <a:spLocks noChangeArrowheads="1"/>
                </p:cNvSpPr>
                <p:nvPr/>
              </p:nvSpPr>
              <p:spPr bwMode="auto">
                <a:xfrm>
                  <a:off x="1921" y="2984"/>
                  <a:ext cx="540" cy="1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spAutoFit/>
                </a:bodyPr>
                <a:lstStyle/>
                <a:p>
                  <a:pPr algn="ctr" eaLnBrk="1" hangingPunct="1"/>
                  <a:endParaRPr lang="en-US" altLang="en-US" sz="1200" u="sng">
                    <a:latin typeface="Times New Roman" pitchFamily="18" charset="0"/>
                    <a:cs typeface="Times New Roman" pitchFamily="18" charset="0"/>
                    <a:sym typeface="Wingdings" pitchFamily="2" charset="2"/>
                  </a:endParaRPr>
                </a:p>
              </p:txBody>
            </p:sp>
          </p:grpSp>
          <p:sp>
            <p:nvSpPr>
              <p:cNvPr id="998453" name="Rectangle 53"/>
              <p:cNvSpPr>
                <a:spLocks noChangeArrowheads="1"/>
              </p:cNvSpPr>
              <p:nvPr/>
            </p:nvSpPr>
            <p:spPr bwMode="auto">
              <a:xfrm>
                <a:off x="1878" y="2695"/>
                <a:ext cx="625" cy="91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998454" name="Group 54"/>
            <p:cNvGrpSpPr>
              <a:grpSpLocks/>
            </p:cNvGrpSpPr>
            <p:nvPr/>
          </p:nvGrpSpPr>
          <p:grpSpPr bwMode="auto">
            <a:xfrm>
              <a:off x="2640" y="2688"/>
              <a:ext cx="912" cy="916"/>
              <a:chOff x="2640" y="2688"/>
              <a:chExt cx="912" cy="916"/>
            </a:xfrm>
          </p:grpSpPr>
          <p:sp>
            <p:nvSpPr>
              <p:cNvPr id="998455" name="Rectangle 55"/>
              <p:cNvSpPr>
                <a:spLocks noChangeArrowheads="1"/>
              </p:cNvSpPr>
              <p:nvPr/>
            </p:nvSpPr>
            <p:spPr bwMode="auto">
              <a:xfrm>
                <a:off x="2682" y="2688"/>
                <a:ext cx="870" cy="916"/>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eaLnBrk="1" hangingPunct="1"/>
                <a:r>
                  <a:rPr lang="en-US" altLang="en-US" sz="1400">
                    <a:latin typeface="Times New Roman" pitchFamily="18" charset="0"/>
                    <a:cs typeface="Times New Roman" pitchFamily="18" charset="0"/>
                  </a:rPr>
                  <a:t>s</a:t>
                </a:r>
                <a:r>
                  <a:rPr lang="en-US" altLang="en-US" sz="1400" baseline="30000">
                    <a:latin typeface="Times" charset="0"/>
                    <a:cs typeface="Times New Roman" pitchFamily="18" charset="0"/>
                  </a:rPr>
                  <a:t>2=</a:t>
                </a:r>
                <a:r>
                  <a:rPr lang="en-US" altLang="en-US" sz="1400">
                    <a:latin typeface="Times New Roman" pitchFamily="18" charset="0"/>
                    <a:cs typeface="Times New Roman" pitchFamily="18" charset="0"/>
                  </a:rPr>
                  <a:t>SSW/nk-k </a:t>
                </a:r>
              </a:p>
            </p:txBody>
          </p:sp>
          <p:sp>
            <p:nvSpPr>
              <p:cNvPr id="998456" name="Rectangle 56"/>
              <p:cNvSpPr>
                <a:spLocks noChangeArrowheads="1"/>
              </p:cNvSpPr>
              <p:nvPr/>
            </p:nvSpPr>
            <p:spPr bwMode="auto">
              <a:xfrm>
                <a:off x="2640" y="2688"/>
                <a:ext cx="566" cy="916"/>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998457" name="Group 57"/>
            <p:cNvGrpSpPr>
              <a:grpSpLocks/>
            </p:cNvGrpSpPr>
            <p:nvPr/>
          </p:nvGrpSpPr>
          <p:grpSpPr bwMode="auto">
            <a:xfrm>
              <a:off x="4508" y="2928"/>
              <a:ext cx="580" cy="683"/>
              <a:chOff x="3749" y="2166"/>
              <a:chExt cx="597" cy="1247"/>
            </a:xfrm>
          </p:grpSpPr>
          <p:sp>
            <p:nvSpPr>
              <p:cNvPr id="998458" name="Rectangle 58"/>
              <p:cNvSpPr>
                <a:spLocks noChangeArrowheads="1"/>
              </p:cNvSpPr>
              <p:nvPr/>
            </p:nvSpPr>
            <p:spPr bwMode="auto">
              <a:xfrm>
                <a:off x="3792" y="2166"/>
                <a:ext cx="511" cy="124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0"/>
              <a:lstStyle/>
              <a:p>
                <a:pPr algn="ctr" eaLnBrk="1" hangingPunct="1"/>
                <a:endParaRPr lang="en-US" altLang="en-US" sz="1000" u="sng">
                  <a:latin typeface="Times New Roman" pitchFamily="18" charset="0"/>
                  <a:cs typeface="Times New Roman" pitchFamily="18" charset="0"/>
                </a:endParaRPr>
              </a:p>
            </p:txBody>
          </p:sp>
          <p:sp>
            <p:nvSpPr>
              <p:cNvPr id="998459" name="Rectangle 59"/>
              <p:cNvSpPr>
                <a:spLocks noChangeArrowheads="1"/>
              </p:cNvSpPr>
              <p:nvPr/>
            </p:nvSpPr>
            <p:spPr bwMode="auto">
              <a:xfrm>
                <a:off x="3749" y="2166"/>
                <a:ext cx="597" cy="124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sp>
        <p:nvSpPr>
          <p:cNvPr id="998460" name="Line 60"/>
          <p:cNvSpPr>
            <a:spLocks noChangeShapeType="1"/>
          </p:cNvSpPr>
          <p:nvPr/>
        </p:nvSpPr>
        <p:spPr bwMode="auto">
          <a:xfrm>
            <a:off x="1295400" y="2667000"/>
            <a:ext cx="7391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sp>
        <p:nvSpPr>
          <p:cNvPr id="998461" name="Line 61"/>
          <p:cNvSpPr>
            <a:spLocks noChangeShapeType="1"/>
          </p:cNvSpPr>
          <p:nvPr/>
        </p:nvSpPr>
        <p:spPr bwMode="auto">
          <a:xfrm>
            <a:off x="1295400" y="5715000"/>
            <a:ext cx="7391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sp>
        <p:nvSpPr>
          <p:cNvPr id="998462" name="Rectangle 62"/>
          <p:cNvSpPr>
            <a:spLocks noChangeArrowheads="1"/>
          </p:cNvSpPr>
          <p:nvPr/>
        </p:nvSpPr>
        <p:spPr bwMode="auto">
          <a:xfrm>
            <a:off x="4210050" y="3157538"/>
            <a:ext cx="9144000" cy="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graphicFrame>
        <p:nvGraphicFramePr>
          <p:cNvPr id="998463" name="Object 63"/>
          <p:cNvGraphicFramePr>
            <a:graphicFrameLocks noChangeAspect="1"/>
          </p:cNvGraphicFramePr>
          <p:nvPr/>
        </p:nvGraphicFramePr>
        <p:xfrm>
          <a:off x="5638800" y="2971800"/>
          <a:ext cx="723900" cy="542925"/>
        </p:xfrm>
        <a:graphic>
          <a:graphicData uri="http://schemas.openxmlformats.org/presentationml/2006/ole">
            <mc:AlternateContent xmlns:mc="http://schemas.openxmlformats.org/markup-compatibility/2006">
              <mc:Choice xmlns:v="urn:schemas-microsoft-com:vml" Requires="v">
                <p:oleObj spid="_x0000_s69644" r:id="rId3" imgW="723586" imgH="545863" progId="Equation.3">
                  <p:embed/>
                </p:oleObj>
              </mc:Choice>
              <mc:Fallback>
                <p:oleObj r:id="rId3" imgW="723586" imgH="54586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2971800"/>
                        <a:ext cx="72390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8464" name="Text Box 64"/>
          <p:cNvSpPr txBox="1">
            <a:spLocks noChangeArrowheads="1"/>
          </p:cNvSpPr>
          <p:nvPr/>
        </p:nvSpPr>
        <p:spPr bwMode="auto">
          <a:xfrm>
            <a:off x="5791200" y="6096000"/>
            <a:ext cx="2209800" cy="457200"/>
          </a:xfrm>
          <a:prstGeom prst="rect">
            <a:avLst/>
          </a:prstGeom>
          <a:solidFill>
            <a:srgbClr val="FFFFFF"/>
          </a:solidFill>
          <a:ln w="9525">
            <a:solidFill>
              <a:srgbClr val="000000"/>
            </a:solidFill>
            <a:miter lim="800000"/>
            <a:headEnd/>
            <a:tailEnd/>
          </a:ln>
        </p:spPr>
        <p:txBody>
          <a:bodyPr/>
          <a:lstStyle/>
          <a:p>
            <a:r>
              <a:rPr lang="en-US" altLang="en-US" b="0">
                <a:solidFill>
                  <a:srgbClr val="000000"/>
                </a:solidFill>
                <a:latin typeface="Times New Roman" pitchFamily="18" charset="0"/>
              </a:rPr>
              <a:t>TSS=SSB + SSW</a:t>
            </a:r>
          </a:p>
        </p:txBody>
      </p:sp>
    </p:spTree>
    <p:extLst>
      <p:ext uri="{BB962C8B-B14F-4D97-AF65-F5344CB8AC3E}">
        <p14:creationId xmlns:p14="http://schemas.microsoft.com/office/powerpoint/2010/main" val="4240076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998464"/>
                                        </p:tgtEl>
                                        <p:attrNameLst>
                                          <p:attrName>style.visibility</p:attrName>
                                        </p:attrNameLst>
                                      </p:cBhvr>
                                      <p:to>
                                        <p:strVal val="visible"/>
                                      </p:to>
                                    </p:set>
                                    <p:anim calcmode="lin" valueType="num">
                                      <p:cBhvr additive="base">
                                        <p:cTn id="7" dur="500" fill="hold"/>
                                        <p:tgtEl>
                                          <p:spTgt spid="998464"/>
                                        </p:tgtEl>
                                        <p:attrNameLst>
                                          <p:attrName>ppt_x</p:attrName>
                                        </p:attrNameLst>
                                      </p:cBhvr>
                                      <p:tavLst>
                                        <p:tav tm="0">
                                          <p:val>
                                            <p:strVal val="1+#ppt_w/2"/>
                                          </p:val>
                                        </p:tav>
                                        <p:tav tm="100000">
                                          <p:val>
                                            <p:strVal val="#ppt_x"/>
                                          </p:val>
                                        </p:tav>
                                      </p:tavLst>
                                    </p:anim>
                                    <p:anim calcmode="lin" valueType="num">
                                      <p:cBhvr additive="base">
                                        <p:cTn id="8" dur="500" fill="hold"/>
                                        <p:tgtEl>
                                          <p:spTgt spid="9984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8464"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5570" name="Rectangle 2"/>
          <p:cNvSpPr>
            <a:spLocks noGrp="1" noChangeArrowheads="1"/>
          </p:cNvSpPr>
          <p:nvPr>
            <p:ph type="title"/>
          </p:nvPr>
        </p:nvSpPr>
        <p:spPr/>
        <p:txBody>
          <a:bodyPr/>
          <a:lstStyle/>
          <a:p>
            <a:r>
              <a:rPr lang="en-US" altLang="en-US" b="1">
                <a:latin typeface="Times New Roman" pitchFamily="18" charset="0"/>
                <a:cs typeface="Times New Roman" pitchFamily="18" charset="0"/>
              </a:rPr>
              <a:t>Beyond one-way ANOVA</a:t>
            </a:r>
          </a:p>
        </p:txBody>
      </p:sp>
      <p:sp>
        <p:nvSpPr>
          <p:cNvPr id="1005571" name="Rectangle 3"/>
          <p:cNvSpPr>
            <a:spLocks noGrp="1" noChangeArrowheads="1"/>
          </p:cNvSpPr>
          <p:nvPr>
            <p:ph type="body" idx="1"/>
          </p:nvPr>
        </p:nvSpPr>
        <p:spPr/>
        <p:txBody>
          <a:bodyPr/>
          <a:lstStyle/>
          <a:p>
            <a:pPr>
              <a:lnSpc>
                <a:spcPct val="90000"/>
              </a:lnSpc>
              <a:buFont typeface="Wingdings" pitchFamily="2" charset="2"/>
              <a:buNone/>
            </a:pPr>
            <a:r>
              <a:rPr lang="en-US" altLang="en-US" dirty="0">
                <a:latin typeface="Arial Unicode MS" pitchFamily="34" charset="-128"/>
                <a:ea typeface="Arial Unicode MS" pitchFamily="34" charset="-128"/>
                <a:cs typeface="Arial Unicode MS" pitchFamily="34" charset="-128"/>
              </a:rPr>
              <a:t>	Often, you may want to test more than 1 treatment.  ANOVA can accommodate more than 1 treatment or factor, so long as they are independent.  Again, the variation partitions beautifully!</a:t>
            </a:r>
          </a:p>
          <a:p>
            <a:pPr>
              <a:lnSpc>
                <a:spcPct val="90000"/>
              </a:lnSpc>
              <a:buFont typeface="Wingdings" pitchFamily="2" charset="2"/>
              <a:buNone/>
            </a:pPr>
            <a:r>
              <a:rPr lang="en-US" altLang="en-US" dirty="0">
                <a:latin typeface="Arial Unicode MS" pitchFamily="34" charset="-128"/>
                <a:ea typeface="Arial Unicode MS" pitchFamily="34" charset="-128"/>
                <a:cs typeface="Arial Unicode MS" pitchFamily="34" charset="-128"/>
              </a:rPr>
              <a:t> </a:t>
            </a:r>
          </a:p>
          <a:p>
            <a:pPr>
              <a:lnSpc>
                <a:spcPct val="90000"/>
              </a:lnSpc>
              <a:buFont typeface="Wingdings" pitchFamily="2" charset="2"/>
              <a:buNone/>
            </a:pPr>
            <a:r>
              <a:rPr lang="en-US" altLang="en-US" dirty="0" smtClean="0">
                <a:latin typeface="Arial Unicode MS" pitchFamily="34" charset="-128"/>
                <a:ea typeface="Arial Unicode MS" pitchFamily="34" charset="-128"/>
                <a:cs typeface="Arial Unicode MS" pitchFamily="34" charset="-128"/>
              </a:rPr>
              <a:t>      TSS </a:t>
            </a:r>
            <a:r>
              <a:rPr lang="en-US" altLang="en-US" dirty="0">
                <a:latin typeface="Arial Unicode MS" pitchFamily="34" charset="-128"/>
                <a:ea typeface="Arial Unicode MS" pitchFamily="34" charset="-128"/>
                <a:cs typeface="Arial Unicode MS" pitchFamily="34" charset="-128"/>
              </a:rPr>
              <a:t>= SSB1 +  SSB2   + SSW     </a:t>
            </a:r>
          </a:p>
          <a:p>
            <a:pPr>
              <a:lnSpc>
                <a:spcPct val="90000"/>
              </a:lnSpc>
              <a:buFont typeface="Wingdings" pitchFamily="2" charset="2"/>
              <a:buNone/>
            </a:pPr>
            <a:r>
              <a:rPr lang="en-US" altLang="en-US" dirty="0">
                <a:latin typeface="Arial Unicode MS" pitchFamily="34" charset="-128"/>
                <a:ea typeface="Arial Unicode MS" pitchFamily="34" charset="-128"/>
                <a:cs typeface="Arial Unicode MS" pitchFamily="34" charset="-128"/>
              </a:rPr>
              <a:t> </a:t>
            </a:r>
          </a:p>
          <a:p>
            <a:pPr>
              <a:lnSpc>
                <a:spcPct val="90000"/>
              </a:lnSpc>
              <a:buFont typeface="Wingdings" pitchFamily="2" charset="2"/>
              <a:buNone/>
            </a:pPr>
            <a:endParaRPr lang="en-US" altLang="en-US" dirty="0"/>
          </a:p>
        </p:txBody>
      </p:sp>
    </p:spTree>
    <p:extLst>
      <p:ext uri="{BB962C8B-B14F-4D97-AF65-F5344CB8AC3E}">
        <p14:creationId xmlns:p14="http://schemas.microsoft.com/office/powerpoint/2010/main" val="3210330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5571">
                                            <p:txEl>
                                              <p:pRg st="0" end="0"/>
                                            </p:txEl>
                                          </p:spTgt>
                                        </p:tgtEl>
                                        <p:attrNameLst>
                                          <p:attrName>style.visibility</p:attrName>
                                        </p:attrNameLst>
                                      </p:cBhvr>
                                      <p:to>
                                        <p:strVal val="visible"/>
                                      </p:to>
                                    </p:set>
                                    <p:anim calcmode="lin" valueType="num">
                                      <p:cBhvr additive="base">
                                        <p:cTn id="7" dur="500" fill="hold"/>
                                        <p:tgtEl>
                                          <p:spTgt spid="1005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055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05571">
                                            <p:txEl>
                                              <p:pRg st="1" end="1"/>
                                            </p:txEl>
                                          </p:spTgt>
                                        </p:tgtEl>
                                        <p:attrNameLst>
                                          <p:attrName>style.visibility</p:attrName>
                                        </p:attrNameLst>
                                      </p:cBhvr>
                                      <p:to>
                                        <p:strVal val="visible"/>
                                      </p:to>
                                    </p:set>
                                    <p:anim calcmode="lin" valueType="num">
                                      <p:cBhvr additive="base">
                                        <p:cTn id="13" dur="500" fill="hold"/>
                                        <p:tgtEl>
                                          <p:spTgt spid="10055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055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05571">
                                            <p:txEl>
                                              <p:pRg st="2" end="2"/>
                                            </p:txEl>
                                          </p:spTgt>
                                        </p:tgtEl>
                                        <p:attrNameLst>
                                          <p:attrName>style.visibility</p:attrName>
                                        </p:attrNameLst>
                                      </p:cBhvr>
                                      <p:to>
                                        <p:strVal val="visible"/>
                                      </p:to>
                                    </p:set>
                                    <p:anim calcmode="lin" valueType="num">
                                      <p:cBhvr additive="base">
                                        <p:cTn id="19" dur="500" fill="hold"/>
                                        <p:tgtEl>
                                          <p:spTgt spid="10055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055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05571">
                                            <p:txEl>
                                              <p:pRg st="3" end="3"/>
                                            </p:txEl>
                                          </p:spTgt>
                                        </p:tgtEl>
                                        <p:attrNameLst>
                                          <p:attrName>style.visibility</p:attrName>
                                        </p:attrNameLst>
                                      </p:cBhvr>
                                      <p:to>
                                        <p:strVal val="visible"/>
                                      </p:to>
                                    </p:set>
                                    <p:anim calcmode="lin" valueType="num">
                                      <p:cBhvr additive="base">
                                        <p:cTn id="25" dur="500" fill="hold"/>
                                        <p:tgtEl>
                                          <p:spTgt spid="10055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0557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1"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A9F4213-2C36-461D-AA11-296D7E02F2F3}" type="slidenum">
              <a:rPr lang="en-US" altLang="en-US"/>
              <a:pPr/>
              <a:t>43</a:t>
            </a:fld>
            <a:endParaRPr lang="en-US" altLang="en-US"/>
          </a:p>
        </p:txBody>
      </p:sp>
      <p:sp>
        <p:nvSpPr>
          <p:cNvPr id="139266"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Two-Way ANOVA</a:t>
            </a:r>
          </a:p>
        </p:txBody>
      </p:sp>
      <p:sp>
        <p:nvSpPr>
          <p:cNvPr id="139267" name="Rectangle 3"/>
          <p:cNvSpPr>
            <a:spLocks noGrp="1" noChangeArrowheads="1"/>
          </p:cNvSpPr>
          <p:nvPr>
            <p:ph type="body" idx="1"/>
          </p:nvPr>
        </p:nvSpPr>
        <p:spPr>
          <a:xfrm>
            <a:off x="754063" y="1911350"/>
            <a:ext cx="7856537" cy="421163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609600" indent="-609600">
              <a:buFont typeface="Wingdings" pitchFamily="2" charset="2"/>
              <a:buAutoNum type="arabicPeriod"/>
            </a:pPr>
            <a:r>
              <a:rPr lang="en-US" altLang="en-US" dirty="0"/>
              <a:t>Tests the Equality of 2 or More Population Means When Several Independent Variables Are Used</a:t>
            </a:r>
          </a:p>
          <a:p>
            <a:pPr marL="609600" indent="-609600">
              <a:buFont typeface="Wingdings" pitchFamily="2" charset="2"/>
              <a:buNone/>
            </a:pPr>
            <a:endParaRPr lang="en-US" altLang="en-US" dirty="0"/>
          </a:p>
          <a:p>
            <a:pPr marL="609600" indent="-609600">
              <a:spcBef>
                <a:spcPct val="40000"/>
              </a:spcBef>
              <a:buFont typeface="Wingdings" pitchFamily="2" charset="2"/>
              <a:buAutoNum type="arabicPeriod" startAt="2"/>
            </a:pPr>
            <a:r>
              <a:rPr lang="en-US" altLang="en-US" dirty="0"/>
              <a:t>Same Results as Separate One-Way ANOVA on Each Variable</a:t>
            </a:r>
          </a:p>
          <a:p>
            <a:pPr marL="990600" lvl="1" indent="-533400">
              <a:spcBef>
                <a:spcPct val="40000"/>
              </a:spcBef>
              <a:buFontTx/>
              <a:buChar char="-"/>
            </a:pPr>
            <a:r>
              <a:rPr lang="en-US" altLang="en-US" dirty="0"/>
              <a:t>But Interaction Can Be Tested</a:t>
            </a:r>
          </a:p>
          <a:p>
            <a:pPr marL="609600" indent="-609600">
              <a:spcBef>
                <a:spcPct val="40000"/>
              </a:spcBef>
              <a:buFontTx/>
              <a:buChar char="-"/>
            </a:pPr>
            <a:endParaRPr lang="en-US" altLang="en-US" dirty="0"/>
          </a:p>
        </p:txBody>
      </p:sp>
    </p:spTree>
    <p:extLst>
      <p:ext uri="{BB962C8B-B14F-4D97-AF65-F5344CB8AC3E}">
        <p14:creationId xmlns:p14="http://schemas.microsoft.com/office/powerpoint/2010/main" val="28750575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wipe(left)">
                                      <p:cBhvr>
                                        <p:cTn id="7" dur="500"/>
                                        <p:tgtEl>
                                          <p:spTgt spid="139267">
                                            <p:txEl>
                                              <p:pRg st="0" end="0"/>
                                            </p:txEl>
                                          </p:spTgt>
                                        </p:tgtEl>
                                      </p:cBhvr>
                                    </p:animEffect>
                                  </p:childTnLst>
                                  <p:subTnLst>
                                    <p:animClr clrSpc="rgb" dir="cw">
                                      <p:cBhvr override="childStyle">
                                        <p:cTn dur="1" fill="hold" display="0" masterRel="nextClick" afterEffect="1"/>
                                        <p:tgtEl>
                                          <p:spTgt spid="139267">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267">
                                            <p:txEl>
                                              <p:pRg st="2" end="2"/>
                                            </p:txEl>
                                          </p:spTgt>
                                        </p:tgtEl>
                                        <p:attrNameLst>
                                          <p:attrName>style.visibility</p:attrName>
                                        </p:attrNameLst>
                                      </p:cBhvr>
                                      <p:to>
                                        <p:strVal val="visible"/>
                                      </p:to>
                                    </p:set>
                                    <p:animEffect transition="in" filter="wipe(left)">
                                      <p:cBhvr>
                                        <p:cTn id="12" dur="500"/>
                                        <p:tgtEl>
                                          <p:spTgt spid="139267">
                                            <p:txEl>
                                              <p:pRg st="2" end="2"/>
                                            </p:txEl>
                                          </p:spTgt>
                                        </p:tgtEl>
                                      </p:cBhvr>
                                    </p:animEffect>
                                  </p:childTnLst>
                                  <p:subTnLst>
                                    <p:animClr clrSpc="rgb" dir="cw">
                                      <p:cBhvr override="childStyle">
                                        <p:cTn dur="1" fill="hold" display="0" masterRel="nextClick" afterEffect="1"/>
                                        <p:tgtEl>
                                          <p:spTgt spid="139267">
                                            <p:txEl>
                                              <p:pRg st="2" end="2"/>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139267">
                                            <p:txEl>
                                              <p:pRg st="3" end="3"/>
                                            </p:txEl>
                                          </p:spTgt>
                                        </p:tgtEl>
                                        <p:attrNameLst>
                                          <p:attrName>style.visibility</p:attrName>
                                        </p:attrNameLst>
                                      </p:cBhvr>
                                      <p:to>
                                        <p:strVal val="visible"/>
                                      </p:to>
                                    </p:set>
                                    <p:animEffect transition="in" filter="wipe(left)">
                                      <p:cBhvr>
                                        <p:cTn id="15" dur="500"/>
                                        <p:tgtEl>
                                          <p:spTgt spid="139267">
                                            <p:txEl>
                                              <p:pRg st="3" end="3"/>
                                            </p:txEl>
                                          </p:spTgt>
                                        </p:tgtEl>
                                      </p:cBhvr>
                                    </p:animEffect>
                                  </p:childTnLst>
                                  <p:subTnLst>
                                    <p:animClr clrSpc="rgb" dir="cw">
                                      <p:cBhvr override="childStyle">
                                        <p:cTn dur="1" fill="hold" display="0" masterRel="nextClick" afterEffect="1"/>
                                        <p:tgtEl>
                                          <p:spTgt spid="139267">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EPI809/Spring 2008</a:t>
            </a:r>
          </a:p>
        </p:txBody>
      </p:sp>
      <p:sp>
        <p:nvSpPr>
          <p:cNvPr id="6" name="Slide Number Placeholder 5"/>
          <p:cNvSpPr>
            <a:spLocks noGrp="1"/>
          </p:cNvSpPr>
          <p:nvPr>
            <p:ph type="sldNum" sz="quarter" idx="12"/>
          </p:nvPr>
        </p:nvSpPr>
        <p:spPr/>
        <p:txBody>
          <a:bodyPr/>
          <a:lstStyle/>
          <a:p>
            <a:fld id="{06CFFDD7-D3D8-4929-8660-26879D7C466E}" type="slidenum">
              <a:rPr lang="en-US" altLang="en-US"/>
              <a:pPr/>
              <a:t>44</a:t>
            </a:fld>
            <a:endParaRPr lang="en-US" altLang="en-US"/>
          </a:p>
        </p:txBody>
      </p:sp>
      <p:sp>
        <p:nvSpPr>
          <p:cNvPr id="141314" name="Rectangle 2"/>
          <p:cNvSpPr>
            <a:spLocks noGrp="1" noChangeArrowheads="1"/>
          </p:cNvSpPr>
          <p:nvPr>
            <p:ph type="title"/>
          </p:nvPr>
        </p:nvSpPr>
        <p:spPr>
          <a:xfrm>
            <a:off x="460375" y="409575"/>
            <a:ext cx="6926263" cy="982663"/>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Two-Way ANOVA Assumptions</a:t>
            </a:r>
          </a:p>
        </p:txBody>
      </p:sp>
      <p:sp>
        <p:nvSpPr>
          <p:cNvPr id="141315" name="Rectangle 3"/>
          <p:cNvSpPr>
            <a:spLocks noGrp="1" noChangeArrowheads="1"/>
          </p:cNvSpPr>
          <p:nvPr>
            <p:ph type="body" idx="1"/>
          </p:nvPr>
        </p:nvSpPr>
        <p:spPr>
          <a:xfrm>
            <a:off x="301625" y="2054225"/>
            <a:ext cx="8540750" cy="442277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buFont typeface="Wingdings" pitchFamily="2" charset="2"/>
              <a:buNone/>
            </a:pPr>
            <a:r>
              <a:rPr lang="en-US" altLang="en-US"/>
              <a:t>1.	Normality</a:t>
            </a:r>
          </a:p>
          <a:p>
            <a:pPr lvl="1"/>
            <a:r>
              <a:rPr lang="en-US" altLang="en-US"/>
              <a:t>Populations are Normally Distributed</a:t>
            </a:r>
          </a:p>
          <a:p>
            <a:pPr>
              <a:spcBef>
                <a:spcPct val="40000"/>
              </a:spcBef>
              <a:buFont typeface="Wingdings" pitchFamily="2" charset="2"/>
              <a:buNone/>
            </a:pPr>
            <a:r>
              <a:rPr lang="en-US" altLang="en-US"/>
              <a:t>2.	Homogeneity of Variance</a:t>
            </a:r>
          </a:p>
          <a:p>
            <a:pPr lvl="1"/>
            <a:r>
              <a:rPr lang="en-US" altLang="en-US"/>
              <a:t>Populations have Equal Variances</a:t>
            </a:r>
          </a:p>
          <a:p>
            <a:pPr>
              <a:spcBef>
                <a:spcPct val="40000"/>
              </a:spcBef>
              <a:buFont typeface="Wingdings" pitchFamily="2" charset="2"/>
              <a:buNone/>
            </a:pPr>
            <a:r>
              <a:rPr lang="en-US" altLang="en-US"/>
              <a:t>3.	Independence of Errors</a:t>
            </a:r>
          </a:p>
          <a:p>
            <a:pPr lvl="1"/>
            <a:r>
              <a:rPr lang="en-US" altLang="en-US"/>
              <a:t>Independent Random Samples are Drawn</a:t>
            </a:r>
          </a:p>
        </p:txBody>
      </p:sp>
    </p:spTree>
    <p:extLst>
      <p:ext uri="{BB962C8B-B14F-4D97-AF65-F5344CB8AC3E}">
        <p14:creationId xmlns:p14="http://schemas.microsoft.com/office/powerpoint/2010/main" val="35101965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wipe(left)">
                                      <p:cBhvr>
                                        <p:cTn id="7" dur="500"/>
                                        <p:tgtEl>
                                          <p:spTgt spid="141315">
                                            <p:txEl>
                                              <p:pRg st="0" end="0"/>
                                            </p:txEl>
                                          </p:spTgt>
                                        </p:tgtEl>
                                      </p:cBhvr>
                                    </p:animEffect>
                                  </p:childTnLst>
                                  <p:subTnLst>
                                    <p:animClr clrSpc="rgb" dir="cw">
                                      <p:cBhvr override="childStyle">
                                        <p:cTn dur="1" fill="hold" display="0" masterRel="nextClick" afterEffect="1"/>
                                        <p:tgtEl>
                                          <p:spTgt spid="141315">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141315">
                                            <p:txEl>
                                              <p:pRg st="1" end="1"/>
                                            </p:txEl>
                                          </p:spTgt>
                                        </p:tgtEl>
                                        <p:attrNameLst>
                                          <p:attrName>style.visibility</p:attrName>
                                        </p:attrNameLst>
                                      </p:cBhvr>
                                      <p:to>
                                        <p:strVal val="visible"/>
                                      </p:to>
                                    </p:set>
                                    <p:animEffect transition="in" filter="wipe(left)">
                                      <p:cBhvr>
                                        <p:cTn id="10" dur="500"/>
                                        <p:tgtEl>
                                          <p:spTgt spid="141315">
                                            <p:txEl>
                                              <p:pRg st="1" end="1"/>
                                            </p:txEl>
                                          </p:spTgt>
                                        </p:tgtEl>
                                      </p:cBhvr>
                                    </p:animEffect>
                                  </p:childTnLst>
                                  <p:subTnLst>
                                    <p:animClr clrSpc="rgb" dir="cw">
                                      <p:cBhvr override="childStyle">
                                        <p:cTn dur="1" fill="hold" display="0" masterRel="nextClick" afterEffect="1"/>
                                        <p:tgtEl>
                                          <p:spTgt spid="141315">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1315">
                                            <p:txEl>
                                              <p:pRg st="2" end="2"/>
                                            </p:txEl>
                                          </p:spTgt>
                                        </p:tgtEl>
                                        <p:attrNameLst>
                                          <p:attrName>style.visibility</p:attrName>
                                        </p:attrNameLst>
                                      </p:cBhvr>
                                      <p:to>
                                        <p:strVal val="visible"/>
                                      </p:to>
                                    </p:set>
                                    <p:animEffect transition="in" filter="wipe(left)">
                                      <p:cBhvr>
                                        <p:cTn id="15" dur="500"/>
                                        <p:tgtEl>
                                          <p:spTgt spid="141315">
                                            <p:txEl>
                                              <p:pRg st="2" end="2"/>
                                            </p:txEl>
                                          </p:spTgt>
                                        </p:tgtEl>
                                      </p:cBhvr>
                                    </p:animEffect>
                                  </p:childTnLst>
                                  <p:subTnLst>
                                    <p:animClr clrSpc="rgb" dir="cw">
                                      <p:cBhvr override="childStyle">
                                        <p:cTn dur="1" fill="hold" display="0" masterRel="nextClick" afterEffect="1"/>
                                        <p:tgtEl>
                                          <p:spTgt spid="141315">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141315">
                                            <p:txEl>
                                              <p:pRg st="3" end="3"/>
                                            </p:txEl>
                                          </p:spTgt>
                                        </p:tgtEl>
                                        <p:attrNameLst>
                                          <p:attrName>style.visibility</p:attrName>
                                        </p:attrNameLst>
                                      </p:cBhvr>
                                      <p:to>
                                        <p:strVal val="visible"/>
                                      </p:to>
                                    </p:set>
                                    <p:animEffect transition="in" filter="wipe(left)">
                                      <p:cBhvr>
                                        <p:cTn id="18" dur="500"/>
                                        <p:tgtEl>
                                          <p:spTgt spid="141315">
                                            <p:txEl>
                                              <p:pRg st="3" end="3"/>
                                            </p:txEl>
                                          </p:spTgt>
                                        </p:tgtEl>
                                      </p:cBhvr>
                                    </p:animEffect>
                                  </p:childTnLst>
                                  <p:subTnLst>
                                    <p:animClr clrSpc="rgb" dir="cw">
                                      <p:cBhvr override="childStyle">
                                        <p:cTn dur="1" fill="hold" display="0" masterRel="nextClick" afterEffect="1"/>
                                        <p:tgtEl>
                                          <p:spTgt spid="141315">
                                            <p:txEl>
                                              <p:pRg st="3" end="3"/>
                                            </p:txEl>
                                          </p:spTgt>
                                        </p:tgtEl>
                                        <p:attrNameLst>
                                          <p:attrName>ppt_c</p:attrName>
                                        </p:attrNameLst>
                                      </p:cBhvr>
                                      <p:to>
                                        <a:schemeClr val="fo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1315">
                                            <p:txEl>
                                              <p:pRg st="4" end="4"/>
                                            </p:txEl>
                                          </p:spTgt>
                                        </p:tgtEl>
                                        <p:attrNameLst>
                                          <p:attrName>style.visibility</p:attrName>
                                        </p:attrNameLst>
                                      </p:cBhvr>
                                      <p:to>
                                        <p:strVal val="visible"/>
                                      </p:to>
                                    </p:set>
                                    <p:animEffect transition="in" filter="wipe(left)">
                                      <p:cBhvr>
                                        <p:cTn id="23" dur="500"/>
                                        <p:tgtEl>
                                          <p:spTgt spid="141315">
                                            <p:txEl>
                                              <p:pRg st="4" end="4"/>
                                            </p:txEl>
                                          </p:spTgt>
                                        </p:tgtEl>
                                      </p:cBhvr>
                                    </p:animEffect>
                                  </p:childTnLst>
                                  <p:subTnLst>
                                    <p:animClr clrSpc="rgb" dir="cw">
                                      <p:cBhvr override="childStyle">
                                        <p:cTn dur="1" fill="hold" display="0" masterRel="nextClick" afterEffect="1"/>
                                        <p:tgtEl>
                                          <p:spTgt spid="141315">
                                            <p:txEl>
                                              <p:pRg st="4" end="4"/>
                                            </p:txEl>
                                          </p:spTgt>
                                        </p:tgtEl>
                                        <p:attrNameLst>
                                          <p:attrName>ppt_c</p:attrName>
                                        </p:attrNameLst>
                                      </p:cBhvr>
                                      <p:to>
                                        <a:schemeClr val="folHlink"/>
                                      </p:to>
                                    </p:animClr>
                                  </p:subTnLst>
                                </p:cTn>
                              </p:par>
                              <p:par>
                                <p:cTn id="24" presetID="22" presetClass="entr" presetSubtype="8" fill="hold" grpId="0" nodeType="withEffect">
                                  <p:stCondLst>
                                    <p:cond delay="0"/>
                                  </p:stCondLst>
                                  <p:childTnLst>
                                    <p:set>
                                      <p:cBhvr>
                                        <p:cTn id="25" dur="1" fill="hold">
                                          <p:stCondLst>
                                            <p:cond delay="0"/>
                                          </p:stCondLst>
                                        </p:cTn>
                                        <p:tgtEl>
                                          <p:spTgt spid="141315">
                                            <p:txEl>
                                              <p:pRg st="5" end="5"/>
                                            </p:txEl>
                                          </p:spTgt>
                                        </p:tgtEl>
                                        <p:attrNameLst>
                                          <p:attrName>style.visibility</p:attrName>
                                        </p:attrNameLst>
                                      </p:cBhvr>
                                      <p:to>
                                        <p:strVal val="visible"/>
                                      </p:to>
                                    </p:set>
                                    <p:animEffect transition="in" filter="wipe(left)">
                                      <p:cBhvr>
                                        <p:cTn id="26" dur="500"/>
                                        <p:tgtEl>
                                          <p:spTgt spid="141315">
                                            <p:txEl>
                                              <p:pRg st="5" end="5"/>
                                            </p:txEl>
                                          </p:spTgt>
                                        </p:tgtEl>
                                      </p:cBhvr>
                                    </p:animEffect>
                                  </p:childTnLst>
                                  <p:subTnLst>
                                    <p:animClr clrSpc="rgb" dir="cw">
                                      <p:cBhvr override="childStyle">
                                        <p:cTn dur="1" fill="hold" display="0" masterRel="nextClick" afterEffect="1"/>
                                        <p:tgtEl>
                                          <p:spTgt spid="141315">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Footer Placeholder 186"/>
          <p:cNvSpPr>
            <a:spLocks noGrp="1"/>
          </p:cNvSpPr>
          <p:nvPr>
            <p:ph type="ftr" sz="quarter" idx="11"/>
          </p:nvPr>
        </p:nvSpPr>
        <p:spPr/>
        <p:txBody>
          <a:bodyPr/>
          <a:lstStyle/>
          <a:p>
            <a:r>
              <a:rPr lang="en-US" altLang="en-US"/>
              <a:t>EPI809/Spring 2008</a:t>
            </a:r>
          </a:p>
        </p:txBody>
      </p:sp>
      <p:sp>
        <p:nvSpPr>
          <p:cNvPr id="188" name="Slide Number Placeholder 187"/>
          <p:cNvSpPr>
            <a:spLocks noGrp="1"/>
          </p:cNvSpPr>
          <p:nvPr>
            <p:ph type="sldNum" sz="quarter" idx="12"/>
          </p:nvPr>
        </p:nvSpPr>
        <p:spPr/>
        <p:txBody>
          <a:bodyPr/>
          <a:lstStyle/>
          <a:p>
            <a:fld id="{71F64566-BC29-4CD4-B47B-70628ABFA5ED}" type="slidenum">
              <a:rPr lang="en-US" altLang="en-US"/>
              <a:pPr/>
              <a:t>45</a:t>
            </a:fld>
            <a:endParaRPr lang="en-US" altLang="en-US"/>
          </a:p>
        </p:txBody>
      </p:sp>
      <p:sp>
        <p:nvSpPr>
          <p:cNvPr id="143362" name="Rectangle 2"/>
          <p:cNvSpPr>
            <a:spLocks noChangeArrowheads="1"/>
          </p:cNvSpPr>
          <p:nvPr/>
        </p:nvSpPr>
        <p:spPr bwMode="auto">
          <a:xfrm>
            <a:off x="895350" y="1822450"/>
            <a:ext cx="5332413" cy="4502150"/>
          </a:xfrm>
          <a:prstGeom prst="rect">
            <a:avLst/>
          </a:prstGeom>
          <a:solidFill>
            <a:schemeClr val="bg2"/>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43363" name="Rectangle 3"/>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Two-Way ANOVA </a:t>
            </a:r>
            <a:br>
              <a:rPr lang="en-US" altLang="en-US"/>
            </a:br>
            <a:r>
              <a:rPr lang="en-US" altLang="en-US"/>
              <a:t>Data Table</a:t>
            </a:r>
          </a:p>
        </p:txBody>
      </p:sp>
      <p:sp>
        <p:nvSpPr>
          <p:cNvPr id="143364" name="Rectangle 4"/>
          <p:cNvSpPr>
            <a:spLocks noChangeArrowheads="1"/>
          </p:cNvSpPr>
          <p:nvPr/>
        </p:nvSpPr>
        <p:spPr bwMode="auto">
          <a:xfrm>
            <a:off x="7316788" y="3201988"/>
            <a:ext cx="1139825" cy="8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pPr>
            <a:r>
              <a:rPr lang="en-US" altLang="en-US" sz="4800" b="1">
                <a:effectLst>
                  <a:outerShdw blurRad="38100" dist="38100" dir="2700000" algn="tl">
                    <a:srgbClr val="000000"/>
                  </a:outerShdw>
                </a:effectLst>
              </a:rPr>
              <a:t>Y</a:t>
            </a:r>
            <a:r>
              <a:rPr lang="en-US" altLang="en-US" sz="4800" b="1" baseline="-25000">
                <a:solidFill>
                  <a:schemeClr val="accent2"/>
                </a:solidFill>
                <a:effectLst>
                  <a:outerShdw blurRad="38100" dist="38100" dir="2700000" algn="tl">
                    <a:srgbClr val="000000"/>
                  </a:outerShdw>
                </a:effectLst>
              </a:rPr>
              <a:t>i</a:t>
            </a:r>
            <a:r>
              <a:rPr lang="en-US" altLang="en-US" sz="4800" b="1" baseline="-25000">
                <a:solidFill>
                  <a:schemeClr val="folHlink"/>
                </a:solidFill>
                <a:effectLst>
                  <a:outerShdw blurRad="38100" dist="38100" dir="2700000" algn="tl">
                    <a:srgbClr val="000000"/>
                  </a:outerShdw>
                </a:effectLst>
              </a:rPr>
              <a:t>j</a:t>
            </a:r>
            <a:r>
              <a:rPr lang="en-US" altLang="en-US" sz="4800" b="1" baseline="-25000">
                <a:solidFill>
                  <a:srgbClr val="FCFEB9"/>
                </a:solidFill>
                <a:effectLst>
                  <a:outerShdw blurRad="38100" dist="38100" dir="2700000" algn="tl">
                    <a:srgbClr val="000000"/>
                  </a:outerShdw>
                </a:effectLst>
              </a:rPr>
              <a:t>k</a:t>
            </a:r>
          </a:p>
        </p:txBody>
      </p:sp>
      <p:sp>
        <p:nvSpPr>
          <p:cNvPr id="143365" name="Rectangle 5"/>
          <p:cNvSpPr>
            <a:spLocks noChangeArrowheads="1"/>
          </p:cNvSpPr>
          <p:nvPr/>
        </p:nvSpPr>
        <p:spPr bwMode="auto">
          <a:xfrm>
            <a:off x="6596063" y="4497388"/>
            <a:ext cx="1139825"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pPr>
            <a:r>
              <a:rPr lang="en-US" altLang="en-US" sz="2400" b="1">
                <a:solidFill>
                  <a:schemeClr val="accent2"/>
                </a:solidFill>
                <a:effectLst>
                  <a:outerShdw blurRad="38100" dist="38100" dir="2700000" algn="tl">
                    <a:srgbClr val="000000"/>
                  </a:outerShdw>
                </a:effectLst>
              </a:rPr>
              <a:t>Level i Factor A</a:t>
            </a:r>
          </a:p>
        </p:txBody>
      </p:sp>
      <p:sp>
        <p:nvSpPr>
          <p:cNvPr id="143366" name="Rectangle 6"/>
          <p:cNvSpPr>
            <a:spLocks noChangeArrowheads="1"/>
          </p:cNvSpPr>
          <p:nvPr/>
        </p:nvSpPr>
        <p:spPr bwMode="auto">
          <a:xfrm>
            <a:off x="7850188" y="4497388"/>
            <a:ext cx="1139825"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pPr>
            <a:r>
              <a:rPr lang="en-US" altLang="en-US" sz="2400" b="1">
                <a:solidFill>
                  <a:schemeClr val="folHlink"/>
                </a:solidFill>
                <a:effectLst>
                  <a:outerShdw blurRad="38100" dist="38100" dir="2700000" algn="tl">
                    <a:srgbClr val="000000"/>
                  </a:outerShdw>
                </a:effectLst>
              </a:rPr>
              <a:t>Level j Factor B</a:t>
            </a:r>
          </a:p>
        </p:txBody>
      </p:sp>
      <p:sp>
        <p:nvSpPr>
          <p:cNvPr id="143367" name="Rectangle 7"/>
          <p:cNvSpPr>
            <a:spLocks noChangeArrowheads="1"/>
          </p:cNvSpPr>
          <p:nvPr/>
        </p:nvSpPr>
        <p:spPr bwMode="auto">
          <a:xfrm>
            <a:off x="6611938" y="2516188"/>
            <a:ext cx="23018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pPr>
            <a:r>
              <a:rPr lang="en-US" altLang="en-US" sz="2400" b="1">
                <a:solidFill>
                  <a:srgbClr val="FCFEB9"/>
                </a:solidFill>
                <a:effectLst>
                  <a:outerShdw blurRad="38100" dist="38100" dir="2700000" algn="tl">
                    <a:srgbClr val="000000"/>
                  </a:outerShdw>
                </a:effectLst>
              </a:rPr>
              <a:t>Observation k</a:t>
            </a:r>
          </a:p>
        </p:txBody>
      </p:sp>
      <p:sp>
        <p:nvSpPr>
          <p:cNvPr id="143368" name="Line 8"/>
          <p:cNvSpPr>
            <a:spLocks noChangeShapeType="1"/>
          </p:cNvSpPr>
          <p:nvPr/>
        </p:nvSpPr>
        <p:spPr bwMode="auto">
          <a:xfrm flipH="1">
            <a:off x="8280400" y="2984500"/>
            <a:ext cx="330200" cy="508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69" name="Line 9"/>
          <p:cNvSpPr>
            <a:spLocks noChangeShapeType="1"/>
          </p:cNvSpPr>
          <p:nvPr/>
        </p:nvSpPr>
        <p:spPr bwMode="auto">
          <a:xfrm flipV="1">
            <a:off x="7708900" y="4025900"/>
            <a:ext cx="127000" cy="482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70" name="Line 10"/>
          <p:cNvSpPr>
            <a:spLocks noChangeShapeType="1"/>
          </p:cNvSpPr>
          <p:nvPr/>
        </p:nvSpPr>
        <p:spPr bwMode="auto">
          <a:xfrm flipH="1" flipV="1">
            <a:off x="8064500" y="4025900"/>
            <a:ext cx="254000" cy="482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71" name="Rectangle 11"/>
          <p:cNvSpPr>
            <a:spLocks noChangeArrowheads="1"/>
          </p:cNvSpPr>
          <p:nvPr/>
        </p:nvSpPr>
        <p:spPr bwMode="auto">
          <a:xfrm>
            <a:off x="2384425" y="1811338"/>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72" name="Rectangle 12"/>
          <p:cNvSpPr>
            <a:spLocks noChangeArrowheads="1"/>
          </p:cNvSpPr>
          <p:nvPr/>
        </p:nvSpPr>
        <p:spPr bwMode="auto">
          <a:xfrm>
            <a:off x="2409825" y="1811338"/>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73" name="Rectangle 13"/>
          <p:cNvSpPr>
            <a:spLocks noChangeArrowheads="1"/>
          </p:cNvSpPr>
          <p:nvPr/>
        </p:nvSpPr>
        <p:spPr bwMode="auto">
          <a:xfrm>
            <a:off x="895350" y="1811338"/>
            <a:ext cx="1479550" cy="420687"/>
          </a:xfrm>
          <a:prstGeom prst="rect">
            <a:avLst/>
          </a:prstGeom>
          <a:solidFill>
            <a:srgbClr val="66B3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74" name="Rectangle 14"/>
          <p:cNvSpPr>
            <a:spLocks noChangeArrowheads="1"/>
          </p:cNvSpPr>
          <p:nvPr/>
        </p:nvSpPr>
        <p:spPr bwMode="auto">
          <a:xfrm>
            <a:off x="1001713" y="1785938"/>
            <a:ext cx="130651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Factor</a:t>
            </a:r>
          </a:p>
        </p:txBody>
      </p:sp>
      <p:sp>
        <p:nvSpPr>
          <p:cNvPr id="143375" name="Rectangle 15"/>
          <p:cNvSpPr>
            <a:spLocks noChangeArrowheads="1"/>
          </p:cNvSpPr>
          <p:nvPr/>
        </p:nvSpPr>
        <p:spPr bwMode="auto">
          <a:xfrm>
            <a:off x="895350" y="2241550"/>
            <a:ext cx="1479550" cy="46038"/>
          </a:xfrm>
          <a:prstGeom prst="rect">
            <a:avLst/>
          </a:prstGeom>
          <a:solidFill>
            <a:srgbClr val="66B3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76" name="Rectangle 16"/>
          <p:cNvSpPr>
            <a:spLocks noChangeArrowheads="1"/>
          </p:cNvSpPr>
          <p:nvPr/>
        </p:nvSpPr>
        <p:spPr bwMode="auto">
          <a:xfrm>
            <a:off x="2435225" y="1811338"/>
            <a:ext cx="3754438" cy="420687"/>
          </a:xfrm>
          <a:prstGeom prst="rect">
            <a:avLst/>
          </a:prstGeom>
          <a:solidFill>
            <a:srgbClr val="B366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77" name="Rectangle 17"/>
          <p:cNvSpPr>
            <a:spLocks noChangeArrowheads="1"/>
          </p:cNvSpPr>
          <p:nvPr/>
        </p:nvSpPr>
        <p:spPr bwMode="auto">
          <a:xfrm>
            <a:off x="3475038" y="1785938"/>
            <a:ext cx="167481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Factor B</a:t>
            </a:r>
          </a:p>
        </p:txBody>
      </p:sp>
      <p:sp>
        <p:nvSpPr>
          <p:cNvPr id="143378" name="Rectangle 18"/>
          <p:cNvSpPr>
            <a:spLocks noChangeArrowheads="1"/>
          </p:cNvSpPr>
          <p:nvPr/>
        </p:nvSpPr>
        <p:spPr bwMode="auto">
          <a:xfrm>
            <a:off x="2435225" y="2241550"/>
            <a:ext cx="3754438" cy="46038"/>
          </a:xfrm>
          <a:prstGeom prst="rect">
            <a:avLst/>
          </a:prstGeom>
          <a:solidFill>
            <a:srgbClr val="B366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79" name="Rectangle 19"/>
          <p:cNvSpPr>
            <a:spLocks noChangeArrowheads="1"/>
          </p:cNvSpPr>
          <p:nvPr/>
        </p:nvSpPr>
        <p:spPr bwMode="auto">
          <a:xfrm>
            <a:off x="2384425" y="2297113"/>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80" name="Rectangle 20"/>
          <p:cNvSpPr>
            <a:spLocks noChangeArrowheads="1"/>
          </p:cNvSpPr>
          <p:nvPr/>
        </p:nvSpPr>
        <p:spPr bwMode="auto">
          <a:xfrm>
            <a:off x="2409825" y="2297113"/>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81" name="Rectangle 21"/>
          <p:cNvSpPr>
            <a:spLocks noChangeArrowheads="1"/>
          </p:cNvSpPr>
          <p:nvPr/>
        </p:nvSpPr>
        <p:spPr bwMode="auto">
          <a:xfrm>
            <a:off x="3343275" y="2297113"/>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82" name="Rectangle 22"/>
          <p:cNvSpPr>
            <a:spLocks noChangeArrowheads="1"/>
          </p:cNvSpPr>
          <p:nvPr/>
        </p:nvSpPr>
        <p:spPr bwMode="auto">
          <a:xfrm>
            <a:off x="4292600" y="2297113"/>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83" name="Rectangle 23"/>
          <p:cNvSpPr>
            <a:spLocks noChangeArrowheads="1"/>
          </p:cNvSpPr>
          <p:nvPr/>
        </p:nvSpPr>
        <p:spPr bwMode="auto">
          <a:xfrm>
            <a:off x="5240338" y="2297113"/>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84" name="Rectangle 24"/>
          <p:cNvSpPr>
            <a:spLocks noChangeArrowheads="1"/>
          </p:cNvSpPr>
          <p:nvPr/>
        </p:nvSpPr>
        <p:spPr bwMode="auto">
          <a:xfrm>
            <a:off x="895350" y="2297113"/>
            <a:ext cx="1479550" cy="420687"/>
          </a:xfrm>
          <a:prstGeom prst="rect">
            <a:avLst/>
          </a:prstGeom>
          <a:solidFill>
            <a:srgbClr val="66B3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85" name="Rectangle 25"/>
          <p:cNvSpPr>
            <a:spLocks noChangeArrowheads="1"/>
          </p:cNvSpPr>
          <p:nvPr/>
        </p:nvSpPr>
        <p:spPr bwMode="auto">
          <a:xfrm>
            <a:off x="1433513" y="2271713"/>
            <a:ext cx="4476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A</a:t>
            </a:r>
          </a:p>
        </p:txBody>
      </p:sp>
      <p:sp>
        <p:nvSpPr>
          <p:cNvPr id="143386" name="Rectangle 26"/>
          <p:cNvSpPr>
            <a:spLocks noChangeArrowheads="1"/>
          </p:cNvSpPr>
          <p:nvPr/>
        </p:nvSpPr>
        <p:spPr bwMode="auto">
          <a:xfrm>
            <a:off x="895350" y="2727325"/>
            <a:ext cx="1479550" cy="46038"/>
          </a:xfrm>
          <a:prstGeom prst="rect">
            <a:avLst/>
          </a:prstGeom>
          <a:solidFill>
            <a:srgbClr val="66B3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87" name="Rectangle 27"/>
          <p:cNvSpPr>
            <a:spLocks noChangeArrowheads="1"/>
          </p:cNvSpPr>
          <p:nvPr/>
        </p:nvSpPr>
        <p:spPr bwMode="auto">
          <a:xfrm>
            <a:off x="2435225" y="2297113"/>
            <a:ext cx="898525" cy="420687"/>
          </a:xfrm>
          <a:prstGeom prst="rect">
            <a:avLst/>
          </a:prstGeom>
          <a:solidFill>
            <a:srgbClr val="B366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88" name="Rectangle 28"/>
          <p:cNvSpPr>
            <a:spLocks noChangeArrowheads="1"/>
          </p:cNvSpPr>
          <p:nvPr/>
        </p:nvSpPr>
        <p:spPr bwMode="auto">
          <a:xfrm>
            <a:off x="2689225" y="2271713"/>
            <a:ext cx="3857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1</a:t>
            </a:r>
          </a:p>
        </p:txBody>
      </p:sp>
      <p:sp>
        <p:nvSpPr>
          <p:cNvPr id="143389" name="Rectangle 29"/>
          <p:cNvSpPr>
            <a:spLocks noChangeArrowheads="1"/>
          </p:cNvSpPr>
          <p:nvPr/>
        </p:nvSpPr>
        <p:spPr bwMode="auto">
          <a:xfrm>
            <a:off x="2435225" y="2727325"/>
            <a:ext cx="898525" cy="46038"/>
          </a:xfrm>
          <a:prstGeom prst="rect">
            <a:avLst/>
          </a:prstGeom>
          <a:solidFill>
            <a:srgbClr val="B366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90" name="Rectangle 30"/>
          <p:cNvSpPr>
            <a:spLocks noChangeArrowheads="1"/>
          </p:cNvSpPr>
          <p:nvPr/>
        </p:nvSpPr>
        <p:spPr bwMode="auto">
          <a:xfrm>
            <a:off x="3367088" y="2297113"/>
            <a:ext cx="914400" cy="420687"/>
          </a:xfrm>
          <a:prstGeom prst="rect">
            <a:avLst/>
          </a:prstGeom>
          <a:solidFill>
            <a:srgbClr val="B366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91" name="Rectangle 31"/>
          <p:cNvSpPr>
            <a:spLocks noChangeArrowheads="1"/>
          </p:cNvSpPr>
          <p:nvPr/>
        </p:nvSpPr>
        <p:spPr bwMode="auto">
          <a:xfrm>
            <a:off x="3638550" y="2271713"/>
            <a:ext cx="3857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2</a:t>
            </a:r>
          </a:p>
        </p:txBody>
      </p:sp>
      <p:sp>
        <p:nvSpPr>
          <p:cNvPr id="143392" name="Rectangle 32"/>
          <p:cNvSpPr>
            <a:spLocks noChangeArrowheads="1"/>
          </p:cNvSpPr>
          <p:nvPr/>
        </p:nvSpPr>
        <p:spPr bwMode="auto">
          <a:xfrm>
            <a:off x="3367088" y="2727325"/>
            <a:ext cx="914400" cy="46038"/>
          </a:xfrm>
          <a:prstGeom prst="rect">
            <a:avLst/>
          </a:prstGeom>
          <a:solidFill>
            <a:srgbClr val="B366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93" name="Rectangle 33"/>
          <p:cNvSpPr>
            <a:spLocks noChangeArrowheads="1"/>
          </p:cNvSpPr>
          <p:nvPr/>
        </p:nvSpPr>
        <p:spPr bwMode="auto">
          <a:xfrm>
            <a:off x="4316413" y="2297113"/>
            <a:ext cx="914400" cy="420687"/>
          </a:xfrm>
          <a:prstGeom prst="rect">
            <a:avLst/>
          </a:prstGeom>
          <a:solidFill>
            <a:srgbClr val="B366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94" name="Rectangle 34"/>
          <p:cNvSpPr>
            <a:spLocks noChangeArrowheads="1"/>
          </p:cNvSpPr>
          <p:nvPr/>
        </p:nvSpPr>
        <p:spPr bwMode="auto">
          <a:xfrm>
            <a:off x="4535488" y="2271713"/>
            <a:ext cx="4857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a:t>
            </a:r>
          </a:p>
        </p:txBody>
      </p:sp>
      <p:sp>
        <p:nvSpPr>
          <p:cNvPr id="143395" name="Rectangle 35"/>
          <p:cNvSpPr>
            <a:spLocks noChangeArrowheads="1"/>
          </p:cNvSpPr>
          <p:nvPr/>
        </p:nvSpPr>
        <p:spPr bwMode="auto">
          <a:xfrm>
            <a:off x="4316413" y="2727325"/>
            <a:ext cx="914400" cy="46038"/>
          </a:xfrm>
          <a:prstGeom prst="rect">
            <a:avLst/>
          </a:prstGeom>
          <a:solidFill>
            <a:srgbClr val="B366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96" name="Rectangle 36"/>
          <p:cNvSpPr>
            <a:spLocks noChangeArrowheads="1"/>
          </p:cNvSpPr>
          <p:nvPr/>
        </p:nvSpPr>
        <p:spPr bwMode="auto">
          <a:xfrm>
            <a:off x="5265738" y="2297113"/>
            <a:ext cx="923925" cy="420687"/>
          </a:xfrm>
          <a:prstGeom prst="rect">
            <a:avLst/>
          </a:prstGeom>
          <a:solidFill>
            <a:srgbClr val="B366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97" name="Rectangle 37"/>
          <p:cNvSpPr>
            <a:spLocks noChangeArrowheads="1"/>
          </p:cNvSpPr>
          <p:nvPr/>
        </p:nvSpPr>
        <p:spPr bwMode="auto">
          <a:xfrm>
            <a:off x="5534025" y="2271713"/>
            <a:ext cx="4064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b</a:t>
            </a:r>
          </a:p>
        </p:txBody>
      </p:sp>
      <p:sp>
        <p:nvSpPr>
          <p:cNvPr id="143398" name="Rectangle 38"/>
          <p:cNvSpPr>
            <a:spLocks noChangeArrowheads="1"/>
          </p:cNvSpPr>
          <p:nvPr/>
        </p:nvSpPr>
        <p:spPr bwMode="auto">
          <a:xfrm>
            <a:off x="5265738" y="2727325"/>
            <a:ext cx="923925" cy="46038"/>
          </a:xfrm>
          <a:prstGeom prst="rect">
            <a:avLst/>
          </a:prstGeom>
          <a:solidFill>
            <a:srgbClr val="B366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99" name="Rectangle 39"/>
          <p:cNvSpPr>
            <a:spLocks noChangeArrowheads="1"/>
          </p:cNvSpPr>
          <p:nvPr/>
        </p:nvSpPr>
        <p:spPr bwMode="auto">
          <a:xfrm>
            <a:off x="892175" y="2781300"/>
            <a:ext cx="148272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0" name="Rectangle 40"/>
          <p:cNvSpPr>
            <a:spLocks noChangeArrowheads="1"/>
          </p:cNvSpPr>
          <p:nvPr/>
        </p:nvSpPr>
        <p:spPr bwMode="auto">
          <a:xfrm>
            <a:off x="892175" y="2806700"/>
            <a:ext cx="148272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1" name="Rectangle 41"/>
          <p:cNvSpPr>
            <a:spLocks noChangeArrowheads="1"/>
          </p:cNvSpPr>
          <p:nvPr/>
        </p:nvSpPr>
        <p:spPr bwMode="auto">
          <a:xfrm>
            <a:off x="2409825" y="2781300"/>
            <a:ext cx="15875" cy="39688"/>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2" name="Rectangle 42"/>
          <p:cNvSpPr>
            <a:spLocks noChangeArrowheads="1"/>
          </p:cNvSpPr>
          <p:nvPr/>
        </p:nvSpPr>
        <p:spPr bwMode="auto">
          <a:xfrm>
            <a:off x="2384425" y="2781300"/>
            <a:ext cx="15875" cy="39688"/>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3" name="Rectangle 43"/>
          <p:cNvSpPr>
            <a:spLocks noChangeArrowheads="1"/>
          </p:cNvSpPr>
          <p:nvPr/>
        </p:nvSpPr>
        <p:spPr bwMode="auto">
          <a:xfrm>
            <a:off x="2435225" y="2781300"/>
            <a:ext cx="89852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4" name="Rectangle 44"/>
          <p:cNvSpPr>
            <a:spLocks noChangeArrowheads="1"/>
          </p:cNvSpPr>
          <p:nvPr/>
        </p:nvSpPr>
        <p:spPr bwMode="auto">
          <a:xfrm>
            <a:off x="2435225" y="2806700"/>
            <a:ext cx="89852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5" name="Rectangle 45"/>
          <p:cNvSpPr>
            <a:spLocks noChangeArrowheads="1"/>
          </p:cNvSpPr>
          <p:nvPr/>
        </p:nvSpPr>
        <p:spPr bwMode="auto">
          <a:xfrm>
            <a:off x="3343275" y="2781300"/>
            <a:ext cx="39688"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6" name="Rectangle 46"/>
          <p:cNvSpPr>
            <a:spLocks noChangeArrowheads="1"/>
          </p:cNvSpPr>
          <p:nvPr/>
        </p:nvSpPr>
        <p:spPr bwMode="auto">
          <a:xfrm>
            <a:off x="3343275" y="2806700"/>
            <a:ext cx="39688"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7" name="Rectangle 47"/>
          <p:cNvSpPr>
            <a:spLocks noChangeArrowheads="1"/>
          </p:cNvSpPr>
          <p:nvPr/>
        </p:nvSpPr>
        <p:spPr bwMode="auto">
          <a:xfrm>
            <a:off x="3392488" y="2781300"/>
            <a:ext cx="890587"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8" name="Rectangle 48"/>
          <p:cNvSpPr>
            <a:spLocks noChangeArrowheads="1"/>
          </p:cNvSpPr>
          <p:nvPr/>
        </p:nvSpPr>
        <p:spPr bwMode="auto">
          <a:xfrm>
            <a:off x="3392488" y="2806700"/>
            <a:ext cx="890587"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9" name="Rectangle 49"/>
          <p:cNvSpPr>
            <a:spLocks noChangeArrowheads="1"/>
          </p:cNvSpPr>
          <p:nvPr/>
        </p:nvSpPr>
        <p:spPr bwMode="auto">
          <a:xfrm>
            <a:off x="4292600" y="2781300"/>
            <a:ext cx="39688"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0" name="Rectangle 50"/>
          <p:cNvSpPr>
            <a:spLocks noChangeArrowheads="1"/>
          </p:cNvSpPr>
          <p:nvPr/>
        </p:nvSpPr>
        <p:spPr bwMode="auto">
          <a:xfrm>
            <a:off x="4292600" y="2806700"/>
            <a:ext cx="39688"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1" name="Rectangle 51"/>
          <p:cNvSpPr>
            <a:spLocks noChangeArrowheads="1"/>
          </p:cNvSpPr>
          <p:nvPr/>
        </p:nvSpPr>
        <p:spPr bwMode="auto">
          <a:xfrm>
            <a:off x="4341813" y="2781300"/>
            <a:ext cx="890587"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2" name="Rectangle 52"/>
          <p:cNvSpPr>
            <a:spLocks noChangeArrowheads="1"/>
          </p:cNvSpPr>
          <p:nvPr/>
        </p:nvSpPr>
        <p:spPr bwMode="auto">
          <a:xfrm>
            <a:off x="4341813" y="2806700"/>
            <a:ext cx="890587"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3" name="Rectangle 53"/>
          <p:cNvSpPr>
            <a:spLocks noChangeArrowheads="1"/>
          </p:cNvSpPr>
          <p:nvPr/>
        </p:nvSpPr>
        <p:spPr bwMode="auto">
          <a:xfrm>
            <a:off x="5240338" y="2781300"/>
            <a:ext cx="39687"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4" name="Rectangle 54"/>
          <p:cNvSpPr>
            <a:spLocks noChangeArrowheads="1"/>
          </p:cNvSpPr>
          <p:nvPr/>
        </p:nvSpPr>
        <p:spPr bwMode="auto">
          <a:xfrm>
            <a:off x="5240338" y="2806700"/>
            <a:ext cx="39687"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5" name="Rectangle 55"/>
          <p:cNvSpPr>
            <a:spLocks noChangeArrowheads="1"/>
          </p:cNvSpPr>
          <p:nvPr/>
        </p:nvSpPr>
        <p:spPr bwMode="auto">
          <a:xfrm>
            <a:off x="5291138" y="2781300"/>
            <a:ext cx="89852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6" name="Rectangle 56"/>
          <p:cNvSpPr>
            <a:spLocks noChangeArrowheads="1"/>
          </p:cNvSpPr>
          <p:nvPr/>
        </p:nvSpPr>
        <p:spPr bwMode="auto">
          <a:xfrm>
            <a:off x="5291138" y="2806700"/>
            <a:ext cx="89852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7" name="Rectangle 57"/>
          <p:cNvSpPr>
            <a:spLocks noChangeArrowheads="1"/>
          </p:cNvSpPr>
          <p:nvPr/>
        </p:nvSpPr>
        <p:spPr bwMode="auto">
          <a:xfrm>
            <a:off x="2384425" y="2830513"/>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8" name="Rectangle 58"/>
          <p:cNvSpPr>
            <a:spLocks noChangeArrowheads="1"/>
          </p:cNvSpPr>
          <p:nvPr/>
        </p:nvSpPr>
        <p:spPr bwMode="auto">
          <a:xfrm>
            <a:off x="2409825" y="2830513"/>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9" name="Rectangle 59"/>
          <p:cNvSpPr>
            <a:spLocks noChangeArrowheads="1"/>
          </p:cNvSpPr>
          <p:nvPr/>
        </p:nvSpPr>
        <p:spPr bwMode="auto">
          <a:xfrm>
            <a:off x="3343275" y="2830513"/>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0" name="Rectangle 60"/>
          <p:cNvSpPr>
            <a:spLocks noChangeArrowheads="1"/>
          </p:cNvSpPr>
          <p:nvPr/>
        </p:nvSpPr>
        <p:spPr bwMode="auto">
          <a:xfrm>
            <a:off x="4292600" y="2830513"/>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1" name="Rectangle 61"/>
          <p:cNvSpPr>
            <a:spLocks noChangeArrowheads="1"/>
          </p:cNvSpPr>
          <p:nvPr/>
        </p:nvSpPr>
        <p:spPr bwMode="auto">
          <a:xfrm>
            <a:off x="5240338" y="2830513"/>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2" name="Rectangle 62"/>
          <p:cNvSpPr>
            <a:spLocks noChangeArrowheads="1"/>
          </p:cNvSpPr>
          <p:nvPr/>
        </p:nvSpPr>
        <p:spPr bwMode="auto">
          <a:xfrm>
            <a:off x="895350" y="2830513"/>
            <a:ext cx="1479550" cy="420687"/>
          </a:xfrm>
          <a:prstGeom prst="rect">
            <a:avLst/>
          </a:prstGeom>
          <a:solidFill>
            <a:srgbClr val="66B3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3" name="Rectangle 63"/>
          <p:cNvSpPr>
            <a:spLocks noChangeArrowheads="1"/>
          </p:cNvSpPr>
          <p:nvPr/>
        </p:nvSpPr>
        <p:spPr bwMode="auto">
          <a:xfrm>
            <a:off x="1457325" y="2805113"/>
            <a:ext cx="3857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1</a:t>
            </a:r>
          </a:p>
        </p:txBody>
      </p:sp>
      <p:sp>
        <p:nvSpPr>
          <p:cNvPr id="143424" name="Rectangle 64"/>
          <p:cNvSpPr>
            <a:spLocks noChangeArrowheads="1"/>
          </p:cNvSpPr>
          <p:nvPr/>
        </p:nvSpPr>
        <p:spPr bwMode="auto">
          <a:xfrm>
            <a:off x="895350" y="3262313"/>
            <a:ext cx="1479550" cy="46037"/>
          </a:xfrm>
          <a:prstGeom prst="rect">
            <a:avLst/>
          </a:prstGeom>
          <a:solidFill>
            <a:srgbClr val="66B3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5" name="Rectangle 65"/>
          <p:cNvSpPr>
            <a:spLocks noChangeArrowheads="1"/>
          </p:cNvSpPr>
          <p:nvPr/>
        </p:nvSpPr>
        <p:spPr bwMode="auto">
          <a:xfrm>
            <a:off x="2474913" y="2792413"/>
            <a:ext cx="42703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Y</a:t>
            </a:r>
          </a:p>
        </p:txBody>
      </p:sp>
      <p:sp>
        <p:nvSpPr>
          <p:cNvPr id="143426" name="Rectangle 66"/>
          <p:cNvSpPr>
            <a:spLocks noChangeArrowheads="1"/>
          </p:cNvSpPr>
          <p:nvPr/>
        </p:nvSpPr>
        <p:spPr bwMode="auto">
          <a:xfrm>
            <a:off x="2719388" y="2968625"/>
            <a:ext cx="561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FFFFFF"/>
                </a:solidFill>
                <a:effectLst>
                  <a:outerShdw blurRad="38100" dist="38100" dir="2700000" algn="tl">
                    <a:srgbClr val="000000"/>
                  </a:outerShdw>
                </a:effectLst>
              </a:rPr>
              <a:t>111</a:t>
            </a:r>
          </a:p>
        </p:txBody>
      </p:sp>
      <p:sp>
        <p:nvSpPr>
          <p:cNvPr id="143427" name="Rectangle 67"/>
          <p:cNvSpPr>
            <a:spLocks noChangeArrowheads="1"/>
          </p:cNvSpPr>
          <p:nvPr/>
        </p:nvSpPr>
        <p:spPr bwMode="auto">
          <a:xfrm>
            <a:off x="3424238" y="2792413"/>
            <a:ext cx="42703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Y</a:t>
            </a:r>
          </a:p>
        </p:txBody>
      </p:sp>
      <p:sp>
        <p:nvSpPr>
          <p:cNvPr id="143428" name="Rectangle 68"/>
          <p:cNvSpPr>
            <a:spLocks noChangeArrowheads="1"/>
          </p:cNvSpPr>
          <p:nvPr/>
        </p:nvSpPr>
        <p:spPr bwMode="auto">
          <a:xfrm>
            <a:off x="3668713" y="2968625"/>
            <a:ext cx="561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FFFFFF"/>
                </a:solidFill>
                <a:effectLst>
                  <a:outerShdw blurRad="38100" dist="38100" dir="2700000" algn="tl">
                    <a:srgbClr val="000000"/>
                  </a:outerShdw>
                </a:effectLst>
              </a:rPr>
              <a:t>121</a:t>
            </a:r>
          </a:p>
        </p:txBody>
      </p:sp>
      <p:sp>
        <p:nvSpPr>
          <p:cNvPr id="143429" name="Rectangle 69"/>
          <p:cNvSpPr>
            <a:spLocks noChangeArrowheads="1"/>
          </p:cNvSpPr>
          <p:nvPr/>
        </p:nvSpPr>
        <p:spPr bwMode="auto">
          <a:xfrm>
            <a:off x="4535488" y="2792413"/>
            <a:ext cx="4857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a:t>
            </a:r>
          </a:p>
        </p:txBody>
      </p:sp>
      <p:sp>
        <p:nvSpPr>
          <p:cNvPr id="143430" name="Rectangle 70"/>
          <p:cNvSpPr>
            <a:spLocks noChangeArrowheads="1"/>
          </p:cNvSpPr>
          <p:nvPr/>
        </p:nvSpPr>
        <p:spPr bwMode="auto">
          <a:xfrm>
            <a:off x="5326063" y="2792413"/>
            <a:ext cx="42703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Y</a:t>
            </a:r>
          </a:p>
        </p:txBody>
      </p:sp>
      <p:sp>
        <p:nvSpPr>
          <p:cNvPr id="143431" name="Rectangle 71"/>
          <p:cNvSpPr>
            <a:spLocks noChangeArrowheads="1"/>
          </p:cNvSpPr>
          <p:nvPr/>
        </p:nvSpPr>
        <p:spPr bwMode="auto">
          <a:xfrm>
            <a:off x="5570538" y="2968625"/>
            <a:ext cx="574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FFFFFF"/>
                </a:solidFill>
                <a:effectLst>
                  <a:outerShdw blurRad="38100" dist="38100" dir="2700000" algn="tl">
                    <a:srgbClr val="000000"/>
                  </a:outerShdw>
                </a:effectLst>
              </a:rPr>
              <a:t>1b1</a:t>
            </a:r>
          </a:p>
        </p:txBody>
      </p:sp>
      <p:sp>
        <p:nvSpPr>
          <p:cNvPr id="143432" name="Rectangle 72"/>
          <p:cNvSpPr>
            <a:spLocks noChangeArrowheads="1"/>
          </p:cNvSpPr>
          <p:nvPr/>
        </p:nvSpPr>
        <p:spPr bwMode="auto">
          <a:xfrm>
            <a:off x="2384425" y="3316288"/>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3" name="Rectangle 73"/>
          <p:cNvSpPr>
            <a:spLocks noChangeArrowheads="1"/>
          </p:cNvSpPr>
          <p:nvPr/>
        </p:nvSpPr>
        <p:spPr bwMode="auto">
          <a:xfrm>
            <a:off x="2409825" y="3316288"/>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4" name="Rectangle 74"/>
          <p:cNvSpPr>
            <a:spLocks noChangeArrowheads="1"/>
          </p:cNvSpPr>
          <p:nvPr/>
        </p:nvSpPr>
        <p:spPr bwMode="auto">
          <a:xfrm>
            <a:off x="3343275" y="3316288"/>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5" name="Rectangle 75"/>
          <p:cNvSpPr>
            <a:spLocks noChangeArrowheads="1"/>
          </p:cNvSpPr>
          <p:nvPr/>
        </p:nvSpPr>
        <p:spPr bwMode="auto">
          <a:xfrm>
            <a:off x="4292600" y="3316288"/>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6" name="Rectangle 76"/>
          <p:cNvSpPr>
            <a:spLocks noChangeArrowheads="1"/>
          </p:cNvSpPr>
          <p:nvPr/>
        </p:nvSpPr>
        <p:spPr bwMode="auto">
          <a:xfrm>
            <a:off x="5240338" y="3316288"/>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7" name="Rectangle 77"/>
          <p:cNvSpPr>
            <a:spLocks noChangeArrowheads="1"/>
          </p:cNvSpPr>
          <p:nvPr/>
        </p:nvSpPr>
        <p:spPr bwMode="auto">
          <a:xfrm>
            <a:off x="895350" y="3316288"/>
            <a:ext cx="1479550" cy="420687"/>
          </a:xfrm>
          <a:prstGeom prst="rect">
            <a:avLst/>
          </a:prstGeom>
          <a:solidFill>
            <a:srgbClr val="66B3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8" name="Rectangle 78"/>
          <p:cNvSpPr>
            <a:spLocks noChangeArrowheads="1"/>
          </p:cNvSpPr>
          <p:nvPr/>
        </p:nvSpPr>
        <p:spPr bwMode="auto">
          <a:xfrm>
            <a:off x="895350" y="3746500"/>
            <a:ext cx="1479550" cy="46038"/>
          </a:xfrm>
          <a:prstGeom prst="rect">
            <a:avLst/>
          </a:prstGeom>
          <a:solidFill>
            <a:srgbClr val="66B3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9" name="Rectangle 79"/>
          <p:cNvSpPr>
            <a:spLocks noChangeArrowheads="1"/>
          </p:cNvSpPr>
          <p:nvPr/>
        </p:nvSpPr>
        <p:spPr bwMode="auto">
          <a:xfrm>
            <a:off x="2474913" y="3278188"/>
            <a:ext cx="42703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Y</a:t>
            </a:r>
          </a:p>
        </p:txBody>
      </p:sp>
      <p:sp>
        <p:nvSpPr>
          <p:cNvPr id="143440" name="Rectangle 80"/>
          <p:cNvSpPr>
            <a:spLocks noChangeArrowheads="1"/>
          </p:cNvSpPr>
          <p:nvPr/>
        </p:nvSpPr>
        <p:spPr bwMode="auto">
          <a:xfrm>
            <a:off x="2719388" y="3452813"/>
            <a:ext cx="561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FFFFFF"/>
                </a:solidFill>
                <a:effectLst>
                  <a:outerShdw blurRad="38100" dist="38100" dir="2700000" algn="tl">
                    <a:srgbClr val="000000"/>
                  </a:outerShdw>
                </a:effectLst>
              </a:rPr>
              <a:t>112</a:t>
            </a:r>
          </a:p>
        </p:txBody>
      </p:sp>
      <p:sp>
        <p:nvSpPr>
          <p:cNvPr id="143441" name="Rectangle 81"/>
          <p:cNvSpPr>
            <a:spLocks noChangeArrowheads="1"/>
          </p:cNvSpPr>
          <p:nvPr/>
        </p:nvSpPr>
        <p:spPr bwMode="auto">
          <a:xfrm>
            <a:off x="3424238" y="3278188"/>
            <a:ext cx="42703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Y</a:t>
            </a:r>
          </a:p>
        </p:txBody>
      </p:sp>
      <p:sp>
        <p:nvSpPr>
          <p:cNvPr id="143442" name="Rectangle 82"/>
          <p:cNvSpPr>
            <a:spLocks noChangeArrowheads="1"/>
          </p:cNvSpPr>
          <p:nvPr/>
        </p:nvSpPr>
        <p:spPr bwMode="auto">
          <a:xfrm>
            <a:off x="3668713" y="3452813"/>
            <a:ext cx="561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FFFFFF"/>
                </a:solidFill>
                <a:effectLst>
                  <a:outerShdw blurRad="38100" dist="38100" dir="2700000" algn="tl">
                    <a:srgbClr val="000000"/>
                  </a:outerShdw>
                </a:effectLst>
              </a:rPr>
              <a:t>122</a:t>
            </a:r>
          </a:p>
        </p:txBody>
      </p:sp>
      <p:sp>
        <p:nvSpPr>
          <p:cNvPr id="143443" name="Rectangle 83"/>
          <p:cNvSpPr>
            <a:spLocks noChangeArrowheads="1"/>
          </p:cNvSpPr>
          <p:nvPr/>
        </p:nvSpPr>
        <p:spPr bwMode="auto">
          <a:xfrm>
            <a:off x="4535488" y="3278188"/>
            <a:ext cx="4857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a:t>
            </a:r>
          </a:p>
        </p:txBody>
      </p:sp>
      <p:sp>
        <p:nvSpPr>
          <p:cNvPr id="143444" name="Rectangle 84"/>
          <p:cNvSpPr>
            <a:spLocks noChangeArrowheads="1"/>
          </p:cNvSpPr>
          <p:nvPr/>
        </p:nvSpPr>
        <p:spPr bwMode="auto">
          <a:xfrm>
            <a:off x="5326063" y="3278188"/>
            <a:ext cx="42703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Y</a:t>
            </a:r>
          </a:p>
        </p:txBody>
      </p:sp>
      <p:sp>
        <p:nvSpPr>
          <p:cNvPr id="143445" name="Rectangle 85"/>
          <p:cNvSpPr>
            <a:spLocks noChangeArrowheads="1"/>
          </p:cNvSpPr>
          <p:nvPr/>
        </p:nvSpPr>
        <p:spPr bwMode="auto">
          <a:xfrm>
            <a:off x="5570538" y="3452813"/>
            <a:ext cx="5746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FFFFFF"/>
                </a:solidFill>
                <a:effectLst>
                  <a:outerShdw blurRad="38100" dist="38100" dir="2700000" algn="tl">
                    <a:srgbClr val="000000"/>
                  </a:outerShdw>
                </a:effectLst>
              </a:rPr>
              <a:t>1b2</a:t>
            </a:r>
          </a:p>
        </p:txBody>
      </p:sp>
      <p:sp>
        <p:nvSpPr>
          <p:cNvPr id="143446" name="Rectangle 86"/>
          <p:cNvSpPr>
            <a:spLocks noChangeArrowheads="1"/>
          </p:cNvSpPr>
          <p:nvPr/>
        </p:nvSpPr>
        <p:spPr bwMode="auto">
          <a:xfrm>
            <a:off x="892175" y="3802063"/>
            <a:ext cx="148272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47" name="Rectangle 87"/>
          <p:cNvSpPr>
            <a:spLocks noChangeArrowheads="1"/>
          </p:cNvSpPr>
          <p:nvPr/>
        </p:nvSpPr>
        <p:spPr bwMode="auto">
          <a:xfrm>
            <a:off x="2409825" y="3802063"/>
            <a:ext cx="1587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48" name="Rectangle 88"/>
          <p:cNvSpPr>
            <a:spLocks noChangeArrowheads="1"/>
          </p:cNvSpPr>
          <p:nvPr/>
        </p:nvSpPr>
        <p:spPr bwMode="auto">
          <a:xfrm>
            <a:off x="2384425" y="3802063"/>
            <a:ext cx="1587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49" name="Rectangle 89"/>
          <p:cNvSpPr>
            <a:spLocks noChangeArrowheads="1"/>
          </p:cNvSpPr>
          <p:nvPr/>
        </p:nvSpPr>
        <p:spPr bwMode="auto">
          <a:xfrm>
            <a:off x="2435225" y="3802063"/>
            <a:ext cx="89852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0" name="Rectangle 90"/>
          <p:cNvSpPr>
            <a:spLocks noChangeArrowheads="1"/>
          </p:cNvSpPr>
          <p:nvPr/>
        </p:nvSpPr>
        <p:spPr bwMode="auto">
          <a:xfrm>
            <a:off x="3343275" y="3802063"/>
            <a:ext cx="1587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1" name="Rectangle 91"/>
          <p:cNvSpPr>
            <a:spLocks noChangeArrowheads="1"/>
          </p:cNvSpPr>
          <p:nvPr/>
        </p:nvSpPr>
        <p:spPr bwMode="auto">
          <a:xfrm>
            <a:off x="3367088" y="3802063"/>
            <a:ext cx="914400"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2" name="Rectangle 92"/>
          <p:cNvSpPr>
            <a:spLocks noChangeArrowheads="1"/>
          </p:cNvSpPr>
          <p:nvPr/>
        </p:nvSpPr>
        <p:spPr bwMode="auto">
          <a:xfrm>
            <a:off x="4292600" y="3802063"/>
            <a:ext cx="1587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3" name="Rectangle 93"/>
          <p:cNvSpPr>
            <a:spLocks noChangeArrowheads="1"/>
          </p:cNvSpPr>
          <p:nvPr/>
        </p:nvSpPr>
        <p:spPr bwMode="auto">
          <a:xfrm>
            <a:off x="4316413" y="3802063"/>
            <a:ext cx="914400"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4" name="Rectangle 94"/>
          <p:cNvSpPr>
            <a:spLocks noChangeArrowheads="1"/>
          </p:cNvSpPr>
          <p:nvPr/>
        </p:nvSpPr>
        <p:spPr bwMode="auto">
          <a:xfrm>
            <a:off x="5240338" y="3802063"/>
            <a:ext cx="1587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5" name="Rectangle 95"/>
          <p:cNvSpPr>
            <a:spLocks noChangeArrowheads="1"/>
          </p:cNvSpPr>
          <p:nvPr/>
        </p:nvSpPr>
        <p:spPr bwMode="auto">
          <a:xfrm>
            <a:off x="5265738" y="3802063"/>
            <a:ext cx="92392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6" name="Rectangle 96"/>
          <p:cNvSpPr>
            <a:spLocks noChangeArrowheads="1"/>
          </p:cNvSpPr>
          <p:nvPr/>
        </p:nvSpPr>
        <p:spPr bwMode="auto">
          <a:xfrm>
            <a:off x="2384425" y="3825875"/>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7" name="Rectangle 97"/>
          <p:cNvSpPr>
            <a:spLocks noChangeArrowheads="1"/>
          </p:cNvSpPr>
          <p:nvPr/>
        </p:nvSpPr>
        <p:spPr bwMode="auto">
          <a:xfrm>
            <a:off x="2409825" y="3825875"/>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8" name="Rectangle 98"/>
          <p:cNvSpPr>
            <a:spLocks noChangeArrowheads="1"/>
          </p:cNvSpPr>
          <p:nvPr/>
        </p:nvSpPr>
        <p:spPr bwMode="auto">
          <a:xfrm>
            <a:off x="3343275" y="3825875"/>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9" name="Rectangle 99"/>
          <p:cNvSpPr>
            <a:spLocks noChangeArrowheads="1"/>
          </p:cNvSpPr>
          <p:nvPr/>
        </p:nvSpPr>
        <p:spPr bwMode="auto">
          <a:xfrm>
            <a:off x="4292600" y="3825875"/>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60" name="Rectangle 100"/>
          <p:cNvSpPr>
            <a:spLocks noChangeArrowheads="1"/>
          </p:cNvSpPr>
          <p:nvPr/>
        </p:nvSpPr>
        <p:spPr bwMode="auto">
          <a:xfrm>
            <a:off x="5240338" y="3825875"/>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61" name="Rectangle 101"/>
          <p:cNvSpPr>
            <a:spLocks noChangeArrowheads="1"/>
          </p:cNvSpPr>
          <p:nvPr/>
        </p:nvSpPr>
        <p:spPr bwMode="auto">
          <a:xfrm>
            <a:off x="895350" y="3825875"/>
            <a:ext cx="1479550" cy="420688"/>
          </a:xfrm>
          <a:prstGeom prst="rect">
            <a:avLst/>
          </a:prstGeom>
          <a:solidFill>
            <a:srgbClr val="66B3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62" name="Rectangle 102"/>
          <p:cNvSpPr>
            <a:spLocks noChangeArrowheads="1"/>
          </p:cNvSpPr>
          <p:nvPr/>
        </p:nvSpPr>
        <p:spPr bwMode="auto">
          <a:xfrm>
            <a:off x="1457325" y="3800475"/>
            <a:ext cx="3857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2</a:t>
            </a:r>
          </a:p>
        </p:txBody>
      </p:sp>
      <p:sp>
        <p:nvSpPr>
          <p:cNvPr id="143463" name="Rectangle 103"/>
          <p:cNvSpPr>
            <a:spLocks noChangeArrowheads="1"/>
          </p:cNvSpPr>
          <p:nvPr/>
        </p:nvSpPr>
        <p:spPr bwMode="auto">
          <a:xfrm>
            <a:off x="895350" y="4257675"/>
            <a:ext cx="1479550" cy="46038"/>
          </a:xfrm>
          <a:prstGeom prst="rect">
            <a:avLst/>
          </a:prstGeom>
          <a:solidFill>
            <a:srgbClr val="66B3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64" name="Rectangle 104"/>
          <p:cNvSpPr>
            <a:spLocks noChangeArrowheads="1"/>
          </p:cNvSpPr>
          <p:nvPr/>
        </p:nvSpPr>
        <p:spPr bwMode="auto">
          <a:xfrm>
            <a:off x="2474913" y="3787775"/>
            <a:ext cx="42703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Y</a:t>
            </a:r>
          </a:p>
        </p:txBody>
      </p:sp>
      <p:sp>
        <p:nvSpPr>
          <p:cNvPr id="143465" name="Rectangle 105"/>
          <p:cNvSpPr>
            <a:spLocks noChangeArrowheads="1"/>
          </p:cNvSpPr>
          <p:nvPr/>
        </p:nvSpPr>
        <p:spPr bwMode="auto">
          <a:xfrm>
            <a:off x="2719388" y="3963988"/>
            <a:ext cx="561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FFFFFF"/>
                </a:solidFill>
                <a:effectLst>
                  <a:outerShdw blurRad="38100" dist="38100" dir="2700000" algn="tl">
                    <a:srgbClr val="000000"/>
                  </a:outerShdw>
                </a:effectLst>
              </a:rPr>
              <a:t>211</a:t>
            </a:r>
          </a:p>
        </p:txBody>
      </p:sp>
      <p:sp>
        <p:nvSpPr>
          <p:cNvPr id="143466" name="Rectangle 106"/>
          <p:cNvSpPr>
            <a:spLocks noChangeArrowheads="1"/>
          </p:cNvSpPr>
          <p:nvPr/>
        </p:nvSpPr>
        <p:spPr bwMode="auto">
          <a:xfrm>
            <a:off x="3424238" y="3787775"/>
            <a:ext cx="42703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Y</a:t>
            </a:r>
          </a:p>
        </p:txBody>
      </p:sp>
      <p:sp>
        <p:nvSpPr>
          <p:cNvPr id="143467" name="Rectangle 107"/>
          <p:cNvSpPr>
            <a:spLocks noChangeArrowheads="1"/>
          </p:cNvSpPr>
          <p:nvPr/>
        </p:nvSpPr>
        <p:spPr bwMode="auto">
          <a:xfrm>
            <a:off x="3668713" y="3963988"/>
            <a:ext cx="561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FFFFFF"/>
                </a:solidFill>
                <a:effectLst>
                  <a:outerShdw blurRad="38100" dist="38100" dir="2700000" algn="tl">
                    <a:srgbClr val="000000"/>
                  </a:outerShdw>
                </a:effectLst>
              </a:rPr>
              <a:t>221</a:t>
            </a:r>
          </a:p>
        </p:txBody>
      </p:sp>
      <p:sp>
        <p:nvSpPr>
          <p:cNvPr id="143468" name="Rectangle 108"/>
          <p:cNvSpPr>
            <a:spLocks noChangeArrowheads="1"/>
          </p:cNvSpPr>
          <p:nvPr/>
        </p:nvSpPr>
        <p:spPr bwMode="auto">
          <a:xfrm>
            <a:off x="4535488" y="3787775"/>
            <a:ext cx="4857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a:t>
            </a:r>
          </a:p>
        </p:txBody>
      </p:sp>
      <p:sp>
        <p:nvSpPr>
          <p:cNvPr id="143469" name="Rectangle 109"/>
          <p:cNvSpPr>
            <a:spLocks noChangeArrowheads="1"/>
          </p:cNvSpPr>
          <p:nvPr/>
        </p:nvSpPr>
        <p:spPr bwMode="auto">
          <a:xfrm>
            <a:off x="5326063" y="3787775"/>
            <a:ext cx="42703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Y</a:t>
            </a:r>
          </a:p>
        </p:txBody>
      </p:sp>
      <p:sp>
        <p:nvSpPr>
          <p:cNvPr id="143470" name="Rectangle 110"/>
          <p:cNvSpPr>
            <a:spLocks noChangeArrowheads="1"/>
          </p:cNvSpPr>
          <p:nvPr/>
        </p:nvSpPr>
        <p:spPr bwMode="auto">
          <a:xfrm>
            <a:off x="5570538" y="3963988"/>
            <a:ext cx="5746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FFFFFF"/>
                </a:solidFill>
                <a:effectLst>
                  <a:outerShdw blurRad="38100" dist="38100" dir="2700000" algn="tl">
                    <a:srgbClr val="000000"/>
                  </a:outerShdw>
                </a:effectLst>
              </a:rPr>
              <a:t>2b1</a:t>
            </a:r>
          </a:p>
        </p:txBody>
      </p:sp>
      <p:sp>
        <p:nvSpPr>
          <p:cNvPr id="143471" name="Rectangle 111"/>
          <p:cNvSpPr>
            <a:spLocks noChangeArrowheads="1"/>
          </p:cNvSpPr>
          <p:nvPr/>
        </p:nvSpPr>
        <p:spPr bwMode="auto">
          <a:xfrm>
            <a:off x="2384425" y="4311650"/>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72" name="Rectangle 112"/>
          <p:cNvSpPr>
            <a:spLocks noChangeArrowheads="1"/>
          </p:cNvSpPr>
          <p:nvPr/>
        </p:nvSpPr>
        <p:spPr bwMode="auto">
          <a:xfrm>
            <a:off x="2409825" y="4311650"/>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73" name="Rectangle 113"/>
          <p:cNvSpPr>
            <a:spLocks noChangeArrowheads="1"/>
          </p:cNvSpPr>
          <p:nvPr/>
        </p:nvSpPr>
        <p:spPr bwMode="auto">
          <a:xfrm>
            <a:off x="3343275" y="4311650"/>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74" name="Rectangle 114"/>
          <p:cNvSpPr>
            <a:spLocks noChangeArrowheads="1"/>
          </p:cNvSpPr>
          <p:nvPr/>
        </p:nvSpPr>
        <p:spPr bwMode="auto">
          <a:xfrm>
            <a:off x="4292600" y="4311650"/>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75" name="Rectangle 115"/>
          <p:cNvSpPr>
            <a:spLocks noChangeArrowheads="1"/>
          </p:cNvSpPr>
          <p:nvPr/>
        </p:nvSpPr>
        <p:spPr bwMode="auto">
          <a:xfrm>
            <a:off x="5240338" y="4311650"/>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76" name="Rectangle 116"/>
          <p:cNvSpPr>
            <a:spLocks noChangeArrowheads="1"/>
          </p:cNvSpPr>
          <p:nvPr/>
        </p:nvSpPr>
        <p:spPr bwMode="auto">
          <a:xfrm>
            <a:off x="895350" y="4311650"/>
            <a:ext cx="1479550" cy="420688"/>
          </a:xfrm>
          <a:prstGeom prst="rect">
            <a:avLst/>
          </a:prstGeom>
          <a:solidFill>
            <a:srgbClr val="66B3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77" name="Rectangle 117"/>
          <p:cNvSpPr>
            <a:spLocks noChangeArrowheads="1"/>
          </p:cNvSpPr>
          <p:nvPr/>
        </p:nvSpPr>
        <p:spPr bwMode="auto">
          <a:xfrm>
            <a:off x="895350" y="4741863"/>
            <a:ext cx="1479550" cy="46037"/>
          </a:xfrm>
          <a:prstGeom prst="rect">
            <a:avLst/>
          </a:prstGeom>
          <a:solidFill>
            <a:srgbClr val="66B3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78" name="Rectangle 118"/>
          <p:cNvSpPr>
            <a:spLocks noChangeArrowheads="1"/>
          </p:cNvSpPr>
          <p:nvPr/>
        </p:nvSpPr>
        <p:spPr bwMode="auto">
          <a:xfrm>
            <a:off x="2474913" y="4273550"/>
            <a:ext cx="42703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Y</a:t>
            </a:r>
          </a:p>
        </p:txBody>
      </p:sp>
      <p:sp>
        <p:nvSpPr>
          <p:cNvPr id="143479" name="Rectangle 119"/>
          <p:cNvSpPr>
            <a:spLocks noChangeArrowheads="1"/>
          </p:cNvSpPr>
          <p:nvPr/>
        </p:nvSpPr>
        <p:spPr bwMode="auto">
          <a:xfrm>
            <a:off x="2719388" y="4448175"/>
            <a:ext cx="561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FFFFFF"/>
                </a:solidFill>
                <a:effectLst>
                  <a:outerShdw blurRad="38100" dist="38100" dir="2700000" algn="tl">
                    <a:srgbClr val="000000"/>
                  </a:outerShdw>
                </a:effectLst>
              </a:rPr>
              <a:t>212</a:t>
            </a:r>
          </a:p>
        </p:txBody>
      </p:sp>
      <p:sp>
        <p:nvSpPr>
          <p:cNvPr id="143480" name="Rectangle 120"/>
          <p:cNvSpPr>
            <a:spLocks noChangeArrowheads="1"/>
          </p:cNvSpPr>
          <p:nvPr/>
        </p:nvSpPr>
        <p:spPr bwMode="auto">
          <a:xfrm>
            <a:off x="3424238" y="4273550"/>
            <a:ext cx="42703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Y</a:t>
            </a:r>
          </a:p>
        </p:txBody>
      </p:sp>
      <p:sp>
        <p:nvSpPr>
          <p:cNvPr id="143481" name="Rectangle 121"/>
          <p:cNvSpPr>
            <a:spLocks noChangeArrowheads="1"/>
          </p:cNvSpPr>
          <p:nvPr/>
        </p:nvSpPr>
        <p:spPr bwMode="auto">
          <a:xfrm>
            <a:off x="3668713" y="4448175"/>
            <a:ext cx="561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FFFFFF"/>
                </a:solidFill>
                <a:effectLst>
                  <a:outerShdw blurRad="38100" dist="38100" dir="2700000" algn="tl">
                    <a:srgbClr val="000000"/>
                  </a:outerShdw>
                </a:effectLst>
              </a:rPr>
              <a:t>222</a:t>
            </a:r>
          </a:p>
        </p:txBody>
      </p:sp>
      <p:sp>
        <p:nvSpPr>
          <p:cNvPr id="143482" name="Rectangle 122"/>
          <p:cNvSpPr>
            <a:spLocks noChangeArrowheads="1"/>
          </p:cNvSpPr>
          <p:nvPr/>
        </p:nvSpPr>
        <p:spPr bwMode="auto">
          <a:xfrm>
            <a:off x="4535488" y="4273550"/>
            <a:ext cx="4857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a:t>
            </a:r>
          </a:p>
        </p:txBody>
      </p:sp>
      <p:sp>
        <p:nvSpPr>
          <p:cNvPr id="143483" name="Rectangle 123"/>
          <p:cNvSpPr>
            <a:spLocks noChangeArrowheads="1"/>
          </p:cNvSpPr>
          <p:nvPr/>
        </p:nvSpPr>
        <p:spPr bwMode="auto">
          <a:xfrm>
            <a:off x="5326063" y="4273550"/>
            <a:ext cx="6731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YX</a:t>
            </a:r>
          </a:p>
        </p:txBody>
      </p:sp>
      <p:sp>
        <p:nvSpPr>
          <p:cNvPr id="143484" name="Rectangle 124"/>
          <p:cNvSpPr>
            <a:spLocks noChangeArrowheads="1"/>
          </p:cNvSpPr>
          <p:nvPr/>
        </p:nvSpPr>
        <p:spPr bwMode="auto">
          <a:xfrm>
            <a:off x="5570538" y="4448175"/>
            <a:ext cx="574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FFFFFF"/>
                </a:solidFill>
                <a:effectLst>
                  <a:outerShdw blurRad="38100" dist="38100" dir="2700000" algn="tl">
                    <a:srgbClr val="000000"/>
                  </a:outerShdw>
                </a:effectLst>
              </a:rPr>
              <a:t>2b2</a:t>
            </a:r>
          </a:p>
        </p:txBody>
      </p:sp>
      <p:sp>
        <p:nvSpPr>
          <p:cNvPr id="143485" name="Rectangle 125"/>
          <p:cNvSpPr>
            <a:spLocks noChangeArrowheads="1"/>
          </p:cNvSpPr>
          <p:nvPr/>
        </p:nvSpPr>
        <p:spPr bwMode="auto">
          <a:xfrm>
            <a:off x="892175" y="4797425"/>
            <a:ext cx="148272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86" name="Rectangle 126"/>
          <p:cNvSpPr>
            <a:spLocks noChangeArrowheads="1"/>
          </p:cNvSpPr>
          <p:nvPr/>
        </p:nvSpPr>
        <p:spPr bwMode="auto">
          <a:xfrm>
            <a:off x="2409825" y="4797425"/>
            <a:ext cx="1587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87" name="Rectangle 127"/>
          <p:cNvSpPr>
            <a:spLocks noChangeArrowheads="1"/>
          </p:cNvSpPr>
          <p:nvPr/>
        </p:nvSpPr>
        <p:spPr bwMode="auto">
          <a:xfrm>
            <a:off x="2384425" y="4797425"/>
            <a:ext cx="1587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88" name="Rectangle 128"/>
          <p:cNvSpPr>
            <a:spLocks noChangeArrowheads="1"/>
          </p:cNvSpPr>
          <p:nvPr/>
        </p:nvSpPr>
        <p:spPr bwMode="auto">
          <a:xfrm>
            <a:off x="2435225" y="4797425"/>
            <a:ext cx="89852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89" name="Rectangle 129"/>
          <p:cNvSpPr>
            <a:spLocks noChangeArrowheads="1"/>
          </p:cNvSpPr>
          <p:nvPr/>
        </p:nvSpPr>
        <p:spPr bwMode="auto">
          <a:xfrm>
            <a:off x="3343275" y="4797425"/>
            <a:ext cx="1587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0" name="Rectangle 130"/>
          <p:cNvSpPr>
            <a:spLocks noChangeArrowheads="1"/>
          </p:cNvSpPr>
          <p:nvPr/>
        </p:nvSpPr>
        <p:spPr bwMode="auto">
          <a:xfrm>
            <a:off x="3367088" y="4797425"/>
            <a:ext cx="914400"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1" name="Rectangle 131"/>
          <p:cNvSpPr>
            <a:spLocks noChangeArrowheads="1"/>
          </p:cNvSpPr>
          <p:nvPr/>
        </p:nvSpPr>
        <p:spPr bwMode="auto">
          <a:xfrm>
            <a:off x="4292600" y="4797425"/>
            <a:ext cx="1587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2" name="Rectangle 132"/>
          <p:cNvSpPr>
            <a:spLocks noChangeArrowheads="1"/>
          </p:cNvSpPr>
          <p:nvPr/>
        </p:nvSpPr>
        <p:spPr bwMode="auto">
          <a:xfrm>
            <a:off x="4316413" y="4797425"/>
            <a:ext cx="914400"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3" name="Rectangle 133"/>
          <p:cNvSpPr>
            <a:spLocks noChangeArrowheads="1"/>
          </p:cNvSpPr>
          <p:nvPr/>
        </p:nvSpPr>
        <p:spPr bwMode="auto">
          <a:xfrm>
            <a:off x="5240338" y="4797425"/>
            <a:ext cx="1587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4" name="Rectangle 134"/>
          <p:cNvSpPr>
            <a:spLocks noChangeArrowheads="1"/>
          </p:cNvSpPr>
          <p:nvPr/>
        </p:nvSpPr>
        <p:spPr bwMode="auto">
          <a:xfrm>
            <a:off x="5265738" y="4797425"/>
            <a:ext cx="92392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5" name="Rectangle 135"/>
          <p:cNvSpPr>
            <a:spLocks noChangeArrowheads="1"/>
          </p:cNvSpPr>
          <p:nvPr/>
        </p:nvSpPr>
        <p:spPr bwMode="auto">
          <a:xfrm>
            <a:off x="2384425" y="4821238"/>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6" name="Rectangle 136"/>
          <p:cNvSpPr>
            <a:spLocks noChangeArrowheads="1"/>
          </p:cNvSpPr>
          <p:nvPr/>
        </p:nvSpPr>
        <p:spPr bwMode="auto">
          <a:xfrm>
            <a:off x="2409825" y="4821238"/>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7" name="Rectangle 137"/>
          <p:cNvSpPr>
            <a:spLocks noChangeArrowheads="1"/>
          </p:cNvSpPr>
          <p:nvPr/>
        </p:nvSpPr>
        <p:spPr bwMode="auto">
          <a:xfrm>
            <a:off x="3343275" y="4821238"/>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8" name="Rectangle 138"/>
          <p:cNvSpPr>
            <a:spLocks noChangeArrowheads="1"/>
          </p:cNvSpPr>
          <p:nvPr/>
        </p:nvSpPr>
        <p:spPr bwMode="auto">
          <a:xfrm>
            <a:off x="4292600" y="4821238"/>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9" name="Rectangle 139"/>
          <p:cNvSpPr>
            <a:spLocks noChangeArrowheads="1"/>
          </p:cNvSpPr>
          <p:nvPr/>
        </p:nvSpPr>
        <p:spPr bwMode="auto">
          <a:xfrm>
            <a:off x="5240338" y="4821238"/>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00" name="Rectangle 140"/>
          <p:cNvSpPr>
            <a:spLocks noChangeArrowheads="1"/>
          </p:cNvSpPr>
          <p:nvPr/>
        </p:nvSpPr>
        <p:spPr bwMode="auto">
          <a:xfrm>
            <a:off x="895350" y="4821238"/>
            <a:ext cx="1479550" cy="420687"/>
          </a:xfrm>
          <a:prstGeom prst="rect">
            <a:avLst/>
          </a:prstGeom>
          <a:solidFill>
            <a:srgbClr val="66B3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01" name="Rectangle 141"/>
          <p:cNvSpPr>
            <a:spLocks noChangeArrowheads="1"/>
          </p:cNvSpPr>
          <p:nvPr/>
        </p:nvSpPr>
        <p:spPr bwMode="auto">
          <a:xfrm>
            <a:off x="1498600" y="4795838"/>
            <a:ext cx="30321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a:t>
            </a:r>
          </a:p>
        </p:txBody>
      </p:sp>
      <p:sp>
        <p:nvSpPr>
          <p:cNvPr id="143502" name="Rectangle 142"/>
          <p:cNvSpPr>
            <a:spLocks noChangeArrowheads="1"/>
          </p:cNvSpPr>
          <p:nvPr/>
        </p:nvSpPr>
        <p:spPr bwMode="auto">
          <a:xfrm>
            <a:off x="895350" y="5253038"/>
            <a:ext cx="1479550" cy="46037"/>
          </a:xfrm>
          <a:prstGeom prst="rect">
            <a:avLst/>
          </a:prstGeom>
          <a:solidFill>
            <a:srgbClr val="66B3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03" name="Rectangle 143"/>
          <p:cNvSpPr>
            <a:spLocks noChangeArrowheads="1"/>
          </p:cNvSpPr>
          <p:nvPr/>
        </p:nvSpPr>
        <p:spPr bwMode="auto">
          <a:xfrm>
            <a:off x="2741613" y="4783138"/>
            <a:ext cx="30321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a:t>
            </a:r>
          </a:p>
        </p:txBody>
      </p:sp>
      <p:sp>
        <p:nvSpPr>
          <p:cNvPr id="143504" name="Rectangle 144"/>
          <p:cNvSpPr>
            <a:spLocks noChangeArrowheads="1"/>
          </p:cNvSpPr>
          <p:nvPr/>
        </p:nvSpPr>
        <p:spPr bwMode="auto">
          <a:xfrm>
            <a:off x="3690938" y="4783138"/>
            <a:ext cx="30321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a:t>
            </a:r>
          </a:p>
        </p:txBody>
      </p:sp>
      <p:sp>
        <p:nvSpPr>
          <p:cNvPr id="143505" name="Rectangle 145"/>
          <p:cNvSpPr>
            <a:spLocks noChangeArrowheads="1"/>
          </p:cNvSpPr>
          <p:nvPr/>
        </p:nvSpPr>
        <p:spPr bwMode="auto">
          <a:xfrm>
            <a:off x="4637088" y="4783138"/>
            <a:ext cx="30321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a:t>
            </a:r>
          </a:p>
        </p:txBody>
      </p:sp>
      <p:sp>
        <p:nvSpPr>
          <p:cNvPr id="143506" name="Rectangle 146"/>
          <p:cNvSpPr>
            <a:spLocks noChangeArrowheads="1"/>
          </p:cNvSpPr>
          <p:nvPr/>
        </p:nvSpPr>
        <p:spPr bwMode="auto">
          <a:xfrm>
            <a:off x="5586413" y="4783138"/>
            <a:ext cx="30321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a:t>
            </a:r>
          </a:p>
        </p:txBody>
      </p:sp>
      <p:sp>
        <p:nvSpPr>
          <p:cNvPr id="143507" name="Rectangle 147"/>
          <p:cNvSpPr>
            <a:spLocks noChangeArrowheads="1"/>
          </p:cNvSpPr>
          <p:nvPr/>
        </p:nvSpPr>
        <p:spPr bwMode="auto">
          <a:xfrm>
            <a:off x="892175" y="5307013"/>
            <a:ext cx="148272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08" name="Rectangle 148"/>
          <p:cNvSpPr>
            <a:spLocks noChangeArrowheads="1"/>
          </p:cNvSpPr>
          <p:nvPr/>
        </p:nvSpPr>
        <p:spPr bwMode="auto">
          <a:xfrm>
            <a:off x="2409825" y="5307013"/>
            <a:ext cx="1587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09" name="Rectangle 149"/>
          <p:cNvSpPr>
            <a:spLocks noChangeArrowheads="1"/>
          </p:cNvSpPr>
          <p:nvPr/>
        </p:nvSpPr>
        <p:spPr bwMode="auto">
          <a:xfrm>
            <a:off x="2384425" y="5307013"/>
            <a:ext cx="1587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0" name="Rectangle 150"/>
          <p:cNvSpPr>
            <a:spLocks noChangeArrowheads="1"/>
          </p:cNvSpPr>
          <p:nvPr/>
        </p:nvSpPr>
        <p:spPr bwMode="auto">
          <a:xfrm>
            <a:off x="2435225" y="5307013"/>
            <a:ext cx="89852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1" name="Rectangle 151"/>
          <p:cNvSpPr>
            <a:spLocks noChangeArrowheads="1"/>
          </p:cNvSpPr>
          <p:nvPr/>
        </p:nvSpPr>
        <p:spPr bwMode="auto">
          <a:xfrm>
            <a:off x="3343275" y="5307013"/>
            <a:ext cx="1587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2" name="Rectangle 152"/>
          <p:cNvSpPr>
            <a:spLocks noChangeArrowheads="1"/>
          </p:cNvSpPr>
          <p:nvPr/>
        </p:nvSpPr>
        <p:spPr bwMode="auto">
          <a:xfrm>
            <a:off x="3367088" y="5307013"/>
            <a:ext cx="914400"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3" name="Rectangle 153"/>
          <p:cNvSpPr>
            <a:spLocks noChangeArrowheads="1"/>
          </p:cNvSpPr>
          <p:nvPr/>
        </p:nvSpPr>
        <p:spPr bwMode="auto">
          <a:xfrm>
            <a:off x="4292600" y="5307013"/>
            <a:ext cx="1587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4" name="Rectangle 154"/>
          <p:cNvSpPr>
            <a:spLocks noChangeArrowheads="1"/>
          </p:cNvSpPr>
          <p:nvPr/>
        </p:nvSpPr>
        <p:spPr bwMode="auto">
          <a:xfrm>
            <a:off x="4316413" y="5307013"/>
            <a:ext cx="914400"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5" name="Rectangle 155"/>
          <p:cNvSpPr>
            <a:spLocks noChangeArrowheads="1"/>
          </p:cNvSpPr>
          <p:nvPr/>
        </p:nvSpPr>
        <p:spPr bwMode="auto">
          <a:xfrm>
            <a:off x="5240338" y="5307013"/>
            <a:ext cx="1587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6" name="Rectangle 156"/>
          <p:cNvSpPr>
            <a:spLocks noChangeArrowheads="1"/>
          </p:cNvSpPr>
          <p:nvPr/>
        </p:nvSpPr>
        <p:spPr bwMode="auto">
          <a:xfrm>
            <a:off x="5265738" y="5307013"/>
            <a:ext cx="92392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7" name="Rectangle 157"/>
          <p:cNvSpPr>
            <a:spLocks noChangeArrowheads="1"/>
          </p:cNvSpPr>
          <p:nvPr/>
        </p:nvSpPr>
        <p:spPr bwMode="auto">
          <a:xfrm>
            <a:off x="2384425" y="5332413"/>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8" name="Rectangle 158"/>
          <p:cNvSpPr>
            <a:spLocks noChangeArrowheads="1"/>
          </p:cNvSpPr>
          <p:nvPr/>
        </p:nvSpPr>
        <p:spPr bwMode="auto">
          <a:xfrm>
            <a:off x="2409825" y="5332413"/>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9" name="Rectangle 159"/>
          <p:cNvSpPr>
            <a:spLocks noChangeArrowheads="1"/>
          </p:cNvSpPr>
          <p:nvPr/>
        </p:nvSpPr>
        <p:spPr bwMode="auto">
          <a:xfrm>
            <a:off x="3343275" y="5332413"/>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20" name="Rectangle 160"/>
          <p:cNvSpPr>
            <a:spLocks noChangeArrowheads="1"/>
          </p:cNvSpPr>
          <p:nvPr/>
        </p:nvSpPr>
        <p:spPr bwMode="auto">
          <a:xfrm>
            <a:off x="4292600" y="5332413"/>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21" name="Rectangle 161"/>
          <p:cNvSpPr>
            <a:spLocks noChangeArrowheads="1"/>
          </p:cNvSpPr>
          <p:nvPr/>
        </p:nvSpPr>
        <p:spPr bwMode="auto">
          <a:xfrm>
            <a:off x="5240338" y="5332413"/>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22" name="Rectangle 162"/>
          <p:cNvSpPr>
            <a:spLocks noChangeArrowheads="1"/>
          </p:cNvSpPr>
          <p:nvPr/>
        </p:nvSpPr>
        <p:spPr bwMode="auto">
          <a:xfrm>
            <a:off x="895350" y="5332413"/>
            <a:ext cx="1479550" cy="420687"/>
          </a:xfrm>
          <a:prstGeom prst="rect">
            <a:avLst/>
          </a:prstGeom>
          <a:solidFill>
            <a:srgbClr val="66B3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23" name="Rectangle 163"/>
          <p:cNvSpPr>
            <a:spLocks noChangeArrowheads="1"/>
          </p:cNvSpPr>
          <p:nvPr/>
        </p:nvSpPr>
        <p:spPr bwMode="auto">
          <a:xfrm>
            <a:off x="1487488" y="5307013"/>
            <a:ext cx="38576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a</a:t>
            </a:r>
          </a:p>
        </p:txBody>
      </p:sp>
      <p:sp>
        <p:nvSpPr>
          <p:cNvPr id="143524" name="Rectangle 164"/>
          <p:cNvSpPr>
            <a:spLocks noChangeArrowheads="1"/>
          </p:cNvSpPr>
          <p:nvPr/>
        </p:nvSpPr>
        <p:spPr bwMode="auto">
          <a:xfrm>
            <a:off x="895350" y="5762625"/>
            <a:ext cx="1479550" cy="46038"/>
          </a:xfrm>
          <a:prstGeom prst="rect">
            <a:avLst/>
          </a:prstGeom>
          <a:solidFill>
            <a:srgbClr val="66B3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25" name="Rectangle 165"/>
          <p:cNvSpPr>
            <a:spLocks noChangeArrowheads="1"/>
          </p:cNvSpPr>
          <p:nvPr/>
        </p:nvSpPr>
        <p:spPr bwMode="auto">
          <a:xfrm>
            <a:off x="2503488" y="5294313"/>
            <a:ext cx="42703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Y</a:t>
            </a:r>
          </a:p>
        </p:txBody>
      </p:sp>
      <p:sp>
        <p:nvSpPr>
          <p:cNvPr id="143526" name="Rectangle 166"/>
          <p:cNvSpPr>
            <a:spLocks noChangeArrowheads="1"/>
          </p:cNvSpPr>
          <p:nvPr/>
        </p:nvSpPr>
        <p:spPr bwMode="auto">
          <a:xfrm>
            <a:off x="2747963" y="5468938"/>
            <a:ext cx="561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FFFFFF"/>
                </a:solidFill>
                <a:effectLst>
                  <a:outerShdw blurRad="38100" dist="38100" dir="2700000" algn="tl">
                    <a:srgbClr val="000000"/>
                  </a:outerShdw>
                </a:effectLst>
              </a:rPr>
              <a:t>a11</a:t>
            </a:r>
          </a:p>
        </p:txBody>
      </p:sp>
      <p:sp>
        <p:nvSpPr>
          <p:cNvPr id="143527" name="Rectangle 167"/>
          <p:cNvSpPr>
            <a:spLocks noChangeArrowheads="1"/>
          </p:cNvSpPr>
          <p:nvPr/>
        </p:nvSpPr>
        <p:spPr bwMode="auto">
          <a:xfrm>
            <a:off x="3452813" y="5294313"/>
            <a:ext cx="42703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Y</a:t>
            </a:r>
          </a:p>
        </p:txBody>
      </p:sp>
      <p:sp>
        <p:nvSpPr>
          <p:cNvPr id="143528" name="Rectangle 168"/>
          <p:cNvSpPr>
            <a:spLocks noChangeArrowheads="1"/>
          </p:cNvSpPr>
          <p:nvPr/>
        </p:nvSpPr>
        <p:spPr bwMode="auto">
          <a:xfrm>
            <a:off x="3697288" y="5468938"/>
            <a:ext cx="561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FFFFFF"/>
                </a:solidFill>
                <a:effectLst>
                  <a:outerShdw blurRad="38100" dist="38100" dir="2700000" algn="tl">
                    <a:srgbClr val="000000"/>
                  </a:outerShdw>
                </a:effectLst>
              </a:rPr>
              <a:t>a21</a:t>
            </a:r>
          </a:p>
        </p:txBody>
      </p:sp>
      <p:sp>
        <p:nvSpPr>
          <p:cNvPr id="143529" name="Rectangle 169"/>
          <p:cNvSpPr>
            <a:spLocks noChangeArrowheads="1"/>
          </p:cNvSpPr>
          <p:nvPr/>
        </p:nvSpPr>
        <p:spPr bwMode="auto">
          <a:xfrm>
            <a:off x="4535488" y="5294313"/>
            <a:ext cx="4857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a:t>
            </a:r>
          </a:p>
        </p:txBody>
      </p:sp>
      <p:sp>
        <p:nvSpPr>
          <p:cNvPr id="143530" name="Rectangle 170"/>
          <p:cNvSpPr>
            <a:spLocks noChangeArrowheads="1"/>
          </p:cNvSpPr>
          <p:nvPr/>
        </p:nvSpPr>
        <p:spPr bwMode="auto">
          <a:xfrm>
            <a:off x="5353050" y="5294313"/>
            <a:ext cx="42703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Y</a:t>
            </a:r>
          </a:p>
        </p:txBody>
      </p:sp>
      <p:sp>
        <p:nvSpPr>
          <p:cNvPr id="143531" name="Rectangle 171"/>
          <p:cNvSpPr>
            <a:spLocks noChangeArrowheads="1"/>
          </p:cNvSpPr>
          <p:nvPr/>
        </p:nvSpPr>
        <p:spPr bwMode="auto">
          <a:xfrm>
            <a:off x="5597525" y="5468938"/>
            <a:ext cx="5746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FFFFFF"/>
                </a:solidFill>
                <a:effectLst>
                  <a:outerShdw blurRad="38100" dist="38100" dir="2700000" algn="tl">
                    <a:srgbClr val="000000"/>
                  </a:outerShdw>
                </a:effectLst>
              </a:rPr>
              <a:t>ab1</a:t>
            </a:r>
          </a:p>
        </p:txBody>
      </p:sp>
      <p:sp>
        <p:nvSpPr>
          <p:cNvPr id="143532" name="Rectangle 172"/>
          <p:cNvSpPr>
            <a:spLocks noChangeArrowheads="1"/>
          </p:cNvSpPr>
          <p:nvPr/>
        </p:nvSpPr>
        <p:spPr bwMode="auto">
          <a:xfrm>
            <a:off x="2384425" y="5816600"/>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33" name="Rectangle 173"/>
          <p:cNvSpPr>
            <a:spLocks noChangeArrowheads="1"/>
          </p:cNvSpPr>
          <p:nvPr/>
        </p:nvSpPr>
        <p:spPr bwMode="auto">
          <a:xfrm>
            <a:off x="2409825" y="5816600"/>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34" name="Rectangle 174"/>
          <p:cNvSpPr>
            <a:spLocks noChangeArrowheads="1"/>
          </p:cNvSpPr>
          <p:nvPr/>
        </p:nvSpPr>
        <p:spPr bwMode="auto">
          <a:xfrm>
            <a:off x="3343275" y="5816600"/>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35" name="Rectangle 175"/>
          <p:cNvSpPr>
            <a:spLocks noChangeArrowheads="1"/>
          </p:cNvSpPr>
          <p:nvPr/>
        </p:nvSpPr>
        <p:spPr bwMode="auto">
          <a:xfrm>
            <a:off x="4292600" y="5816600"/>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36" name="Rectangle 176"/>
          <p:cNvSpPr>
            <a:spLocks noChangeArrowheads="1"/>
          </p:cNvSpPr>
          <p:nvPr/>
        </p:nvSpPr>
        <p:spPr bwMode="auto">
          <a:xfrm>
            <a:off x="5240338" y="5816600"/>
            <a:ext cx="15875" cy="47625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37" name="Rectangle 177"/>
          <p:cNvSpPr>
            <a:spLocks noChangeArrowheads="1"/>
          </p:cNvSpPr>
          <p:nvPr/>
        </p:nvSpPr>
        <p:spPr bwMode="auto">
          <a:xfrm>
            <a:off x="895350" y="5816600"/>
            <a:ext cx="1479550" cy="420688"/>
          </a:xfrm>
          <a:prstGeom prst="rect">
            <a:avLst/>
          </a:prstGeom>
          <a:solidFill>
            <a:srgbClr val="66B3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38" name="Rectangle 178"/>
          <p:cNvSpPr>
            <a:spLocks noChangeArrowheads="1"/>
          </p:cNvSpPr>
          <p:nvPr/>
        </p:nvSpPr>
        <p:spPr bwMode="auto">
          <a:xfrm>
            <a:off x="895350" y="6246813"/>
            <a:ext cx="1479550" cy="46037"/>
          </a:xfrm>
          <a:prstGeom prst="rect">
            <a:avLst/>
          </a:prstGeom>
          <a:solidFill>
            <a:srgbClr val="66B3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39" name="Rectangle 179"/>
          <p:cNvSpPr>
            <a:spLocks noChangeArrowheads="1"/>
          </p:cNvSpPr>
          <p:nvPr/>
        </p:nvSpPr>
        <p:spPr bwMode="auto">
          <a:xfrm>
            <a:off x="2503488" y="5778500"/>
            <a:ext cx="42703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Y</a:t>
            </a:r>
          </a:p>
        </p:txBody>
      </p:sp>
      <p:sp>
        <p:nvSpPr>
          <p:cNvPr id="143540" name="Rectangle 180"/>
          <p:cNvSpPr>
            <a:spLocks noChangeArrowheads="1"/>
          </p:cNvSpPr>
          <p:nvPr/>
        </p:nvSpPr>
        <p:spPr bwMode="auto">
          <a:xfrm>
            <a:off x="2747963" y="5954713"/>
            <a:ext cx="561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FFFFFF"/>
                </a:solidFill>
                <a:effectLst>
                  <a:outerShdw blurRad="38100" dist="38100" dir="2700000" algn="tl">
                    <a:srgbClr val="000000"/>
                  </a:outerShdw>
                </a:effectLst>
              </a:rPr>
              <a:t>a12</a:t>
            </a:r>
          </a:p>
        </p:txBody>
      </p:sp>
      <p:sp>
        <p:nvSpPr>
          <p:cNvPr id="143541" name="Rectangle 181"/>
          <p:cNvSpPr>
            <a:spLocks noChangeArrowheads="1"/>
          </p:cNvSpPr>
          <p:nvPr/>
        </p:nvSpPr>
        <p:spPr bwMode="auto">
          <a:xfrm>
            <a:off x="3452813" y="5778500"/>
            <a:ext cx="42703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Y</a:t>
            </a:r>
          </a:p>
        </p:txBody>
      </p:sp>
      <p:sp>
        <p:nvSpPr>
          <p:cNvPr id="143542" name="Rectangle 182"/>
          <p:cNvSpPr>
            <a:spLocks noChangeArrowheads="1"/>
          </p:cNvSpPr>
          <p:nvPr/>
        </p:nvSpPr>
        <p:spPr bwMode="auto">
          <a:xfrm>
            <a:off x="3697288" y="5954713"/>
            <a:ext cx="561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FFFFFF"/>
                </a:solidFill>
                <a:effectLst>
                  <a:outerShdw blurRad="38100" dist="38100" dir="2700000" algn="tl">
                    <a:srgbClr val="000000"/>
                  </a:outerShdw>
                </a:effectLst>
              </a:rPr>
              <a:t>a22</a:t>
            </a:r>
          </a:p>
        </p:txBody>
      </p:sp>
      <p:sp>
        <p:nvSpPr>
          <p:cNvPr id="143543" name="Rectangle 183"/>
          <p:cNvSpPr>
            <a:spLocks noChangeArrowheads="1"/>
          </p:cNvSpPr>
          <p:nvPr/>
        </p:nvSpPr>
        <p:spPr bwMode="auto">
          <a:xfrm>
            <a:off x="4535488" y="5778500"/>
            <a:ext cx="4857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a:t>
            </a:r>
          </a:p>
        </p:txBody>
      </p:sp>
      <p:sp>
        <p:nvSpPr>
          <p:cNvPr id="143544" name="Rectangle 184"/>
          <p:cNvSpPr>
            <a:spLocks noChangeArrowheads="1"/>
          </p:cNvSpPr>
          <p:nvPr/>
        </p:nvSpPr>
        <p:spPr bwMode="auto">
          <a:xfrm>
            <a:off x="5353050" y="5778500"/>
            <a:ext cx="42703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900" b="1">
                <a:solidFill>
                  <a:srgbClr val="FFFFFF"/>
                </a:solidFill>
                <a:effectLst>
                  <a:outerShdw blurRad="38100" dist="38100" dir="2700000" algn="tl">
                    <a:srgbClr val="000000"/>
                  </a:outerShdw>
                </a:effectLst>
              </a:rPr>
              <a:t>Y</a:t>
            </a:r>
          </a:p>
        </p:txBody>
      </p:sp>
      <p:sp>
        <p:nvSpPr>
          <p:cNvPr id="143545" name="Rectangle 185"/>
          <p:cNvSpPr>
            <a:spLocks noChangeArrowheads="1"/>
          </p:cNvSpPr>
          <p:nvPr/>
        </p:nvSpPr>
        <p:spPr bwMode="auto">
          <a:xfrm>
            <a:off x="5597525" y="5954713"/>
            <a:ext cx="5746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FFFFFF"/>
                </a:solidFill>
                <a:effectLst>
                  <a:outerShdw blurRad="38100" dist="38100" dir="2700000" algn="tl">
                    <a:srgbClr val="000000"/>
                  </a:outerShdw>
                </a:effectLst>
              </a:rPr>
              <a:t>ab2</a:t>
            </a:r>
          </a:p>
        </p:txBody>
      </p:sp>
    </p:spTree>
    <p:extLst>
      <p:ext uri="{BB962C8B-B14F-4D97-AF65-F5344CB8AC3E}">
        <p14:creationId xmlns:p14="http://schemas.microsoft.com/office/powerpoint/2010/main" val="2875803127"/>
      </p:ext>
    </p:extLst>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4A412DD-35C2-421A-8288-FA540CC166A7}" type="slidenum">
              <a:rPr lang="en-US" altLang="en-US"/>
              <a:pPr/>
              <a:t>46</a:t>
            </a:fld>
            <a:endParaRPr lang="en-US" altLang="en-US"/>
          </a:p>
        </p:txBody>
      </p:sp>
      <p:sp>
        <p:nvSpPr>
          <p:cNvPr id="14541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Two-Way ANOVA </a:t>
            </a:r>
            <a:br>
              <a:rPr lang="en-US" altLang="en-US"/>
            </a:br>
            <a:r>
              <a:rPr lang="en-US" altLang="en-US"/>
              <a:t>Null Hypotheses</a:t>
            </a:r>
          </a:p>
        </p:txBody>
      </p:sp>
      <p:sp>
        <p:nvSpPr>
          <p:cNvPr id="145411" name="Rectangle 3"/>
          <p:cNvSpPr>
            <a:spLocks noGrp="1" noChangeArrowheads="1"/>
          </p:cNvSpPr>
          <p:nvPr>
            <p:ph type="body" idx="1"/>
          </p:nvPr>
        </p:nvSpPr>
        <p:spPr>
          <a:xfrm>
            <a:off x="754063" y="1911350"/>
            <a:ext cx="7929562" cy="421163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buFont typeface="Wingdings" pitchFamily="2" charset="2"/>
              <a:buNone/>
            </a:pPr>
            <a:r>
              <a:rPr lang="en-US" altLang="en-US"/>
              <a:t>1.	No Difference in Means Due to Factor A</a:t>
            </a:r>
          </a:p>
          <a:p>
            <a:pPr lvl="1"/>
            <a:r>
              <a:rPr lang="en-US" altLang="en-US"/>
              <a:t>H</a:t>
            </a:r>
            <a:r>
              <a:rPr lang="en-US" altLang="en-US" baseline="-25000"/>
              <a:t>0</a:t>
            </a:r>
            <a:r>
              <a:rPr lang="en-US" altLang="en-US"/>
              <a:t>: </a:t>
            </a:r>
            <a:r>
              <a:rPr lang="en-US" altLang="en-US">
                <a:latin typeface="Symbol" pitchFamily="18" charset="2"/>
              </a:rPr>
              <a:t></a:t>
            </a:r>
            <a:r>
              <a:rPr lang="en-US" altLang="en-US" baseline="-25000"/>
              <a:t>1</a:t>
            </a:r>
            <a:r>
              <a:rPr lang="en-US" altLang="en-US" b="1" baseline="-25000">
                <a:solidFill>
                  <a:schemeClr val="accent2"/>
                </a:solidFill>
              </a:rPr>
              <a:t>.</a:t>
            </a:r>
            <a:r>
              <a:rPr lang="en-US" altLang="en-US" b="1">
                <a:solidFill>
                  <a:schemeClr val="accent2"/>
                </a:solidFill>
              </a:rPr>
              <a:t> </a:t>
            </a:r>
            <a:r>
              <a:rPr lang="en-US" altLang="en-US"/>
              <a:t>= </a:t>
            </a:r>
            <a:r>
              <a:rPr lang="en-US" altLang="en-US">
                <a:latin typeface="Symbol" pitchFamily="18" charset="2"/>
              </a:rPr>
              <a:t></a:t>
            </a:r>
            <a:r>
              <a:rPr lang="en-US" altLang="en-US" baseline="-25000"/>
              <a:t>2</a:t>
            </a:r>
            <a:r>
              <a:rPr lang="en-US" altLang="en-US" b="1" baseline="-25000">
                <a:solidFill>
                  <a:schemeClr val="accent2"/>
                </a:solidFill>
              </a:rPr>
              <a:t>.</a:t>
            </a:r>
            <a:r>
              <a:rPr lang="en-US" altLang="en-US" b="1">
                <a:solidFill>
                  <a:schemeClr val="accent2"/>
                </a:solidFill>
              </a:rPr>
              <a:t> </a:t>
            </a:r>
            <a:r>
              <a:rPr lang="en-US" altLang="en-US"/>
              <a:t>=... = </a:t>
            </a:r>
            <a:r>
              <a:rPr lang="en-US" altLang="en-US">
                <a:latin typeface="Symbol" pitchFamily="18" charset="2"/>
              </a:rPr>
              <a:t></a:t>
            </a:r>
            <a:r>
              <a:rPr lang="en-US" altLang="en-US" baseline="-25000"/>
              <a:t>a</a:t>
            </a:r>
            <a:r>
              <a:rPr lang="en-US" altLang="en-US" b="1" baseline="-25000">
                <a:solidFill>
                  <a:schemeClr val="accent2"/>
                </a:solidFill>
              </a:rPr>
              <a:t>.</a:t>
            </a:r>
            <a:endParaRPr lang="en-US" altLang="en-US"/>
          </a:p>
          <a:p>
            <a:pPr>
              <a:spcBef>
                <a:spcPct val="40000"/>
              </a:spcBef>
              <a:buFont typeface="Wingdings" pitchFamily="2" charset="2"/>
              <a:buNone/>
            </a:pPr>
            <a:r>
              <a:rPr lang="en-US" altLang="en-US"/>
              <a:t>2.	No Difference in Means Due to Factor B</a:t>
            </a:r>
          </a:p>
          <a:p>
            <a:pPr lvl="1"/>
            <a:r>
              <a:rPr lang="en-US" altLang="en-US"/>
              <a:t>H</a:t>
            </a:r>
            <a:r>
              <a:rPr lang="en-US" altLang="en-US" baseline="-25000"/>
              <a:t>0</a:t>
            </a:r>
            <a:r>
              <a:rPr lang="en-US" altLang="en-US"/>
              <a:t>: </a:t>
            </a:r>
            <a:r>
              <a:rPr lang="en-US" altLang="en-US">
                <a:latin typeface="Symbol" pitchFamily="18" charset="2"/>
              </a:rPr>
              <a:t></a:t>
            </a:r>
            <a:r>
              <a:rPr lang="en-US" altLang="en-US" b="1" baseline="-25000">
                <a:solidFill>
                  <a:schemeClr val="accent2"/>
                </a:solidFill>
              </a:rPr>
              <a:t>.</a:t>
            </a:r>
            <a:r>
              <a:rPr lang="en-US" altLang="en-US" baseline="-25000"/>
              <a:t>1</a:t>
            </a:r>
            <a:r>
              <a:rPr lang="en-US" altLang="en-US"/>
              <a:t> = </a:t>
            </a:r>
            <a:r>
              <a:rPr lang="en-US" altLang="en-US">
                <a:latin typeface="Symbol" pitchFamily="18" charset="2"/>
              </a:rPr>
              <a:t></a:t>
            </a:r>
            <a:r>
              <a:rPr lang="en-US" altLang="en-US" b="1" baseline="-25000">
                <a:solidFill>
                  <a:schemeClr val="accent2"/>
                </a:solidFill>
              </a:rPr>
              <a:t>.</a:t>
            </a:r>
            <a:r>
              <a:rPr lang="en-US" altLang="en-US" baseline="-25000"/>
              <a:t>2</a:t>
            </a:r>
            <a:r>
              <a:rPr lang="en-US" altLang="en-US"/>
              <a:t> =... = </a:t>
            </a:r>
            <a:r>
              <a:rPr lang="en-US" altLang="en-US">
                <a:latin typeface="Symbol" pitchFamily="18" charset="2"/>
              </a:rPr>
              <a:t></a:t>
            </a:r>
            <a:r>
              <a:rPr lang="en-US" altLang="en-US" b="1" baseline="-25000">
                <a:solidFill>
                  <a:schemeClr val="accent2"/>
                </a:solidFill>
              </a:rPr>
              <a:t>.</a:t>
            </a:r>
            <a:r>
              <a:rPr lang="en-US" altLang="en-US" baseline="-25000"/>
              <a:t>b</a:t>
            </a:r>
            <a:endParaRPr lang="en-US" altLang="en-US"/>
          </a:p>
          <a:p>
            <a:pPr>
              <a:spcBef>
                <a:spcPct val="40000"/>
              </a:spcBef>
              <a:buFont typeface="Wingdings" pitchFamily="2" charset="2"/>
              <a:buNone/>
            </a:pPr>
            <a:r>
              <a:rPr lang="en-US" altLang="en-US"/>
              <a:t>3.	No Interaction of Factors A &amp; B</a:t>
            </a:r>
          </a:p>
          <a:p>
            <a:pPr lvl="1"/>
            <a:r>
              <a:rPr lang="en-US" altLang="en-US"/>
              <a:t>H</a:t>
            </a:r>
            <a:r>
              <a:rPr lang="en-US" altLang="en-US" baseline="-25000"/>
              <a:t>0</a:t>
            </a:r>
            <a:r>
              <a:rPr lang="en-US" altLang="en-US"/>
              <a:t>: AB</a:t>
            </a:r>
            <a:r>
              <a:rPr lang="en-US" altLang="en-US" baseline="-25000"/>
              <a:t>ij</a:t>
            </a:r>
            <a:r>
              <a:rPr lang="en-US" altLang="en-US"/>
              <a:t> = 0</a:t>
            </a:r>
          </a:p>
        </p:txBody>
      </p:sp>
    </p:spTree>
    <p:extLst>
      <p:ext uri="{BB962C8B-B14F-4D97-AF65-F5344CB8AC3E}">
        <p14:creationId xmlns:p14="http://schemas.microsoft.com/office/powerpoint/2010/main" val="181897214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wipe(left)">
                                      <p:cBhvr>
                                        <p:cTn id="7" dur="500"/>
                                        <p:tgtEl>
                                          <p:spTgt spid="145411">
                                            <p:txEl>
                                              <p:pRg st="0" end="0"/>
                                            </p:txEl>
                                          </p:spTgt>
                                        </p:tgtEl>
                                      </p:cBhvr>
                                    </p:animEffect>
                                  </p:childTnLst>
                                  <p:subTnLst>
                                    <p:animClr clrSpc="rgb" dir="cw">
                                      <p:cBhvr override="childStyle">
                                        <p:cTn dur="1" fill="hold" display="0" masterRel="nextClick" afterEffect="1"/>
                                        <p:tgtEl>
                                          <p:spTgt spid="145411">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145411">
                                            <p:txEl>
                                              <p:pRg st="1" end="1"/>
                                            </p:txEl>
                                          </p:spTgt>
                                        </p:tgtEl>
                                        <p:attrNameLst>
                                          <p:attrName>style.visibility</p:attrName>
                                        </p:attrNameLst>
                                      </p:cBhvr>
                                      <p:to>
                                        <p:strVal val="visible"/>
                                      </p:to>
                                    </p:set>
                                    <p:animEffect transition="in" filter="wipe(left)">
                                      <p:cBhvr>
                                        <p:cTn id="10" dur="500"/>
                                        <p:tgtEl>
                                          <p:spTgt spid="145411">
                                            <p:txEl>
                                              <p:pRg st="1" end="1"/>
                                            </p:txEl>
                                          </p:spTgt>
                                        </p:tgtEl>
                                      </p:cBhvr>
                                    </p:animEffect>
                                  </p:childTnLst>
                                  <p:subTnLst>
                                    <p:animClr clrSpc="rgb" dir="cw">
                                      <p:cBhvr override="childStyle">
                                        <p:cTn dur="1" fill="hold" display="0" masterRel="nextClick" afterEffect="1"/>
                                        <p:tgtEl>
                                          <p:spTgt spid="145411">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5411">
                                            <p:txEl>
                                              <p:pRg st="2" end="2"/>
                                            </p:txEl>
                                          </p:spTgt>
                                        </p:tgtEl>
                                        <p:attrNameLst>
                                          <p:attrName>style.visibility</p:attrName>
                                        </p:attrNameLst>
                                      </p:cBhvr>
                                      <p:to>
                                        <p:strVal val="visible"/>
                                      </p:to>
                                    </p:set>
                                    <p:animEffect transition="in" filter="wipe(left)">
                                      <p:cBhvr>
                                        <p:cTn id="15" dur="500"/>
                                        <p:tgtEl>
                                          <p:spTgt spid="145411">
                                            <p:txEl>
                                              <p:pRg st="2" end="2"/>
                                            </p:txEl>
                                          </p:spTgt>
                                        </p:tgtEl>
                                      </p:cBhvr>
                                    </p:animEffect>
                                  </p:childTnLst>
                                  <p:subTnLst>
                                    <p:animClr clrSpc="rgb" dir="cw">
                                      <p:cBhvr override="childStyle">
                                        <p:cTn dur="1" fill="hold" display="0" masterRel="nextClick" afterEffect="1"/>
                                        <p:tgtEl>
                                          <p:spTgt spid="145411">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145411">
                                            <p:txEl>
                                              <p:pRg st="3" end="3"/>
                                            </p:txEl>
                                          </p:spTgt>
                                        </p:tgtEl>
                                        <p:attrNameLst>
                                          <p:attrName>style.visibility</p:attrName>
                                        </p:attrNameLst>
                                      </p:cBhvr>
                                      <p:to>
                                        <p:strVal val="visible"/>
                                      </p:to>
                                    </p:set>
                                    <p:animEffect transition="in" filter="wipe(left)">
                                      <p:cBhvr>
                                        <p:cTn id="18" dur="500"/>
                                        <p:tgtEl>
                                          <p:spTgt spid="145411">
                                            <p:txEl>
                                              <p:pRg st="3" end="3"/>
                                            </p:txEl>
                                          </p:spTgt>
                                        </p:tgtEl>
                                      </p:cBhvr>
                                    </p:animEffect>
                                  </p:childTnLst>
                                  <p:subTnLst>
                                    <p:animClr clrSpc="rgb" dir="cw">
                                      <p:cBhvr override="childStyle">
                                        <p:cTn dur="1" fill="hold" display="0" masterRel="nextClick" afterEffect="1"/>
                                        <p:tgtEl>
                                          <p:spTgt spid="145411">
                                            <p:txEl>
                                              <p:pRg st="3" end="3"/>
                                            </p:txEl>
                                          </p:spTgt>
                                        </p:tgtEl>
                                        <p:attrNameLst>
                                          <p:attrName>ppt_c</p:attrName>
                                        </p:attrNameLst>
                                      </p:cBhvr>
                                      <p:to>
                                        <a:schemeClr val="fo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5411">
                                            <p:txEl>
                                              <p:pRg st="4" end="4"/>
                                            </p:txEl>
                                          </p:spTgt>
                                        </p:tgtEl>
                                        <p:attrNameLst>
                                          <p:attrName>style.visibility</p:attrName>
                                        </p:attrNameLst>
                                      </p:cBhvr>
                                      <p:to>
                                        <p:strVal val="visible"/>
                                      </p:to>
                                    </p:set>
                                    <p:animEffect transition="in" filter="wipe(left)">
                                      <p:cBhvr>
                                        <p:cTn id="23" dur="500"/>
                                        <p:tgtEl>
                                          <p:spTgt spid="145411">
                                            <p:txEl>
                                              <p:pRg st="4" end="4"/>
                                            </p:txEl>
                                          </p:spTgt>
                                        </p:tgtEl>
                                      </p:cBhvr>
                                    </p:animEffect>
                                  </p:childTnLst>
                                  <p:subTnLst>
                                    <p:animClr clrSpc="rgb" dir="cw">
                                      <p:cBhvr override="childStyle">
                                        <p:cTn dur="1" fill="hold" display="0" masterRel="nextClick" afterEffect="1"/>
                                        <p:tgtEl>
                                          <p:spTgt spid="145411">
                                            <p:txEl>
                                              <p:pRg st="4" end="4"/>
                                            </p:txEl>
                                          </p:spTgt>
                                        </p:tgtEl>
                                        <p:attrNameLst>
                                          <p:attrName>ppt_c</p:attrName>
                                        </p:attrNameLst>
                                      </p:cBhvr>
                                      <p:to>
                                        <a:schemeClr val="folHlink"/>
                                      </p:to>
                                    </p:animClr>
                                  </p:subTnLst>
                                </p:cTn>
                              </p:par>
                              <p:par>
                                <p:cTn id="24" presetID="22" presetClass="entr" presetSubtype="8" fill="hold" grpId="0" nodeType="withEffect">
                                  <p:stCondLst>
                                    <p:cond delay="0"/>
                                  </p:stCondLst>
                                  <p:childTnLst>
                                    <p:set>
                                      <p:cBhvr>
                                        <p:cTn id="25" dur="1" fill="hold">
                                          <p:stCondLst>
                                            <p:cond delay="0"/>
                                          </p:stCondLst>
                                        </p:cTn>
                                        <p:tgtEl>
                                          <p:spTgt spid="145411">
                                            <p:txEl>
                                              <p:pRg st="5" end="5"/>
                                            </p:txEl>
                                          </p:spTgt>
                                        </p:tgtEl>
                                        <p:attrNameLst>
                                          <p:attrName>style.visibility</p:attrName>
                                        </p:attrNameLst>
                                      </p:cBhvr>
                                      <p:to>
                                        <p:strVal val="visible"/>
                                      </p:to>
                                    </p:set>
                                    <p:animEffect transition="in" filter="wipe(left)">
                                      <p:cBhvr>
                                        <p:cTn id="26" dur="500"/>
                                        <p:tgtEl>
                                          <p:spTgt spid="145411">
                                            <p:txEl>
                                              <p:pRg st="5" end="5"/>
                                            </p:txEl>
                                          </p:spTgt>
                                        </p:tgtEl>
                                      </p:cBhvr>
                                    </p:animEffect>
                                  </p:childTnLst>
                                  <p:subTnLst>
                                    <p:animClr clrSpc="rgb" dir="cw">
                                      <p:cBhvr override="childStyle">
                                        <p:cTn dur="1" fill="hold" display="0" masterRel="nextClick" afterEffect="1"/>
                                        <p:tgtEl>
                                          <p:spTgt spid="145411">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A4C059C9-ECC7-4EC4-8A24-E89D2B6D2172}" type="slidenum">
              <a:rPr lang="en-US" altLang="en-US"/>
              <a:pPr/>
              <a:t>47</a:t>
            </a:fld>
            <a:endParaRPr lang="en-US" altLang="en-US"/>
          </a:p>
        </p:txBody>
      </p:sp>
      <p:sp>
        <p:nvSpPr>
          <p:cNvPr id="147458" name="Rectangle 2"/>
          <p:cNvSpPr>
            <a:spLocks noChangeArrowheads="1"/>
          </p:cNvSpPr>
          <p:nvPr/>
        </p:nvSpPr>
        <p:spPr bwMode="auto">
          <a:xfrm>
            <a:off x="3205163" y="1989138"/>
            <a:ext cx="2811462" cy="515937"/>
          </a:xfrm>
          <a:prstGeom prst="rect">
            <a:avLst/>
          </a:prstGeom>
          <a:solidFill>
            <a:schemeClr va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spcBef>
                <a:spcPct val="50000"/>
              </a:spcBef>
            </a:pPr>
            <a:r>
              <a:rPr lang="en-US" altLang="en-US" sz="2800" b="1">
                <a:effectLst>
                  <a:outerShdw blurRad="38100" dist="38100" dir="2700000" algn="tl">
                    <a:srgbClr val="000000"/>
                  </a:outerShdw>
                </a:effectLst>
              </a:rPr>
              <a:t>Total Variation</a:t>
            </a:r>
          </a:p>
        </p:txBody>
      </p:sp>
      <p:sp>
        <p:nvSpPr>
          <p:cNvPr id="147459" name="Rectangle 3"/>
          <p:cNvSpPr>
            <a:spLocks noGrp="1" noChangeArrowheads="1"/>
          </p:cNvSpPr>
          <p:nvPr>
            <p:ph type="title"/>
          </p:nvPr>
        </p:nvSpPr>
        <p:spPr>
          <a:xfrm>
            <a:off x="533400" y="152400"/>
            <a:ext cx="74549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Two-Way ANOVA </a:t>
            </a:r>
            <a:r>
              <a:rPr lang="en-US" altLang="en-US" sz="4000"/>
              <a:t/>
            </a:r>
            <a:br>
              <a:rPr lang="en-US" altLang="en-US" sz="4000"/>
            </a:br>
            <a:r>
              <a:rPr lang="en-US" altLang="en-US"/>
              <a:t>Total Variation Partitioning </a:t>
            </a:r>
          </a:p>
        </p:txBody>
      </p:sp>
      <p:sp>
        <p:nvSpPr>
          <p:cNvPr id="147460" name="Rectangle 4"/>
          <p:cNvSpPr>
            <a:spLocks noChangeArrowheads="1"/>
          </p:cNvSpPr>
          <p:nvPr/>
        </p:nvSpPr>
        <p:spPr bwMode="auto">
          <a:xfrm>
            <a:off x="458788" y="3433763"/>
            <a:ext cx="2740025" cy="819150"/>
          </a:xfrm>
          <a:prstGeom prst="rect">
            <a:avLst/>
          </a:prstGeom>
          <a:solidFill>
            <a:schemeClr va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spcBef>
                <a:spcPct val="50000"/>
              </a:spcBef>
            </a:pPr>
            <a:r>
              <a:rPr lang="en-US" altLang="en-US" sz="2400" b="1">
                <a:effectLst>
                  <a:outerShdw blurRad="38100" dist="38100" dir="2700000" algn="tl">
                    <a:srgbClr val="000000"/>
                  </a:outerShdw>
                </a:effectLst>
              </a:rPr>
              <a:t>Variation Due to Treatment A</a:t>
            </a:r>
          </a:p>
        </p:txBody>
      </p:sp>
      <p:sp>
        <p:nvSpPr>
          <p:cNvPr id="147461" name="Rectangle 5"/>
          <p:cNvSpPr>
            <a:spLocks noChangeArrowheads="1"/>
          </p:cNvSpPr>
          <p:nvPr/>
        </p:nvSpPr>
        <p:spPr bwMode="auto">
          <a:xfrm>
            <a:off x="4832350" y="5029200"/>
            <a:ext cx="2892425" cy="819150"/>
          </a:xfrm>
          <a:prstGeom prst="rect">
            <a:avLst/>
          </a:prstGeom>
          <a:solidFill>
            <a:schemeClr va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spcBef>
                <a:spcPct val="50000"/>
              </a:spcBef>
            </a:pPr>
            <a:r>
              <a:rPr lang="en-US" altLang="en-US" sz="2400" b="1">
                <a:effectLst>
                  <a:outerShdw blurRad="38100" dist="38100" dir="2700000" algn="tl">
                    <a:srgbClr val="000000"/>
                  </a:outerShdw>
                </a:effectLst>
              </a:rPr>
              <a:t>Variation Due to Random Sampling</a:t>
            </a:r>
          </a:p>
        </p:txBody>
      </p:sp>
      <p:sp>
        <p:nvSpPr>
          <p:cNvPr id="147462" name="Freeform 6"/>
          <p:cNvSpPr>
            <a:spLocks/>
          </p:cNvSpPr>
          <p:nvPr/>
        </p:nvSpPr>
        <p:spPr bwMode="auto">
          <a:xfrm>
            <a:off x="4343400" y="2579688"/>
            <a:ext cx="788988" cy="1454150"/>
          </a:xfrm>
          <a:custGeom>
            <a:avLst/>
            <a:gdLst>
              <a:gd name="T0" fmla="*/ 11 w 497"/>
              <a:gd name="T1" fmla="*/ 0 h 916"/>
              <a:gd name="T2" fmla="*/ 0 w 497"/>
              <a:gd name="T3" fmla="*/ 59 h 916"/>
              <a:gd name="T4" fmla="*/ 42 w 497"/>
              <a:gd name="T5" fmla="*/ 85 h 916"/>
              <a:gd name="T6" fmla="*/ 82 w 497"/>
              <a:gd name="T7" fmla="*/ 113 h 916"/>
              <a:gd name="T8" fmla="*/ 115 w 497"/>
              <a:gd name="T9" fmla="*/ 142 h 916"/>
              <a:gd name="T10" fmla="*/ 149 w 497"/>
              <a:gd name="T11" fmla="*/ 175 h 916"/>
              <a:gd name="T12" fmla="*/ 180 w 497"/>
              <a:gd name="T13" fmla="*/ 205 h 916"/>
              <a:gd name="T14" fmla="*/ 202 w 497"/>
              <a:gd name="T15" fmla="*/ 235 h 916"/>
              <a:gd name="T16" fmla="*/ 225 w 497"/>
              <a:gd name="T17" fmla="*/ 261 h 916"/>
              <a:gd name="T18" fmla="*/ 250 w 497"/>
              <a:gd name="T19" fmla="*/ 294 h 916"/>
              <a:gd name="T20" fmla="*/ 270 w 497"/>
              <a:gd name="T21" fmla="*/ 330 h 916"/>
              <a:gd name="T22" fmla="*/ 292 w 497"/>
              <a:gd name="T23" fmla="*/ 378 h 916"/>
              <a:gd name="T24" fmla="*/ 309 w 497"/>
              <a:gd name="T25" fmla="*/ 418 h 916"/>
              <a:gd name="T26" fmla="*/ 326 w 497"/>
              <a:gd name="T27" fmla="*/ 457 h 916"/>
              <a:gd name="T28" fmla="*/ 341 w 497"/>
              <a:gd name="T29" fmla="*/ 504 h 916"/>
              <a:gd name="T30" fmla="*/ 358 w 497"/>
              <a:gd name="T31" fmla="*/ 557 h 916"/>
              <a:gd name="T32" fmla="*/ 379 w 497"/>
              <a:gd name="T33" fmla="*/ 619 h 916"/>
              <a:gd name="T34" fmla="*/ 388 w 497"/>
              <a:gd name="T35" fmla="*/ 661 h 916"/>
              <a:gd name="T36" fmla="*/ 398 w 497"/>
              <a:gd name="T37" fmla="*/ 707 h 916"/>
              <a:gd name="T38" fmla="*/ 408 w 497"/>
              <a:gd name="T39" fmla="*/ 751 h 916"/>
              <a:gd name="T40" fmla="*/ 416 w 497"/>
              <a:gd name="T41" fmla="*/ 795 h 916"/>
              <a:gd name="T42" fmla="*/ 424 w 497"/>
              <a:gd name="T43" fmla="*/ 862 h 916"/>
              <a:gd name="T44" fmla="*/ 427 w 497"/>
              <a:gd name="T45" fmla="*/ 915 h 916"/>
              <a:gd name="T46" fmla="*/ 496 w 497"/>
              <a:gd name="T47" fmla="*/ 914 h 916"/>
              <a:gd name="T48" fmla="*/ 491 w 497"/>
              <a:gd name="T49" fmla="*/ 821 h 916"/>
              <a:gd name="T50" fmla="*/ 476 w 497"/>
              <a:gd name="T51" fmla="*/ 722 h 916"/>
              <a:gd name="T52" fmla="*/ 457 w 497"/>
              <a:gd name="T53" fmla="*/ 638 h 916"/>
              <a:gd name="T54" fmla="*/ 429 w 497"/>
              <a:gd name="T55" fmla="*/ 545 h 916"/>
              <a:gd name="T56" fmla="*/ 393 w 497"/>
              <a:gd name="T57" fmla="*/ 412 h 916"/>
              <a:gd name="T58" fmla="*/ 345 w 497"/>
              <a:gd name="T59" fmla="*/ 301 h 916"/>
              <a:gd name="T60" fmla="*/ 292 w 497"/>
              <a:gd name="T61" fmla="*/ 203 h 916"/>
              <a:gd name="T62" fmla="*/ 240 w 497"/>
              <a:gd name="T63" fmla="*/ 138 h 916"/>
              <a:gd name="T64" fmla="*/ 171 w 497"/>
              <a:gd name="T65" fmla="*/ 73 h 916"/>
              <a:gd name="T66" fmla="*/ 112 w 497"/>
              <a:gd name="T67" fmla="*/ 40 h 916"/>
              <a:gd name="T68" fmla="*/ 11 w 497"/>
              <a:gd name="T69" fmla="*/ 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7" h="916">
                <a:moveTo>
                  <a:pt x="11" y="0"/>
                </a:moveTo>
                <a:lnTo>
                  <a:pt x="0" y="59"/>
                </a:lnTo>
                <a:lnTo>
                  <a:pt x="42" y="85"/>
                </a:lnTo>
                <a:lnTo>
                  <a:pt x="82" y="113"/>
                </a:lnTo>
                <a:lnTo>
                  <a:pt x="115" y="142"/>
                </a:lnTo>
                <a:lnTo>
                  <a:pt x="149" y="175"/>
                </a:lnTo>
                <a:lnTo>
                  <a:pt x="180" y="205"/>
                </a:lnTo>
                <a:lnTo>
                  <a:pt x="202" y="235"/>
                </a:lnTo>
                <a:lnTo>
                  <a:pt x="225" y="261"/>
                </a:lnTo>
                <a:lnTo>
                  <a:pt x="250" y="294"/>
                </a:lnTo>
                <a:lnTo>
                  <a:pt x="270" y="330"/>
                </a:lnTo>
                <a:lnTo>
                  <a:pt x="292" y="378"/>
                </a:lnTo>
                <a:lnTo>
                  <a:pt x="309" y="418"/>
                </a:lnTo>
                <a:lnTo>
                  <a:pt x="326" y="457"/>
                </a:lnTo>
                <a:lnTo>
                  <a:pt x="341" y="504"/>
                </a:lnTo>
                <a:lnTo>
                  <a:pt x="358" y="557"/>
                </a:lnTo>
                <a:lnTo>
                  <a:pt x="379" y="619"/>
                </a:lnTo>
                <a:lnTo>
                  <a:pt x="388" y="661"/>
                </a:lnTo>
                <a:lnTo>
                  <a:pt x="398" y="707"/>
                </a:lnTo>
                <a:lnTo>
                  <a:pt x="408" y="751"/>
                </a:lnTo>
                <a:lnTo>
                  <a:pt x="416" y="795"/>
                </a:lnTo>
                <a:lnTo>
                  <a:pt x="424" y="862"/>
                </a:lnTo>
                <a:lnTo>
                  <a:pt x="427" y="915"/>
                </a:lnTo>
                <a:lnTo>
                  <a:pt x="496" y="914"/>
                </a:lnTo>
                <a:lnTo>
                  <a:pt x="491" y="821"/>
                </a:lnTo>
                <a:lnTo>
                  <a:pt x="476" y="722"/>
                </a:lnTo>
                <a:lnTo>
                  <a:pt x="457" y="638"/>
                </a:lnTo>
                <a:lnTo>
                  <a:pt x="429" y="545"/>
                </a:lnTo>
                <a:lnTo>
                  <a:pt x="393" y="412"/>
                </a:lnTo>
                <a:lnTo>
                  <a:pt x="345" y="301"/>
                </a:lnTo>
                <a:lnTo>
                  <a:pt x="292" y="203"/>
                </a:lnTo>
                <a:lnTo>
                  <a:pt x="240" y="138"/>
                </a:lnTo>
                <a:lnTo>
                  <a:pt x="171" y="73"/>
                </a:lnTo>
                <a:lnTo>
                  <a:pt x="112" y="40"/>
                </a:lnTo>
                <a:lnTo>
                  <a:pt x="11" y="0"/>
                </a:lnTo>
              </a:path>
            </a:pathLst>
          </a:custGeom>
          <a:solidFill>
            <a:srgbClr val="AE5BAE"/>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7463" name="Freeform 7"/>
          <p:cNvSpPr>
            <a:spLocks/>
          </p:cNvSpPr>
          <p:nvPr/>
        </p:nvSpPr>
        <p:spPr bwMode="auto">
          <a:xfrm>
            <a:off x="5218113" y="3967163"/>
            <a:ext cx="696912" cy="808037"/>
          </a:xfrm>
          <a:custGeom>
            <a:avLst/>
            <a:gdLst>
              <a:gd name="T0" fmla="*/ 25 w 439"/>
              <a:gd name="T1" fmla="*/ 377 h 509"/>
              <a:gd name="T2" fmla="*/ 0 w 439"/>
              <a:gd name="T3" fmla="*/ 508 h 509"/>
              <a:gd name="T4" fmla="*/ 19 w 439"/>
              <a:gd name="T5" fmla="*/ 478 h 509"/>
              <a:gd name="T6" fmla="*/ 40 w 439"/>
              <a:gd name="T7" fmla="*/ 445 h 509"/>
              <a:gd name="T8" fmla="*/ 67 w 439"/>
              <a:gd name="T9" fmla="*/ 414 h 509"/>
              <a:gd name="T10" fmla="*/ 98 w 439"/>
              <a:gd name="T11" fmla="*/ 378 h 509"/>
              <a:gd name="T12" fmla="*/ 130 w 439"/>
              <a:gd name="T13" fmla="*/ 338 h 509"/>
              <a:gd name="T14" fmla="*/ 163 w 439"/>
              <a:gd name="T15" fmla="*/ 301 h 509"/>
              <a:gd name="T16" fmla="*/ 191 w 439"/>
              <a:gd name="T17" fmla="*/ 267 h 509"/>
              <a:gd name="T18" fmla="*/ 218 w 439"/>
              <a:gd name="T19" fmla="*/ 240 h 509"/>
              <a:gd name="T20" fmla="*/ 244 w 439"/>
              <a:gd name="T21" fmla="*/ 217 h 509"/>
              <a:gd name="T22" fmla="*/ 273 w 439"/>
              <a:gd name="T23" fmla="*/ 192 h 509"/>
              <a:gd name="T24" fmla="*/ 305 w 439"/>
              <a:gd name="T25" fmla="*/ 166 h 509"/>
              <a:gd name="T26" fmla="*/ 335 w 439"/>
              <a:gd name="T27" fmla="*/ 148 h 509"/>
              <a:gd name="T28" fmla="*/ 364 w 439"/>
              <a:gd name="T29" fmla="*/ 132 h 509"/>
              <a:gd name="T30" fmla="*/ 395 w 439"/>
              <a:gd name="T31" fmla="*/ 114 h 509"/>
              <a:gd name="T32" fmla="*/ 419 w 439"/>
              <a:gd name="T33" fmla="*/ 100 h 509"/>
              <a:gd name="T34" fmla="*/ 438 w 439"/>
              <a:gd name="T35" fmla="*/ 0 h 509"/>
              <a:gd name="T36" fmla="*/ 397 w 439"/>
              <a:gd name="T37" fmla="*/ 12 h 509"/>
              <a:gd name="T38" fmla="*/ 336 w 439"/>
              <a:gd name="T39" fmla="*/ 47 h 509"/>
              <a:gd name="T40" fmla="*/ 260 w 439"/>
              <a:gd name="T41" fmla="*/ 89 h 509"/>
              <a:gd name="T42" fmla="*/ 198 w 439"/>
              <a:gd name="T43" fmla="*/ 141 h 509"/>
              <a:gd name="T44" fmla="*/ 136 w 439"/>
              <a:gd name="T45" fmla="*/ 219 h 509"/>
              <a:gd name="T46" fmla="*/ 78 w 439"/>
              <a:gd name="T47" fmla="*/ 285 h 509"/>
              <a:gd name="T48" fmla="*/ 31 w 439"/>
              <a:gd name="T49" fmla="*/ 347 h 509"/>
              <a:gd name="T50" fmla="*/ 0 w 439"/>
              <a:gd name="T51" fmla="*/ 506 h 509"/>
              <a:gd name="T52" fmla="*/ 1 w 439"/>
              <a:gd name="T53" fmla="*/ 503 h 509"/>
              <a:gd name="T54" fmla="*/ 25 w 439"/>
              <a:gd name="T55" fmla="*/ 377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9" h="509">
                <a:moveTo>
                  <a:pt x="25" y="377"/>
                </a:moveTo>
                <a:lnTo>
                  <a:pt x="0" y="508"/>
                </a:lnTo>
                <a:lnTo>
                  <a:pt x="19" y="478"/>
                </a:lnTo>
                <a:lnTo>
                  <a:pt x="40" y="445"/>
                </a:lnTo>
                <a:lnTo>
                  <a:pt x="67" y="414"/>
                </a:lnTo>
                <a:lnTo>
                  <a:pt x="98" y="378"/>
                </a:lnTo>
                <a:lnTo>
                  <a:pt x="130" y="338"/>
                </a:lnTo>
                <a:lnTo>
                  <a:pt x="163" y="301"/>
                </a:lnTo>
                <a:lnTo>
                  <a:pt x="191" y="267"/>
                </a:lnTo>
                <a:lnTo>
                  <a:pt x="218" y="240"/>
                </a:lnTo>
                <a:lnTo>
                  <a:pt x="244" y="217"/>
                </a:lnTo>
                <a:lnTo>
                  <a:pt x="273" y="192"/>
                </a:lnTo>
                <a:lnTo>
                  <a:pt x="305" y="166"/>
                </a:lnTo>
                <a:lnTo>
                  <a:pt x="335" y="148"/>
                </a:lnTo>
                <a:lnTo>
                  <a:pt x="364" y="132"/>
                </a:lnTo>
                <a:lnTo>
                  <a:pt x="395" y="114"/>
                </a:lnTo>
                <a:lnTo>
                  <a:pt x="419" y="100"/>
                </a:lnTo>
                <a:lnTo>
                  <a:pt x="438" y="0"/>
                </a:lnTo>
                <a:lnTo>
                  <a:pt x="397" y="12"/>
                </a:lnTo>
                <a:lnTo>
                  <a:pt x="336" y="47"/>
                </a:lnTo>
                <a:lnTo>
                  <a:pt x="260" y="89"/>
                </a:lnTo>
                <a:lnTo>
                  <a:pt x="198" y="141"/>
                </a:lnTo>
                <a:lnTo>
                  <a:pt x="136" y="219"/>
                </a:lnTo>
                <a:lnTo>
                  <a:pt x="78" y="285"/>
                </a:lnTo>
                <a:lnTo>
                  <a:pt x="31" y="347"/>
                </a:lnTo>
                <a:lnTo>
                  <a:pt x="0" y="506"/>
                </a:lnTo>
                <a:lnTo>
                  <a:pt x="1" y="503"/>
                </a:lnTo>
                <a:lnTo>
                  <a:pt x="25" y="377"/>
                </a:lnTo>
              </a:path>
            </a:pathLst>
          </a:custGeom>
          <a:solidFill>
            <a:srgbClr val="AE5BAE"/>
          </a:solidFill>
          <a:ln w="12700" cap="rnd" cmpd="sng">
            <a:solidFill>
              <a:schemeClr val="bg2"/>
            </a:solidFill>
            <a:prstDash val="solid"/>
            <a:round/>
            <a:headEnd type="none" w="med" len="med"/>
            <a:tailEnd type="none" w="med" len="med"/>
          </a:ln>
          <a:effectLst>
            <a:outerShdw dist="35921" dir="2700000" algn="ctr" rotWithShape="0">
              <a:schemeClr val="bg2"/>
            </a:outerShdw>
          </a:effectLst>
        </p:spPr>
        <p:txBody>
          <a:bodyPr/>
          <a:lstStyle/>
          <a:p>
            <a:endParaRPr lang="en-US"/>
          </a:p>
        </p:txBody>
      </p:sp>
      <p:sp>
        <p:nvSpPr>
          <p:cNvPr id="147464" name="Freeform 8"/>
          <p:cNvSpPr>
            <a:spLocks/>
          </p:cNvSpPr>
          <p:nvPr/>
        </p:nvSpPr>
        <p:spPr bwMode="auto">
          <a:xfrm>
            <a:off x="4659313" y="4089400"/>
            <a:ext cx="590550" cy="681038"/>
          </a:xfrm>
          <a:custGeom>
            <a:avLst/>
            <a:gdLst>
              <a:gd name="T0" fmla="*/ 20 w 372"/>
              <a:gd name="T1" fmla="*/ 0 h 429"/>
              <a:gd name="T2" fmla="*/ 0 w 372"/>
              <a:gd name="T3" fmla="*/ 107 h 429"/>
              <a:gd name="T4" fmla="*/ 24 w 372"/>
              <a:gd name="T5" fmla="*/ 122 h 429"/>
              <a:gd name="T6" fmla="*/ 48 w 372"/>
              <a:gd name="T7" fmla="*/ 137 h 429"/>
              <a:gd name="T8" fmla="*/ 71 w 372"/>
              <a:gd name="T9" fmla="*/ 153 h 429"/>
              <a:gd name="T10" fmla="*/ 93 w 372"/>
              <a:gd name="T11" fmla="*/ 169 h 429"/>
              <a:gd name="T12" fmla="*/ 121 w 372"/>
              <a:gd name="T13" fmla="*/ 190 h 429"/>
              <a:gd name="T14" fmla="*/ 148 w 372"/>
              <a:gd name="T15" fmla="*/ 213 h 429"/>
              <a:gd name="T16" fmla="*/ 184 w 372"/>
              <a:gd name="T17" fmla="*/ 244 h 429"/>
              <a:gd name="T18" fmla="*/ 219 w 372"/>
              <a:gd name="T19" fmla="*/ 271 h 429"/>
              <a:gd name="T20" fmla="*/ 241 w 372"/>
              <a:gd name="T21" fmla="*/ 293 h 429"/>
              <a:gd name="T22" fmla="*/ 267 w 372"/>
              <a:gd name="T23" fmla="*/ 322 h 429"/>
              <a:gd name="T24" fmla="*/ 294 w 372"/>
              <a:gd name="T25" fmla="*/ 355 h 429"/>
              <a:gd name="T26" fmla="*/ 318 w 372"/>
              <a:gd name="T27" fmla="*/ 387 h 429"/>
              <a:gd name="T28" fmla="*/ 335 w 372"/>
              <a:gd name="T29" fmla="*/ 411 h 429"/>
              <a:gd name="T30" fmla="*/ 345 w 372"/>
              <a:gd name="T31" fmla="*/ 428 h 429"/>
              <a:gd name="T32" fmla="*/ 371 w 372"/>
              <a:gd name="T33" fmla="*/ 294 h 429"/>
              <a:gd name="T34" fmla="*/ 353 w 372"/>
              <a:gd name="T35" fmla="*/ 256 h 429"/>
              <a:gd name="T36" fmla="*/ 313 w 372"/>
              <a:gd name="T37" fmla="*/ 198 h 429"/>
              <a:gd name="T38" fmla="*/ 264 w 372"/>
              <a:gd name="T39" fmla="*/ 140 h 429"/>
              <a:gd name="T40" fmla="*/ 218 w 372"/>
              <a:gd name="T41" fmla="*/ 105 h 429"/>
              <a:gd name="T42" fmla="*/ 164 w 372"/>
              <a:gd name="T43" fmla="*/ 61 h 429"/>
              <a:gd name="T44" fmla="*/ 112 w 372"/>
              <a:gd name="T45" fmla="*/ 27 h 429"/>
              <a:gd name="T46" fmla="*/ 69 w 372"/>
              <a:gd name="T47" fmla="*/ 12 h 429"/>
              <a:gd name="T48" fmla="*/ 20 w 372"/>
              <a:gd name="T49"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2" h="429">
                <a:moveTo>
                  <a:pt x="20" y="0"/>
                </a:moveTo>
                <a:lnTo>
                  <a:pt x="0" y="107"/>
                </a:lnTo>
                <a:lnTo>
                  <a:pt x="24" y="122"/>
                </a:lnTo>
                <a:lnTo>
                  <a:pt x="48" y="137"/>
                </a:lnTo>
                <a:lnTo>
                  <a:pt x="71" y="153"/>
                </a:lnTo>
                <a:lnTo>
                  <a:pt x="93" y="169"/>
                </a:lnTo>
                <a:lnTo>
                  <a:pt x="121" y="190"/>
                </a:lnTo>
                <a:lnTo>
                  <a:pt x="148" y="213"/>
                </a:lnTo>
                <a:lnTo>
                  <a:pt x="184" y="244"/>
                </a:lnTo>
                <a:lnTo>
                  <a:pt x="219" y="271"/>
                </a:lnTo>
                <a:lnTo>
                  <a:pt x="241" y="293"/>
                </a:lnTo>
                <a:lnTo>
                  <a:pt x="267" y="322"/>
                </a:lnTo>
                <a:lnTo>
                  <a:pt x="294" y="355"/>
                </a:lnTo>
                <a:lnTo>
                  <a:pt x="318" y="387"/>
                </a:lnTo>
                <a:lnTo>
                  <a:pt x="335" y="411"/>
                </a:lnTo>
                <a:lnTo>
                  <a:pt x="345" y="428"/>
                </a:lnTo>
                <a:lnTo>
                  <a:pt x="371" y="294"/>
                </a:lnTo>
                <a:lnTo>
                  <a:pt x="353" y="256"/>
                </a:lnTo>
                <a:lnTo>
                  <a:pt x="313" y="198"/>
                </a:lnTo>
                <a:lnTo>
                  <a:pt x="264" y="140"/>
                </a:lnTo>
                <a:lnTo>
                  <a:pt x="218" y="105"/>
                </a:lnTo>
                <a:lnTo>
                  <a:pt x="164" y="61"/>
                </a:lnTo>
                <a:lnTo>
                  <a:pt x="112" y="27"/>
                </a:lnTo>
                <a:lnTo>
                  <a:pt x="69" y="12"/>
                </a:lnTo>
                <a:lnTo>
                  <a:pt x="20" y="0"/>
                </a:lnTo>
              </a:path>
            </a:pathLst>
          </a:custGeom>
          <a:solidFill>
            <a:srgbClr val="AE5BAE"/>
          </a:solidFill>
          <a:ln w="12700" cap="rnd" cmpd="sng">
            <a:solidFill>
              <a:schemeClr val="bg2"/>
            </a:solidFill>
            <a:prstDash val="solid"/>
            <a:round/>
            <a:headEnd type="none" w="med" len="med"/>
            <a:tailEnd type="none" w="med" len="med"/>
          </a:ln>
          <a:effectLst>
            <a:outerShdw dist="35921" dir="2700000" algn="ctr" rotWithShape="0">
              <a:schemeClr val="bg2"/>
            </a:outerShdw>
          </a:effectLst>
        </p:spPr>
        <p:txBody>
          <a:bodyPr/>
          <a:lstStyle/>
          <a:p>
            <a:endParaRPr lang="en-US"/>
          </a:p>
        </p:txBody>
      </p:sp>
      <p:sp>
        <p:nvSpPr>
          <p:cNvPr id="147465" name="Freeform 9"/>
          <p:cNvSpPr>
            <a:spLocks/>
          </p:cNvSpPr>
          <p:nvPr/>
        </p:nvSpPr>
        <p:spPr bwMode="auto">
          <a:xfrm>
            <a:off x="4359275" y="2582863"/>
            <a:ext cx="1558925" cy="1974850"/>
          </a:xfrm>
          <a:custGeom>
            <a:avLst/>
            <a:gdLst>
              <a:gd name="T0" fmla="*/ 62 w 982"/>
              <a:gd name="T1" fmla="*/ 4 h 1244"/>
              <a:gd name="T2" fmla="*/ 129 w 982"/>
              <a:gd name="T3" fmla="*/ 17 h 1244"/>
              <a:gd name="T4" fmla="*/ 197 w 982"/>
              <a:gd name="T5" fmla="*/ 38 h 1244"/>
              <a:gd name="T6" fmla="*/ 256 w 982"/>
              <a:gd name="T7" fmla="*/ 71 h 1244"/>
              <a:gd name="T8" fmla="*/ 324 w 982"/>
              <a:gd name="T9" fmla="*/ 116 h 1244"/>
              <a:gd name="T10" fmla="*/ 386 w 982"/>
              <a:gd name="T11" fmla="*/ 176 h 1244"/>
              <a:gd name="T12" fmla="*/ 448 w 982"/>
              <a:gd name="T13" fmla="*/ 251 h 1244"/>
              <a:gd name="T14" fmla="*/ 503 w 982"/>
              <a:gd name="T15" fmla="*/ 325 h 1244"/>
              <a:gd name="T16" fmla="*/ 554 w 982"/>
              <a:gd name="T17" fmla="*/ 401 h 1244"/>
              <a:gd name="T18" fmla="*/ 605 w 982"/>
              <a:gd name="T19" fmla="*/ 484 h 1244"/>
              <a:gd name="T20" fmla="*/ 649 w 982"/>
              <a:gd name="T21" fmla="*/ 576 h 1244"/>
              <a:gd name="T22" fmla="*/ 690 w 982"/>
              <a:gd name="T23" fmla="*/ 682 h 1244"/>
              <a:gd name="T24" fmla="*/ 720 w 982"/>
              <a:gd name="T25" fmla="*/ 783 h 1244"/>
              <a:gd name="T26" fmla="*/ 735 w 982"/>
              <a:gd name="T27" fmla="*/ 872 h 1244"/>
              <a:gd name="T28" fmla="*/ 942 w 982"/>
              <a:gd name="T29" fmla="*/ 884 h 1244"/>
              <a:gd name="T30" fmla="*/ 862 w 982"/>
              <a:gd name="T31" fmla="*/ 933 h 1244"/>
              <a:gd name="T32" fmla="*/ 804 w 982"/>
              <a:gd name="T33" fmla="*/ 970 h 1244"/>
              <a:gd name="T34" fmla="*/ 754 w 982"/>
              <a:gd name="T35" fmla="*/ 1013 h 1244"/>
              <a:gd name="T36" fmla="*/ 705 w 982"/>
              <a:gd name="T37" fmla="*/ 1068 h 1244"/>
              <a:gd name="T38" fmla="*/ 645 w 982"/>
              <a:gd name="T39" fmla="*/ 1137 h 1244"/>
              <a:gd name="T40" fmla="*/ 588 w 982"/>
              <a:gd name="T41" fmla="*/ 1210 h 1244"/>
              <a:gd name="T42" fmla="*/ 547 w 982"/>
              <a:gd name="T43" fmla="*/ 1222 h 1244"/>
              <a:gd name="T44" fmla="*/ 517 w 982"/>
              <a:gd name="T45" fmla="*/ 1178 h 1244"/>
              <a:gd name="T46" fmla="*/ 478 w 982"/>
              <a:gd name="T47" fmla="*/ 1132 h 1244"/>
              <a:gd name="T48" fmla="*/ 440 w 982"/>
              <a:gd name="T49" fmla="*/ 1097 h 1244"/>
              <a:gd name="T50" fmla="*/ 397 w 982"/>
              <a:gd name="T51" fmla="*/ 1060 h 1244"/>
              <a:gd name="T52" fmla="*/ 352 w 982"/>
              <a:gd name="T53" fmla="*/ 1026 h 1244"/>
              <a:gd name="T54" fmla="*/ 309 w 982"/>
              <a:gd name="T55" fmla="*/ 997 h 1244"/>
              <a:gd name="T56" fmla="*/ 267 w 982"/>
              <a:gd name="T57" fmla="*/ 967 h 1244"/>
              <a:gd name="T58" fmla="*/ 209 w 982"/>
              <a:gd name="T59" fmla="*/ 936 h 1244"/>
              <a:gd name="T60" fmla="*/ 463 w 982"/>
              <a:gd name="T61" fmla="*/ 834 h 1244"/>
              <a:gd name="T62" fmla="*/ 437 w 982"/>
              <a:gd name="T63" fmla="*/ 685 h 1244"/>
              <a:gd name="T64" fmla="*/ 413 w 982"/>
              <a:gd name="T65" fmla="*/ 599 h 1244"/>
              <a:gd name="T66" fmla="*/ 375 w 982"/>
              <a:gd name="T67" fmla="*/ 478 h 1244"/>
              <a:gd name="T68" fmla="*/ 341 w 982"/>
              <a:gd name="T69" fmla="*/ 384 h 1244"/>
              <a:gd name="T70" fmla="*/ 314 w 982"/>
              <a:gd name="T71" fmla="*/ 313 h 1244"/>
              <a:gd name="T72" fmla="*/ 274 w 982"/>
              <a:gd name="T73" fmla="*/ 242 h 1244"/>
              <a:gd name="T74" fmla="*/ 233 w 982"/>
              <a:gd name="T75" fmla="*/ 179 h 1244"/>
              <a:gd name="T76" fmla="*/ 180 w 982"/>
              <a:gd name="T77" fmla="*/ 122 h 1244"/>
              <a:gd name="T78" fmla="*/ 120 w 982"/>
              <a:gd name="T79" fmla="*/ 77 h 1244"/>
              <a:gd name="T80" fmla="*/ 53 w 982"/>
              <a:gd name="T81" fmla="*/ 35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2" h="1244">
                <a:moveTo>
                  <a:pt x="0" y="0"/>
                </a:moveTo>
                <a:lnTo>
                  <a:pt x="62" y="4"/>
                </a:lnTo>
                <a:lnTo>
                  <a:pt x="93" y="10"/>
                </a:lnTo>
                <a:lnTo>
                  <a:pt x="129" y="17"/>
                </a:lnTo>
                <a:lnTo>
                  <a:pt x="162" y="28"/>
                </a:lnTo>
                <a:lnTo>
                  <a:pt x="197" y="38"/>
                </a:lnTo>
                <a:lnTo>
                  <a:pt x="228" y="53"/>
                </a:lnTo>
                <a:lnTo>
                  <a:pt x="256" y="71"/>
                </a:lnTo>
                <a:lnTo>
                  <a:pt x="288" y="89"/>
                </a:lnTo>
                <a:lnTo>
                  <a:pt x="324" y="116"/>
                </a:lnTo>
                <a:lnTo>
                  <a:pt x="355" y="149"/>
                </a:lnTo>
                <a:lnTo>
                  <a:pt x="386" y="176"/>
                </a:lnTo>
                <a:lnTo>
                  <a:pt x="418" y="211"/>
                </a:lnTo>
                <a:lnTo>
                  <a:pt x="448" y="251"/>
                </a:lnTo>
                <a:lnTo>
                  <a:pt x="479" y="289"/>
                </a:lnTo>
                <a:lnTo>
                  <a:pt x="503" y="325"/>
                </a:lnTo>
                <a:lnTo>
                  <a:pt x="531" y="363"/>
                </a:lnTo>
                <a:lnTo>
                  <a:pt x="554" y="401"/>
                </a:lnTo>
                <a:lnTo>
                  <a:pt x="579" y="442"/>
                </a:lnTo>
                <a:lnTo>
                  <a:pt x="605" y="484"/>
                </a:lnTo>
                <a:lnTo>
                  <a:pt x="628" y="536"/>
                </a:lnTo>
                <a:lnTo>
                  <a:pt x="649" y="576"/>
                </a:lnTo>
                <a:lnTo>
                  <a:pt x="670" y="630"/>
                </a:lnTo>
                <a:lnTo>
                  <a:pt x="690" y="682"/>
                </a:lnTo>
                <a:lnTo>
                  <a:pt x="708" y="730"/>
                </a:lnTo>
                <a:lnTo>
                  <a:pt x="720" y="783"/>
                </a:lnTo>
                <a:lnTo>
                  <a:pt x="729" y="827"/>
                </a:lnTo>
                <a:lnTo>
                  <a:pt x="735" y="872"/>
                </a:lnTo>
                <a:lnTo>
                  <a:pt x="981" y="860"/>
                </a:lnTo>
                <a:lnTo>
                  <a:pt x="942" y="884"/>
                </a:lnTo>
                <a:lnTo>
                  <a:pt x="897" y="910"/>
                </a:lnTo>
                <a:lnTo>
                  <a:pt x="862" y="933"/>
                </a:lnTo>
                <a:lnTo>
                  <a:pt x="834" y="948"/>
                </a:lnTo>
                <a:lnTo>
                  <a:pt x="804" y="970"/>
                </a:lnTo>
                <a:lnTo>
                  <a:pt x="780" y="990"/>
                </a:lnTo>
                <a:lnTo>
                  <a:pt x="754" y="1013"/>
                </a:lnTo>
                <a:lnTo>
                  <a:pt x="731" y="1038"/>
                </a:lnTo>
                <a:lnTo>
                  <a:pt x="705" y="1068"/>
                </a:lnTo>
                <a:lnTo>
                  <a:pt x="675" y="1100"/>
                </a:lnTo>
                <a:lnTo>
                  <a:pt x="645" y="1137"/>
                </a:lnTo>
                <a:lnTo>
                  <a:pt x="618" y="1169"/>
                </a:lnTo>
                <a:lnTo>
                  <a:pt x="588" y="1210"/>
                </a:lnTo>
                <a:lnTo>
                  <a:pt x="562" y="1243"/>
                </a:lnTo>
                <a:lnTo>
                  <a:pt x="547" y="1222"/>
                </a:lnTo>
                <a:lnTo>
                  <a:pt x="533" y="1199"/>
                </a:lnTo>
                <a:lnTo>
                  <a:pt x="517" y="1178"/>
                </a:lnTo>
                <a:lnTo>
                  <a:pt x="497" y="1155"/>
                </a:lnTo>
                <a:lnTo>
                  <a:pt x="478" y="1132"/>
                </a:lnTo>
                <a:lnTo>
                  <a:pt x="459" y="1112"/>
                </a:lnTo>
                <a:lnTo>
                  <a:pt x="440" y="1097"/>
                </a:lnTo>
                <a:lnTo>
                  <a:pt x="419" y="1077"/>
                </a:lnTo>
                <a:lnTo>
                  <a:pt x="397" y="1060"/>
                </a:lnTo>
                <a:lnTo>
                  <a:pt x="374" y="1042"/>
                </a:lnTo>
                <a:lnTo>
                  <a:pt x="352" y="1026"/>
                </a:lnTo>
                <a:lnTo>
                  <a:pt x="333" y="1008"/>
                </a:lnTo>
                <a:lnTo>
                  <a:pt x="309" y="997"/>
                </a:lnTo>
                <a:lnTo>
                  <a:pt x="288" y="980"/>
                </a:lnTo>
                <a:lnTo>
                  <a:pt x="267" y="967"/>
                </a:lnTo>
                <a:lnTo>
                  <a:pt x="243" y="952"/>
                </a:lnTo>
                <a:lnTo>
                  <a:pt x="209" y="936"/>
                </a:lnTo>
                <a:lnTo>
                  <a:pt x="467" y="901"/>
                </a:lnTo>
                <a:lnTo>
                  <a:pt x="463" y="834"/>
                </a:lnTo>
                <a:lnTo>
                  <a:pt x="453" y="781"/>
                </a:lnTo>
                <a:lnTo>
                  <a:pt x="437" y="685"/>
                </a:lnTo>
                <a:lnTo>
                  <a:pt x="424" y="641"/>
                </a:lnTo>
                <a:lnTo>
                  <a:pt x="413" y="599"/>
                </a:lnTo>
                <a:lnTo>
                  <a:pt x="389" y="522"/>
                </a:lnTo>
                <a:lnTo>
                  <a:pt x="375" y="478"/>
                </a:lnTo>
                <a:lnTo>
                  <a:pt x="358" y="425"/>
                </a:lnTo>
                <a:lnTo>
                  <a:pt x="341" y="384"/>
                </a:lnTo>
                <a:lnTo>
                  <a:pt x="327" y="349"/>
                </a:lnTo>
                <a:lnTo>
                  <a:pt x="314" y="313"/>
                </a:lnTo>
                <a:lnTo>
                  <a:pt x="295" y="276"/>
                </a:lnTo>
                <a:lnTo>
                  <a:pt x="274" y="242"/>
                </a:lnTo>
                <a:lnTo>
                  <a:pt x="252" y="213"/>
                </a:lnTo>
                <a:lnTo>
                  <a:pt x="233" y="179"/>
                </a:lnTo>
                <a:lnTo>
                  <a:pt x="205" y="147"/>
                </a:lnTo>
                <a:lnTo>
                  <a:pt x="180" y="122"/>
                </a:lnTo>
                <a:lnTo>
                  <a:pt x="148" y="100"/>
                </a:lnTo>
                <a:lnTo>
                  <a:pt x="120" y="77"/>
                </a:lnTo>
                <a:lnTo>
                  <a:pt x="88" y="56"/>
                </a:lnTo>
                <a:lnTo>
                  <a:pt x="53" y="35"/>
                </a:lnTo>
                <a:lnTo>
                  <a:pt x="0" y="0"/>
                </a:lnTo>
              </a:path>
            </a:pathLst>
          </a:custGeom>
          <a:solidFill>
            <a:schemeClr val="folHlink"/>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7466" name="Freeform 10"/>
          <p:cNvSpPr>
            <a:spLocks/>
          </p:cNvSpPr>
          <p:nvPr/>
        </p:nvSpPr>
        <p:spPr bwMode="auto">
          <a:xfrm>
            <a:off x="2055813" y="2312988"/>
            <a:ext cx="1223962" cy="609600"/>
          </a:xfrm>
          <a:custGeom>
            <a:avLst/>
            <a:gdLst>
              <a:gd name="T0" fmla="*/ 770 w 771"/>
              <a:gd name="T1" fmla="*/ 0 h 384"/>
              <a:gd name="T2" fmla="*/ 770 w 771"/>
              <a:gd name="T3" fmla="*/ 28 h 384"/>
              <a:gd name="T4" fmla="*/ 714 w 771"/>
              <a:gd name="T5" fmla="*/ 35 h 384"/>
              <a:gd name="T6" fmla="*/ 663 w 771"/>
              <a:gd name="T7" fmla="*/ 45 h 384"/>
              <a:gd name="T8" fmla="*/ 617 w 771"/>
              <a:gd name="T9" fmla="*/ 57 h 384"/>
              <a:gd name="T10" fmla="*/ 570 w 771"/>
              <a:gd name="T11" fmla="*/ 68 h 384"/>
              <a:gd name="T12" fmla="*/ 529 w 771"/>
              <a:gd name="T13" fmla="*/ 80 h 384"/>
              <a:gd name="T14" fmla="*/ 496 w 771"/>
              <a:gd name="T15" fmla="*/ 90 h 384"/>
              <a:gd name="T16" fmla="*/ 464 w 771"/>
              <a:gd name="T17" fmla="*/ 101 h 384"/>
              <a:gd name="T18" fmla="*/ 427 w 771"/>
              <a:gd name="T19" fmla="*/ 114 h 384"/>
              <a:gd name="T20" fmla="*/ 395 w 771"/>
              <a:gd name="T21" fmla="*/ 129 h 384"/>
              <a:gd name="T22" fmla="*/ 359 w 771"/>
              <a:gd name="T23" fmla="*/ 148 h 384"/>
              <a:gd name="T24" fmla="*/ 330 w 771"/>
              <a:gd name="T25" fmla="*/ 165 h 384"/>
              <a:gd name="T26" fmla="*/ 301 w 771"/>
              <a:gd name="T27" fmla="*/ 182 h 384"/>
              <a:gd name="T28" fmla="*/ 274 w 771"/>
              <a:gd name="T29" fmla="*/ 201 h 384"/>
              <a:gd name="T30" fmla="*/ 240 w 771"/>
              <a:gd name="T31" fmla="*/ 224 h 384"/>
              <a:gd name="T32" fmla="*/ 204 w 771"/>
              <a:gd name="T33" fmla="*/ 250 h 384"/>
              <a:gd name="T34" fmla="*/ 183 w 771"/>
              <a:gd name="T35" fmla="*/ 269 h 384"/>
              <a:gd name="T36" fmla="*/ 161 w 771"/>
              <a:gd name="T37" fmla="*/ 289 h 384"/>
              <a:gd name="T38" fmla="*/ 139 w 771"/>
              <a:gd name="T39" fmla="*/ 309 h 384"/>
              <a:gd name="T40" fmla="*/ 120 w 771"/>
              <a:gd name="T41" fmla="*/ 328 h 384"/>
              <a:gd name="T42" fmla="*/ 96 w 771"/>
              <a:gd name="T43" fmla="*/ 358 h 384"/>
              <a:gd name="T44" fmla="*/ 81 w 771"/>
              <a:gd name="T45" fmla="*/ 383 h 384"/>
              <a:gd name="T46" fmla="*/ 0 w 771"/>
              <a:gd name="T47" fmla="*/ 375 h 384"/>
              <a:gd name="T48" fmla="*/ 26 w 771"/>
              <a:gd name="T49" fmla="*/ 333 h 384"/>
              <a:gd name="T50" fmla="*/ 67 w 771"/>
              <a:gd name="T51" fmla="*/ 289 h 384"/>
              <a:gd name="T52" fmla="*/ 108 w 771"/>
              <a:gd name="T53" fmla="*/ 252 h 384"/>
              <a:gd name="T54" fmla="*/ 161 w 771"/>
              <a:gd name="T55" fmla="*/ 212 h 384"/>
              <a:gd name="T56" fmla="*/ 233 w 771"/>
              <a:gd name="T57" fmla="*/ 156 h 384"/>
              <a:gd name="T58" fmla="*/ 313 w 771"/>
              <a:gd name="T59" fmla="*/ 108 h 384"/>
              <a:gd name="T60" fmla="*/ 398 w 771"/>
              <a:gd name="T61" fmla="*/ 68 h 384"/>
              <a:gd name="T62" fmla="*/ 473 w 771"/>
              <a:gd name="T63" fmla="*/ 43 h 384"/>
              <a:gd name="T64" fmla="*/ 568 w 771"/>
              <a:gd name="T65" fmla="*/ 19 h 384"/>
              <a:gd name="T66" fmla="*/ 644 w 771"/>
              <a:gd name="T67" fmla="*/ 9 h 384"/>
              <a:gd name="T68" fmla="*/ 770 w 771"/>
              <a:gd name="T69"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1" h="384">
                <a:moveTo>
                  <a:pt x="770" y="0"/>
                </a:moveTo>
                <a:lnTo>
                  <a:pt x="770" y="28"/>
                </a:lnTo>
                <a:lnTo>
                  <a:pt x="714" y="35"/>
                </a:lnTo>
                <a:lnTo>
                  <a:pt x="663" y="45"/>
                </a:lnTo>
                <a:lnTo>
                  <a:pt x="617" y="57"/>
                </a:lnTo>
                <a:lnTo>
                  <a:pt x="570" y="68"/>
                </a:lnTo>
                <a:lnTo>
                  <a:pt x="529" y="80"/>
                </a:lnTo>
                <a:lnTo>
                  <a:pt x="496" y="90"/>
                </a:lnTo>
                <a:lnTo>
                  <a:pt x="464" y="101"/>
                </a:lnTo>
                <a:lnTo>
                  <a:pt x="427" y="114"/>
                </a:lnTo>
                <a:lnTo>
                  <a:pt x="395" y="129"/>
                </a:lnTo>
                <a:lnTo>
                  <a:pt x="359" y="148"/>
                </a:lnTo>
                <a:lnTo>
                  <a:pt x="330" y="165"/>
                </a:lnTo>
                <a:lnTo>
                  <a:pt x="301" y="182"/>
                </a:lnTo>
                <a:lnTo>
                  <a:pt x="274" y="201"/>
                </a:lnTo>
                <a:lnTo>
                  <a:pt x="240" y="224"/>
                </a:lnTo>
                <a:lnTo>
                  <a:pt x="204" y="250"/>
                </a:lnTo>
                <a:lnTo>
                  <a:pt x="183" y="269"/>
                </a:lnTo>
                <a:lnTo>
                  <a:pt x="161" y="289"/>
                </a:lnTo>
                <a:lnTo>
                  <a:pt x="139" y="309"/>
                </a:lnTo>
                <a:lnTo>
                  <a:pt x="120" y="328"/>
                </a:lnTo>
                <a:lnTo>
                  <a:pt x="96" y="358"/>
                </a:lnTo>
                <a:lnTo>
                  <a:pt x="81" y="383"/>
                </a:lnTo>
                <a:lnTo>
                  <a:pt x="0" y="375"/>
                </a:lnTo>
                <a:lnTo>
                  <a:pt x="26" y="333"/>
                </a:lnTo>
                <a:lnTo>
                  <a:pt x="67" y="289"/>
                </a:lnTo>
                <a:lnTo>
                  <a:pt x="108" y="252"/>
                </a:lnTo>
                <a:lnTo>
                  <a:pt x="161" y="212"/>
                </a:lnTo>
                <a:lnTo>
                  <a:pt x="233" y="156"/>
                </a:lnTo>
                <a:lnTo>
                  <a:pt x="313" y="108"/>
                </a:lnTo>
                <a:lnTo>
                  <a:pt x="398" y="68"/>
                </a:lnTo>
                <a:lnTo>
                  <a:pt x="473" y="43"/>
                </a:lnTo>
                <a:lnTo>
                  <a:pt x="568" y="19"/>
                </a:lnTo>
                <a:lnTo>
                  <a:pt x="644" y="9"/>
                </a:lnTo>
                <a:lnTo>
                  <a:pt x="770" y="0"/>
                </a:lnTo>
              </a:path>
            </a:pathLst>
          </a:custGeom>
          <a:solidFill>
            <a:srgbClr val="AE5BA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7467" name="Freeform 11"/>
          <p:cNvSpPr>
            <a:spLocks/>
          </p:cNvSpPr>
          <p:nvPr/>
        </p:nvSpPr>
        <p:spPr bwMode="auto">
          <a:xfrm>
            <a:off x="1157288" y="2809875"/>
            <a:ext cx="630237" cy="433388"/>
          </a:xfrm>
          <a:custGeom>
            <a:avLst/>
            <a:gdLst>
              <a:gd name="T0" fmla="*/ 396 w 397"/>
              <a:gd name="T1" fmla="*/ 211 h 273"/>
              <a:gd name="T2" fmla="*/ 396 w 397"/>
              <a:gd name="T3" fmla="*/ 272 h 273"/>
              <a:gd name="T4" fmla="*/ 379 w 397"/>
              <a:gd name="T5" fmla="*/ 256 h 273"/>
              <a:gd name="T6" fmla="*/ 362 w 397"/>
              <a:gd name="T7" fmla="*/ 240 h 273"/>
              <a:gd name="T8" fmla="*/ 338 w 397"/>
              <a:gd name="T9" fmla="*/ 223 h 273"/>
              <a:gd name="T10" fmla="*/ 310 w 397"/>
              <a:gd name="T11" fmla="*/ 204 h 273"/>
              <a:gd name="T12" fmla="*/ 282 w 397"/>
              <a:gd name="T13" fmla="*/ 183 h 273"/>
              <a:gd name="T14" fmla="*/ 253 w 397"/>
              <a:gd name="T15" fmla="*/ 162 h 273"/>
              <a:gd name="T16" fmla="*/ 226 w 397"/>
              <a:gd name="T17" fmla="*/ 146 h 273"/>
              <a:gd name="T18" fmla="*/ 202 w 397"/>
              <a:gd name="T19" fmla="*/ 131 h 273"/>
              <a:gd name="T20" fmla="*/ 176 w 397"/>
              <a:gd name="T21" fmla="*/ 117 h 273"/>
              <a:gd name="T22" fmla="*/ 149 w 397"/>
              <a:gd name="T23" fmla="*/ 103 h 273"/>
              <a:gd name="T24" fmla="*/ 116 w 397"/>
              <a:gd name="T25" fmla="*/ 89 h 273"/>
              <a:gd name="T26" fmla="*/ 86 w 397"/>
              <a:gd name="T27" fmla="*/ 77 h 273"/>
              <a:gd name="T28" fmla="*/ 56 w 397"/>
              <a:gd name="T29" fmla="*/ 68 h 273"/>
              <a:gd name="T30" fmla="*/ 24 w 397"/>
              <a:gd name="T31" fmla="*/ 56 h 273"/>
              <a:gd name="T32" fmla="*/ 0 w 397"/>
              <a:gd name="T33" fmla="*/ 47 h 273"/>
              <a:gd name="T34" fmla="*/ 0 w 397"/>
              <a:gd name="T35" fmla="*/ 0 h 273"/>
              <a:gd name="T36" fmla="*/ 43 w 397"/>
              <a:gd name="T37" fmla="*/ 10 h 273"/>
              <a:gd name="T38" fmla="*/ 107 w 397"/>
              <a:gd name="T39" fmla="*/ 31 h 273"/>
              <a:gd name="T40" fmla="*/ 188 w 397"/>
              <a:gd name="T41" fmla="*/ 58 h 273"/>
              <a:gd name="T42" fmla="*/ 247 w 397"/>
              <a:gd name="T43" fmla="*/ 87 h 273"/>
              <a:gd name="T44" fmla="*/ 302 w 397"/>
              <a:gd name="T45" fmla="*/ 128 h 273"/>
              <a:gd name="T46" fmla="*/ 356 w 397"/>
              <a:gd name="T47" fmla="*/ 162 h 273"/>
              <a:gd name="T48" fmla="*/ 396 w 397"/>
              <a:gd name="T49" fmla="*/ 196 h 273"/>
              <a:gd name="T50" fmla="*/ 396 w 397"/>
              <a:gd name="T51" fmla="*/ 271 h 273"/>
              <a:gd name="T52" fmla="*/ 396 w 397"/>
              <a:gd name="T53" fmla="*/ 270 h 273"/>
              <a:gd name="T54" fmla="*/ 396 w 397"/>
              <a:gd name="T55" fmla="*/ 21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7" h="273">
                <a:moveTo>
                  <a:pt x="396" y="211"/>
                </a:moveTo>
                <a:lnTo>
                  <a:pt x="396" y="272"/>
                </a:lnTo>
                <a:lnTo>
                  <a:pt x="379" y="256"/>
                </a:lnTo>
                <a:lnTo>
                  <a:pt x="362" y="240"/>
                </a:lnTo>
                <a:lnTo>
                  <a:pt x="338" y="223"/>
                </a:lnTo>
                <a:lnTo>
                  <a:pt x="310" y="204"/>
                </a:lnTo>
                <a:lnTo>
                  <a:pt x="282" y="183"/>
                </a:lnTo>
                <a:lnTo>
                  <a:pt x="253" y="162"/>
                </a:lnTo>
                <a:lnTo>
                  <a:pt x="226" y="146"/>
                </a:lnTo>
                <a:lnTo>
                  <a:pt x="202" y="131"/>
                </a:lnTo>
                <a:lnTo>
                  <a:pt x="176" y="117"/>
                </a:lnTo>
                <a:lnTo>
                  <a:pt x="149" y="103"/>
                </a:lnTo>
                <a:lnTo>
                  <a:pt x="116" y="89"/>
                </a:lnTo>
                <a:lnTo>
                  <a:pt x="86" y="77"/>
                </a:lnTo>
                <a:lnTo>
                  <a:pt x="56" y="68"/>
                </a:lnTo>
                <a:lnTo>
                  <a:pt x="24" y="56"/>
                </a:lnTo>
                <a:lnTo>
                  <a:pt x="0" y="47"/>
                </a:lnTo>
                <a:lnTo>
                  <a:pt x="0" y="0"/>
                </a:lnTo>
                <a:lnTo>
                  <a:pt x="43" y="10"/>
                </a:lnTo>
                <a:lnTo>
                  <a:pt x="107" y="31"/>
                </a:lnTo>
                <a:lnTo>
                  <a:pt x="188" y="58"/>
                </a:lnTo>
                <a:lnTo>
                  <a:pt x="247" y="87"/>
                </a:lnTo>
                <a:lnTo>
                  <a:pt x="302" y="128"/>
                </a:lnTo>
                <a:lnTo>
                  <a:pt x="356" y="162"/>
                </a:lnTo>
                <a:lnTo>
                  <a:pt x="396" y="196"/>
                </a:lnTo>
                <a:lnTo>
                  <a:pt x="396" y="271"/>
                </a:lnTo>
                <a:lnTo>
                  <a:pt x="396" y="270"/>
                </a:lnTo>
                <a:lnTo>
                  <a:pt x="396" y="211"/>
                </a:lnTo>
              </a:path>
            </a:pathLst>
          </a:custGeom>
          <a:solidFill>
            <a:srgbClr val="AE5BAE"/>
          </a:solidFill>
          <a:ln w="12700" cap="rnd" cmpd="sng">
            <a:solidFill>
              <a:schemeClr val="bg2"/>
            </a:solidFill>
            <a:prstDash val="solid"/>
            <a:round/>
            <a:headEnd type="none" w="med" len="med"/>
            <a:tailEnd type="none" w="med" len="med"/>
          </a:ln>
          <a:effectLst>
            <a:outerShdw dist="35921" dir="2700000" algn="ctr" rotWithShape="0">
              <a:schemeClr val="bg2"/>
            </a:outerShdw>
          </a:effectLst>
        </p:spPr>
        <p:txBody>
          <a:bodyPr/>
          <a:lstStyle/>
          <a:p>
            <a:endParaRPr lang="en-US"/>
          </a:p>
        </p:txBody>
      </p:sp>
      <p:sp>
        <p:nvSpPr>
          <p:cNvPr id="147468" name="Freeform 12"/>
          <p:cNvSpPr>
            <a:spLocks/>
          </p:cNvSpPr>
          <p:nvPr/>
        </p:nvSpPr>
        <p:spPr bwMode="auto">
          <a:xfrm>
            <a:off x="1798638" y="2976563"/>
            <a:ext cx="755650" cy="265112"/>
          </a:xfrm>
          <a:custGeom>
            <a:avLst/>
            <a:gdLst>
              <a:gd name="T0" fmla="*/ 475 w 476"/>
              <a:gd name="T1" fmla="*/ 0 h 167"/>
              <a:gd name="T2" fmla="*/ 475 w 476"/>
              <a:gd name="T3" fmla="*/ 51 h 167"/>
              <a:gd name="T4" fmla="*/ 444 w 476"/>
              <a:gd name="T5" fmla="*/ 55 h 167"/>
              <a:gd name="T6" fmla="*/ 413 w 476"/>
              <a:gd name="T7" fmla="*/ 60 h 167"/>
              <a:gd name="T8" fmla="*/ 383 w 476"/>
              <a:gd name="T9" fmla="*/ 65 h 167"/>
              <a:gd name="T10" fmla="*/ 352 w 476"/>
              <a:gd name="T11" fmla="*/ 71 h 167"/>
              <a:gd name="T12" fmla="*/ 317 w 476"/>
              <a:gd name="T13" fmla="*/ 78 h 167"/>
              <a:gd name="T14" fmla="*/ 278 w 476"/>
              <a:gd name="T15" fmla="*/ 85 h 167"/>
              <a:gd name="T16" fmla="*/ 230 w 476"/>
              <a:gd name="T17" fmla="*/ 96 h 167"/>
              <a:gd name="T18" fmla="*/ 183 w 476"/>
              <a:gd name="T19" fmla="*/ 106 h 167"/>
              <a:gd name="T20" fmla="*/ 153 w 476"/>
              <a:gd name="T21" fmla="*/ 114 h 167"/>
              <a:gd name="T22" fmla="*/ 116 w 476"/>
              <a:gd name="T23" fmla="*/ 125 h 167"/>
              <a:gd name="T24" fmla="*/ 77 w 476"/>
              <a:gd name="T25" fmla="*/ 137 h 167"/>
              <a:gd name="T26" fmla="*/ 42 w 476"/>
              <a:gd name="T27" fmla="*/ 150 h 167"/>
              <a:gd name="T28" fmla="*/ 16 w 476"/>
              <a:gd name="T29" fmla="*/ 159 h 167"/>
              <a:gd name="T30" fmla="*/ 0 w 476"/>
              <a:gd name="T31" fmla="*/ 166 h 167"/>
              <a:gd name="T32" fmla="*/ 0 w 476"/>
              <a:gd name="T33" fmla="*/ 103 h 167"/>
              <a:gd name="T34" fmla="*/ 30 w 476"/>
              <a:gd name="T35" fmla="*/ 86 h 167"/>
              <a:gd name="T36" fmla="*/ 89 w 476"/>
              <a:gd name="T37" fmla="*/ 65 h 167"/>
              <a:gd name="T38" fmla="*/ 159 w 476"/>
              <a:gd name="T39" fmla="*/ 42 h 167"/>
              <a:gd name="T40" fmla="*/ 221 w 476"/>
              <a:gd name="T41" fmla="*/ 30 h 167"/>
              <a:gd name="T42" fmla="*/ 292 w 476"/>
              <a:gd name="T43" fmla="*/ 15 h 167"/>
              <a:gd name="T44" fmla="*/ 364 w 476"/>
              <a:gd name="T45" fmla="*/ 4 h 167"/>
              <a:gd name="T46" fmla="*/ 415 w 476"/>
              <a:gd name="T47" fmla="*/ 0 h 167"/>
              <a:gd name="T48" fmla="*/ 475 w 476"/>
              <a:gd name="T4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6" h="167">
                <a:moveTo>
                  <a:pt x="475" y="0"/>
                </a:moveTo>
                <a:lnTo>
                  <a:pt x="475" y="51"/>
                </a:lnTo>
                <a:lnTo>
                  <a:pt x="444" y="55"/>
                </a:lnTo>
                <a:lnTo>
                  <a:pt x="413" y="60"/>
                </a:lnTo>
                <a:lnTo>
                  <a:pt x="383" y="65"/>
                </a:lnTo>
                <a:lnTo>
                  <a:pt x="352" y="71"/>
                </a:lnTo>
                <a:lnTo>
                  <a:pt x="317" y="78"/>
                </a:lnTo>
                <a:lnTo>
                  <a:pt x="278" y="85"/>
                </a:lnTo>
                <a:lnTo>
                  <a:pt x="230" y="96"/>
                </a:lnTo>
                <a:lnTo>
                  <a:pt x="183" y="106"/>
                </a:lnTo>
                <a:lnTo>
                  <a:pt x="153" y="114"/>
                </a:lnTo>
                <a:lnTo>
                  <a:pt x="116" y="125"/>
                </a:lnTo>
                <a:lnTo>
                  <a:pt x="77" y="137"/>
                </a:lnTo>
                <a:lnTo>
                  <a:pt x="42" y="150"/>
                </a:lnTo>
                <a:lnTo>
                  <a:pt x="16" y="159"/>
                </a:lnTo>
                <a:lnTo>
                  <a:pt x="0" y="166"/>
                </a:lnTo>
                <a:lnTo>
                  <a:pt x="0" y="103"/>
                </a:lnTo>
                <a:lnTo>
                  <a:pt x="30" y="86"/>
                </a:lnTo>
                <a:lnTo>
                  <a:pt x="89" y="65"/>
                </a:lnTo>
                <a:lnTo>
                  <a:pt x="159" y="42"/>
                </a:lnTo>
                <a:lnTo>
                  <a:pt x="221" y="30"/>
                </a:lnTo>
                <a:lnTo>
                  <a:pt x="292" y="15"/>
                </a:lnTo>
                <a:lnTo>
                  <a:pt x="364" y="4"/>
                </a:lnTo>
                <a:lnTo>
                  <a:pt x="415" y="0"/>
                </a:lnTo>
                <a:lnTo>
                  <a:pt x="475" y="0"/>
                </a:lnTo>
              </a:path>
            </a:pathLst>
          </a:custGeom>
          <a:solidFill>
            <a:srgbClr val="AE5BAE"/>
          </a:solidFill>
          <a:ln w="12700" cap="rnd" cmpd="sng">
            <a:solidFill>
              <a:schemeClr val="bg2"/>
            </a:solidFill>
            <a:prstDash val="solid"/>
            <a:round/>
            <a:headEnd type="none" w="med" len="med"/>
            <a:tailEnd type="none" w="med" len="med"/>
          </a:ln>
          <a:effectLst>
            <a:outerShdw dist="35921" dir="2700000" algn="ctr" rotWithShape="0">
              <a:schemeClr val="bg2"/>
            </a:outerShdw>
          </a:effectLst>
        </p:spPr>
        <p:txBody>
          <a:bodyPr/>
          <a:lstStyle/>
          <a:p>
            <a:endParaRPr lang="en-US"/>
          </a:p>
        </p:txBody>
      </p:sp>
      <p:sp>
        <p:nvSpPr>
          <p:cNvPr id="147469" name="Freeform 13"/>
          <p:cNvSpPr>
            <a:spLocks/>
          </p:cNvSpPr>
          <p:nvPr/>
        </p:nvSpPr>
        <p:spPr bwMode="auto">
          <a:xfrm>
            <a:off x="1157288" y="2308225"/>
            <a:ext cx="2124075" cy="833438"/>
          </a:xfrm>
          <a:custGeom>
            <a:avLst/>
            <a:gdLst>
              <a:gd name="T0" fmla="*/ 1264 w 1338"/>
              <a:gd name="T1" fmla="*/ 0 h 525"/>
              <a:gd name="T2" fmla="*/ 1184 w 1338"/>
              <a:gd name="T3" fmla="*/ 0 h 525"/>
              <a:gd name="T4" fmla="*/ 1101 w 1338"/>
              <a:gd name="T5" fmla="*/ 4 h 525"/>
              <a:gd name="T6" fmla="*/ 1024 w 1338"/>
              <a:gd name="T7" fmla="*/ 13 h 525"/>
              <a:gd name="T8" fmla="*/ 934 w 1338"/>
              <a:gd name="T9" fmla="*/ 29 h 525"/>
              <a:gd name="T10" fmla="*/ 849 w 1338"/>
              <a:gd name="T11" fmla="*/ 50 h 525"/>
              <a:gd name="T12" fmla="*/ 758 w 1338"/>
              <a:gd name="T13" fmla="*/ 78 h 525"/>
              <a:gd name="T14" fmla="*/ 677 w 1338"/>
              <a:gd name="T15" fmla="*/ 109 h 525"/>
              <a:gd name="T16" fmla="*/ 601 w 1338"/>
              <a:gd name="T17" fmla="*/ 138 h 525"/>
              <a:gd name="T18" fmla="*/ 523 w 1338"/>
              <a:gd name="T19" fmla="*/ 173 h 525"/>
              <a:gd name="T20" fmla="*/ 450 w 1338"/>
              <a:gd name="T21" fmla="*/ 211 h 525"/>
              <a:gd name="T22" fmla="*/ 379 w 1338"/>
              <a:gd name="T23" fmla="*/ 254 h 525"/>
              <a:gd name="T24" fmla="*/ 322 w 1338"/>
              <a:gd name="T25" fmla="*/ 298 h 525"/>
              <a:gd name="T26" fmla="*/ 282 w 1338"/>
              <a:gd name="T27" fmla="*/ 339 h 525"/>
              <a:gd name="T28" fmla="*/ 40 w 1338"/>
              <a:gd name="T29" fmla="*/ 326 h 525"/>
              <a:gd name="T30" fmla="*/ 122 w 1338"/>
              <a:gd name="T31" fmla="*/ 354 h 525"/>
              <a:gd name="T32" fmla="*/ 181 w 1338"/>
              <a:gd name="T33" fmla="*/ 377 h 525"/>
              <a:gd name="T34" fmla="*/ 229 w 1338"/>
              <a:gd name="T35" fmla="*/ 400 h 525"/>
              <a:gd name="T36" fmla="*/ 275 w 1338"/>
              <a:gd name="T37" fmla="*/ 430 h 525"/>
              <a:gd name="T38" fmla="*/ 329 w 1338"/>
              <a:gd name="T39" fmla="*/ 468 h 525"/>
              <a:gd name="T40" fmla="*/ 381 w 1338"/>
              <a:gd name="T41" fmla="*/ 504 h 525"/>
              <a:gd name="T42" fmla="*/ 423 w 1338"/>
              <a:gd name="T43" fmla="*/ 515 h 525"/>
              <a:gd name="T44" fmla="*/ 469 w 1338"/>
              <a:gd name="T45" fmla="*/ 497 h 525"/>
              <a:gd name="T46" fmla="*/ 525 w 1338"/>
              <a:gd name="T47" fmla="*/ 480 h 525"/>
              <a:gd name="T48" fmla="*/ 576 w 1338"/>
              <a:gd name="T49" fmla="*/ 467 h 525"/>
              <a:gd name="T50" fmla="*/ 635 w 1338"/>
              <a:gd name="T51" fmla="*/ 455 h 525"/>
              <a:gd name="T52" fmla="*/ 694 w 1338"/>
              <a:gd name="T53" fmla="*/ 442 h 525"/>
              <a:gd name="T54" fmla="*/ 752 w 1338"/>
              <a:gd name="T55" fmla="*/ 433 h 525"/>
              <a:gd name="T56" fmla="*/ 807 w 1338"/>
              <a:gd name="T57" fmla="*/ 423 h 525"/>
              <a:gd name="T58" fmla="*/ 882 w 1338"/>
              <a:gd name="T59" fmla="*/ 415 h 525"/>
              <a:gd name="T60" fmla="*/ 609 w 1338"/>
              <a:gd name="T61" fmla="*/ 344 h 525"/>
              <a:gd name="T62" fmla="*/ 673 w 1338"/>
              <a:gd name="T63" fmla="*/ 279 h 525"/>
              <a:gd name="T64" fmla="*/ 722 w 1338"/>
              <a:gd name="T65" fmla="*/ 241 h 525"/>
              <a:gd name="T66" fmla="*/ 792 w 1338"/>
              <a:gd name="T67" fmla="*/ 189 h 525"/>
              <a:gd name="T68" fmla="*/ 853 w 1338"/>
              <a:gd name="T69" fmla="*/ 149 h 525"/>
              <a:gd name="T70" fmla="*/ 902 w 1338"/>
              <a:gd name="T71" fmla="*/ 120 h 525"/>
              <a:gd name="T72" fmla="*/ 963 w 1338"/>
              <a:gd name="T73" fmla="*/ 90 h 525"/>
              <a:gd name="T74" fmla="*/ 1026 w 1338"/>
              <a:gd name="T75" fmla="*/ 65 h 525"/>
              <a:gd name="T76" fmla="*/ 1101 w 1338"/>
              <a:gd name="T77" fmla="*/ 44 h 525"/>
              <a:gd name="T78" fmla="*/ 1181 w 1338"/>
              <a:gd name="T79" fmla="*/ 29 h 525"/>
              <a:gd name="T80" fmla="*/ 1265 w 1338"/>
              <a:gd name="T81" fmla="*/ 16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8" h="525">
                <a:moveTo>
                  <a:pt x="1337" y="4"/>
                </a:moveTo>
                <a:lnTo>
                  <a:pt x="1264" y="0"/>
                </a:lnTo>
                <a:lnTo>
                  <a:pt x="1228" y="0"/>
                </a:lnTo>
                <a:lnTo>
                  <a:pt x="1184" y="0"/>
                </a:lnTo>
                <a:lnTo>
                  <a:pt x="1142" y="3"/>
                </a:lnTo>
                <a:lnTo>
                  <a:pt x="1101" y="4"/>
                </a:lnTo>
                <a:lnTo>
                  <a:pt x="1060" y="9"/>
                </a:lnTo>
                <a:lnTo>
                  <a:pt x="1024" y="13"/>
                </a:lnTo>
                <a:lnTo>
                  <a:pt x="983" y="20"/>
                </a:lnTo>
                <a:lnTo>
                  <a:pt x="934" y="29"/>
                </a:lnTo>
                <a:lnTo>
                  <a:pt x="890" y="40"/>
                </a:lnTo>
                <a:lnTo>
                  <a:pt x="849" y="50"/>
                </a:lnTo>
                <a:lnTo>
                  <a:pt x="803" y="63"/>
                </a:lnTo>
                <a:lnTo>
                  <a:pt x="758" y="78"/>
                </a:lnTo>
                <a:lnTo>
                  <a:pt x="714" y="93"/>
                </a:lnTo>
                <a:lnTo>
                  <a:pt x="677" y="109"/>
                </a:lnTo>
                <a:lnTo>
                  <a:pt x="636" y="124"/>
                </a:lnTo>
                <a:lnTo>
                  <a:pt x="601" y="138"/>
                </a:lnTo>
                <a:lnTo>
                  <a:pt x="563" y="156"/>
                </a:lnTo>
                <a:lnTo>
                  <a:pt x="523" y="173"/>
                </a:lnTo>
                <a:lnTo>
                  <a:pt x="485" y="193"/>
                </a:lnTo>
                <a:lnTo>
                  <a:pt x="450" y="211"/>
                </a:lnTo>
                <a:lnTo>
                  <a:pt x="414" y="233"/>
                </a:lnTo>
                <a:lnTo>
                  <a:pt x="379" y="254"/>
                </a:lnTo>
                <a:lnTo>
                  <a:pt x="348" y="276"/>
                </a:lnTo>
                <a:lnTo>
                  <a:pt x="322" y="298"/>
                </a:lnTo>
                <a:lnTo>
                  <a:pt x="300" y="318"/>
                </a:lnTo>
                <a:lnTo>
                  <a:pt x="282" y="339"/>
                </a:lnTo>
                <a:lnTo>
                  <a:pt x="0" y="310"/>
                </a:lnTo>
                <a:lnTo>
                  <a:pt x="40" y="326"/>
                </a:lnTo>
                <a:lnTo>
                  <a:pt x="86" y="341"/>
                </a:lnTo>
                <a:lnTo>
                  <a:pt x="122" y="354"/>
                </a:lnTo>
                <a:lnTo>
                  <a:pt x="151" y="364"/>
                </a:lnTo>
                <a:lnTo>
                  <a:pt x="181" y="377"/>
                </a:lnTo>
                <a:lnTo>
                  <a:pt x="204" y="389"/>
                </a:lnTo>
                <a:lnTo>
                  <a:pt x="229" y="400"/>
                </a:lnTo>
                <a:lnTo>
                  <a:pt x="249" y="415"/>
                </a:lnTo>
                <a:lnTo>
                  <a:pt x="275" y="430"/>
                </a:lnTo>
                <a:lnTo>
                  <a:pt x="302" y="448"/>
                </a:lnTo>
                <a:lnTo>
                  <a:pt x="329" y="468"/>
                </a:lnTo>
                <a:lnTo>
                  <a:pt x="353" y="484"/>
                </a:lnTo>
                <a:lnTo>
                  <a:pt x="381" y="504"/>
                </a:lnTo>
                <a:lnTo>
                  <a:pt x="402" y="524"/>
                </a:lnTo>
                <a:lnTo>
                  <a:pt x="423" y="515"/>
                </a:lnTo>
                <a:lnTo>
                  <a:pt x="445" y="506"/>
                </a:lnTo>
                <a:lnTo>
                  <a:pt x="469" y="497"/>
                </a:lnTo>
                <a:lnTo>
                  <a:pt x="497" y="488"/>
                </a:lnTo>
                <a:lnTo>
                  <a:pt x="525" y="480"/>
                </a:lnTo>
                <a:lnTo>
                  <a:pt x="551" y="473"/>
                </a:lnTo>
                <a:lnTo>
                  <a:pt x="576" y="467"/>
                </a:lnTo>
                <a:lnTo>
                  <a:pt x="605" y="460"/>
                </a:lnTo>
                <a:lnTo>
                  <a:pt x="635" y="455"/>
                </a:lnTo>
                <a:lnTo>
                  <a:pt x="666" y="448"/>
                </a:lnTo>
                <a:lnTo>
                  <a:pt x="694" y="442"/>
                </a:lnTo>
                <a:lnTo>
                  <a:pt x="722" y="437"/>
                </a:lnTo>
                <a:lnTo>
                  <a:pt x="752" y="433"/>
                </a:lnTo>
                <a:lnTo>
                  <a:pt x="780" y="428"/>
                </a:lnTo>
                <a:lnTo>
                  <a:pt x="807" y="423"/>
                </a:lnTo>
                <a:lnTo>
                  <a:pt x="839" y="418"/>
                </a:lnTo>
                <a:lnTo>
                  <a:pt x="882" y="415"/>
                </a:lnTo>
                <a:lnTo>
                  <a:pt x="589" y="375"/>
                </a:lnTo>
                <a:lnTo>
                  <a:pt x="609" y="344"/>
                </a:lnTo>
                <a:lnTo>
                  <a:pt x="631" y="322"/>
                </a:lnTo>
                <a:lnTo>
                  <a:pt x="673" y="279"/>
                </a:lnTo>
                <a:lnTo>
                  <a:pt x="697" y="260"/>
                </a:lnTo>
                <a:lnTo>
                  <a:pt x="722" y="241"/>
                </a:lnTo>
                <a:lnTo>
                  <a:pt x="766" y="209"/>
                </a:lnTo>
                <a:lnTo>
                  <a:pt x="792" y="189"/>
                </a:lnTo>
                <a:lnTo>
                  <a:pt x="824" y="166"/>
                </a:lnTo>
                <a:lnTo>
                  <a:pt x="853" y="149"/>
                </a:lnTo>
                <a:lnTo>
                  <a:pt x="878" y="134"/>
                </a:lnTo>
                <a:lnTo>
                  <a:pt x="902" y="120"/>
                </a:lnTo>
                <a:lnTo>
                  <a:pt x="931" y="105"/>
                </a:lnTo>
                <a:lnTo>
                  <a:pt x="963" y="90"/>
                </a:lnTo>
                <a:lnTo>
                  <a:pt x="995" y="78"/>
                </a:lnTo>
                <a:lnTo>
                  <a:pt x="1026" y="65"/>
                </a:lnTo>
                <a:lnTo>
                  <a:pt x="1065" y="53"/>
                </a:lnTo>
                <a:lnTo>
                  <a:pt x="1101" y="44"/>
                </a:lnTo>
                <a:lnTo>
                  <a:pt x="1142" y="36"/>
                </a:lnTo>
                <a:lnTo>
                  <a:pt x="1181" y="29"/>
                </a:lnTo>
                <a:lnTo>
                  <a:pt x="1223" y="21"/>
                </a:lnTo>
                <a:lnTo>
                  <a:pt x="1265" y="16"/>
                </a:lnTo>
                <a:lnTo>
                  <a:pt x="1337" y="4"/>
                </a:lnTo>
              </a:path>
            </a:pathLst>
          </a:custGeom>
          <a:solidFill>
            <a:schemeClr val="folHlink"/>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7470" name="Rectangle 14"/>
          <p:cNvSpPr>
            <a:spLocks noChangeArrowheads="1"/>
          </p:cNvSpPr>
          <p:nvPr/>
        </p:nvSpPr>
        <p:spPr bwMode="auto">
          <a:xfrm>
            <a:off x="1441450" y="5029200"/>
            <a:ext cx="2892425" cy="819150"/>
          </a:xfrm>
          <a:prstGeom prst="rect">
            <a:avLst/>
          </a:prstGeom>
          <a:solidFill>
            <a:schemeClr va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spcBef>
                <a:spcPct val="50000"/>
              </a:spcBef>
            </a:pPr>
            <a:r>
              <a:rPr lang="en-US" altLang="en-US" sz="2400" b="1">
                <a:effectLst>
                  <a:outerShdw blurRad="38100" dist="38100" dir="2700000" algn="tl">
                    <a:srgbClr val="000000"/>
                  </a:outerShdw>
                </a:effectLst>
              </a:rPr>
              <a:t>Variation Due to Interaction</a:t>
            </a:r>
          </a:p>
        </p:txBody>
      </p:sp>
      <p:sp>
        <p:nvSpPr>
          <p:cNvPr id="147471" name="Freeform 15"/>
          <p:cNvSpPr>
            <a:spLocks/>
          </p:cNvSpPr>
          <p:nvPr/>
        </p:nvSpPr>
        <p:spPr bwMode="auto">
          <a:xfrm>
            <a:off x="4125913" y="3511550"/>
            <a:ext cx="1055687" cy="849313"/>
          </a:xfrm>
          <a:custGeom>
            <a:avLst/>
            <a:gdLst>
              <a:gd name="T0" fmla="*/ 664 w 665"/>
              <a:gd name="T1" fmla="*/ 0 h 535"/>
              <a:gd name="T2" fmla="*/ 664 w 665"/>
              <a:gd name="T3" fmla="*/ 39 h 535"/>
              <a:gd name="T4" fmla="*/ 616 w 665"/>
              <a:gd name="T5" fmla="*/ 49 h 535"/>
              <a:gd name="T6" fmla="*/ 572 w 665"/>
              <a:gd name="T7" fmla="*/ 63 h 535"/>
              <a:gd name="T8" fmla="*/ 532 w 665"/>
              <a:gd name="T9" fmla="*/ 79 h 535"/>
              <a:gd name="T10" fmla="*/ 491 w 665"/>
              <a:gd name="T11" fmla="*/ 95 h 535"/>
              <a:gd name="T12" fmla="*/ 456 w 665"/>
              <a:gd name="T13" fmla="*/ 111 h 535"/>
              <a:gd name="T14" fmla="*/ 427 w 665"/>
              <a:gd name="T15" fmla="*/ 126 h 535"/>
              <a:gd name="T16" fmla="*/ 400 w 665"/>
              <a:gd name="T17" fmla="*/ 141 h 535"/>
              <a:gd name="T18" fmla="*/ 368 w 665"/>
              <a:gd name="T19" fmla="*/ 159 h 535"/>
              <a:gd name="T20" fmla="*/ 341 w 665"/>
              <a:gd name="T21" fmla="*/ 180 h 535"/>
              <a:gd name="T22" fmla="*/ 309 w 665"/>
              <a:gd name="T23" fmla="*/ 206 h 535"/>
              <a:gd name="T24" fmla="*/ 284 w 665"/>
              <a:gd name="T25" fmla="*/ 231 h 535"/>
              <a:gd name="T26" fmla="*/ 259 w 665"/>
              <a:gd name="T27" fmla="*/ 254 h 535"/>
              <a:gd name="T28" fmla="*/ 237 w 665"/>
              <a:gd name="T29" fmla="*/ 280 h 535"/>
              <a:gd name="T30" fmla="*/ 207 w 665"/>
              <a:gd name="T31" fmla="*/ 312 h 535"/>
              <a:gd name="T32" fmla="*/ 176 w 665"/>
              <a:gd name="T33" fmla="*/ 349 h 535"/>
              <a:gd name="T34" fmla="*/ 158 w 665"/>
              <a:gd name="T35" fmla="*/ 375 h 535"/>
              <a:gd name="T36" fmla="*/ 139 w 665"/>
              <a:gd name="T37" fmla="*/ 403 h 535"/>
              <a:gd name="T38" fmla="*/ 120 w 665"/>
              <a:gd name="T39" fmla="*/ 430 h 535"/>
              <a:gd name="T40" fmla="*/ 103 w 665"/>
              <a:gd name="T41" fmla="*/ 458 h 535"/>
              <a:gd name="T42" fmla="*/ 82 w 665"/>
              <a:gd name="T43" fmla="*/ 499 h 535"/>
              <a:gd name="T44" fmla="*/ 69 w 665"/>
              <a:gd name="T45" fmla="*/ 534 h 535"/>
              <a:gd name="T46" fmla="*/ 0 w 665"/>
              <a:gd name="T47" fmla="*/ 523 h 535"/>
              <a:gd name="T48" fmla="*/ 23 w 665"/>
              <a:gd name="T49" fmla="*/ 465 h 535"/>
              <a:gd name="T50" fmla="*/ 57 w 665"/>
              <a:gd name="T51" fmla="*/ 403 h 535"/>
              <a:gd name="T52" fmla="*/ 93 w 665"/>
              <a:gd name="T53" fmla="*/ 351 h 535"/>
              <a:gd name="T54" fmla="*/ 139 w 665"/>
              <a:gd name="T55" fmla="*/ 296 h 535"/>
              <a:gd name="T56" fmla="*/ 201 w 665"/>
              <a:gd name="T57" fmla="*/ 217 h 535"/>
              <a:gd name="T58" fmla="*/ 270 w 665"/>
              <a:gd name="T59" fmla="*/ 150 h 535"/>
              <a:gd name="T60" fmla="*/ 343 w 665"/>
              <a:gd name="T61" fmla="*/ 95 h 535"/>
              <a:gd name="T62" fmla="*/ 408 w 665"/>
              <a:gd name="T63" fmla="*/ 60 h 535"/>
              <a:gd name="T64" fmla="*/ 490 w 665"/>
              <a:gd name="T65" fmla="*/ 26 h 535"/>
              <a:gd name="T66" fmla="*/ 556 w 665"/>
              <a:gd name="T67" fmla="*/ 12 h 535"/>
              <a:gd name="T68" fmla="*/ 664 w 665"/>
              <a:gd name="T69"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5" h="535">
                <a:moveTo>
                  <a:pt x="664" y="0"/>
                </a:moveTo>
                <a:lnTo>
                  <a:pt x="664" y="39"/>
                </a:lnTo>
                <a:lnTo>
                  <a:pt x="616" y="49"/>
                </a:lnTo>
                <a:lnTo>
                  <a:pt x="572" y="63"/>
                </a:lnTo>
                <a:lnTo>
                  <a:pt x="532" y="79"/>
                </a:lnTo>
                <a:lnTo>
                  <a:pt x="491" y="95"/>
                </a:lnTo>
                <a:lnTo>
                  <a:pt x="456" y="111"/>
                </a:lnTo>
                <a:lnTo>
                  <a:pt x="427" y="126"/>
                </a:lnTo>
                <a:lnTo>
                  <a:pt x="400" y="141"/>
                </a:lnTo>
                <a:lnTo>
                  <a:pt x="368" y="159"/>
                </a:lnTo>
                <a:lnTo>
                  <a:pt x="341" y="180"/>
                </a:lnTo>
                <a:lnTo>
                  <a:pt x="309" y="206"/>
                </a:lnTo>
                <a:lnTo>
                  <a:pt x="284" y="231"/>
                </a:lnTo>
                <a:lnTo>
                  <a:pt x="259" y="254"/>
                </a:lnTo>
                <a:lnTo>
                  <a:pt x="237" y="280"/>
                </a:lnTo>
                <a:lnTo>
                  <a:pt x="207" y="312"/>
                </a:lnTo>
                <a:lnTo>
                  <a:pt x="176" y="349"/>
                </a:lnTo>
                <a:lnTo>
                  <a:pt x="158" y="375"/>
                </a:lnTo>
                <a:lnTo>
                  <a:pt x="139" y="403"/>
                </a:lnTo>
                <a:lnTo>
                  <a:pt x="120" y="430"/>
                </a:lnTo>
                <a:lnTo>
                  <a:pt x="103" y="458"/>
                </a:lnTo>
                <a:lnTo>
                  <a:pt x="82" y="499"/>
                </a:lnTo>
                <a:lnTo>
                  <a:pt x="69" y="534"/>
                </a:lnTo>
                <a:lnTo>
                  <a:pt x="0" y="523"/>
                </a:lnTo>
                <a:lnTo>
                  <a:pt x="23" y="465"/>
                </a:lnTo>
                <a:lnTo>
                  <a:pt x="57" y="403"/>
                </a:lnTo>
                <a:lnTo>
                  <a:pt x="93" y="351"/>
                </a:lnTo>
                <a:lnTo>
                  <a:pt x="139" y="296"/>
                </a:lnTo>
                <a:lnTo>
                  <a:pt x="201" y="217"/>
                </a:lnTo>
                <a:lnTo>
                  <a:pt x="270" y="150"/>
                </a:lnTo>
                <a:lnTo>
                  <a:pt x="343" y="95"/>
                </a:lnTo>
                <a:lnTo>
                  <a:pt x="408" y="60"/>
                </a:lnTo>
                <a:lnTo>
                  <a:pt x="490" y="26"/>
                </a:lnTo>
                <a:lnTo>
                  <a:pt x="556" y="12"/>
                </a:lnTo>
                <a:lnTo>
                  <a:pt x="664" y="0"/>
                </a:lnTo>
              </a:path>
            </a:pathLst>
          </a:custGeom>
          <a:solidFill>
            <a:srgbClr val="AE5BAE"/>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7472" name="Freeform 16"/>
          <p:cNvSpPr>
            <a:spLocks/>
          </p:cNvSpPr>
          <p:nvPr/>
        </p:nvSpPr>
        <p:spPr bwMode="auto">
          <a:xfrm>
            <a:off x="3352800" y="4205288"/>
            <a:ext cx="544513" cy="603250"/>
          </a:xfrm>
          <a:custGeom>
            <a:avLst/>
            <a:gdLst>
              <a:gd name="T0" fmla="*/ 342 w 343"/>
              <a:gd name="T1" fmla="*/ 293 h 380"/>
              <a:gd name="T2" fmla="*/ 342 w 343"/>
              <a:gd name="T3" fmla="*/ 379 h 380"/>
              <a:gd name="T4" fmla="*/ 328 w 343"/>
              <a:gd name="T5" fmla="*/ 357 h 380"/>
              <a:gd name="T6" fmla="*/ 312 w 343"/>
              <a:gd name="T7" fmla="*/ 335 h 380"/>
              <a:gd name="T8" fmla="*/ 292 w 343"/>
              <a:gd name="T9" fmla="*/ 311 h 380"/>
              <a:gd name="T10" fmla="*/ 267 w 343"/>
              <a:gd name="T11" fmla="*/ 284 h 380"/>
              <a:gd name="T12" fmla="*/ 243 w 343"/>
              <a:gd name="T13" fmla="*/ 254 h 380"/>
              <a:gd name="T14" fmla="*/ 218 w 343"/>
              <a:gd name="T15" fmla="*/ 226 h 380"/>
              <a:gd name="T16" fmla="*/ 195 w 343"/>
              <a:gd name="T17" fmla="*/ 203 h 380"/>
              <a:gd name="T18" fmla="*/ 174 w 343"/>
              <a:gd name="T19" fmla="*/ 182 h 380"/>
              <a:gd name="T20" fmla="*/ 152 w 343"/>
              <a:gd name="T21" fmla="*/ 163 h 380"/>
              <a:gd name="T22" fmla="*/ 128 w 343"/>
              <a:gd name="T23" fmla="*/ 143 h 380"/>
              <a:gd name="T24" fmla="*/ 100 w 343"/>
              <a:gd name="T25" fmla="*/ 123 h 380"/>
              <a:gd name="T26" fmla="*/ 75 w 343"/>
              <a:gd name="T27" fmla="*/ 108 h 380"/>
              <a:gd name="T28" fmla="*/ 48 w 343"/>
              <a:gd name="T29" fmla="*/ 94 h 380"/>
              <a:gd name="T30" fmla="*/ 21 w 343"/>
              <a:gd name="T31" fmla="*/ 78 h 380"/>
              <a:gd name="T32" fmla="*/ 0 w 343"/>
              <a:gd name="T33" fmla="*/ 66 h 380"/>
              <a:gd name="T34" fmla="*/ 0 w 343"/>
              <a:gd name="T35" fmla="*/ 0 h 380"/>
              <a:gd name="T36" fmla="*/ 37 w 343"/>
              <a:gd name="T37" fmla="*/ 13 h 380"/>
              <a:gd name="T38" fmla="*/ 92 w 343"/>
              <a:gd name="T39" fmla="*/ 43 h 380"/>
              <a:gd name="T40" fmla="*/ 162 w 343"/>
              <a:gd name="T41" fmla="*/ 81 h 380"/>
              <a:gd name="T42" fmla="*/ 214 w 343"/>
              <a:gd name="T43" fmla="*/ 121 h 380"/>
              <a:gd name="T44" fmla="*/ 261 w 343"/>
              <a:gd name="T45" fmla="*/ 178 h 380"/>
              <a:gd name="T46" fmla="*/ 307 w 343"/>
              <a:gd name="T47" fmla="*/ 226 h 380"/>
              <a:gd name="T48" fmla="*/ 342 w 343"/>
              <a:gd name="T49" fmla="*/ 273 h 380"/>
              <a:gd name="T50" fmla="*/ 342 w 343"/>
              <a:gd name="T51" fmla="*/ 378 h 380"/>
              <a:gd name="T52" fmla="*/ 342 w 343"/>
              <a:gd name="T53" fmla="*/ 377 h 380"/>
              <a:gd name="T54" fmla="*/ 342 w 343"/>
              <a:gd name="T55" fmla="*/ 293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3" h="380">
                <a:moveTo>
                  <a:pt x="342" y="293"/>
                </a:moveTo>
                <a:lnTo>
                  <a:pt x="342" y="379"/>
                </a:lnTo>
                <a:lnTo>
                  <a:pt x="328" y="357"/>
                </a:lnTo>
                <a:lnTo>
                  <a:pt x="312" y="335"/>
                </a:lnTo>
                <a:lnTo>
                  <a:pt x="292" y="311"/>
                </a:lnTo>
                <a:lnTo>
                  <a:pt x="267" y="284"/>
                </a:lnTo>
                <a:lnTo>
                  <a:pt x="243" y="254"/>
                </a:lnTo>
                <a:lnTo>
                  <a:pt x="218" y="226"/>
                </a:lnTo>
                <a:lnTo>
                  <a:pt x="195" y="203"/>
                </a:lnTo>
                <a:lnTo>
                  <a:pt x="174" y="182"/>
                </a:lnTo>
                <a:lnTo>
                  <a:pt x="152" y="163"/>
                </a:lnTo>
                <a:lnTo>
                  <a:pt x="128" y="143"/>
                </a:lnTo>
                <a:lnTo>
                  <a:pt x="100" y="123"/>
                </a:lnTo>
                <a:lnTo>
                  <a:pt x="75" y="108"/>
                </a:lnTo>
                <a:lnTo>
                  <a:pt x="48" y="94"/>
                </a:lnTo>
                <a:lnTo>
                  <a:pt x="21" y="78"/>
                </a:lnTo>
                <a:lnTo>
                  <a:pt x="0" y="66"/>
                </a:lnTo>
                <a:lnTo>
                  <a:pt x="0" y="0"/>
                </a:lnTo>
                <a:lnTo>
                  <a:pt x="37" y="13"/>
                </a:lnTo>
                <a:lnTo>
                  <a:pt x="92" y="43"/>
                </a:lnTo>
                <a:lnTo>
                  <a:pt x="162" y="81"/>
                </a:lnTo>
                <a:lnTo>
                  <a:pt x="214" y="121"/>
                </a:lnTo>
                <a:lnTo>
                  <a:pt x="261" y="178"/>
                </a:lnTo>
                <a:lnTo>
                  <a:pt x="307" y="226"/>
                </a:lnTo>
                <a:lnTo>
                  <a:pt x="342" y="273"/>
                </a:lnTo>
                <a:lnTo>
                  <a:pt x="342" y="378"/>
                </a:lnTo>
                <a:lnTo>
                  <a:pt x="342" y="377"/>
                </a:lnTo>
                <a:lnTo>
                  <a:pt x="342" y="293"/>
                </a:lnTo>
              </a:path>
            </a:pathLst>
          </a:custGeom>
          <a:solidFill>
            <a:srgbClr val="AE5BAE"/>
          </a:solidFill>
          <a:ln w="12700" cap="rnd" cmpd="sng">
            <a:solidFill>
              <a:schemeClr val="bg2"/>
            </a:solidFill>
            <a:prstDash val="solid"/>
            <a:round/>
            <a:headEnd type="none" w="med" len="med"/>
            <a:tailEnd type="none" w="med" len="med"/>
          </a:ln>
          <a:effectLst>
            <a:outerShdw dist="35921" dir="2700000" algn="ctr" rotWithShape="0">
              <a:schemeClr val="bg2"/>
            </a:outerShdw>
          </a:effectLst>
        </p:spPr>
        <p:txBody>
          <a:bodyPr/>
          <a:lstStyle/>
          <a:p>
            <a:endParaRPr lang="en-US"/>
          </a:p>
        </p:txBody>
      </p:sp>
      <p:sp>
        <p:nvSpPr>
          <p:cNvPr id="147473" name="Freeform 17"/>
          <p:cNvSpPr>
            <a:spLocks/>
          </p:cNvSpPr>
          <p:nvPr/>
        </p:nvSpPr>
        <p:spPr bwMode="auto">
          <a:xfrm>
            <a:off x="3905250" y="4437063"/>
            <a:ext cx="650875" cy="369887"/>
          </a:xfrm>
          <a:custGeom>
            <a:avLst/>
            <a:gdLst>
              <a:gd name="T0" fmla="*/ 409 w 410"/>
              <a:gd name="T1" fmla="*/ 0 h 233"/>
              <a:gd name="T2" fmla="*/ 409 w 410"/>
              <a:gd name="T3" fmla="*/ 71 h 233"/>
              <a:gd name="T4" fmla="*/ 383 w 410"/>
              <a:gd name="T5" fmla="*/ 77 h 233"/>
              <a:gd name="T6" fmla="*/ 355 w 410"/>
              <a:gd name="T7" fmla="*/ 83 h 233"/>
              <a:gd name="T8" fmla="*/ 330 w 410"/>
              <a:gd name="T9" fmla="*/ 91 h 233"/>
              <a:gd name="T10" fmla="*/ 303 w 410"/>
              <a:gd name="T11" fmla="*/ 99 h 233"/>
              <a:gd name="T12" fmla="*/ 273 w 410"/>
              <a:gd name="T13" fmla="*/ 109 h 233"/>
              <a:gd name="T14" fmla="*/ 240 w 410"/>
              <a:gd name="T15" fmla="*/ 118 h 233"/>
              <a:gd name="T16" fmla="*/ 198 w 410"/>
              <a:gd name="T17" fmla="*/ 134 h 233"/>
              <a:gd name="T18" fmla="*/ 158 w 410"/>
              <a:gd name="T19" fmla="*/ 149 h 233"/>
              <a:gd name="T20" fmla="*/ 132 w 410"/>
              <a:gd name="T21" fmla="*/ 160 h 233"/>
              <a:gd name="T22" fmla="*/ 100 w 410"/>
              <a:gd name="T23" fmla="*/ 174 h 233"/>
              <a:gd name="T24" fmla="*/ 67 w 410"/>
              <a:gd name="T25" fmla="*/ 192 h 233"/>
              <a:gd name="T26" fmla="*/ 36 w 410"/>
              <a:gd name="T27" fmla="*/ 209 h 233"/>
              <a:gd name="T28" fmla="*/ 14 w 410"/>
              <a:gd name="T29" fmla="*/ 222 h 233"/>
              <a:gd name="T30" fmla="*/ 0 w 410"/>
              <a:gd name="T31" fmla="*/ 232 h 233"/>
              <a:gd name="T32" fmla="*/ 0 w 410"/>
              <a:gd name="T33" fmla="*/ 144 h 233"/>
              <a:gd name="T34" fmla="*/ 26 w 410"/>
              <a:gd name="T35" fmla="*/ 121 h 233"/>
              <a:gd name="T36" fmla="*/ 77 w 410"/>
              <a:gd name="T37" fmla="*/ 91 h 233"/>
              <a:gd name="T38" fmla="*/ 137 w 410"/>
              <a:gd name="T39" fmla="*/ 59 h 233"/>
              <a:gd name="T40" fmla="*/ 190 w 410"/>
              <a:gd name="T41" fmla="*/ 42 h 233"/>
              <a:gd name="T42" fmla="*/ 252 w 410"/>
              <a:gd name="T43" fmla="*/ 21 h 233"/>
              <a:gd name="T44" fmla="*/ 314 w 410"/>
              <a:gd name="T45" fmla="*/ 6 h 233"/>
              <a:gd name="T46" fmla="*/ 358 w 410"/>
              <a:gd name="T47" fmla="*/ 0 h 233"/>
              <a:gd name="T48" fmla="*/ 409 w 410"/>
              <a:gd name="T49"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0" h="233">
                <a:moveTo>
                  <a:pt x="409" y="0"/>
                </a:moveTo>
                <a:lnTo>
                  <a:pt x="409" y="71"/>
                </a:lnTo>
                <a:lnTo>
                  <a:pt x="383" y="77"/>
                </a:lnTo>
                <a:lnTo>
                  <a:pt x="355" y="83"/>
                </a:lnTo>
                <a:lnTo>
                  <a:pt x="330" y="91"/>
                </a:lnTo>
                <a:lnTo>
                  <a:pt x="303" y="99"/>
                </a:lnTo>
                <a:lnTo>
                  <a:pt x="273" y="109"/>
                </a:lnTo>
                <a:lnTo>
                  <a:pt x="240" y="118"/>
                </a:lnTo>
                <a:lnTo>
                  <a:pt x="198" y="134"/>
                </a:lnTo>
                <a:lnTo>
                  <a:pt x="158" y="149"/>
                </a:lnTo>
                <a:lnTo>
                  <a:pt x="132" y="160"/>
                </a:lnTo>
                <a:lnTo>
                  <a:pt x="100" y="174"/>
                </a:lnTo>
                <a:lnTo>
                  <a:pt x="67" y="192"/>
                </a:lnTo>
                <a:lnTo>
                  <a:pt x="36" y="209"/>
                </a:lnTo>
                <a:lnTo>
                  <a:pt x="14" y="222"/>
                </a:lnTo>
                <a:lnTo>
                  <a:pt x="0" y="232"/>
                </a:lnTo>
                <a:lnTo>
                  <a:pt x="0" y="144"/>
                </a:lnTo>
                <a:lnTo>
                  <a:pt x="26" y="121"/>
                </a:lnTo>
                <a:lnTo>
                  <a:pt x="77" y="91"/>
                </a:lnTo>
                <a:lnTo>
                  <a:pt x="137" y="59"/>
                </a:lnTo>
                <a:lnTo>
                  <a:pt x="190" y="42"/>
                </a:lnTo>
                <a:lnTo>
                  <a:pt x="252" y="21"/>
                </a:lnTo>
                <a:lnTo>
                  <a:pt x="314" y="6"/>
                </a:lnTo>
                <a:lnTo>
                  <a:pt x="358" y="0"/>
                </a:lnTo>
                <a:lnTo>
                  <a:pt x="409" y="0"/>
                </a:lnTo>
              </a:path>
            </a:pathLst>
          </a:custGeom>
          <a:solidFill>
            <a:srgbClr val="AE5BAE"/>
          </a:solidFill>
          <a:ln w="12700" cap="rnd" cmpd="sng">
            <a:solidFill>
              <a:schemeClr val="bg2"/>
            </a:solidFill>
            <a:prstDash val="solid"/>
            <a:round/>
            <a:headEnd type="none" w="med" len="med"/>
            <a:tailEnd type="none" w="med" len="med"/>
          </a:ln>
          <a:effectLst>
            <a:outerShdw dist="35921" dir="2700000" algn="ctr" rotWithShape="0">
              <a:schemeClr val="bg2"/>
            </a:outerShdw>
          </a:effectLst>
        </p:spPr>
        <p:txBody>
          <a:bodyPr/>
          <a:lstStyle/>
          <a:p>
            <a:endParaRPr lang="en-US"/>
          </a:p>
        </p:txBody>
      </p:sp>
      <p:sp>
        <p:nvSpPr>
          <p:cNvPr id="147474" name="Freeform 18"/>
          <p:cNvSpPr>
            <a:spLocks/>
          </p:cNvSpPr>
          <p:nvPr/>
        </p:nvSpPr>
        <p:spPr bwMode="auto">
          <a:xfrm>
            <a:off x="3352800" y="3503613"/>
            <a:ext cx="1830388" cy="1163637"/>
          </a:xfrm>
          <a:custGeom>
            <a:avLst/>
            <a:gdLst>
              <a:gd name="T0" fmla="*/ 1089 w 1153"/>
              <a:gd name="T1" fmla="*/ 0 h 733"/>
              <a:gd name="T2" fmla="*/ 1020 w 1153"/>
              <a:gd name="T3" fmla="*/ 0 h 733"/>
              <a:gd name="T4" fmla="*/ 949 w 1153"/>
              <a:gd name="T5" fmla="*/ 6 h 733"/>
              <a:gd name="T6" fmla="*/ 882 w 1153"/>
              <a:gd name="T7" fmla="*/ 19 h 733"/>
              <a:gd name="T8" fmla="*/ 805 w 1153"/>
              <a:gd name="T9" fmla="*/ 41 h 733"/>
              <a:gd name="T10" fmla="*/ 731 w 1153"/>
              <a:gd name="T11" fmla="*/ 70 h 733"/>
              <a:gd name="T12" fmla="*/ 653 w 1153"/>
              <a:gd name="T13" fmla="*/ 109 h 733"/>
              <a:gd name="T14" fmla="*/ 584 w 1153"/>
              <a:gd name="T15" fmla="*/ 152 h 733"/>
              <a:gd name="T16" fmla="*/ 518 w 1153"/>
              <a:gd name="T17" fmla="*/ 193 h 733"/>
              <a:gd name="T18" fmla="*/ 451 w 1153"/>
              <a:gd name="T19" fmla="*/ 241 h 733"/>
              <a:gd name="T20" fmla="*/ 388 w 1153"/>
              <a:gd name="T21" fmla="*/ 295 h 733"/>
              <a:gd name="T22" fmla="*/ 327 w 1153"/>
              <a:gd name="T23" fmla="*/ 355 h 733"/>
              <a:gd name="T24" fmla="*/ 277 w 1153"/>
              <a:gd name="T25" fmla="*/ 416 h 733"/>
              <a:gd name="T26" fmla="*/ 243 w 1153"/>
              <a:gd name="T27" fmla="*/ 474 h 733"/>
              <a:gd name="T28" fmla="*/ 34 w 1153"/>
              <a:gd name="T29" fmla="*/ 455 h 733"/>
              <a:gd name="T30" fmla="*/ 105 w 1153"/>
              <a:gd name="T31" fmla="*/ 495 h 733"/>
              <a:gd name="T32" fmla="*/ 156 w 1153"/>
              <a:gd name="T33" fmla="*/ 527 h 733"/>
              <a:gd name="T34" fmla="*/ 197 w 1153"/>
              <a:gd name="T35" fmla="*/ 559 h 733"/>
              <a:gd name="T36" fmla="*/ 237 w 1153"/>
              <a:gd name="T37" fmla="*/ 600 h 733"/>
              <a:gd name="T38" fmla="*/ 284 w 1153"/>
              <a:gd name="T39" fmla="*/ 654 h 733"/>
              <a:gd name="T40" fmla="*/ 328 w 1153"/>
              <a:gd name="T41" fmla="*/ 705 h 733"/>
              <a:gd name="T42" fmla="*/ 365 w 1153"/>
              <a:gd name="T43" fmla="*/ 720 h 733"/>
              <a:gd name="T44" fmla="*/ 404 w 1153"/>
              <a:gd name="T45" fmla="*/ 695 h 733"/>
              <a:gd name="T46" fmla="*/ 452 w 1153"/>
              <a:gd name="T47" fmla="*/ 670 h 733"/>
              <a:gd name="T48" fmla="*/ 496 w 1153"/>
              <a:gd name="T49" fmla="*/ 652 h 733"/>
              <a:gd name="T50" fmla="*/ 547 w 1153"/>
              <a:gd name="T51" fmla="*/ 635 h 733"/>
              <a:gd name="T52" fmla="*/ 598 w 1153"/>
              <a:gd name="T53" fmla="*/ 618 h 733"/>
              <a:gd name="T54" fmla="*/ 648 w 1153"/>
              <a:gd name="T55" fmla="*/ 605 h 733"/>
              <a:gd name="T56" fmla="*/ 696 w 1153"/>
              <a:gd name="T57" fmla="*/ 592 h 733"/>
              <a:gd name="T58" fmla="*/ 760 w 1153"/>
              <a:gd name="T59" fmla="*/ 579 h 733"/>
              <a:gd name="T60" fmla="*/ 525 w 1153"/>
              <a:gd name="T61" fmla="*/ 481 h 733"/>
              <a:gd name="T62" fmla="*/ 580 w 1153"/>
              <a:gd name="T63" fmla="*/ 390 h 733"/>
              <a:gd name="T64" fmla="*/ 622 w 1153"/>
              <a:gd name="T65" fmla="*/ 337 h 733"/>
              <a:gd name="T66" fmla="*/ 683 w 1153"/>
              <a:gd name="T67" fmla="*/ 265 h 733"/>
              <a:gd name="T68" fmla="*/ 735 w 1153"/>
              <a:gd name="T69" fmla="*/ 209 h 733"/>
              <a:gd name="T70" fmla="*/ 777 w 1153"/>
              <a:gd name="T71" fmla="*/ 168 h 733"/>
              <a:gd name="T72" fmla="*/ 830 w 1153"/>
              <a:gd name="T73" fmla="*/ 126 h 733"/>
              <a:gd name="T74" fmla="*/ 884 w 1153"/>
              <a:gd name="T75" fmla="*/ 91 h 733"/>
              <a:gd name="T76" fmla="*/ 949 w 1153"/>
              <a:gd name="T77" fmla="*/ 62 h 733"/>
              <a:gd name="T78" fmla="*/ 1017 w 1153"/>
              <a:gd name="T79" fmla="*/ 41 h 733"/>
              <a:gd name="T80" fmla="*/ 1090 w 1153"/>
              <a:gd name="T81" fmla="*/ 22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3" h="733">
                <a:moveTo>
                  <a:pt x="1152" y="6"/>
                </a:moveTo>
                <a:lnTo>
                  <a:pt x="1089" y="0"/>
                </a:lnTo>
                <a:lnTo>
                  <a:pt x="1058" y="0"/>
                </a:lnTo>
                <a:lnTo>
                  <a:pt x="1020" y="0"/>
                </a:lnTo>
                <a:lnTo>
                  <a:pt x="984" y="4"/>
                </a:lnTo>
                <a:lnTo>
                  <a:pt x="949" y="6"/>
                </a:lnTo>
                <a:lnTo>
                  <a:pt x="914" y="12"/>
                </a:lnTo>
                <a:lnTo>
                  <a:pt x="882" y="19"/>
                </a:lnTo>
                <a:lnTo>
                  <a:pt x="847" y="27"/>
                </a:lnTo>
                <a:lnTo>
                  <a:pt x="805" y="41"/>
                </a:lnTo>
                <a:lnTo>
                  <a:pt x="767" y="56"/>
                </a:lnTo>
                <a:lnTo>
                  <a:pt x="731" y="70"/>
                </a:lnTo>
                <a:lnTo>
                  <a:pt x="692" y="88"/>
                </a:lnTo>
                <a:lnTo>
                  <a:pt x="653" y="109"/>
                </a:lnTo>
                <a:lnTo>
                  <a:pt x="615" y="130"/>
                </a:lnTo>
                <a:lnTo>
                  <a:pt x="584" y="152"/>
                </a:lnTo>
                <a:lnTo>
                  <a:pt x="548" y="173"/>
                </a:lnTo>
                <a:lnTo>
                  <a:pt x="518" y="193"/>
                </a:lnTo>
                <a:lnTo>
                  <a:pt x="485" y="217"/>
                </a:lnTo>
                <a:lnTo>
                  <a:pt x="451" y="241"/>
                </a:lnTo>
                <a:lnTo>
                  <a:pt x="418" y="270"/>
                </a:lnTo>
                <a:lnTo>
                  <a:pt x="388" y="295"/>
                </a:lnTo>
                <a:lnTo>
                  <a:pt x="357" y="326"/>
                </a:lnTo>
                <a:lnTo>
                  <a:pt x="327" y="355"/>
                </a:lnTo>
                <a:lnTo>
                  <a:pt x="300" y="385"/>
                </a:lnTo>
                <a:lnTo>
                  <a:pt x="277" y="416"/>
                </a:lnTo>
                <a:lnTo>
                  <a:pt x="259" y="444"/>
                </a:lnTo>
                <a:lnTo>
                  <a:pt x="243" y="474"/>
                </a:lnTo>
                <a:lnTo>
                  <a:pt x="0" y="434"/>
                </a:lnTo>
                <a:lnTo>
                  <a:pt x="34" y="455"/>
                </a:lnTo>
                <a:lnTo>
                  <a:pt x="74" y="476"/>
                </a:lnTo>
                <a:lnTo>
                  <a:pt x="105" y="495"/>
                </a:lnTo>
                <a:lnTo>
                  <a:pt x="130" y="508"/>
                </a:lnTo>
                <a:lnTo>
                  <a:pt x="156" y="527"/>
                </a:lnTo>
                <a:lnTo>
                  <a:pt x="176" y="543"/>
                </a:lnTo>
                <a:lnTo>
                  <a:pt x="197" y="559"/>
                </a:lnTo>
                <a:lnTo>
                  <a:pt x="215" y="580"/>
                </a:lnTo>
                <a:lnTo>
                  <a:pt x="237" y="600"/>
                </a:lnTo>
                <a:lnTo>
                  <a:pt x="260" y="626"/>
                </a:lnTo>
                <a:lnTo>
                  <a:pt x="284" y="654"/>
                </a:lnTo>
                <a:lnTo>
                  <a:pt x="304" y="676"/>
                </a:lnTo>
                <a:lnTo>
                  <a:pt x="328" y="705"/>
                </a:lnTo>
                <a:lnTo>
                  <a:pt x="346" y="732"/>
                </a:lnTo>
                <a:lnTo>
                  <a:pt x="365" y="720"/>
                </a:lnTo>
                <a:lnTo>
                  <a:pt x="383" y="707"/>
                </a:lnTo>
                <a:lnTo>
                  <a:pt x="404" y="695"/>
                </a:lnTo>
                <a:lnTo>
                  <a:pt x="428" y="682"/>
                </a:lnTo>
                <a:lnTo>
                  <a:pt x="452" y="670"/>
                </a:lnTo>
                <a:lnTo>
                  <a:pt x="475" y="661"/>
                </a:lnTo>
                <a:lnTo>
                  <a:pt x="496" y="652"/>
                </a:lnTo>
                <a:lnTo>
                  <a:pt x="521" y="643"/>
                </a:lnTo>
                <a:lnTo>
                  <a:pt x="547" y="635"/>
                </a:lnTo>
                <a:lnTo>
                  <a:pt x="574" y="626"/>
                </a:lnTo>
                <a:lnTo>
                  <a:pt x="598" y="618"/>
                </a:lnTo>
                <a:lnTo>
                  <a:pt x="622" y="610"/>
                </a:lnTo>
                <a:lnTo>
                  <a:pt x="648" y="605"/>
                </a:lnTo>
                <a:lnTo>
                  <a:pt x="672" y="598"/>
                </a:lnTo>
                <a:lnTo>
                  <a:pt x="696" y="592"/>
                </a:lnTo>
                <a:lnTo>
                  <a:pt x="723" y="584"/>
                </a:lnTo>
                <a:lnTo>
                  <a:pt x="760" y="579"/>
                </a:lnTo>
                <a:lnTo>
                  <a:pt x="507" y="524"/>
                </a:lnTo>
                <a:lnTo>
                  <a:pt x="525" y="481"/>
                </a:lnTo>
                <a:lnTo>
                  <a:pt x="544" y="450"/>
                </a:lnTo>
                <a:lnTo>
                  <a:pt x="580" y="390"/>
                </a:lnTo>
                <a:lnTo>
                  <a:pt x="601" y="363"/>
                </a:lnTo>
                <a:lnTo>
                  <a:pt x="622" y="337"/>
                </a:lnTo>
                <a:lnTo>
                  <a:pt x="660" y="292"/>
                </a:lnTo>
                <a:lnTo>
                  <a:pt x="683" y="265"/>
                </a:lnTo>
                <a:lnTo>
                  <a:pt x="710" y="232"/>
                </a:lnTo>
                <a:lnTo>
                  <a:pt x="735" y="209"/>
                </a:lnTo>
                <a:lnTo>
                  <a:pt x="756" y="188"/>
                </a:lnTo>
                <a:lnTo>
                  <a:pt x="777" y="168"/>
                </a:lnTo>
                <a:lnTo>
                  <a:pt x="803" y="147"/>
                </a:lnTo>
                <a:lnTo>
                  <a:pt x="830" y="126"/>
                </a:lnTo>
                <a:lnTo>
                  <a:pt x="858" y="109"/>
                </a:lnTo>
                <a:lnTo>
                  <a:pt x="884" y="91"/>
                </a:lnTo>
                <a:lnTo>
                  <a:pt x="918" y="75"/>
                </a:lnTo>
                <a:lnTo>
                  <a:pt x="949" y="62"/>
                </a:lnTo>
                <a:lnTo>
                  <a:pt x="984" y="51"/>
                </a:lnTo>
                <a:lnTo>
                  <a:pt x="1017" y="41"/>
                </a:lnTo>
                <a:lnTo>
                  <a:pt x="1054" y="30"/>
                </a:lnTo>
                <a:lnTo>
                  <a:pt x="1090" y="22"/>
                </a:lnTo>
                <a:lnTo>
                  <a:pt x="1152" y="6"/>
                </a:lnTo>
              </a:path>
            </a:pathLst>
          </a:custGeom>
          <a:solidFill>
            <a:schemeClr val="folHlink"/>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7475" name="Rectangle 19"/>
          <p:cNvSpPr>
            <a:spLocks noGrp="1" noChangeArrowheads="1"/>
          </p:cNvSpPr>
          <p:nvPr>
            <p:ph type="body" sz="half" idx="1"/>
          </p:nvPr>
        </p:nvSpPr>
        <p:spPr>
          <a:xfrm>
            <a:off x="5897563" y="5942013"/>
            <a:ext cx="1341437" cy="5334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287338" indent="-287338">
              <a:spcBef>
                <a:spcPct val="10000"/>
              </a:spcBef>
            </a:pPr>
            <a:r>
              <a:rPr lang="en-US" altLang="en-US" sz="2400" b="1">
                <a:solidFill>
                  <a:schemeClr val="tx2"/>
                </a:solidFill>
              </a:rPr>
              <a:t>SSE</a:t>
            </a:r>
          </a:p>
        </p:txBody>
      </p:sp>
      <p:sp>
        <p:nvSpPr>
          <p:cNvPr id="147476" name="Rectangle 20"/>
          <p:cNvSpPr>
            <a:spLocks noGrp="1" noChangeArrowheads="1"/>
          </p:cNvSpPr>
          <p:nvPr>
            <p:ph type="body" sz="half" idx="2"/>
          </p:nvPr>
        </p:nvSpPr>
        <p:spPr>
          <a:xfrm>
            <a:off x="1096963" y="4425950"/>
            <a:ext cx="1277937" cy="50323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287338" indent="-287338" algn="ctr">
              <a:spcBef>
                <a:spcPct val="10000"/>
              </a:spcBef>
            </a:pPr>
            <a:r>
              <a:rPr lang="en-US" altLang="en-US" sz="2400" b="1">
                <a:solidFill>
                  <a:schemeClr val="tx2"/>
                </a:solidFill>
              </a:rPr>
              <a:t>SSA</a:t>
            </a:r>
          </a:p>
        </p:txBody>
      </p:sp>
      <p:sp>
        <p:nvSpPr>
          <p:cNvPr id="147477" name="Rectangle 21"/>
          <p:cNvSpPr>
            <a:spLocks noChangeArrowheads="1"/>
          </p:cNvSpPr>
          <p:nvPr/>
        </p:nvSpPr>
        <p:spPr bwMode="auto">
          <a:xfrm>
            <a:off x="2278063" y="5942013"/>
            <a:ext cx="13620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87338" indent="-287338">
              <a:defRPr sz="2400">
                <a:solidFill>
                  <a:schemeClr val="tx1"/>
                </a:solidFill>
                <a:latin typeface="Times New Roman" pitchFamily="18" charset="0"/>
              </a:defRPr>
            </a:lvl1pPr>
            <a:lvl2pPr marL="971550" indent="-285750">
              <a:defRPr sz="2400">
                <a:solidFill>
                  <a:schemeClr val="tx1"/>
                </a:solidFill>
                <a:latin typeface="Times New Roman" pitchFamily="18" charset="0"/>
              </a:defRPr>
            </a:lvl2pPr>
            <a:lvl3pPr marL="1314450" indent="-228600">
              <a:defRPr sz="2400">
                <a:solidFill>
                  <a:schemeClr val="tx1"/>
                </a:solidFill>
                <a:latin typeface="Times New Roman" pitchFamily="18" charset="0"/>
              </a:defRPr>
            </a:lvl3pPr>
            <a:lvl4pPr marL="165735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10000"/>
              </a:spcBef>
            </a:pPr>
            <a:r>
              <a:rPr lang="en-US" altLang="en-US" b="1">
                <a:solidFill>
                  <a:schemeClr val="tx2"/>
                </a:solidFill>
                <a:effectLst>
                  <a:outerShdw blurRad="38100" dist="38100" dir="2700000" algn="tl">
                    <a:srgbClr val="000000"/>
                  </a:outerShdw>
                </a:effectLst>
                <a:latin typeface="Arial" pitchFamily="34" charset="0"/>
              </a:rPr>
              <a:t>SS(AB)</a:t>
            </a:r>
          </a:p>
        </p:txBody>
      </p:sp>
      <p:sp>
        <p:nvSpPr>
          <p:cNvPr id="147478" name="Rectangle 22"/>
          <p:cNvSpPr>
            <a:spLocks noChangeArrowheads="1"/>
          </p:cNvSpPr>
          <p:nvPr/>
        </p:nvSpPr>
        <p:spPr bwMode="auto">
          <a:xfrm>
            <a:off x="2778125" y="2597150"/>
            <a:ext cx="15652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87338" indent="-287338">
              <a:defRPr sz="2400">
                <a:solidFill>
                  <a:schemeClr val="tx1"/>
                </a:solidFill>
                <a:latin typeface="Times New Roman" pitchFamily="18" charset="0"/>
              </a:defRPr>
            </a:lvl1pPr>
            <a:lvl2pPr marL="971550" indent="-285750">
              <a:defRPr sz="2400">
                <a:solidFill>
                  <a:schemeClr val="tx1"/>
                </a:solidFill>
                <a:latin typeface="Times New Roman" pitchFamily="18" charset="0"/>
              </a:defRPr>
            </a:lvl2pPr>
            <a:lvl3pPr marL="1314450" indent="-228600">
              <a:defRPr sz="2400">
                <a:solidFill>
                  <a:schemeClr val="tx1"/>
                </a:solidFill>
                <a:latin typeface="Times New Roman" pitchFamily="18" charset="0"/>
              </a:defRPr>
            </a:lvl3pPr>
            <a:lvl4pPr marL="165735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10000"/>
              </a:spcBef>
            </a:pPr>
            <a:r>
              <a:rPr lang="en-US" altLang="en-US" b="1">
                <a:solidFill>
                  <a:schemeClr val="tx2"/>
                </a:solidFill>
                <a:effectLst>
                  <a:outerShdw blurRad="38100" dist="38100" dir="2700000" algn="tl">
                    <a:srgbClr val="000000"/>
                  </a:outerShdw>
                </a:effectLst>
                <a:latin typeface="Arial" pitchFamily="34" charset="0"/>
              </a:rPr>
              <a:t>SS(Total)</a:t>
            </a:r>
          </a:p>
        </p:txBody>
      </p:sp>
      <p:sp>
        <p:nvSpPr>
          <p:cNvPr id="147479" name="Freeform 23"/>
          <p:cNvSpPr>
            <a:spLocks/>
          </p:cNvSpPr>
          <p:nvPr/>
        </p:nvSpPr>
        <p:spPr bwMode="auto">
          <a:xfrm>
            <a:off x="5897563" y="2312988"/>
            <a:ext cx="1223962" cy="609600"/>
          </a:xfrm>
          <a:custGeom>
            <a:avLst/>
            <a:gdLst>
              <a:gd name="T0" fmla="*/ 0 w 771"/>
              <a:gd name="T1" fmla="*/ 0 h 384"/>
              <a:gd name="T2" fmla="*/ 0 w 771"/>
              <a:gd name="T3" fmla="*/ 28 h 384"/>
              <a:gd name="T4" fmla="*/ 56 w 771"/>
              <a:gd name="T5" fmla="*/ 35 h 384"/>
              <a:gd name="T6" fmla="*/ 107 w 771"/>
              <a:gd name="T7" fmla="*/ 45 h 384"/>
              <a:gd name="T8" fmla="*/ 153 w 771"/>
              <a:gd name="T9" fmla="*/ 57 h 384"/>
              <a:gd name="T10" fmla="*/ 200 w 771"/>
              <a:gd name="T11" fmla="*/ 68 h 384"/>
              <a:gd name="T12" fmla="*/ 241 w 771"/>
              <a:gd name="T13" fmla="*/ 80 h 384"/>
              <a:gd name="T14" fmla="*/ 274 w 771"/>
              <a:gd name="T15" fmla="*/ 90 h 384"/>
              <a:gd name="T16" fmla="*/ 306 w 771"/>
              <a:gd name="T17" fmla="*/ 101 h 384"/>
              <a:gd name="T18" fmla="*/ 343 w 771"/>
              <a:gd name="T19" fmla="*/ 114 h 384"/>
              <a:gd name="T20" fmla="*/ 375 w 771"/>
              <a:gd name="T21" fmla="*/ 129 h 384"/>
              <a:gd name="T22" fmla="*/ 411 w 771"/>
              <a:gd name="T23" fmla="*/ 148 h 384"/>
              <a:gd name="T24" fmla="*/ 440 w 771"/>
              <a:gd name="T25" fmla="*/ 165 h 384"/>
              <a:gd name="T26" fmla="*/ 469 w 771"/>
              <a:gd name="T27" fmla="*/ 182 h 384"/>
              <a:gd name="T28" fmla="*/ 496 w 771"/>
              <a:gd name="T29" fmla="*/ 201 h 384"/>
              <a:gd name="T30" fmla="*/ 530 w 771"/>
              <a:gd name="T31" fmla="*/ 224 h 384"/>
              <a:gd name="T32" fmla="*/ 566 w 771"/>
              <a:gd name="T33" fmla="*/ 250 h 384"/>
              <a:gd name="T34" fmla="*/ 587 w 771"/>
              <a:gd name="T35" fmla="*/ 269 h 384"/>
              <a:gd name="T36" fmla="*/ 609 w 771"/>
              <a:gd name="T37" fmla="*/ 289 h 384"/>
              <a:gd name="T38" fmla="*/ 631 w 771"/>
              <a:gd name="T39" fmla="*/ 309 h 384"/>
              <a:gd name="T40" fmla="*/ 650 w 771"/>
              <a:gd name="T41" fmla="*/ 328 h 384"/>
              <a:gd name="T42" fmla="*/ 674 w 771"/>
              <a:gd name="T43" fmla="*/ 358 h 384"/>
              <a:gd name="T44" fmla="*/ 689 w 771"/>
              <a:gd name="T45" fmla="*/ 383 h 384"/>
              <a:gd name="T46" fmla="*/ 770 w 771"/>
              <a:gd name="T47" fmla="*/ 375 h 384"/>
              <a:gd name="T48" fmla="*/ 744 w 771"/>
              <a:gd name="T49" fmla="*/ 333 h 384"/>
              <a:gd name="T50" fmla="*/ 703 w 771"/>
              <a:gd name="T51" fmla="*/ 289 h 384"/>
              <a:gd name="T52" fmla="*/ 662 w 771"/>
              <a:gd name="T53" fmla="*/ 252 h 384"/>
              <a:gd name="T54" fmla="*/ 609 w 771"/>
              <a:gd name="T55" fmla="*/ 212 h 384"/>
              <a:gd name="T56" fmla="*/ 537 w 771"/>
              <a:gd name="T57" fmla="*/ 156 h 384"/>
              <a:gd name="T58" fmla="*/ 457 w 771"/>
              <a:gd name="T59" fmla="*/ 108 h 384"/>
              <a:gd name="T60" fmla="*/ 372 w 771"/>
              <a:gd name="T61" fmla="*/ 68 h 384"/>
              <a:gd name="T62" fmla="*/ 297 w 771"/>
              <a:gd name="T63" fmla="*/ 43 h 384"/>
              <a:gd name="T64" fmla="*/ 202 w 771"/>
              <a:gd name="T65" fmla="*/ 19 h 384"/>
              <a:gd name="T66" fmla="*/ 126 w 771"/>
              <a:gd name="T67" fmla="*/ 9 h 384"/>
              <a:gd name="T68" fmla="*/ 0 w 771"/>
              <a:gd name="T69"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1" h="384">
                <a:moveTo>
                  <a:pt x="0" y="0"/>
                </a:moveTo>
                <a:lnTo>
                  <a:pt x="0" y="28"/>
                </a:lnTo>
                <a:lnTo>
                  <a:pt x="56" y="35"/>
                </a:lnTo>
                <a:lnTo>
                  <a:pt x="107" y="45"/>
                </a:lnTo>
                <a:lnTo>
                  <a:pt x="153" y="57"/>
                </a:lnTo>
                <a:lnTo>
                  <a:pt x="200" y="68"/>
                </a:lnTo>
                <a:lnTo>
                  <a:pt x="241" y="80"/>
                </a:lnTo>
                <a:lnTo>
                  <a:pt x="274" y="90"/>
                </a:lnTo>
                <a:lnTo>
                  <a:pt x="306" y="101"/>
                </a:lnTo>
                <a:lnTo>
                  <a:pt x="343" y="114"/>
                </a:lnTo>
                <a:lnTo>
                  <a:pt x="375" y="129"/>
                </a:lnTo>
                <a:lnTo>
                  <a:pt x="411" y="148"/>
                </a:lnTo>
                <a:lnTo>
                  <a:pt x="440" y="165"/>
                </a:lnTo>
                <a:lnTo>
                  <a:pt x="469" y="182"/>
                </a:lnTo>
                <a:lnTo>
                  <a:pt x="496" y="201"/>
                </a:lnTo>
                <a:lnTo>
                  <a:pt x="530" y="224"/>
                </a:lnTo>
                <a:lnTo>
                  <a:pt x="566" y="250"/>
                </a:lnTo>
                <a:lnTo>
                  <a:pt x="587" y="269"/>
                </a:lnTo>
                <a:lnTo>
                  <a:pt x="609" y="289"/>
                </a:lnTo>
                <a:lnTo>
                  <a:pt x="631" y="309"/>
                </a:lnTo>
                <a:lnTo>
                  <a:pt x="650" y="328"/>
                </a:lnTo>
                <a:lnTo>
                  <a:pt x="674" y="358"/>
                </a:lnTo>
                <a:lnTo>
                  <a:pt x="689" y="383"/>
                </a:lnTo>
                <a:lnTo>
                  <a:pt x="770" y="375"/>
                </a:lnTo>
                <a:lnTo>
                  <a:pt x="744" y="333"/>
                </a:lnTo>
                <a:lnTo>
                  <a:pt x="703" y="289"/>
                </a:lnTo>
                <a:lnTo>
                  <a:pt x="662" y="252"/>
                </a:lnTo>
                <a:lnTo>
                  <a:pt x="609" y="212"/>
                </a:lnTo>
                <a:lnTo>
                  <a:pt x="537" y="156"/>
                </a:lnTo>
                <a:lnTo>
                  <a:pt x="457" y="108"/>
                </a:lnTo>
                <a:lnTo>
                  <a:pt x="372" y="68"/>
                </a:lnTo>
                <a:lnTo>
                  <a:pt x="297" y="43"/>
                </a:lnTo>
                <a:lnTo>
                  <a:pt x="202" y="19"/>
                </a:lnTo>
                <a:lnTo>
                  <a:pt x="126" y="9"/>
                </a:lnTo>
                <a:lnTo>
                  <a:pt x="0" y="0"/>
                </a:lnTo>
              </a:path>
            </a:pathLst>
          </a:custGeom>
          <a:solidFill>
            <a:srgbClr val="AE5BAE"/>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7480" name="Freeform 24"/>
          <p:cNvSpPr>
            <a:spLocks/>
          </p:cNvSpPr>
          <p:nvPr/>
        </p:nvSpPr>
        <p:spPr bwMode="auto">
          <a:xfrm>
            <a:off x="7389813" y="2809875"/>
            <a:ext cx="630237" cy="433388"/>
          </a:xfrm>
          <a:custGeom>
            <a:avLst/>
            <a:gdLst>
              <a:gd name="T0" fmla="*/ 0 w 397"/>
              <a:gd name="T1" fmla="*/ 211 h 273"/>
              <a:gd name="T2" fmla="*/ 0 w 397"/>
              <a:gd name="T3" fmla="*/ 272 h 273"/>
              <a:gd name="T4" fmla="*/ 17 w 397"/>
              <a:gd name="T5" fmla="*/ 256 h 273"/>
              <a:gd name="T6" fmla="*/ 34 w 397"/>
              <a:gd name="T7" fmla="*/ 240 h 273"/>
              <a:gd name="T8" fmla="*/ 58 w 397"/>
              <a:gd name="T9" fmla="*/ 223 h 273"/>
              <a:gd name="T10" fmla="*/ 86 w 397"/>
              <a:gd name="T11" fmla="*/ 204 h 273"/>
              <a:gd name="T12" fmla="*/ 114 w 397"/>
              <a:gd name="T13" fmla="*/ 183 h 273"/>
              <a:gd name="T14" fmla="*/ 143 w 397"/>
              <a:gd name="T15" fmla="*/ 162 h 273"/>
              <a:gd name="T16" fmla="*/ 170 w 397"/>
              <a:gd name="T17" fmla="*/ 146 h 273"/>
              <a:gd name="T18" fmla="*/ 194 w 397"/>
              <a:gd name="T19" fmla="*/ 131 h 273"/>
              <a:gd name="T20" fmla="*/ 220 w 397"/>
              <a:gd name="T21" fmla="*/ 117 h 273"/>
              <a:gd name="T22" fmla="*/ 247 w 397"/>
              <a:gd name="T23" fmla="*/ 103 h 273"/>
              <a:gd name="T24" fmla="*/ 280 w 397"/>
              <a:gd name="T25" fmla="*/ 89 h 273"/>
              <a:gd name="T26" fmla="*/ 310 w 397"/>
              <a:gd name="T27" fmla="*/ 77 h 273"/>
              <a:gd name="T28" fmla="*/ 340 w 397"/>
              <a:gd name="T29" fmla="*/ 68 h 273"/>
              <a:gd name="T30" fmla="*/ 372 w 397"/>
              <a:gd name="T31" fmla="*/ 56 h 273"/>
              <a:gd name="T32" fmla="*/ 396 w 397"/>
              <a:gd name="T33" fmla="*/ 47 h 273"/>
              <a:gd name="T34" fmla="*/ 396 w 397"/>
              <a:gd name="T35" fmla="*/ 0 h 273"/>
              <a:gd name="T36" fmla="*/ 353 w 397"/>
              <a:gd name="T37" fmla="*/ 10 h 273"/>
              <a:gd name="T38" fmla="*/ 289 w 397"/>
              <a:gd name="T39" fmla="*/ 31 h 273"/>
              <a:gd name="T40" fmla="*/ 208 w 397"/>
              <a:gd name="T41" fmla="*/ 58 h 273"/>
              <a:gd name="T42" fmla="*/ 149 w 397"/>
              <a:gd name="T43" fmla="*/ 87 h 273"/>
              <a:gd name="T44" fmla="*/ 94 w 397"/>
              <a:gd name="T45" fmla="*/ 128 h 273"/>
              <a:gd name="T46" fmla="*/ 40 w 397"/>
              <a:gd name="T47" fmla="*/ 162 h 273"/>
              <a:gd name="T48" fmla="*/ 0 w 397"/>
              <a:gd name="T49" fmla="*/ 196 h 273"/>
              <a:gd name="T50" fmla="*/ 0 w 397"/>
              <a:gd name="T51" fmla="*/ 271 h 273"/>
              <a:gd name="T52" fmla="*/ 0 w 397"/>
              <a:gd name="T53" fmla="*/ 270 h 273"/>
              <a:gd name="T54" fmla="*/ 0 w 397"/>
              <a:gd name="T55" fmla="*/ 21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7" h="273">
                <a:moveTo>
                  <a:pt x="0" y="211"/>
                </a:moveTo>
                <a:lnTo>
                  <a:pt x="0" y="272"/>
                </a:lnTo>
                <a:lnTo>
                  <a:pt x="17" y="256"/>
                </a:lnTo>
                <a:lnTo>
                  <a:pt x="34" y="240"/>
                </a:lnTo>
                <a:lnTo>
                  <a:pt x="58" y="223"/>
                </a:lnTo>
                <a:lnTo>
                  <a:pt x="86" y="204"/>
                </a:lnTo>
                <a:lnTo>
                  <a:pt x="114" y="183"/>
                </a:lnTo>
                <a:lnTo>
                  <a:pt x="143" y="162"/>
                </a:lnTo>
                <a:lnTo>
                  <a:pt x="170" y="146"/>
                </a:lnTo>
                <a:lnTo>
                  <a:pt x="194" y="131"/>
                </a:lnTo>
                <a:lnTo>
                  <a:pt x="220" y="117"/>
                </a:lnTo>
                <a:lnTo>
                  <a:pt x="247" y="103"/>
                </a:lnTo>
                <a:lnTo>
                  <a:pt x="280" y="89"/>
                </a:lnTo>
                <a:lnTo>
                  <a:pt x="310" y="77"/>
                </a:lnTo>
                <a:lnTo>
                  <a:pt x="340" y="68"/>
                </a:lnTo>
                <a:lnTo>
                  <a:pt x="372" y="56"/>
                </a:lnTo>
                <a:lnTo>
                  <a:pt x="396" y="47"/>
                </a:lnTo>
                <a:lnTo>
                  <a:pt x="396" y="0"/>
                </a:lnTo>
                <a:lnTo>
                  <a:pt x="353" y="10"/>
                </a:lnTo>
                <a:lnTo>
                  <a:pt x="289" y="31"/>
                </a:lnTo>
                <a:lnTo>
                  <a:pt x="208" y="58"/>
                </a:lnTo>
                <a:lnTo>
                  <a:pt x="149" y="87"/>
                </a:lnTo>
                <a:lnTo>
                  <a:pt x="94" y="128"/>
                </a:lnTo>
                <a:lnTo>
                  <a:pt x="40" y="162"/>
                </a:lnTo>
                <a:lnTo>
                  <a:pt x="0" y="196"/>
                </a:lnTo>
                <a:lnTo>
                  <a:pt x="0" y="271"/>
                </a:lnTo>
                <a:lnTo>
                  <a:pt x="0" y="270"/>
                </a:lnTo>
                <a:lnTo>
                  <a:pt x="0" y="211"/>
                </a:lnTo>
              </a:path>
            </a:pathLst>
          </a:custGeom>
          <a:solidFill>
            <a:srgbClr val="AE5BAE"/>
          </a:solidFill>
          <a:ln w="12700" cap="rnd" cmpd="sng">
            <a:solidFill>
              <a:schemeClr val="bg2"/>
            </a:solidFill>
            <a:prstDash val="solid"/>
            <a:round/>
            <a:headEnd type="none" w="med" len="med"/>
            <a:tailEnd type="none" w="med" len="med"/>
          </a:ln>
          <a:effectLst>
            <a:outerShdw dist="35921" dir="2700000" algn="ctr" rotWithShape="0">
              <a:schemeClr val="bg2"/>
            </a:outerShdw>
          </a:effectLst>
        </p:spPr>
        <p:txBody>
          <a:bodyPr/>
          <a:lstStyle/>
          <a:p>
            <a:endParaRPr lang="en-US"/>
          </a:p>
        </p:txBody>
      </p:sp>
      <p:sp>
        <p:nvSpPr>
          <p:cNvPr id="147481" name="Freeform 25"/>
          <p:cNvSpPr>
            <a:spLocks/>
          </p:cNvSpPr>
          <p:nvPr/>
        </p:nvSpPr>
        <p:spPr bwMode="auto">
          <a:xfrm>
            <a:off x="6623050" y="2976563"/>
            <a:ext cx="755650" cy="265112"/>
          </a:xfrm>
          <a:custGeom>
            <a:avLst/>
            <a:gdLst>
              <a:gd name="T0" fmla="*/ 0 w 476"/>
              <a:gd name="T1" fmla="*/ 0 h 167"/>
              <a:gd name="T2" fmla="*/ 0 w 476"/>
              <a:gd name="T3" fmla="*/ 51 h 167"/>
              <a:gd name="T4" fmla="*/ 31 w 476"/>
              <a:gd name="T5" fmla="*/ 55 h 167"/>
              <a:gd name="T6" fmla="*/ 62 w 476"/>
              <a:gd name="T7" fmla="*/ 60 h 167"/>
              <a:gd name="T8" fmla="*/ 92 w 476"/>
              <a:gd name="T9" fmla="*/ 65 h 167"/>
              <a:gd name="T10" fmla="*/ 123 w 476"/>
              <a:gd name="T11" fmla="*/ 71 h 167"/>
              <a:gd name="T12" fmla="*/ 158 w 476"/>
              <a:gd name="T13" fmla="*/ 78 h 167"/>
              <a:gd name="T14" fmla="*/ 197 w 476"/>
              <a:gd name="T15" fmla="*/ 85 h 167"/>
              <a:gd name="T16" fmla="*/ 245 w 476"/>
              <a:gd name="T17" fmla="*/ 96 h 167"/>
              <a:gd name="T18" fmla="*/ 292 w 476"/>
              <a:gd name="T19" fmla="*/ 106 h 167"/>
              <a:gd name="T20" fmla="*/ 322 w 476"/>
              <a:gd name="T21" fmla="*/ 114 h 167"/>
              <a:gd name="T22" fmla="*/ 359 w 476"/>
              <a:gd name="T23" fmla="*/ 125 h 167"/>
              <a:gd name="T24" fmla="*/ 398 w 476"/>
              <a:gd name="T25" fmla="*/ 137 h 167"/>
              <a:gd name="T26" fmla="*/ 433 w 476"/>
              <a:gd name="T27" fmla="*/ 150 h 167"/>
              <a:gd name="T28" fmla="*/ 459 w 476"/>
              <a:gd name="T29" fmla="*/ 159 h 167"/>
              <a:gd name="T30" fmla="*/ 475 w 476"/>
              <a:gd name="T31" fmla="*/ 166 h 167"/>
              <a:gd name="T32" fmla="*/ 475 w 476"/>
              <a:gd name="T33" fmla="*/ 103 h 167"/>
              <a:gd name="T34" fmla="*/ 445 w 476"/>
              <a:gd name="T35" fmla="*/ 86 h 167"/>
              <a:gd name="T36" fmla="*/ 386 w 476"/>
              <a:gd name="T37" fmla="*/ 65 h 167"/>
              <a:gd name="T38" fmla="*/ 316 w 476"/>
              <a:gd name="T39" fmla="*/ 42 h 167"/>
              <a:gd name="T40" fmla="*/ 254 w 476"/>
              <a:gd name="T41" fmla="*/ 30 h 167"/>
              <a:gd name="T42" fmla="*/ 183 w 476"/>
              <a:gd name="T43" fmla="*/ 15 h 167"/>
              <a:gd name="T44" fmla="*/ 111 w 476"/>
              <a:gd name="T45" fmla="*/ 4 h 167"/>
              <a:gd name="T46" fmla="*/ 60 w 476"/>
              <a:gd name="T47" fmla="*/ 0 h 167"/>
              <a:gd name="T48" fmla="*/ 0 w 476"/>
              <a:gd name="T4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6" h="167">
                <a:moveTo>
                  <a:pt x="0" y="0"/>
                </a:moveTo>
                <a:lnTo>
                  <a:pt x="0" y="51"/>
                </a:lnTo>
                <a:lnTo>
                  <a:pt x="31" y="55"/>
                </a:lnTo>
                <a:lnTo>
                  <a:pt x="62" y="60"/>
                </a:lnTo>
                <a:lnTo>
                  <a:pt x="92" y="65"/>
                </a:lnTo>
                <a:lnTo>
                  <a:pt x="123" y="71"/>
                </a:lnTo>
                <a:lnTo>
                  <a:pt x="158" y="78"/>
                </a:lnTo>
                <a:lnTo>
                  <a:pt x="197" y="85"/>
                </a:lnTo>
                <a:lnTo>
                  <a:pt x="245" y="96"/>
                </a:lnTo>
                <a:lnTo>
                  <a:pt x="292" y="106"/>
                </a:lnTo>
                <a:lnTo>
                  <a:pt x="322" y="114"/>
                </a:lnTo>
                <a:lnTo>
                  <a:pt x="359" y="125"/>
                </a:lnTo>
                <a:lnTo>
                  <a:pt x="398" y="137"/>
                </a:lnTo>
                <a:lnTo>
                  <a:pt x="433" y="150"/>
                </a:lnTo>
                <a:lnTo>
                  <a:pt x="459" y="159"/>
                </a:lnTo>
                <a:lnTo>
                  <a:pt x="475" y="166"/>
                </a:lnTo>
                <a:lnTo>
                  <a:pt x="475" y="103"/>
                </a:lnTo>
                <a:lnTo>
                  <a:pt x="445" y="86"/>
                </a:lnTo>
                <a:lnTo>
                  <a:pt x="386" y="65"/>
                </a:lnTo>
                <a:lnTo>
                  <a:pt x="316" y="42"/>
                </a:lnTo>
                <a:lnTo>
                  <a:pt x="254" y="30"/>
                </a:lnTo>
                <a:lnTo>
                  <a:pt x="183" y="15"/>
                </a:lnTo>
                <a:lnTo>
                  <a:pt x="111" y="4"/>
                </a:lnTo>
                <a:lnTo>
                  <a:pt x="60" y="0"/>
                </a:lnTo>
                <a:lnTo>
                  <a:pt x="0" y="0"/>
                </a:lnTo>
              </a:path>
            </a:pathLst>
          </a:custGeom>
          <a:solidFill>
            <a:srgbClr val="AE5BAE"/>
          </a:solidFill>
          <a:ln w="12700" cap="rnd" cmpd="sng">
            <a:solidFill>
              <a:schemeClr val="bg2"/>
            </a:solidFill>
            <a:prstDash val="solid"/>
            <a:round/>
            <a:headEnd type="none" w="med" len="med"/>
            <a:tailEnd type="none" w="med" len="med"/>
          </a:ln>
          <a:effectLst>
            <a:outerShdw dist="35921" dir="2700000" algn="ctr" rotWithShape="0">
              <a:schemeClr val="bg2"/>
            </a:outerShdw>
          </a:effectLst>
        </p:spPr>
        <p:txBody>
          <a:bodyPr/>
          <a:lstStyle/>
          <a:p>
            <a:endParaRPr lang="en-US"/>
          </a:p>
        </p:txBody>
      </p:sp>
      <p:sp>
        <p:nvSpPr>
          <p:cNvPr id="147482" name="Freeform 26"/>
          <p:cNvSpPr>
            <a:spLocks/>
          </p:cNvSpPr>
          <p:nvPr/>
        </p:nvSpPr>
        <p:spPr bwMode="auto">
          <a:xfrm>
            <a:off x="5895975" y="2308225"/>
            <a:ext cx="2124075" cy="833438"/>
          </a:xfrm>
          <a:custGeom>
            <a:avLst/>
            <a:gdLst>
              <a:gd name="T0" fmla="*/ 73 w 1338"/>
              <a:gd name="T1" fmla="*/ 0 h 525"/>
              <a:gd name="T2" fmla="*/ 153 w 1338"/>
              <a:gd name="T3" fmla="*/ 0 h 525"/>
              <a:gd name="T4" fmla="*/ 236 w 1338"/>
              <a:gd name="T5" fmla="*/ 4 h 525"/>
              <a:gd name="T6" fmla="*/ 313 w 1338"/>
              <a:gd name="T7" fmla="*/ 13 h 525"/>
              <a:gd name="T8" fmla="*/ 403 w 1338"/>
              <a:gd name="T9" fmla="*/ 29 h 525"/>
              <a:gd name="T10" fmla="*/ 488 w 1338"/>
              <a:gd name="T11" fmla="*/ 50 h 525"/>
              <a:gd name="T12" fmla="*/ 579 w 1338"/>
              <a:gd name="T13" fmla="*/ 78 h 525"/>
              <a:gd name="T14" fmla="*/ 660 w 1338"/>
              <a:gd name="T15" fmla="*/ 109 h 525"/>
              <a:gd name="T16" fmla="*/ 736 w 1338"/>
              <a:gd name="T17" fmla="*/ 138 h 525"/>
              <a:gd name="T18" fmla="*/ 814 w 1338"/>
              <a:gd name="T19" fmla="*/ 173 h 525"/>
              <a:gd name="T20" fmla="*/ 887 w 1338"/>
              <a:gd name="T21" fmla="*/ 211 h 525"/>
              <a:gd name="T22" fmla="*/ 958 w 1338"/>
              <a:gd name="T23" fmla="*/ 254 h 525"/>
              <a:gd name="T24" fmla="*/ 1015 w 1338"/>
              <a:gd name="T25" fmla="*/ 298 h 525"/>
              <a:gd name="T26" fmla="*/ 1055 w 1338"/>
              <a:gd name="T27" fmla="*/ 339 h 525"/>
              <a:gd name="T28" fmla="*/ 1297 w 1338"/>
              <a:gd name="T29" fmla="*/ 326 h 525"/>
              <a:gd name="T30" fmla="*/ 1215 w 1338"/>
              <a:gd name="T31" fmla="*/ 354 h 525"/>
              <a:gd name="T32" fmla="*/ 1156 w 1338"/>
              <a:gd name="T33" fmla="*/ 377 h 525"/>
              <a:gd name="T34" fmla="*/ 1108 w 1338"/>
              <a:gd name="T35" fmla="*/ 400 h 525"/>
              <a:gd name="T36" fmla="*/ 1062 w 1338"/>
              <a:gd name="T37" fmla="*/ 430 h 525"/>
              <a:gd name="T38" fmla="*/ 1008 w 1338"/>
              <a:gd name="T39" fmla="*/ 468 h 525"/>
              <a:gd name="T40" fmla="*/ 956 w 1338"/>
              <a:gd name="T41" fmla="*/ 504 h 525"/>
              <a:gd name="T42" fmla="*/ 914 w 1338"/>
              <a:gd name="T43" fmla="*/ 515 h 525"/>
              <a:gd name="T44" fmla="*/ 868 w 1338"/>
              <a:gd name="T45" fmla="*/ 497 h 525"/>
              <a:gd name="T46" fmla="*/ 812 w 1338"/>
              <a:gd name="T47" fmla="*/ 480 h 525"/>
              <a:gd name="T48" fmla="*/ 761 w 1338"/>
              <a:gd name="T49" fmla="*/ 467 h 525"/>
              <a:gd name="T50" fmla="*/ 702 w 1338"/>
              <a:gd name="T51" fmla="*/ 455 h 525"/>
              <a:gd name="T52" fmla="*/ 643 w 1338"/>
              <a:gd name="T53" fmla="*/ 442 h 525"/>
              <a:gd name="T54" fmla="*/ 585 w 1338"/>
              <a:gd name="T55" fmla="*/ 433 h 525"/>
              <a:gd name="T56" fmla="*/ 530 w 1338"/>
              <a:gd name="T57" fmla="*/ 423 h 525"/>
              <a:gd name="T58" fmla="*/ 455 w 1338"/>
              <a:gd name="T59" fmla="*/ 415 h 525"/>
              <a:gd name="T60" fmla="*/ 728 w 1338"/>
              <a:gd name="T61" fmla="*/ 344 h 525"/>
              <a:gd name="T62" fmla="*/ 664 w 1338"/>
              <a:gd name="T63" fmla="*/ 279 h 525"/>
              <a:gd name="T64" fmla="*/ 615 w 1338"/>
              <a:gd name="T65" fmla="*/ 241 h 525"/>
              <a:gd name="T66" fmla="*/ 545 w 1338"/>
              <a:gd name="T67" fmla="*/ 189 h 525"/>
              <a:gd name="T68" fmla="*/ 484 w 1338"/>
              <a:gd name="T69" fmla="*/ 149 h 525"/>
              <a:gd name="T70" fmla="*/ 435 w 1338"/>
              <a:gd name="T71" fmla="*/ 120 h 525"/>
              <a:gd name="T72" fmla="*/ 374 w 1338"/>
              <a:gd name="T73" fmla="*/ 90 h 525"/>
              <a:gd name="T74" fmla="*/ 311 w 1338"/>
              <a:gd name="T75" fmla="*/ 65 h 525"/>
              <a:gd name="T76" fmla="*/ 236 w 1338"/>
              <a:gd name="T77" fmla="*/ 44 h 525"/>
              <a:gd name="T78" fmla="*/ 156 w 1338"/>
              <a:gd name="T79" fmla="*/ 29 h 525"/>
              <a:gd name="T80" fmla="*/ 72 w 1338"/>
              <a:gd name="T81" fmla="*/ 16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8" h="525">
                <a:moveTo>
                  <a:pt x="0" y="4"/>
                </a:moveTo>
                <a:lnTo>
                  <a:pt x="73" y="0"/>
                </a:lnTo>
                <a:lnTo>
                  <a:pt x="109" y="0"/>
                </a:lnTo>
                <a:lnTo>
                  <a:pt x="153" y="0"/>
                </a:lnTo>
                <a:lnTo>
                  <a:pt x="195" y="3"/>
                </a:lnTo>
                <a:lnTo>
                  <a:pt x="236" y="4"/>
                </a:lnTo>
                <a:lnTo>
                  <a:pt x="277" y="9"/>
                </a:lnTo>
                <a:lnTo>
                  <a:pt x="313" y="13"/>
                </a:lnTo>
                <a:lnTo>
                  <a:pt x="354" y="20"/>
                </a:lnTo>
                <a:lnTo>
                  <a:pt x="403" y="29"/>
                </a:lnTo>
                <a:lnTo>
                  <a:pt x="447" y="40"/>
                </a:lnTo>
                <a:lnTo>
                  <a:pt x="488" y="50"/>
                </a:lnTo>
                <a:lnTo>
                  <a:pt x="534" y="63"/>
                </a:lnTo>
                <a:lnTo>
                  <a:pt x="579" y="78"/>
                </a:lnTo>
                <a:lnTo>
                  <a:pt x="623" y="93"/>
                </a:lnTo>
                <a:lnTo>
                  <a:pt x="660" y="109"/>
                </a:lnTo>
                <a:lnTo>
                  <a:pt x="701" y="124"/>
                </a:lnTo>
                <a:lnTo>
                  <a:pt x="736" y="138"/>
                </a:lnTo>
                <a:lnTo>
                  <a:pt x="774" y="156"/>
                </a:lnTo>
                <a:lnTo>
                  <a:pt x="814" y="173"/>
                </a:lnTo>
                <a:lnTo>
                  <a:pt x="852" y="193"/>
                </a:lnTo>
                <a:lnTo>
                  <a:pt x="887" y="211"/>
                </a:lnTo>
                <a:lnTo>
                  <a:pt x="923" y="233"/>
                </a:lnTo>
                <a:lnTo>
                  <a:pt x="958" y="254"/>
                </a:lnTo>
                <a:lnTo>
                  <a:pt x="989" y="276"/>
                </a:lnTo>
                <a:lnTo>
                  <a:pt x="1015" y="298"/>
                </a:lnTo>
                <a:lnTo>
                  <a:pt x="1037" y="318"/>
                </a:lnTo>
                <a:lnTo>
                  <a:pt x="1055" y="339"/>
                </a:lnTo>
                <a:lnTo>
                  <a:pt x="1337" y="310"/>
                </a:lnTo>
                <a:lnTo>
                  <a:pt x="1297" y="326"/>
                </a:lnTo>
                <a:lnTo>
                  <a:pt x="1251" y="341"/>
                </a:lnTo>
                <a:lnTo>
                  <a:pt x="1215" y="354"/>
                </a:lnTo>
                <a:lnTo>
                  <a:pt x="1186" y="364"/>
                </a:lnTo>
                <a:lnTo>
                  <a:pt x="1156" y="377"/>
                </a:lnTo>
                <a:lnTo>
                  <a:pt x="1133" y="389"/>
                </a:lnTo>
                <a:lnTo>
                  <a:pt x="1108" y="400"/>
                </a:lnTo>
                <a:lnTo>
                  <a:pt x="1088" y="415"/>
                </a:lnTo>
                <a:lnTo>
                  <a:pt x="1062" y="430"/>
                </a:lnTo>
                <a:lnTo>
                  <a:pt x="1035" y="448"/>
                </a:lnTo>
                <a:lnTo>
                  <a:pt x="1008" y="468"/>
                </a:lnTo>
                <a:lnTo>
                  <a:pt x="984" y="484"/>
                </a:lnTo>
                <a:lnTo>
                  <a:pt x="956" y="504"/>
                </a:lnTo>
                <a:lnTo>
                  <a:pt x="935" y="524"/>
                </a:lnTo>
                <a:lnTo>
                  <a:pt x="914" y="515"/>
                </a:lnTo>
                <a:lnTo>
                  <a:pt x="892" y="506"/>
                </a:lnTo>
                <a:lnTo>
                  <a:pt x="868" y="497"/>
                </a:lnTo>
                <a:lnTo>
                  <a:pt x="840" y="488"/>
                </a:lnTo>
                <a:lnTo>
                  <a:pt x="812" y="480"/>
                </a:lnTo>
                <a:lnTo>
                  <a:pt x="786" y="473"/>
                </a:lnTo>
                <a:lnTo>
                  <a:pt x="761" y="467"/>
                </a:lnTo>
                <a:lnTo>
                  <a:pt x="732" y="460"/>
                </a:lnTo>
                <a:lnTo>
                  <a:pt x="702" y="455"/>
                </a:lnTo>
                <a:lnTo>
                  <a:pt x="671" y="448"/>
                </a:lnTo>
                <a:lnTo>
                  <a:pt x="643" y="442"/>
                </a:lnTo>
                <a:lnTo>
                  <a:pt x="615" y="437"/>
                </a:lnTo>
                <a:lnTo>
                  <a:pt x="585" y="433"/>
                </a:lnTo>
                <a:lnTo>
                  <a:pt x="557" y="428"/>
                </a:lnTo>
                <a:lnTo>
                  <a:pt x="530" y="423"/>
                </a:lnTo>
                <a:lnTo>
                  <a:pt x="498" y="418"/>
                </a:lnTo>
                <a:lnTo>
                  <a:pt x="455" y="415"/>
                </a:lnTo>
                <a:lnTo>
                  <a:pt x="748" y="375"/>
                </a:lnTo>
                <a:lnTo>
                  <a:pt x="728" y="344"/>
                </a:lnTo>
                <a:lnTo>
                  <a:pt x="706" y="322"/>
                </a:lnTo>
                <a:lnTo>
                  <a:pt x="664" y="279"/>
                </a:lnTo>
                <a:lnTo>
                  <a:pt x="640" y="260"/>
                </a:lnTo>
                <a:lnTo>
                  <a:pt x="615" y="241"/>
                </a:lnTo>
                <a:lnTo>
                  <a:pt x="571" y="209"/>
                </a:lnTo>
                <a:lnTo>
                  <a:pt x="545" y="189"/>
                </a:lnTo>
                <a:lnTo>
                  <a:pt x="513" y="166"/>
                </a:lnTo>
                <a:lnTo>
                  <a:pt x="484" y="149"/>
                </a:lnTo>
                <a:lnTo>
                  <a:pt x="459" y="134"/>
                </a:lnTo>
                <a:lnTo>
                  <a:pt x="435" y="120"/>
                </a:lnTo>
                <a:lnTo>
                  <a:pt x="406" y="105"/>
                </a:lnTo>
                <a:lnTo>
                  <a:pt x="374" y="90"/>
                </a:lnTo>
                <a:lnTo>
                  <a:pt x="342" y="78"/>
                </a:lnTo>
                <a:lnTo>
                  <a:pt x="311" y="65"/>
                </a:lnTo>
                <a:lnTo>
                  <a:pt x="272" y="53"/>
                </a:lnTo>
                <a:lnTo>
                  <a:pt x="236" y="44"/>
                </a:lnTo>
                <a:lnTo>
                  <a:pt x="195" y="36"/>
                </a:lnTo>
                <a:lnTo>
                  <a:pt x="156" y="29"/>
                </a:lnTo>
                <a:lnTo>
                  <a:pt x="114" y="21"/>
                </a:lnTo>
                <a:lnTo>
                  <a:pt x="72" y="16"/>
                </a:lnTo>
                <a:lnTo>
                  <a:pt x="0" y="4"/>
                </a:lnTo>
              </a:path>
            </a:pathLst>
          </a:custGeom>
          <a:solidFill>
            <a:schemeClr val="folHlink"/>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7483" name="Rectangle 27"/>
          <p:cNvSpPr>
            <a:spLocks noChangeArrowheads="1"/>
          </p:cNvSpPr>
          <p:nvPr/>
        </p:nvSpPr>
        <p:spPr bwMode="auto">
          <a:xfrm>
            <a:off x="6054725" y="3433763"/>
            <a:ext cx="2740025" cy="819150"/>
          </a:xfrm>
          <a:prstGeom prst="rect">
            <a:avLst/>
          </a:prstGeom>
          <a:solidFill>
            <a:schemeClr va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spcBef>
                <a:spcPct val="50000"/>
              </a:spcBef>
            </a:pPr>
            <a:r>
              <a:rPr lang="en-US" altLang="en-US" sz="2400" b="1">
                <a:effectLst>
                  <a:outerShdw blurRad="38100" dist="38100" dir="2700000" algn="tl">
                    <a:srgbClr val="000000"/>
                  </a:outerShdw>
                </a:effectLst>
              </a:rPr>
              <a:t>Variation Due to Treatment B</a:t>
            </a:r>
          </a:p>
        </p:txBody>
      </p:sp>
      <p:sp>
        <p:nvSpPr>
          <p:cNvPr id="147484" name="Rectangle 28"/>
          <p:cNvSpPr>
            <a:spLocks noChangeArrowheads="1"/>
          </p:cNvSpPr>
          <p:nvPr/>
        </p:nvSpPr>
        <p:spPr bwMode="auto">
          <a:xfrm>
            <a:off x="6934200" y="434975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87338" indent="-287338">
              <a:defRPr sz="2400">
                <a:solidFill>
                  <a:schemeClr val="tx1"/>
                </a:solidFill>
                <a:latin typeface="Times New Roman" pitchFamily="18" charset="0"/>
              </a:defRPr>
            </a:lvl1pPr>
            <a:lvl2pPr marL="971550" indent="-285750">
              <a:defRPr sz="2400">
                <a:solidFill>
                  <a:schemeClr val="tx1"/>
                </a:solidFill>
                <a:latin typeface="Times New Roman" pitchFamily="18" charset="0"/>
              </a:defRPr>
            </a:lvl2pPr>
            <a:lvl3pPr marL="1314450" indent="-228600">
              <a:defRPr sz="2400">
                <a:solidFill>
                  <a:schemeClr val="tx1"/>
                </a:solidFill>
                <a:latin typeface="Times New Roman" pitchFamily="18" charset="0"/>
              </a:defRPr>
            </a:lvl3pPr>
            <a:lvl4pPr marL="165735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10000"/>
              </a:spcBef>
            </a:pPr>
            <a:r>
              <a:rPr lang="en-US" altLang="en-US" b="1">
                <a:solidFill>
                  <a:schemeClr val="tx2"/>
                </a:solidFill>
                <a:effectLst>
                  <a:outerShdw blurRad="38100" dist="38100" dir="2700000" algn="tl">
                    <a:srgbClr val="000000"/>
                  </a:outerShdw>
                </a:effectLst>
                <a:latin typeface="Arial" pitchFamily="34" charset="0"/>
              </a:rPr>
              <a:t>SSB</a:t>
            </a:r>
          </a:p>
        </p:txBody>
      </p:sp>
    </p:spTree>
    <p:extLst>
      <p:ext uri="{BB962C8B-B14F-4D97-AF65-F5344CB8AC3E}">
        <p14:creationId xmlns:p14="http://schemas.microsoft.com/office/powerpoint/2010/main" val="3498595797"/>
      </p:ext>
    </p:extLst>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Footer Placeholder 96"/>
          <p:cNvSpPr>
            <a:spLocks noGrp="1"/>
          </p:cNvSpPr>
          <p:nvPr>
            <p:ph type="ftr" sz="quarter" idx="11"/>
          </p:nvPr>
        </p:nvSpPr>
        <p:spPr/>
        <p:txBody>
          <a:bodyPr/>
          <a:lstStyle/>
          <a:p>
            <a:r>
              <a:rPr lang="en-US" altLang="en-US"/>
              <a:t>EPI809/Spring 2008</a:t>
            </a:r>
          </a:p>
        </p:txBody>
      </p:sp>
      <p:sp>
        <p:nvSpPr>
          <p:cNvPr id="98" name="Slide Number Placeholder 97"/>
          <p:cNvSpPr>
            <a:spLocks noGrp="1"/>
          </p:cNvSpPr>
          <p:nvPr>
            <p:ph type="sldNum" sz="quarter" idx="12"/>
          </p:nvPr>
        </p:nvSpPr>
        <p:spPr/>
        <p:txBody>
          <a:bodyPr/>
          <a:lstStyle/>
          <a:p>
            <a:fld id="{6DF549F7-374F-4C24-89B6-3DAC3FFBF338}" type="slidenum">
              <a:rPr lang="en-US" altLang="en-US"/>
              <a:pPr/>
              <a:t>48</a:t>
            </a:fld>
            <a:endParaRPr lang="en-US" altLang="en-US" dirty="0"/>
          </a:p>
        </p:txBody>
      </p:sp>
      <p:sp>
        <p:nvSpPr>
          <p:cNvPr id="149506" name="Rectangle 2"/>
          <p:cNvSpPr>
            <a:spLocks noChangeArrowheads="1"/>
          </p:cNvSpPr>
          <p:nvPr/>
        </p:nvSpPr>
        <p:spPr bwMode="auto">
          <a:xfrm>
            <a:off x="2663825" y="1898650"/>
            <a:ext cx="15875" cy="738188"/>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07" name="Rectangle 3"/>
          <p:cNvSpPr>
            <a:spLocks noChangeArrowheads="1"/>
          </p:cNvSpPr>
          <p:nvPr/>
        </p:nvSpPr>
        <p:spPr bwMode="auto">
          <a:xfrm>
            <a:off x="4321175" y="1898650"/>
            <a:ext cx="15875" cy="738188"/>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08" name="Rectangle 4"/>
          <p:cNvSpPr>
            <a:spLocks noChangeArrowheads="1"/>
          </p:cNvSpPr>
          <p:nvPr/>
        </p:nvSpPr>
        <p:spPr bwMode="auto">
          <a:xfrm>
            <a:off x="5794375" y="1898650"/>
            <a:ext cx="15875" cy="738188"/>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09" name="Rectangle 5"/>
          <p:cNvSpPr>
            <a:spLocks noChangeArrowheads="1"/>
          </p:cNvSpPr>
          <p:nvPr/>
        </p:nvSpPr>
        <p:spPr bwMode="auto">
          <a:xfrm>
            <a:off x="7270750" y="1898650"/>
            <a:ext cx="15875" cy="738188"/>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10" name="Rectangle 6"/>
          <p:cNvSpPr>
            <a:spLocks noChangeArrowheads="1"/>
          </p:cNvSpPr>
          <p:nvPr/>
        </p:nvSpPr>
        <p:spPr bwMode="auto">
          <a:xfrm>
            <a:off x="1071563" y="1936750"/>
            <a:ext cx="1525587"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Source of</a:t>
            </a:r>
          </a:p>
        </p:txBody>
      </p:sp>
      <p:sp>
        <p:nvSpPr>
          <p:cNvPr id="149511" name="Rectangle 7"/>
          <p:cNvSpPr>
            <a:spLocks noChangeArrowheads="1"/>
          </p:cNvSpPr>
          <p:nvPr/>
        </p:nvSpPr>
        <p:spPr bwMode="auto">
          <a:xfrm>
            <a:off x="1120775" y="2276475"/>
            <a:ext cx="14287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Variation</a:t>
            </a:r>
          </a:p>
        </p:txBody>
      </p:sp>
      <p:sp>
        <p:nvSpPr>
          <p:cNvPr id="149512" name="Rectangle 8"/>
          <p:cNvSpPr>
            <a:spLocks noChangeArrowheads="1"/>
          </p:cNvSpPr>
          <p:nvPr/>
        </p:nvSpPr>
        <p:spPr bwMode="auto">
          <a:xfrm>
            <a:off x="2689225" y="1936750"/>
            <a:ext cx="1687513"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Degrees of</a:t>
            </a:r>
          </a:p>
        </p:txBody>
      </p:sp>
      <p:sp>
        <p:nvSpPr>
          <p:cNvPr id="149513" name="Rectangle 9"/>
          <p:cNvSpPr>
            <a:spLocks noChangeArrowheads="1"/>
          </p:cNvSpPr>
          <p:nvPr/>
        </p:nvSpPr>
        <p:spPr bwMode="auto">
          <a:xfrm>
            <a:off x="2820988" y="2276475"/>
            <a:ext cx="1412875"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Freedom</a:t>
            </a:r>
          </a:p>
        </p:txBody>
      </p:sp>
      <p:sp>
        <p:nvSpPr>
          <p:cNvPr id="149514" name="Rectangle 10"/>
          <p:cNvSpPr>
            <a:spLocks noChangeArrowheads="1"/>
          </p:cNvSpPr>
          <p:nvPr/>
        </p:nvSpPr>
        <p:spPr bwMode="auto">
          <a:xfrm>
            <a:off x="4510088" y="1936750"/>
            <a:ext cx="1169987"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Sum of</a:t>
            </a:r>
          </a:p>
        </p:txBody>
      </p:sp>
      <p:sp>
        <p:nvSpPr>
          <p:cNvPr id="149515" name="Rectangle 11"/>
          <p:cNvSpPr>
            <a:spLocks noChangeArrowheads="1"/>
          </p:cNvSpPr>
          <p:nvPr/>
        </p:nvSpPr>
        <p:spPr bwMode="auto">
          <a:xfrm>
            <a:off x="4429125" y="2276475"/>
            <a:ext cx="1331913"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Squares</a:t>
            </a:r>
          </a:p>
        </p:txBody>
      </p:sp>
      <p:sp>
        <p:nvSpPr>
          <p:cNvPr id="149516" name="Rectangle 12"/>
          <p:cNvSpPr>
            <a:spLocks noChangeArrowheads="1"/>
          </p:cNvSpPr>
          <p:nvPr/>
        </p:nvSpPr>
        <p:spPr bwMode="auto">
          <a:xfrm>
            <a:off x="6088063" y="1936750"/>
            <a:ext cx="925512"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Mean</a:t>
            </a:r>
          </a:p>
        </p:txBody>
      </p:sp>
      <p:sp>
        <p:nvSpPr>
          <p:cNvPr id="149517" name="Rectangle 13"/>
          <p:cNvSpPr>
            <a:spLocks noChangeArrowheads="1"/>
          </p:cNvSpPr>
          <p:nvPr/>
        </p:nvSpPr>
        <p:spPr bwMode="auto">
          <a:xfrm>
            <a:off x="5978525" y="2276475"/>
            <a:ext cx="1169988"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Square</a:t>
            </a:r>
          </a:p>
        </p:txBody>
      </p:sp>
      <p:sp>
        <p:nvSpPr>
          <p:cNvPr id="149518" name="Rectangle 14"/>
          <p:cNvSpPr>
            <a:spLocks noChangeArrowheads="1"/>
          </p:cNvSpPr>
          <p:nvPr/>
        </p:nvSpPr>
        <p:spPr bwMode="auto">
          <a:xfrm>
            <a:off x="7591425" y="1936750"/>
            <a:ext cx="358775"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F</a:t>
            </a:r>
          </a:p>
        </p:txBody>
      </p:sp>
      <p:sp>
        <p:nvSpPr>
          <p:cNvPr id="149519" name="Rectangle 15"/>
          <p:cNvSpPr>
            <a:spLocks noChangeArrowheads="1"/>
          </p:cNvSpPr>
          <p:nvPr/>
        </p:nvSpPr>
        <p:spPr bwMode="auto">
          <a:xfrm>
            <a:off x="909638" y="2646363"/>
            <a:ext cx="1746250"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20" name="Rectangle 16"/>
          <p:cNvSpPr>
            <a:spLocks noChangeArrowheads="1"/>
          </p:cNvSpPr>
          <p:nvPr/>
        </p:nvSpPr>
        <p:spPr bwMode="auto">
          <a:xfrm>
            <a:off x="909638" y="2671763"/>
            <a:ext cx="1746250"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21" name="Rectangle 17"/>
          <p:cNvSpPr>
            <a:spLocks noChangeArrowheads="1"/>
          </p:cNvSpPr>
          <p:nvPr/>
        </p:nvSpPr>
        <p:spPr bwMode="auto">
          <a:xfrm>
            <a:off x="2663825" y="2646363"/>
            <a:ext cx="39688"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22" name="Rectangle 18"/>
          <p:cNvSpPr>
            <a:spLocks noChangeArrowheads="1"/>
          </p:cNvSpPr>
          <p:nvPr/>
        </p:nvSpPr>
        <p:spPr bwMode="auto">
          <a:xfrm>
            <a:off x="2663825" y="2671763"/>
            <a:ext cx="39688"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23" name="Rectangle 19"/>
          <p:cNvSpPr>
            <a:spLocks noChangeArrowheads="1"/>
          </p:cNvSpPr>
          <p:nvPr/>
        </p:nvSpPr>
        <p:spPr bwMode="auto">
          <a:xfrm>
            <a:off x="2714625" y="2646363"/>
            <a:ext cx="1598613"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24" name="Rectangle 20"/>
          <p:cNvSpPr>
            <a:spLocks noChangeArrowheads="1"/>
          </p:cNvSpPr>
          <p:nvPr/>
        </p:nvSpPr>
        <p:spPr bwMode="auto">
          <a:xfrm>
            <a:off x="2714625" y="2671763"/>
            <a:ext cx="1598613"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25" name="Rectangle 21"/>
          <p:cNvSpPr>
            <a:spLocks noChangeArrowheads="1"/>
          </p:cNvSpPr>
          <p:nvPr/>
        </p:nvSpPr>
        <p:spPr bwMode="auto">
          <a:xfrm>
            <a:off x="4321175" y="2646363"/>
            <a:ext cx="39688"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26" name="Rectangle 22"/>
          <p:cNvSpPr>
            <a:spLocks noChangeArrowheads="1"/>
          </p:cNvSpPr>
          <p:nvPr/>
        </p:nvSpPr>
        <p:spPr bwMode="auto">
          <a:xfrm>
            <a:off x="4321175" y="2671763"/>
            <a:ext cx="39688"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27" name="Rectangle 23"/>
          <p:cNvSpPr>
            <a:spLocks noChangeArrowheads="1"/>
          </p:cNvSpPr>
          <p:nvPr/>
        </p:nvSpPr>
        <p:spPr bwMode="auto">
          <a:xfrm>
            <a:off x="4370388" y="2646363"/>
            <a:ext cx="1414462"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28" name="Rectangle 24"/>
          <p:cNvSpPr>
            <a:spLocks noChangeArrowheads="1"/>
          </p:cNvSpPr>
          <p:nvPr/>
        </p:nvSpPr>
        <p:spPr bwMode="auto">
          <a:xfrm>
            <a:off x="4370388" y="2671763"/>
            <a:ext cx="1414462"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29" name="Rectangle 25"/>
          <p:cNvSpPr>
            <a:spLocks noChangeArrowheads="1"/>
          </p:cNvSpPr>
          <p:nvPr/>
        </p:nvSpPr>
        <p:spPr bwMode="auto">
          <a:xfrm>
            <a:off x="5794375" y="2646363"/>
            <a:ext cx="39688"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30" name="Rectangle 26"/>
          <p:cNvSpPr>
            <a:spLocks noChangeArrowheads="1"/>
          </p:cNvSpPr>
          <p:nvPr/>
        </p:nvSpPr>
        <p:spPr bwMode="auto">
          <a:xfrm>
            <a:off x="5794375" y="2671763"/>
            <a:ext cx="39688"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31" name="Rectangle 27"/>
          <p:cNvSpPr>
            <a:spLocks noChangeArrowheads="1"/>
          </p:cNvSpPr>
          <p:nvPr/>
        </p:nvSpPr>
        <p:spPr bwMode="auto">
          <a:xfrm>
            <a:off x="5843588" y="2646363"/>
            <a:ext cx="1417637"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32" name="Rectangle 28"/>
          <p:cNvSpPr>
            <a:spLocks noChangeArrowheads="1"/>
          </p:cNvSpPr>
          <p:nvPr/>
        </p:nvSpPr>
        <p:spPr bwMode="auto">
          <a:xfrm>
            <a:off x="5843588" y="2671763"/>
            <a:ext cx="1417637"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33" name="Rectangle 29"/>
          <p:cNvSpPr>
            <a:spLocks noChangeArrowheads="1"/>
          </p:cNvSpPr>
          <p:nvPr/>
        </p:nvSpPr>
        <p:spPr bwMode="auto">
          <a:xfrm>
            <a:off x="7270750" y="2646363"/>
            <a:ext cx="39688"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34" name="Rectangle 30"/>
          <p:cNvSpPr>
            <a:spLocks noChangeArrowheads="1"/>
          </p:cNvSpPr>
          <p:nvPr/>
        </p:nvSpPr>
        <p:spPr bwMode="auto">
          <a:xfrm>
            <a:off x="7270750" y="2671763"/>
            <a:ext cx="39688"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35" name="Rectangle 31"/>
          <p:cNvSpPr>
            <a:spLocks noChangeArrowheads="1"/>
          </p:cNvSpPr>
          <p:nvPr/>
        </p:nvSpPr>
        <p:spPr bwMode="auto">
          <a:xfrm>
            <a:off x="7319963" y="2646363"/>
            <a:ext cx="931862"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36" name="Rectangle 32"/>
          <p:cNvSpPr>
            <a:spLocks noChangeArrowheads="1"/>
          </p:cNvSpPr>
          <p:nvPr/>
        </p:nvSpPr>
        <p:spPr bwMode="auto">
          <a:xfrm>
            <a:off x="7319963" y="2671763"/>
            <a:ext cx="931862"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37" name="Rectangle 33"/>
          <p:cNvSpPr>
            <a:spLocks noChangeArrowheads="1"/>
          </p:cNvSpPr>
          <p:nvPr/>
        </p:nvSpPr>
        <p:spPr bwMode="auto">
          <a:xfrm>
            <a:off x="2663825" y="2697163"/>
            <a:ext cx="15875" cy="808037"/>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38" name="Rectangle 34"/>
          <p:cNvSpPr>
            <a:spLocks noChangeArrowheads="1"/>
          </p:cNvSpPr>
          <p:nvPr/>
        </p:nvSpPr>
        <p:spPr bwMode="auto">
          <a:xfrm>
            <a:off x="4321175" y="2697163"/>
            <a:ext cx="15875" cy="808037"/>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39" name="Rectangle 35"/>
          <p:cNvSpPr>
            <a:spLocks noChangeArrowheads="1"/>
          </p:cNvSpPr>
          <p:nvPr/>
        </p:nvSpPr>
        <p:spPr bwMode="auto">
          <a:xfrm>
            <a:off x="5794375" y="2697163"/>
            <a:ext cx="15875" cy="808037"/>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40" name="Rectangle 36"/>
          <p:cNvSpPr>
            <a:spLocks noChangeArrowheads="1"/>
          </p:cNvSpPr>
          <p:nvPr/>
        </p:nvSpPr>
        <p:spPr bwMode="auto">
          <a:xfrm>
            <a:off x="7270750" y="2697163"/>
            <a:ext cx="15875" cy="808037"/>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41" name="Rectangle 37"/>
          <p:cNvSpPr>
            <a:spLocks noChangeArrowheads="1"/>
          </p:cNvSpPr>
          <p:nvPr/>
        </p:nvSpPr>
        <p:spPr bwMode="auto">
          <a:xfrm>
            <a:off x="884238" y="2735263"/>
            <a:ext cx="392112"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A</a:t>
            </a:r>
          </a:p>
        </p:txBody>
      </p:sp>
      <p:sp>
        <p:nvSpPr>
          <p:cNvPr id="149542" name="Rectangle 38"/>
          <p:cNvSpPr>
            <a:spLocks noChangeArrowheads="1"/>
          </p:cNvSpPr>
          <p:nvPr/>
        </p:nvSpPr>
        <p:spPr bwMode="auto">
          <a:xfrm>
            <a:off x="884238" y="3074988"/>
            <a:ext cx="990600"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(Row)</a:t>
            </a:r>
          </a:p>
        </p:txBody>
      </p:sp>
      <p:sp>
        <p:nvSpPr>
          <p:cNvPr id="149543" name="Rectangle 39"/>
          <p:cNvSpPr>
            <a:spLocks noChangeArrowheads="1"/>
          </p:cNvSpPr>
          <p:nvPr/>
        </p:nvSpPr>
        <p:spPr bwMode="auto">
          <a:xfrm>
            <a:off x="3130550" y="2735263"/>
            <a:ext cx="763588"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a - 1</a:t>
            </a:r>
          </a:p>
        </p:txBody>
      </p:sp>
      <p:sp>
        <p:nvSpPr>
          <p:cNvPr id="149544" name="Rectangle 40"/>
          <p:cNvSpPr>
            <a:spLocks noChangeArrowheads="1"/>
          </p:cNvSpPr>
          <p:nvPr/>
        </p:nvSpPr>
        <p:spPr bwMode="auto">
          <a:xfrm>
            <a:off x="4598988" y="2735263"/>
            <a:ext cx="976312"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SS(A)</a:t>
            </a:r>
          </a:p>
        </p:txBody>
      </p:sp>
      <p:sp>
        <p:nvSpPr>
          <p:cNvPr id="149545" name="Rectangle 41"/>
          <p:cNvSpPr>
            <a:spLocks noChangeArrowheads="1"/>
          </p:cNvSpPr>
          <p:nvPr/>
        </p:nvSpPr>
        <p:spPr bwMode="auto">
          <a:xfrm>
            <a:off x="6034088" y="2735263"/>
            <a:ext cx="102393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MS(A)</a:t>
            </a:r>
          </a:p>
        </p:txBody>
      </p:sp>
      <p:sp>
        <p:nvSpPr>
          <p:cNvPr id="149546" name="Rectangle 42"/>
          <p:cNvSpPr>
            <a:spLocks noChangeArrowheads="1"/>
          </p:cNvSpPr>
          <p:nvPr/>
        </p:nvSpPr>
        <p:spPr bwMode="auto">
          <a:xfrm>
            <a:off x="7367588" y="2735263"/>
            <a:ext cx="102393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MS(A)</a:t>
            </a:r>
          </a:p>
        </p:txBody>
      </p:sp>
      <p:sp>
        <p:nvSpPr>
          <p:cNvPr id="149547" name="Rectangle 43"/>
          <p:cNvSpPr>
            <a:spLocks noChangeArrowheads="1"/>
          </p:cNvSpPr>
          <p:nvPr/>
        </p:nvSpPr>
        <p:spPr bwMode="auto">
          <a:xfrm>
            <a:off x="7473950" y="3071813"/>
            <a:ext cx="811213" cy="1270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48" name="Rectangle 44"/>
          <p:cNvSpPr>
            <a:spLocks noChangeArrowheads="1"/>
          </p:cNvSpPr>
          <p:nvPr/>
        </p:nvSpPr>
        <p:spPr bwMode="auto">
          <a:xfrm>
            <a:off x="7472363" y="3074988"/>
            <a:ext cx="814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MSE</a:t>
            </a:r>
          </a:p>
        </p:txBody>
      </p:sp>
      <p:sp>
        <p:nvSpPr>
          <p:cNvPr id="149549" name="Rectangle 45"/>
          <p:cNvSpPr>
            <a:spLocks noChangeArrowheads="1"/>
          </p:cNvSpPr>
          <p:nvPr/>
        </p:nvSpPr>
        <p:spPr bwMode="auto">
          <a:xfrm>
            <a:off x="2663825" y="3513138"/>
            <a:ext cx="15875" cy="808037"/>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50" name="Rectangle 46"/>
          <p:cNvSpPr>
            <a:spLocks noChangeArrowheads="1"/>
          </p:cNvSpPr>
          <p:nvPr/>
        </p:nvSpPr>
        <p:spPr bwMode="auto">
          <a:xfrm>
            <a:off x="4321175" y="3513138"/>
            <a:ext cx="15875" cy="808037"/>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51" name="Rectangle 47"/>
          <p:cNvSpPr>
            <a:spLocks noChangeArrowheads="1"/>
          </p:cNvSpPr>
          <p:nvPr/>
        </p:nvSpPr>
        <p:spPr bwMode="auto">
          <a:xfrm>
            <a:off x="5794375" y="3513138"/>
            <a:ext cx="15875" cy="808037"/>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52" name="Rectangle 48"/>
          <p:cNvSpPr>
            <a:spLocks noChangeArrowheads="1"/>
          </p:cNvSpPr>
          <p:nvPr/>
        </p:nvSpPr>
        <p:spPr bwMode="auto">
          <a:xfrm>
            <a:off x="7270750" y="3513138"/>
            <a:ext cx="15875" cy="808037"/>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53" name="Rectangle 49"/>
          <p:cNvSpPr>
            <a:spLocks noChangeArrowheads="1"/>
          </p:cNvSpPr>
          <p:nvPr/>
        </p:nvSpPr>
        <p:spPr bwMode="auto">
          <a:xfrm>
            <a:off x="884238" y="3551238"/>
            <a:ext cx="392112"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B</a:t>
            </a:r>
          </a:p>
        </p:txBody>
      </p:sp>
      <p:sp>
        <p:nvSpPr>
          <p:cNvPr id="149554" name="Rectangle 50"/>
          <p:cNvSpPr>
            <a:spLocks noChangeArrowheads="1"/>
          </p:cNvSpPr>
          <p:nvPr/>
        </p:nvSpPr>
        <p:spPr bwMode="auto">
          <a:xfrm>
            <a:off x="884238" y="3890963"/>
            <a:ext cx="1460500"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(Column)</a:t>
            </a:r>
          </a:p>
        </p:txBody>
      </p:sp>
      <p:sp>
        <p:nvSpPr>
          <p:cNvPr id="149555" name="Rectangle 51"/>
          <p:cNvSpPr>
            <a:spLocks noChangeArrowheads="1"/>
          </p:cNvSpPr>
          <p:nvPr/>
        </p:nvSpPr>
        <p:spPr bwMode="auto">
          <a:xfrm>
            <a:off x="3138488" y="3551238"/>
            <a:ext cx="779462"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b - 1</a:t>
            </a:r>
          </a:p>
        </p:txBody>
      </p:sp>
      <p:sp>
        <p:nvSpPr>
          <p:cNvPr id="149556" name="Rectangle 52"/>
          <p:cNvSpPr>
            <a:spLocks noChangeArrowheads="1"/>
          </p:cNvSpPr>
          <p:nvPr/>
        </p:nvSpPr>
        <p:spPr bwMode="auto">
          <a:xfrm>
            <a:off x="4598988" y="3551238"/>
            <a:ext cx="976312"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SS(B)</a:t>
            </a:r>
          </a:p>
        </p:txBody>
      </p:sp>
      <p:sp>
        <p:nvSpPr>
          <p:cNvPr id="149557" name="Rectangle 53"/>
          <p:cNvSpPr>
            <a:spLocks noChangeArrowheads="1"/>
          </p:cNvSpPr>
          <p:nvPr/>
        </p:nvSpPr>
        <p:spPr bwMode="auto">
          <a:xfrm>
            <a:off x="6034088" y="3551238"/>
            <a:ext cx="102393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MS(B)</a:t>
            </a:r>
          </a:p>
        </p:txBody>
      </p:sp>
      <p:sp>
        <p:nvSpPr>
          <p:cNvPr id="149558" name="Rectangle 54"/>
          <p:cNvSpPr>
            <a:spLocks noChangeArrowheads="1"/>
          </p:cNvSpPr>
          <p:nvPr/>
        </p:nvSpPr>
        <p:spPr bwMode="auto">
          <a:xfrm>
            <a:off x="7367588" y="3551238"/>
            <a:ext cx="102393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MS(B)</a:t>
            </a:r>
          </a:p>
        </p:txBody>
      </p:sp>
      <p:sp>
        <p:nvSpPr>
          <p:cNvPr id="149559" name="Rectangle 55"/>
          <p:cNvSpPr>
            <a:spLocks noChangeArrowheads="1"/>
          </p:cNvSpPr>
          <p:nvPr/>
        </p:nvSpPr>
        <p:spPr bwMode="auto">
          <a:xfrm>
            <a:off x="7473950" y="3889375"/>
            <a:ext cx="811213" cy="1270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60" name="Rectangle 56"/>
          <p:cNvSpPr>
            <a:spLocks noChangeArrowheads="1"/>
          </p:cNvSpPr>
          <p:nvPr/>
        </p:nvSpPr>
        <p:spPr bwMode="auto">
          <a:xfrm>
            <a:off x="7472363" y="3890963"/>
            <a:ext cx="814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MSE</a:t>
            </a:r>
          </a:p>
        </p:txBody>
      </p:sp>
      <p:sp>
        <p:nvSpPr>
          <p:cNvPr id="149561" name="Rectangle 57"/>
          <p:cNvSpPr>
            <a:spLocks noChangeArrowheads="1"/>
          </p:cNvSpPr>
          <p:nvPr/>
        </p:nvSpPr>
        <p:spPr bwMode="auto">
          <a:xfrm>
            <a:off x="2663825" y="4330700"/>
            <a:ext cx="15875" cy="808038"/>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62" name="Rectangle 58"/>
          <p:cNvSpPr>
            <a:spLocks noChangeArrowheads="1"/>
          </p:cNvSpPr>
          <p:nvPr/>
        </p:nvSpPr>
        <p:spPr bwMode="auto">
          <a:xfrm>
            <a:off x="4321175" y="4330700"/>
            <a:ext cx="15875" cy="808038"/>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63" name="Rectangle 59"/>
          <p:cNvSpPr>
            <a:spLocks noChangeArrowheads="1"/>
          </p:cNvSpPr>
          <p:nvPr/>
        </p:nvSpPr>
        <p:spPr bwMode="auto">
          <a:xfrm>
            <a:off x="5794375" y="4330700"/>
            <a:ext cx="15875" cy="808038"/>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64" name="Rectangle 60"/>
          <p:cNvSpPr>
            <a:spLocks noChangeArrowheads="1"/>
          </p:cNvSpPr>
          <p:nvPr/>
        </p:nvSpPr>
        <p:spPr bwMode="auto">
          <a:xfrm>
            <a:off x="7270750" y="4330700"/>
            <a:ext cx="15875" cy="808038"/>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65" name="Rectangle 61"/>
          <p:cNvSpPr>
            <a:spLocks noChangeArrowheads="1"/>
          </p:cNvSpPr>
          <p:nvPr/>
        </p:nvSpPr>
        <p:spPr bwMode="auto">
          <a:xfrm>
            <a:off x="884238" y="4368800"/>
            <a:ext cx="6032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AB</a:t>
            </a:r>
          </a:p>
        </p:txBody>
      </p:sp>
      <p:sp>
        <p:nvSpPr>
          <p:cNvPr id="149566" name="Rectangle 62"/>
          <p:cNvSpPr>
            <a:spLocks noChangeArrowheads="1"/>
          </p:cNvSpPr>
          <p:nvPr/>
        </p:nvSpPr>
        <p:spPr bwMode="auto">
          <a:xfrm>
            <a:off x="884238" y="4708525"/>
            <a:ext cx="1863725"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(Interaction)</a:t>
            </a:r>
          </a:p>
        </p:txBody>
      </p:sp>
      <p:sp>
        <p:nvSpPr>
          <p:cNvPr id="149567" name="Rectangle 63"/>
          <p:cNvSpPr>
            <a:spLocks noChangeArrowheads="1"/>
          </p:cNvSpPr>
          <p:nvPr/>
        </p:nvSpPr>
        <p:spPr bwMode="auto">
          <a:xfrm>
            <a:off x="2806700" y="4368800"/>
            <a:ext cx="1425575"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(a-1)(b-1)</a:t>
            </a:r>
          </a:p>
        </p:txBody>
      </p:sp>
      <p:sp>
        <p:nvSpPr>
          <p:cNvPr id="149568" name="Rectangle 64"/>
          <p:cNvSpPr>
            <a:spLocks noChangeArrowheads="1"/>
          </p:cNvSpPr>
          <p:nvPr/>
        </p:nvSpPr>
        <p:spPr bwMode="auto">
          <a:xfrm>
            <a:off x="4492625" y="4368800"/>
            <a:ext cx="11874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SS(AB)</a:t>
            </a:r>
          </a:p>
        </p:txBody>
      </p:sp>
      <p:sp>
        <p:nvSpPr>
          <p:cNvPr id="149569" name="Rectangle 65"/>
          <p:cNvSpPr>
            <a:spLocks noChangeArrowheads="1"/>
          </p:cNvSpPr>
          <p:nvPr/>
        </p:nvSpPr>
        <p:spPr bwMode="auto">
          <a:xfrm>
            <a:off x="5927725" y="4368800"/>
            <a:ext cx="1235075"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MS(AB)</a:t>
            </a:r>
          </a:p>
        </p:txBody>
      </p:sp>
      <p:sp>
        <p:nvSpPr>
          <p:cNvPr id="149570" name="Rectangle 66"/>
          <p:cNvSpPr>
            <a:spLocks noChangeArrowheads="1"/>
          </p:cNvSpPr>
          <p:nvPr/>
        </p:nvSpPr>
        <p:spPr bwMode="auto">
          <a:xfrm>
            <a:off x="7261225" y="4368800"/>
            <a:ext cx="1235075"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MS(AB)</a:t>
            </a:r>
          </a:p>
        </p:txBody>
      </p:sp>
      <p:sp>
        <p:nvSpPr>
          <p:cNvPr id="149571" name="Rectangle 67"/>
          <p:cNvSpPr>
            <a:spLocks noChangeArrowheads="1"/>
          </p:cNvSpPr>
          <p:nvPr/>
        </p:nvSpPr>
        <p:spPr bwMode="auto">
          <a:xfrm>
            <a:off x="7466013" y="4705350"/>
            <a:ext cx="827087" cy="12700"/>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72" name="Rectangle 68"/>
          <p:cNvSpPr>
            <a:spLocks noChangeArrowheads="1"/>
          </p:cNvSpPr>
          <p:nvPr/>
        </p:nvSpPr>
        <p:spPr bwMode="auto">
          <a:xfrm>
            <a:off x="7472363" y="4708525"/>
            <a:ext cx="814387"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MSE</a:t>
            </a:r>
          </a:p>
        </p:txBody>
      </p:sp>
      <p:sp>
        <p:nvSpPr>
          <p:cNvPr id="149573" name="Rectangle 69"/>
          <p:cNvSpPr>
            <a:spLocks noChangeArrowheads="1"/>
          </p:cNvSpPr>
          <p:nvPr/>
        </p:nvSpPr>
        <p:spPr bwMode="auto">
          <a:xfrm>
            <a:off x="2663825" y="5148263"/>
            <a:ext cx="15875" cy="46672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74" name="Rectangle 70"/>
          <p:cNvSpPr>
            <a:spLocks noChangeArrowheads="1"/>
          </p:cNvSpPr>
          <p:nvPr/>
        </p:nvSpPr>
        <p:spPr bwMode="auto">
          <a:xfrm>
            <a:off x="4321175" y="5148263"/>
            <a:ext cx="15875" cy="46672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75" name="Rectangle 71"/>
          <p:cNvSpPr>
            <a:spLocks noChangeArrowheads="1"/>
          </p:cNvSpPr>
          <p:nvPr/>
        </p:nvSpPr>
        <p:spPr bwMode="auto">
          <a:xfrm>
            <a:off x="5794375" y="5148263"/>
            <a:ext cx="15875" cy="46672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76" name="Rectangle 72"/>
          <p:cNvSpPr>
            <a:spLocks noChangeArrowheads="1"/>
          </p:cNvSpPr>
          <p:nvPr/>
        </p:nvSpPr>
        <p:spPr bwMode="auto">
          <a:xfrm>
            <a:off x="7270750" y="5148263"/>
            <a:ext cx="15875" cy="46672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77" name="Rectangle 73"/>
          <p:cNvSpPr>
            <a:spLocks noChangeArrowheads="1"/>
          </p:cNvSpPr>
          <p:nvPr/>
        </p:nvSpPr>
        <p:spPr bwMode="auto">
          <a:xfrm>
            <a:off x="884238" y="5186363"/>
            <a:ext cx="89693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Error</a:t>
            </a:r>
          </a:p>
        </p:txBody>
      </p:sp>
      <p:sp>
        <p:nvSpPr>
          <p:cNvPr id="149578" name="Rectangle 74"/>
          <p:cNvSpPr>
            <a:spLocks noChangeArrowheads="1"/>
          </p:cNvSpPr>
          <p:nvPr/>
        </p:nvSpPr>
        <p:spPr bwMode="auto">
          <a:xfrm>
            <a:off x="3038475" y="5186363"/>
            <a:ext cx="957263"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n - ab</a:t>
            </a:r>
          </a:p>
        </p:txBody>
      </p:sp>
      <p:sp>
        <p:nvSpPr>
          <p:cNvPr id="149579" name="Rectangle 75"/>
          <p:cNvSpPr>
            <a:spLocks noChangeArrowheads="1"/>
          </p:cNvSpPr>
          <p:nvPr/>
        </p:nvSpPr>
        <p:spPr bwMode="auto">
          <a:xfrm>
            <a:off x="4703763" y="5186363"/>
            <a:ext cx="766762"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SSE</a:t>
            </a:r>
          </a:p>
        </p:txBody>
      </p:sp>
      <p:sp>
        <p:nvSpPr>
          <p:cNvPr id="149580" name="Rectangle 76"/>
          <p:cNvSpPr>
            <a:spLocks noChangeArrowheads="1"/>
          </p:cNvSpPr>
          <p:nvPr/>
        </p:nvSpPr>
        <p:spPr bwMode="auto">
          <a:xfrm>
            <a:off x="6138863" y="5186363"/>
            <a:ext cx="8143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MSE</a:t>
            </a:r>
          </a:p>
        </p:txBody>
      </p:sp>
      <p:sp>
        <p:nvSpPr>
          <p:cNvPr id="149581" name="Rectangle 77"/>
          <p:cNvSpPr>
            <a:spLocks noChangeArrowheads="1"/>
          </p:cNvSpPr>
          <p:nvPr/>
        </p:nvSpPr>
        <p:spPr bwMode="auto">
          <a:xfrm>
            <a:off x="909638" y="5624513"/>
            <a:ext cx="1746250"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82" name="Rectangle 78"/>
          <p:cNvSpPr>
            <a:spLocks noChangeArrowheads="1"/>
          </p:cNvSpPr>
          <p:nvPr/>
        </p:nvSpPr>
        <p:spPr bwMode="auto">
          <a:xfrm>
            <a:off x="2663825" y="5624513"/>
            <a:ext cx="1587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83" name="Rectangle 79"/>
          <p:cNvSpPr>
            <a:spLocks noChangeArrowheads="1"/>
          </p:cNvSpPr>
          <p:nvPr/>
        </p:nvSpPr>
        <p:spPr bwMode="auto">
          <a:xfrm>
            <a:off x="2689225" y="5624513"/>
            <a:ext cx="162242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84" name="Rectangle 80"/>
          <p:cNvSpPr>
            <a:spLocks noChangeArrowheads="1"/>
          </p:cNvSpPr>
          <p:nvPr/>
        </p:nvSpPr>
        <p:spPr bwMode="auto">
          <a:xfrm>
            <a:off x="4321175" y="5624513"/>
            <a:ext cx="1587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85" name="Rectangle 81"/>
          <p:cNvSpPr>
            <a:spLocks noChangeArrowheads="1"/>
          </p:cNvSpPr>
          <p:nvPr/>
        </p:nvSpPr>
        <p:spPr bwMode="auto">
          <a:xfrm>
            <a:off x="4346575" y="5624513"/>
            <a:ext cx="143827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86" name="Rectangle 82"/>
          <p:cNvSpPr>
            <a:spLocks noChangeArrowheads="1"/>
          </p:cNvSpPr>
          <p:nvPr/>
        </p:nvSpPr>
        <p:spPr bwMode="auto">
          <a:xfrm>
            <a:off x="5794375" y="5624513"/>
            <a:ext cx="1587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87" name="Rectangle 83"/>
          <p:cNvSpPr>
            <a:spLocks noChangeArrowheads="1"/>
          </p:cNvSpPr>
          <p:nvPr/>
        </p:nvSpPr>
        <p:spPr bwMode="auto">
          <a:xfrm>
            <a:off x="5819775" y="5624513"/>
            <a:ext cx="1441450"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88" name="Rectangle 84"/>
          <p:cNvSpPr>
            <a:spLocks noChangeArrowheads="1"/>
          </p:cNvSpPr>
          <p:nvPr/>
        </p:nvSpPr>
        <p:spPr bwMode="auto">
          <a:xfrm>
            <a:off x="7270750" y="5624513"/>
            <a:ext cx="1587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89" name="Rectangle 85"/>
          <p:cNvSpPr>
            <a:spLocks noChangeArrowheads="1"/>
          </p:cNvSpPr>
          <p:nvPr/>
        </p:nvSpPr>
        <p:spPr bwMode="auto">
          <a:xfrm>
            <a:off x="7294563" y="5624513"/>
            <a:ext cx="955675" cy="15875"/>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90" name="Rectangle 86"/>
          <p:cNvSpPr>
            <a:spLocks noChangeArrowheads="1"/>
          </p:cNvSpPr>
          <p:nvPr/>
        </p:nvSpPr>
        <p:spPr bwMode="auto">
          <a:xfrm>
            <a:off x="2663825" y="5649913"/>
            <a:ext cx="15875" cy="738187"/>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91" name="Rectangle 87"/>
          <p:cNvSpPr>
            <a:spLocks noChangeArrowheads="1"/>
          </p:cNvSpPr>
          <p:nvPr/>
        </p:nvSpPr>
        <p:spPr bwMode="auto">
          <a:xfrm>
            <a:off x="4321175" y="5649913"/>
            <a:ext cx="15875" cy="738187"/>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92" name="Rectangle 88"/>
          <p:cNvSpPr>
            <a:spLocks noChangeArrowheads="1"/>
          </p:cNvSpPr>
          <p:nvPr/>
        </p:nvSpPr>
        <p:spPr bwMode="auto">
          <a:xfrm>
            <a:off x="5794375" y="5649913"/>
            <a:ext cx="15875" cy="738187"/>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93" name="Rectangle 89"/>
          <p:cNvSpPr>
            <a:spLocks noChangeArrowheads="1"/>
          </p:cNvSpPr>
          <p:nvPr/>
        </p:nvSpPr>
        <p:spPr bwMode="auto">
          <a:xfrm>
            <a:off x="7270750" y="5649913"/>
            <a:ext cx="15875" cy="738187"/>
          </a:xfrm>
          <a:prstGeom prst="rect">
            <a:avLst/>
          </a:prstGeom>
          <a:solidFill>
            <a:srgbClr val="D989B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94" name="Rectangle 90"/>
          <p:cNvSpPr>
            <a:spLocks noChangeArrowheads="1"/>
          </p:cNvSpPr>
          <p:nvPr/>
        </p:nvSpPr>
        <p:spPr bwMode="auto">
          <a:xfrm>
            <a:off x="884238" y="5688013"/>
            <a:ext cx="876300"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Total</a:t>
            </a:r>
          </a:p>
        </p:txBody>
      </p:sp>
      <p:sp>
        <p:nvSpPr>
          <p:cNvPr id="149595" name="Rectangle 91"/>
          <p:cNvSpPr>
            <a:spLocks noChangeArrowheads="1"/>
          </p:cNvSpPr>
          <p:nvPr/>
        </p:nvSpPr>
        <p:spPr bwMode="auto">
          <a:xfrm>
            <a:off x="3121025" y="5688013"/>
            <a:ext cx="779463"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n - 1</a:t>
            </a:r>
          </a:p>
        </p:txBody>
      </p:sp>
      <p:sp>
        <p:nvSpPr>
          <p:cNvPr id="149596" name="Rectangle 92"/>
          <p:cNvSpPr>
            <a:spLocks noChangeArrowheads="1"/>
          </p:cNvSpPr>
          <p:nvPr/>
        </p:nvSpPr>
        <p:spPr bwMode="auto">
          <a:xfrm>
            <a:off x="4354513" y="5688013"/>
            <a:ext cx="1460500"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300" b="1">
                <a:solidFill>
                  <a:srgbClr val="FFFFFF"/>
                </a:solidFill>
                <a:effectLst>
                  <a:outerShdw blurRad="38100" dist="38100" dir="2700000" algn="tl">
                    <a:srgbClr val="000000"/>
                  </a:outerShdw>
                </a:effectLst>
              </a:rPr>
              <a:t>SS(Total)</a:t>
            </a:r>
          </a:p>
        </p:txBody>
      </p:sp>
      <p:sp>
        <p:nvSpPr>
          <p:cNvPr id="149597" name="Rectangle 93"/>
          <p:cNvSpPr>
            <a:spLocks noGrp="1" noChangeArrowheads="1"/>
          </p:cNvSpPr>
          <p:nvPr>
            <p:ph type="title"/>
          </p:nvPr>
        </p:nvSpPr>
        <p:spPr>
          <a:xfrm>
            <a:off x="533400" y="171450"/>
            <a:ext cx="7086600" cy="112395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Two-Way ANOVA </a:t>
            </a:r>
            <a:br>
              <a:rPr lang="en-US" altLang="en-US"/>
            </a:br>
            <a:r>
              <a:rPr lang="en-US" altLang="en-US"/>
              <a:t>Summary Table</a:t>
            </a:r>
          </a:p>
        </p:txBody>
      </p:sp>
      <p:sp useBgFill="1">
        <p:nvSpPr>
          <p:cNvPr id="149598" name="Rectangle 94"/>
          <p:cNvSpPr>
            <a:spLocks noChangeArrowheads="1"/>
          </p:cNvSpPr>
          <p:nvPr/>
        </p:nvSpPr>
        <p:spPr bwMode="auto">
          <a:xfrm>
            <a:off x="6326188" y="5595938"/>
            <a:ext cx="2206625" cy="1184275"/>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b="1">
                <a:solidFill>
                  <a:srgbClr val="FCFEB9"/>
                </a:solidFill>
                <a:effectLst>
                  <a:outerShdw blurRad="38100" dist="38100" dir="2700000" algn="tl">
                    <a:srgbClr val="000000"/>
                  </a:outerShdw>
                </a:effectLst>
              </a:rPr>
              <a:t>Same as Other Designs</a:t>
            </a:r>
          </a:p>
        </p:txBody>
      </p:sp>
      <p:sp>
        <p:nvSpPr>
          <p:cNvPr id="149599" name="Line 95"/>
          <p:cNvSpPr>
            <a:spLocks noChangeShapeType="1"/>
          </p:cNvSpPr>
          <p:nvPr/>
        </p:nvSpPr>
        <p:spPr bwMode="auto">
          <a:xfrm>
            <a:off x="5730875" y="5899150"/>
            <a:ext cx="511175" cy="0"/>
          </a:xfrm>
          <a:prstGeom prst="line">
            <a:avLst/>
          </a:prstGeom>
          <a:noFill/>
          <a:ln w="127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80751699"/>
      </p:ext>
    </p:extLst>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9B55B9-FA1B-4CA4-9D89-A5BE04F8B266}" type="slidenum">
              <a:rPr lang="en-US" altLang="en-US"/>
              <a:pPr/>
              <a:t>49</a:t>
            </a:fld>
            <a:endParaRPr lang="en-US" altLang="en-US"/>
          </a:p>
        </p:txBody>
      </p:sp>
      <p:sp>
        <p:nvSpPr>
          <p:cNvPr id="15155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Interaction</a:t>
            </a:r>
          </a:p>
        </p:txBody>
      </p:sp>
      <p:sp>
        <p:nvSpPr>
          <p:cNvPr id="151555" name="Rectangle 3"/>
          <p:cNvSpPr>
            <a:spLocks noGrp="1" noChangeArrowheads="1"/>
          </p:cNvSpPr>
          <p:nvPr>
            <p:ph type="body" idx="1"/>
          </p:nvPr>
        </p:nvSpPr>
        <p:spPr>
          <a:xfrm>
            <a:off x="754063" y="1752600"/>
            <a:ext cx="7856537" cy="421163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spcBef>
                <a:spcPct val="40000"/>
              </a:spcBef>
              <a:buFont typeface="Wingdings" pitchFamily="2" charset="2"/>
              <a:buNone/>
            </a:pPr>
            <a:r>
              <a:rPr lang="en-US" altLang="en-US"/>
              <a:t>1.	Occurs When Effects of One Factor Vary According to Levels of Other Factor</a:t>
            </a:r>
          </a:p>
          <a:p>
            <a:pPr>
              <a:spcBef>
                <a:spcPct val="40000"/>
              </a:spcBef>
              <a:buFont typeface="Wingdings" pitchFamily="2" charset="2"/>
              <a:buNone/>
            </a:pPr>
            <a:r>
              <a:rPr lang="en-US" altLang="en-US"/>
              <a:t>2.	When Significant, Interpretation of Main Effects (A &amp; B) Is Complicated</a:t>
            </a:r>
          </a:p>
          <a:p>
            <a:pPr>
              <a:spcBef>
                <a:spcPct val="40000"/>
              </a:spcBef>
              <a:buFont typeface="Wingdings" pitchFamily="2" charset="2"/>
              <a:buNone/>
            </a:pPr>
            <a:r>
              <a:rPr lang="en-US" altLang="en-US"/>
              <a:t>3.	Can Be Detected</a:t>
            </a:r>
          </a:p>
          <a:p>
            <a:pPr lvl="1"/>
            <a:r>
              <a:rPr lang="en-US" altLang="en-US"/>
              <a:t>In Data Table, Pattern of Cell Means in One Row Differs From Another Row</a:t>
            </a:r>
          </a:p>
          <a:p>
            <a:pPr lvl="1"/>
            <a:r>
              <a:rPr lang="en-US" altLang="en-US"/>
              <a:t>In Graph of Cell Means, Lines Cross</a:t>
            </a:r>
          </a:p>
        </p:txBody>
      </p:sp>
    </p:spTree>
    <p:extLst>
      <p:ext uri="{BB962C8B-B14F-4D97-AF65-F5344CB8AC3E}">
        <p14:creationId xmlns:p14="http://schemas.microsoft.com/office/powerpoint/2010/main" val="37868156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wipe(left)">
                                      <p:cBhvr>
                                        <p:cTn id="7" dur="500"/>
                                        <p:tgtEl>
                                          <p:spTgt spid="151555">
                                            <p:txEl>
                                              <p:pRg st="0" end="0"/>
                                            </p:txEl>
                                          </p:spTgt>
                                        </p:tgtEl>
                                      </p:cBhvr>
                                    </p:animEffect>
                                  </p:childTnLst>
                                  <p:subTnLst>
                                    <p:animClr clrSpc="rgb" dir="cw">
                                      <p:cBhvr override="childStyle">
                                        <p:cTn dur="1" fill="hold" display="0" masterRel="nextClick" afterEffect="1"/>
                                        <p:tgtEl>
                                          <p:spTgt spid="151555">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wipe(left)">
                                      <p:cBhvr>
                                        <p:cTn id="12" dur="500"/>
                                        <p:tgtEl>
                                          <p:spTgt spid="151555">
                                            <p:txEl>
                                              <p:pRg st="1" end="1"/>
                                            </p:txEl>
                                          </p:spTgt>
                                        </p:tgtEl>
                                      </p:cBhvr>
                                    </p:animEffect>
                                  </p:childTnLst>
                                  <p:subTnLst>
                                    <p:animClr clrSpc="rgb" dir="cw">
                                      <p:cBhvr override="childStyle">
                                        <p:cTn dur="1" fill="hold" display="0" masterRel="nextClick" afterEffect="1"/>
                                        <p:tgtEl>
                                          <p:spTgt spid="151555">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wipe(left)">
                                      <p:cBhvr>
                                        <p:cTn id="17" dur="500"/>
                                        <p:tgtEl>
                                          <p:spTgt spid="151555">
                                            <p:txEl>
                                              <p:pRg st="2" end="2"/>
                                            </p:txEl>
                                          </p:spTgt>
                                        </p:tgtEl>
                                      </p:cBhvr>
                                    </p:animEffect>
                                  </p:childTnLst>
                                  <p:subTnLst>
                                    <p:animClr clrSpc="rgb" dir="cw">
                                      <p:cBhvr override="childStyle">
                                        <p:cTn dur="1" fill="hold" display="0" masterRel="nextClick" afterEffect="1"/>
                                        <p:tgtEl>
                                          <p:spTgt spid="151555">
                                            <p:txEl>
                                              <p:pRg st="2" end="2"/>
                                            </p:txEl>
                                          </p:spTgt>
                                        </p:tgtEl>
                                        <p:attrNameLst>
                                          <p:attrName>ppt_c</p:attrName>
                                        </p:attrNameLst>
                                      </p:cBhvr>
                                      <p:to>
                                        <a:schemeClr val="folHlink"/>
                                      </p:to>
                                    </p:animClr>
                                  </p:subTnLst>
                                </p:cTn>
                              </p:par>
                              <p:par>
                                <p:cTn id="18" presetID="22" presetClass="entr" presetSubtype="8" fill="hold" grpId="0" nodeType="withEffect">
                                  <p:stCondLst>
                                    <p:cond delay="0"/>
                                  </p:stCondLst>
                                  <p:childTnLst>
                                    <p:set>
                                      <p:cBhvr>
                                        <p:cTn id="19" dur="1" fill="hold">
                                          <p:stCondLst>
                                            <p:cond delay="0"/>
                                          </p:stCondLst>
                                        </p:cTn>
                                        <p:tgtEl>
                                          <p:spTgt spid="151555">
                                            <p:txEl>
                                              <p:pRg st="3" end="3"/>
                                            </p:txEl>
                                          </p:spTgt>
                                        </p:tgtEl>
                                        <p:attrNameLst>
                                          <p:attrName>style.visibility</p:attrName>
                                        </p:attrNameLst>
                                      </p:cBhvr>
                                      <p:to>
                                        <p:strVal val="visible"/>
                                      </p:to>
                                    </p:set>
                                    <p:animEffect transition="in" filter="wipe(left)">
                                      <p:cBhvr>
                                        <p:cTn id="20" dur="500"/>
                                        <p:tgtEl>
                                          <p:spTgt spid="151555">
                                            <p:txEl>
                                              <p:pRg st="3" end="3"/>
                                            </p:txEl>
                                          </p:spTgt>
                                        </p:tgtEl>
                                      </p:cBhvr>
                                    </p:animEffect>
                                  </p:childTnLst>
                                  <p:subTnLst>
                                    <p:animClr clrSpc="rgb" dir="cw">
                                      <p:cBhvr override="childStyle">
                                        <p:cTn dur="1" fill="hold" display="0" masterRel="nextClick" afterEffect="1"/>
                                        <p:tgtEl>
                                          <p:spTgt spid="151555">
                                            <p:txEl>
                                              <p:pRg st="3" end="3"/>
                                            </p:txEl>
                                          </p:spTgt>
                                        </p:tgtEl>
                                        <p:attrNameLst>
                                          <p:attrName>ppt_c</p:attrName>
                                        </p:attrNameLst>
                                      </p:cBhvr>
                                      <p:to>
                                        <a:schemeClr val="folHlink"/>
                                      </p:to>
                                    </p:animClr>
                                  </p:subTnLst>
                                </p:cTn>
                              </p:par>
                              <p:par>
                                <p:cTn id="21" presetID="22" presetClass="entr" presetSubtype="8" fill="hold" grpId="0" nodeType="withEffect">
                                  <p:stCondLst>
                                    <p:cond delay="0"/>
                                  </p:stCondLst>
                                  <p:childTnLst>
                                    <p:set>
                                      <p:cBhvr>
                                        <p:cTn id="22" dur="1" fill="hold">
                                          <p:stCondLst>
                                            <p:cond delay="0"/>
                                          </p:stCondLst>
                                        </p:cTn>
                                        <p:tgtEl>
                                          <p:spTgt spid="151555">
                                            <p:txEl>
                                              <p:pRg st="4" end="4"/>
                                            </p:txEl>
                                          </p:spTgt>
                                        </p:tgtEl>
                                        <p:attrNameLst>
                                          <p:attrName>style.visibility</p:attrName>
                                        </p:attrNameLst>
                                      </p:cBhvr>
                                      <p:to>
                                        <p:strVal val="visible"/>
                                      </p:to>
                                    </p:set>
                                    <p:animEffect transition="in" filter="wipe(left)">
                                      <p:cBhvr>
                                        <p:cTn id="23" dur="500"/>
                                        <p:tgtEl>
                                          <p:spTgt spid="151555">
                                            <p:txEl>
                                              <p:pRg st="4" end="4"/>
                                            </p:txEl>
                                          </p:spTgt>
                                        </p:tgtEl>
                                      </p:cBhvr>
                                    </p:animEffect>
                                  </p:childTnLst>
                                  <p:subTnLst>
                                    <p:animClr clrSpc="rgb" dir="cw">
                                      <p:cBhvr override="childStyle">
                                        <p:cTn dur="1" fill="hold" display="0" masterRel="nextClick" afterEffect="1"/>
                                        <p:tgtEl>
                                          <p:spTgt spid="151555">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en-US"/>
              <a:t>One-Way ANOVA</a:t>
            </a:r>
          </a:p>
        </p:txBody>
      </p:sp>
      <p:sp>
        <p:nvSpPr>
          <p:cNvPr id="92163" name="Rectangle 3"/>
          <p:cNvSpPr>
            <a:spLocks noGrp="1" noChangeArrowheads="1"/>
          </p:cNvSpPr>
          <p:nvPr>
            <p:ph type="body" sz="half" idx="1"/>
          </p:nvPr>
        </p:nvSpPr>
        <p:spPr>
          <a:xfrm>
            <a:off x="457200" y="1600200"/>
            <a:ext cx="7772400" cy="4530725"/>
          </a:xfrm>
        </p:spPr>
        <p:txBody>
          <a:bodyPr/>
          <a:lstStyle/>
          <a:p>
            <a:r>
              <a:rPr lang="en-US" altLang="en-US" sz="2800">
                <a:latin typeface="Arial" pitchFamily="34" charset="0"/>
              </a:rPr>
              <a:t>The null hypothesis is that the means are all equal</a:t>
            </a:r>
          </a:p>
          <a:p>
            <a:pPr lvl="1"/>
            <a:endParaRPr lang="en-US" altLang="en-US" sz="2400">
              <a:latin typeface="Arial" pitchFamily="34" charset="0"/>
            </a:endParaRPr>
          </a:p>
          <a:p>
            <a:r>
              <a:rPr lang="en-US" altLang="en-US" sz="2800">
                <a:latin typeface="Arial" pitchFamily="34" charset="0"/>
              </a:rPr>
              <a:t>The alternative hypothesis is that at least one of the means is different</a:t>
            </a:r>
          </a:p>
          <a:p>
            <a:pPr lvl="1"/>
            <a:r>
              <a:rPr lang="en-US" altLang="en-US" sz="2400">
                <a:latin typeface="Arial" pitchFamily="34" charset="0"/>
              </a:rPr>
              <a:t>Think about the Sesame Street</a:t>
            </a:r>
            <a:r>
              <a:rPr lang="en-US" altLang="en-US" sz="2400" baseline="30000">
                <a:latin typeface="Arial" pitchFamily="34" charset="0"/>
                <a:cs typeface="Tahoma" pitchFamily="34" charset="0"/>
              </a:rPr>
              <a:t>®</a:t>
            </a:r>
            <a:r>
              <a:rPr lang="en-US" altLang="en-US" sz="2400">
                <a:latin typeface="Arial" pitchFamily="34" charset="0"/>
              </a:rPr>
              <a:t> game where three of these things are kind of the same, but one of these things is not like the other.  They don’t all have to be different, just one of them.</a:t>
            </a:r>
          </a:p>
          <a:p>
            <a:endParaRPr lang="en-US" altLang="en-US" sz="2800">
              <a:latin typeface="Arial" pitchFamily="34" charset="0"/>
            </a:endParaRPr>
          </a:p>
        </p:txBody>
      </p:sp>
      <p:graphicFrame>
        <p:nvGraphicFramePr>
          <p:cNvPr id="92164" name="Object 4"/>
          <p:cNvGraphicFramePr>
            <a:graphicFrameLocks noGrp="1" noChangeAspect="1"/>
          </p:cNvGraphicFramePr>
          <p:nvPr>
            <p:ph sz="half" idx="2"/>
          </p:nvPr>
        </p:nvGraphicFramePr>
        <p:xfrm>
          <a:off x="2514600" y="2370138"/>
          <a:ext cx="4038600" cy="508000"/>
        </p:xfrm>
        <a:graphic>
          <a:graphicData uri="http://schemas.openxmlformats.org/presentationml/2006/ole">
            <mc:AlternateContent xmlns:mc="http://schemas.openxmlformats.org/markup-compatibility/2006">
              <mc:Choice xmlns:v="urn:schemas-microsoft-com:vml" Requires="v">
                <p:oleObj spid="_x0000_s55310" name="Equation" r:id="rId3" imgW="2323800" imgH="291960" progId="Equation.DSMT4">
                  <p:embed/>
                </p:oleObj>
              </mc:Choice>
              <mc:Fallback>
                <p:oleObj name="Equation" r:id="rId3" imgW="2323800" imgH="291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370138"/>
                        <a:ext cx="40386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71169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ltLang="en-US"/>
              <a:t>Different types of t-test</a:t>
            </a:r>
            <a:endParaRPr lang="en-US" altLang="en-US"/>
          </a:p>
        </p:txBody>
      </p:sp>
      <p:sp>
        <p:nvSpPr>
          <p:cNvPr id="21507" name="Rectangle 3"/>
          <p:cNvSpPr>
            <a:spLocks noGrp="1" noChangeArrowheads="1"/>
          </p:cNvSpPr>
          <p:nvPr>
            <p:ph type="body" idx="1"/>
          </p:nvPr>
        </p:nvSpPr>
        <p:spPr/>
        <p:txBody>
          <a:bodyPr/>
          <a:lstStyle/>
          <a:p>
            <a:r>
              <a:rPr lang="en-GB" altLang="en-US"/>
              <a:t>2 sample t tests</a:t>
            </a:r>
          </a:p>
          <a:p>
            <a:pPr lvl="1"/>
            <a:r>
              <a:rPr lang="en-GB" altLang="en-US"/>
              <a:t>Related = two samples related, i.e. same people in both conditions</a:t>
            </a:r>
          </a:p>
          <a:p>
            <a:pPr lvl="1"/>
            <a:r>
              <a:rPr lang="en-GB" altLang="en-US"/>
              <a:t>Independent = two independent samples, i.e. diff people in 2 conditions</a:t>
            </a:r>
          </a:p>
          <a:p>
            <a:pPr lvl="1"/>
            <a:endParaRPr lang="en-GB" altLang="en-US"/>
          </a:p>
          <a:p>
            <a:r>
              <a:rPr lang="en-GB" altLang="en-US"/>
              <a:t>One sample t tests</a:t>
            </a:r>
          </a:p>
          <a:p>
            <a:pPr lvl="1"/>
            <a:r>
              <a:rPr lang="en-GB" altLang="en-US"/>
              <a:t>compare the mean of one sample to a given value</a:t>
            </a:r>
            <a:r>
              <a:rPr lang="en-US" altLang="en-US"/>
              <a:t> </a:t>
            </a:r>
          </a:p>
        </p:txBody>
      </p:sp>
    </p:spTree>
    <p:extLst>
      <p:ext uri="{BB962C8B-B14F-4D97-AF65-F5344CB8AC3E}">
        <p14:creationId xmlns:p14="http://schemas.microsoft.com/office/powerpoint/2010/main" val="1191138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260350"/>
            <a:ext cx="9144000" cy="1143000"/>
          </a:xfrm>
        </p:spPr>
        <p:txBody>
          <a:bodyPr/>
          <a:lstStyle/>
          <a:p>
            <a:r>
              <a:rPr lang="en-GB" altLang="en-US" sz="4000"/>
              <a:t>Another approach to group differences</a:t>
            </a:r>
            <a:endParaRPr lang="en-US" altLang="en-US" sz="4000"/>
          </a:p>
        </p:txBody>
      </p:sp>
      <p:sp>
        <p:nvSpPr>
          <p:cNvPr id="22531" name="Rectangle 3"/>
          <p:cNvSpPr>
            <a:spLocks noGrp="1" noChangeArrowheads="1"/>
          </p:cNvSpPr>
          <p:nvPr>
            <p:ph type="body" idx="1"/>
          </p:nvPr>
        </p:nvSpPr>
        <p:spPr/>
        <p:txBody>
          <a:bodyPr/>
          <a:lstStyle/>
          <a:p>
            <a:r>
              <a:rPr lang="en-GB" altLang="en-US" dirty="0">
                <a:solidFill>
                  <a:srgbClr val="FFFF00"/>
                </a:solidFill>
              </a:rPr>
              <a:t>A</a:t>
            </a:r>
            <a:r>
              <a:rPr lang="en-GB" altLang="en-US" dirty="0"/>
              <a:t>nalysis </a:t>
            </a:r>
            <a:r>
              <a:rPr lang="en-GB" altLang="en-US" dirty="0">
                <a:solidFill>
                  <a:srgbClr val="FFFF00"/>
                </a:solidFill>
              </a:rPr>
              <a:t>O</a:t>
            </a:r>
            <a:r>
              <a:rPr lang="en-GB" altLang="en-US" dirty="0"/>
              <a:t>f </a:t>
            </a:r>
            <a:r>
              <a:rPr lang="en-GB" altLang="en-US" dirty="0" err="1">
                <a:solidFill>
                  <a:srgbClr val="FFFF00"/>
                </a:solidFill>
              </a:rPr>
              <a:t>VA</a:t>
            </a:r>
            <a:r>
              <a:rPr lang="en-GB" altLang="en-US" dirty="0" err="1"/>
              <a:t>riance</a:t>
            </a:r>
            <a:r>
              <a:rPr lang="en-GB" altLang="en-US" dirty="0"/>
              <a:t> (</a:t>
            </a:r>
            <a:r>
              <a:rPr lang="en-GB" altLang="en-US" dirty="0">
                <a:solidFill>
                  <a:srgbClr val="FFFF00"/>
                </a:solidFill>
              </a:rPr>
              <a:t>ANOVA</a:t>
            </a:r>
            <a:r>
              <a:rPr lang="en-GB" altLang="en-US" dirty="0"/>
              <a:t>)</a:t>
            </a:r>
          </a:p>
          <a:p>
            <a:pPr lvl="1"/>
            <a:r>
              <a:rPr lang="en-GB" altLang="en-US" dirty="0"/>
              <a:t>Variances not means</a:t>
            </a:r>
          </a:p>
          <a:p>
            <a:r>
              <a:rPr lang="en-GB" altLang="en-US" dirty="0"/>
              <a:t>Multiple groups</a:t>
            </a:r>
          </a:p>
          <a:p>
            <a:pPr lvl="1">
              <a:buFontTx/>
              <a:buNone/>
            </a:pPr>
            <a:r>
              <a:rPr lang="en-GB" altLang="en-US" dirty="0"/>
              <a:t>e.g. Different facial expressions </a:t>
            </a:r>
          </a:p>
          <a:p>
            <a:pPr lvl="1">
              <a:buFontTx/>
              <a:buNone/>
            </a:pPr>
            <a:endParaRPr lang="en-GB" altLang="en-US" dirty="0"/>
          </a:p>
          <a:p>
            <a:r>
              <a:rPr lang="en-GB" altLang="en-US" dirty="0"/>
              <a:t>H</a:t>
            </a:r>
            <a:r>
              <a:rPr lang="en-GB" altLang="en-US" baseline="-25000" dirty="0"/>
              <a:t>0</a:t>
            </a:r>
            <a:r>
              <a:rPr lang="en-GB" altLang="en-US" dirty="0"/>
              <a:t> = </a:t>
            </a:r>
            <a:r>
              <a:rPr lang="en-GB" altLang="en-US" u="sng" dirty="0"/>
              <a:t>no differences</a:t>
            </a:r>
            <a:r>
              <a:rPr lang="en-GB" altLang="en-US" dirty="0"/>
              <a:t> between groups</a:t>
            </a:r>
          </a:p>
          <a:p>
            <a:r>
              <a:rPr lang="en-GB" altLang="en-US" dirty="0"/>
              <a:t>H</a:t>
            </a:r>
            <a:r>
              <a:rPr lang="en-GB" altLang="en-US" baseline="-25000" dirty="0"/>
              <a:t>1</a:t>
            </a:r>
            <a:r>
              <a:rPr lang="en-GB" altLang="en-US" dirty="0"/>
              <a:t> = </a:t>
            </a:r>
            <a:r>
              <a:rPr lang="en-GB" altLang="en-US" u="sng" dirty="0"/>
              <a:t>differences</a:t>
            </a:r>
            <a:r>
              <a:rPr lang="en-GB" altLang="en-US" dirty="0"/>
              <a:t> between groups</a:t>
            </a:r>
            <a:endParaRPr lang="en-US" altLang="en-US" dirty="0"/>
          </a:p>
        </p:txBody>
      </p:sp>
    </p:spTree>
    <p:extLst>
      <p:ext uri="{BB962C8B-B14F-4D97-AF65-F5344CB8AC3E}">
        <p14:creationId xmlns:p14="http://schemas.microsoft.com/office/powerpoint/2010/main" val="1527261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altLang="en-US"/>
              <a:t>Calculating F</a:t>
            </a:r>
            <a:endParaRPr lang="en-US" altLang="en-US"/>
          </a:p>
        </p:txBody>
      </p:sp>
      <p:sp>
        <p:nvSpPr>
          <p:cNvPr id="23555" name="Rectangle 3"/>
          <p:cNvSpPr>
            <a:spLocks noGrp="1" noChangeArrowheads="1"/>
          </p:cNvSpPr>
          <p:nvPr>
            <p:ph type="body" idx="1"/>
          </p:nvPr>
        </p:nvSpPr>
        <p:spPr/>
        <p:txBody>
          <a:bodyPr/>
          <a:lstStyle/>
          <a:p>
            <a:r>
              <a:rPr lang="en-GB" altLang="en-US"/>
              <a:t>F = the between group variance divided by the within group variance</a:t>
            </a:r>
          </a:p>
          <a:p>
            <a:pPr lvl="1"/>
            <a:r>
              <a:rPr lang="en-GB" altLang="en-US"/>
              <a:t>the model variance/error variance</a:t>
            </a:r>
          </a:p>
          <a:p>
            <a:pPr lvl="1"/>
            <a:endParaRPr lang="en-GB" altLang="en-US"/>
          </a:p>
          <a:p>
            <a:r>
              <a:rPr lang="en-GB" altLang="en-US"/>
              <a:t>for F to be significant the between group variance should be considerably larger than the within group variance </a:t>
            </a:r>
            <a:endParaRPr lang="en-US" altLang="en-US"/>
          </a:p>
        </p:txBody>
      </p:sp>
    </p:spTree>
    <p:extLst>
      <p:ext uri="{BB962C8B-B14F-4D97-AF65-F5344CB8AC3E}">
        <p14:creationId xmlns:p14="http://schemas.microsoft.com/office/powerpoint/2010/main" val="3505509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ltLang="en-US" sz="4000"/>
              <a:t>What can be concluded from a significant ANOVA?</a:t>
            </a:r>
            <a:endParaRPr lang="en-US" altLang="en-US" sz="4000"/>
          </a:p>
        </p:txBody>
      </p:sp>
      <p:sp>
        <p:nvSpPr>
          <p:cNvPr id="25603" name="Rectangle 3"/>
          <p:cNvSpPr>
            <a:spLocks noGrp="1" noChangeArrowheads="1"/>
          </p:cNvSpPr>
          <p:nvPr>
            <p:ph type="body" idx="1"/>
          </p:nvPr>
        </p:nvSpPr>
        <p:spPr/>
        <p:txBody>
          <a:bodyPr/>
          <a:lstStyle/>
          <a:p>
            <a:endParaRPr lang="en-GB" altLang="en-US" dirty="0"/>
          </a:p>
          <a:p>
            <a:r>
              <a:rPr lang="en-GB" altLang="en-US" dirty="0"/>
              <a:t>There is a significant difference between the groups </a:t>
            </a:r>
          </a:p>
          <a:p>
            <a:endParaRPr lang="en-GB" altLang="en-US" dirty="0"/>
          </a:p>
          <a:p>
            <a:r>
              <a:rPr lang="en-GB" altLang="en-US" dirty="0">
                <a:solidFill>
                  <a:srgbClr val="FF0000"/>
                </a:solidFill>
              </a:rPr>
              <a:t>NOT</a:t>
            </a:r>
            <a:r>
              <a:rPr lang="en-GB" altLang="en-US" dirty="0"/>
              <a:t> where this difference </a:t>
            </a:r>
            <a:r>
              <a:rPr lang="en-GB" altLang="en-US" dirty="0" smtClean="0"/>
              <a:t>is</a:t>
            </a:r>
            <a:endParaRPr lang="en-GB" altLang="en-US" dirty="0"/>
          </a:p>
          <a:p>
            <a:pPr lvl="1">
              <a:buFontTx/>
              <a:buNone/>
            </a:pPr>
            <a:endParaRPr lang="en-GB" altLang="en-US" dirty="0"/>
          </a:p>
          <a:p>
            <a:r>
              <a:rPr lang="en-GB" altLang="en-US" dirty="0"/>
              <a:t>Finding exactly where the differences </a:t>
            </a:r>
            <a:r>
              <a:rPr lang="en-GB" altLang="en-US" dirty="0" smtClean="0"/>
              <a:t>come from  </a:t>
            </a:r>
            <a:r>
              <a:rPr lang="en-GB" altLang="en-US" dirty="0"/>
              <a:t>requires further statistical analyses</a:t>
            </a:r>
            <a:endParaRPr lang="en-US" altLang="en-US" dirty="0"/>
          </a:p>
        </p:txBody>
      </p:sp>
    </p:spTree>
    <p:extLst>
      <p:ext uri="{BB962C8B-B14F-4D97-AF65-F5344CB8AC3E}">
        <p14:creationId xmlns:p14="http://schemas.microsoft.com/office/powerpoint/2010/main" val="687903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ltLang="en-US"/>
              <a:t>Different types of ANOVA</a:t>
            </a:r>
            <a:r>
              <a:rPr lang="en-US" altLang="en-US"/>
              <a:t> </a:t>
            </a:r>
          </a:p>
        </p:txBody>
      </p:sp>
      <p:sp>
        <p:nvSpPr>
          <p:cNvPr id="26627" name="Rectangle 3"/>
          <p:cNvSpPr>
            <a:spLocks noGrp="1" noChangeArrowheads="1"/>
          </p:cNvSpPr>
          <p:nvPr>
            <p:ph type="body" idx="1"/>
          </p:nvPr>
        </p:nvSpPr>
        <p:spPr/>
        <p:txBody>
          <a:bodyPr/>
          <a:lstStyle/>
          <a:p>
            <a:r>
              <a:rPr lang="en-GB" altLang="en-US"/>
              <a:t>One-way ANOVA</a:t>
            </a:r>
            <a:endParaRPr lang="en-US" altLang="en-US"/>
          </a:p>
          <a:p>
            <a:pPr lvl="1"/>
            <a:r>
              <a:rPr lang="en-GB" altLang="en-US"/>
              <a:t>One factor with more than 2 levels</a:t>
            </a:r>
            <a:endParaRPr lang="en-US" altLang="en-US"/>
          </a:p>
          <a:p>
            <a:pPr lvl="1"/>
            <a:endParaRPr lang="en-GB" altLang="en-US"/>
          </a:p>
          <a:p>
            <a:r>
              <a:rPr lang="en-GB" altLang="en-US"/>
              <a:t>Factorial ANOVAs</a:t>
            </a:r>
            <a:r>
              <a:rPr lang="en-US" altLang="en-US"/>
              <a:t> </a:t>
            </a:r>
          </a:p>
          <a:p>
            <a:pPr lvl="1"/>
            <a:r>
              <a:rPr lang="en-GB" altLang="en-US"/>
              <a:t>More than 1 factor</a:t>
            </a:r>
            <a:endParaRPr lang="en-US" altLang="en-US"/>
          </a:p>
          <a:p>
            <a:pPr lvl="1"/>
            <a:endParaRPr lang="en-GB" altLang="en-US"/>
          </a:p>
          <a:p>
            <a:r>
              <a:rPr lang="en-GB" altLang="en-US"/>
              <a:t>Mixed design ANOVAs</a:t>
            </a:r>
          </a:p>
          <a:p>
            <a:pPr lvl="1"/>
            <a:r>
              <a:rPr lang="en-GB" altLang="en-US"/>
              <a:t>Some factors independent, others related</a:t>
            </a:r>
          </a:p>
          <a:p>
            <a:endParaRPr lang="en-US" altLang="en-US"/>
          </a:p>
        </p:txBody>
      </p:sp>
    </p:spTree>
    <p:extLst>
      <p:ext uri="{BB962C8B-B14F-4D97-AF65-F5344CB8AC3E}">
        <p14:creationId xmlns:p14="http://schemas.microsoft.com/office/powerpoint/2010/main" val="2172010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ltLang="en-US"/>
              <a:t>Conclusions</a:t>
            </a:r>
            <a:endParaRPr lang="en-US" altLang="en-US"/>
          </a:p>
        </p:txBody>
      </p:sp>
      <p:sp>
        <p:nvSpPr>
          <p:cNvPr id="28675" name="Rectangle 3"/>
          <p:cNvSpPr>
            <a:spLocks noGrp="1" noChangeArrowheads="1"/>
          </p:cNvSpPr>
          <p:nvPr>
            <p:ph type="body" idx="1"/>
          </p:nvPr>
        </p:nvSpPr>
        <p:spPr/>
        <p:txBody>
          <a:bodyPr/>
          <a:lstStyle/>
          <a:p>
            <a:r>
              <a:rPr lang="en-GB" altLang="en-US"/>
              <a:t>T-tests assess if two group means differ significantly</a:t>
            </a:r>
          </a:p>
          <a:p>
            <a:r>
              <a:rPr lang="en-GB" altLang="en-US"/>
              <a:t>Can compare two samples or one sample to a given value</a:t>
            </a:r>
          </a:p>
          <a:p>
            <a:r>
              <a:rPr lang="en-GB" altLang="en-US"/>
              <a:t>ANOVAs compare more than two groups or more complicated scenarios</a:t>
            </a:r>
          </a:p>
          <a:p>
            <a:r>
              <a:rPr lang="en-GB" altLang="en-US"/>
              <a:t>They use variances instead of means</a:t>
            </a:r>
          </a:p>
        </p:txBody>
      </p:sp>
    </p:spTree>
    <p:extLst>
      <p:ext uri="{BB962C8B-B14F-4D97-AF65-F5344CB8AC3E}">
        <p14:creationId xmlns:p14="http://schemas.microsoft.com/office/powerpoint/2010/main" val="17390574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6"/>
          <p:cNvSpPr>
            <a:spLocks noGrp="1"/>
          </p:cNvSpPr>
          <p:nvPr>
            <p:ph type="title"/>
          </p:nvPr>
        </p:nvSpPr>
        <p:spPr/>
        <p:txBody>
          <a:bodyPr/>
          <a:lstStyle/>
          <a:p>
            <a:pPr eaLnBrk="1" hangingPunct="1"/>
            <a:r>
              <a:rPr lang="en-US" altLang="en-US" smtClean="0"/>
              <a:t>A Repertoire of Hypothesis Tests</a:t>
            </a:r>
          </a:p>
        </p:txBody>
      </p:sp>
      <p:sp>
        <p:nvSpPr>
          <p:cNvPr id="3075" name="Content Placeholder 7"/>
          <p:cNvSpPr>
            <a:spLocks noGrp="1"/>
          </p:cNvSpPr>
          <p:nvPr>
            <p:ph idx="1"/>
          </p:nvPr>
        </p:nvSpPr>
        <p:spPr/>
        <p:txBody>
          <a:bodyPr/>
          <a:lstStyle/>
          <a:p>
            <a:pPr eaLnBrk="1" hangingPunct="1"/>
            <a:r>
              <a:rPr lang="en-US" altLang="en-US" smtClean="0"/>
              <a:t>z-test – for use with normal distributions and large samples.</a:t>
            </a:r>
          </a:p>
          <a:p>
            <a:pPr eaLnBrk="1" hangingPunct="1"/>
            <a:r>
              <a:rPr lang="en-US" altLang="en-US" smtClean="0"/>
              <a:t>t-test – for use with small samples and when the pop std deviation is unknown.</a:t>
            </a:r>
          </a:p>
          <a:p>
            <a:pPr eaLnBrk="1" hangingPunct="1"/>
            <a:r>
              <a:rPr lang="en-US" altLang="en-US" smtClean="0"/>
              <a:t>F-test (ANOVA) – for comparing means for multiple groups.</a:t>
            </a:r>
          </a:p>
          <a:p>
            <a:pPr eaLnBrk="1" hangingPunct="1"/>
            <a:r>
              <a:rPr lang="en-US" altLang="en-US" smtClean="0"/>
              <a:t>Chi-square test – for use with qualitative data.</a:t>
            </a:r>
          </a:p>
          <a:p>
            <a:pPr eaLnBrk="1" hangingPunct="1"/>
            <a:endParaRPr lang="en-US" altLang="en-US" smtClean="0"/>
          </a:p>
        </p:txBody>
      </p:sp>
    </p:spTree>
    <p:extLst>
      <p:ext uri="{BB962C8B-B14F-4D97-AF65-F5344CB8AC3E}">
        <p14:creationId xmlns:p14="http://schemas.microsoft.com/office/powerpoint/2010/main" val="11557760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smtClean="0"/>
              <a:t>Null and Alternative Hypotheses</a:t>
            </a:r>
          </a:p>
        </p:txBody>
      </p:sp>
      <p:sp>
        <p:nvSpPr>
          <p:cNvPr id="4099" name="Content Placeholder 2"/>
          <p:cNvSpPr>
            <a:spLocks noGrp="1"/>
          </p:cNvSpPr>
          <p:nvPr>
            <p:ph idx="1"/>
          </p:nvPr>
        </p:nvSpPr>
        <p:spPr/>
        <p:txBody>
          <a:bodyPr/>
          <a:lstStyle/>
          <a:p>
            <a:pPr eaLnBrk="1" hangingPunct="1"/>
            <a:r>
              <a:rPr lang="en-US" altLang="en-US" dirty="0" smtClean="0"/>
              <a:t>How you write the null and alternative hypothesis varies with the design of the study – so does the type of statistic.</a:t>
            </a:r>
          </a:p>
          <a:p>
            <a:pPr eaLnBrk="1" hangingPunct="1"/>
            <a:r>
              <a:rPr lang="en-US" altLang="en-US" dirty="0" smtClean="0"/>
              <a:t>Which table you use to find the critical value depends on the test statistic (t, F, chi-square, U, T, H).</a:t>
            </a:r>
          </a:p>
          <a:p>
            <a:pPr eaLnBrk="1" hangingPunct="1"/>
            <a:r>
              <a:rPr lang="en-US" altLang="en-US" u="sng" dirty="0" smtClean="0"/>
              <a:t>This will be on the final exam.</a:t>
            </a:r>
          </a:p>
        </p:txBody>
      </p:sp>
    </p:spTree>
    <p:extLst>
      <p:ext uri="{BB962C8B-B14F-4D97-AF65-F5344CB8AC3E}">
        <p14:creationId xmlns:p14="http://schemas.microsoft.com/office/powerpoint/2010/main" val="3607070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smtClean="0"/>
              <a:t>Deciding Which Test to Use</a:t>
            </a:r>
          </a:p>
        </p:txBody>
      </p:sp>
      <p:sp>
        <p:nvSpPr>
          <p:cNvPr id="5123" name="Content Placeholder 2"/>
          <p:cNvSpPr>
            <a:spLocks noGrp="1"/>
          </p:cNvSpPr>
          <p:nvPr>
            <p:ph idx="1"/>
          </p:nvPr>
        </p:nvSpPr>
        <p:spPr/>
        <p:txBody>
          <a:bodyPr/>
          <a:lstStyle/>
          <a:p>
            <a:pPr eaLnBrk="1" hangingPunct="1"/>
            <a:r>
              <a:rPr lang="en-US" altLang="en-US" smtClean="0"/>
              <a:t>Is data qualitative or quantitative?</a:t>
            </a:r>
          </a:p>
          <a:p>
            <a:pPr lvl="1" eaLnBrk="1" hangingPunct="1"/>
            <a:r>
              <a:rPr lang="en-US" altLang="en-US" smtClean="0"/>
              <a:t>If qualitative use Chi-square.</a:t>
            </a:r>
          </a:p>
          <a:p>
            <a:pPr eaLnBrk="1" hangingPunct="1"/>
            <a:r>
              <a:rPr lang="en-US" altLang="en-US" smtClean="0"/>
              <a:t>How many groups are there?</a:t>
            </a:r>
          </a:p>
          <a:p>
            <a:pPr lvl="1" eaLnBrk="1" hangingPunct="1"/>
            <a:r>
              <a:rPr lang="en-US" altLang="en-US" smtClean="0"/>
              <a:t>If two, use t-tests, if more use ANOVA</a:t>
            </a:r>
          </a:p>
          <a:p>
            <a:pPr eaLnBrk="1" hangingPunct="1"/>
            <a:r>
              <a:rPr lang="en-US" altLang="en-US" smtClean="0"/>
              <a:t>Is the design within or between subjects?</a:t>
            </a:r>
          </a:p>
          <a:p>
            <a:pPr eaLnBrk="1" hangingPunct="1"/>
            <a:r>
              <a:rPr lang="en-US" altLang="en-US" smtClean="0"/>
              <a:t>How many independent variables (IVs or factors) are there?</a:t>
            </a:r>
          </a:p>
        </p:txBody>
      </p:sp>
    </p:spTree>
    <p:extLst>
      <p:ext uri="{BB962C8B-B14F-4D97-AF65-F5344CB8AC3E}">
        <p14:creationId xmlns:p14="http://schemas.microsoft.com/office/powerpoint/2010/main" val="5493710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mtClean="0"/>
              <a:t>Summary of t-tests</a:t>
            </a:r>
          </a:p>
        </p:txBody>
      </p:sp>
      <p:sp>
        <p:nvSpPr>
          <p:cNvPr id="6147" name="Content Placeholder 2"/>
          <p:cNvSpPr>
            <a:spLocks noGrp="1"/>
          </p:cNvSpPr>
          <p:nvPr>
            <p:ph idx="1"/>
          </p:nvPr>
        </p:nvSpPr>
        <p:spPr/>
        <p:txBody>
          <a:bodyPr/>
          <a:lstStyle/>
          <a:p>
            <a:pPr eaLnBrk="1" hangingPunct="1"/>
            <a:r>
              <a:rPr lang="en-US" altLang="en-US" smtClean="0"/>
              <a:t>Single group t-test for one sample compared to a population mean. </a:t>
            </a:r>
          </a:p>
          <a:p>
            <a:pPr eaLnBrk="1" hangingPunct="1"/>
            <a:r>
              <a:rPr lang="en-US" altLang="en-US" smtClean="0"/>
              <a:t>Independent sample t-test – for comparing two groups in a between-subject design.</a:t>
            </a:r>
          </a:p>
          <a:p>
            <a:pPr eaLnBrk="1" hangingPunct="1"/>
            <a:r>
              <a:rPr lang="en-US" altLang="en-US" smtClean="0"/>
              <a:t>Paired (matched) sample t-test – for comparing two groups in a within-subject design.</a:t>
            </a:r>
          </a:p>
        </p:txBody>
      </p:sp>
    </p:spTree>
    <p:extLst>
      <p:ext uri="{BB962C8B-B14F-4D97-AF65-F5344CB8AC3E}">
        <p14:creationId xmlns:p14="http://schemas.microsoft.com/office/powerpoint/2010/main" val="3321895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a:t>One-Way ANOVA</a:t>
            </a:r>
          </a:p>
        </p:txBody>
      </p:sp>
      <p:sp>
        <p:nvSpPr>
          <p:cNvPr id="90115" name="Rectangle 3"/>
          <p:cNvSpPr>
            <a:spLocks noGrp="1" noChangeArrowheads="1"/>
          </p:cNvSpPr>
          <p:nvPr>
            <p:ph type="body" idx="1"/>
          </p:nvPr>
        </p:nvSpPr>
        <p:spPr/>
        <p:txBody>
          <a:bodyPr/>
          <a:lstStyle/>
          <a:p>
            <a:r>
              <a:rPr lang="en-US" altLang="en-US">
                <a:latin typeface="Arial" pitchFamily="34" charset="0"/>
              </a:rPr>
              <a:t>The statistics classroom is divided into three rows: front, middle, and back</a:t>
            </a:r>
          </a:p>
          <a:p>
            <a:r>
              <a:rPr lang="en-US" altLang="en-US">
                <a:latin typeface="Arial" pitchFamily="34" charset="0"/>
              </a:rPr>
              <a:t>The instructor noticed that the further the students were from him, the more likely they were to miss class or use an instant messenger during class</a:t>
            </a:r>
          </a:p>
          <a:p>
            <a:r>
              <a:rPr lang="en-US" altLang="en-US">
                <a:latin typeface="Arial" pitchFamily="34" charset="0"/>
              </a:rPr>
              <a:t>He wanted to see if the students further away did worse on the exams</a:t>
            </a:r>
          </a:p>
        </p:txBody>
      </p:sp>
    </p:spTree>
    <p:extLst>
      <p:ext uri="{BB962C8B-B14F-4D97-AF65-F5344CB8AC3E}">
        <p14:creationId xmlns:p14="http://schemas.microsoft.com/office/powerpoint/2010/main" val="2264315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pPr eaLnBrk="1" hangingPunct="1"/>
            <a:r>
              <a:rPr lang="en-US" altLang="en-US" smtClean="0"/>
              <a:t>Summary of ANOVA Tests</a:t>
            </a:r>
          </a:p>
        </p:txBody>
      </p:sp>
      <p:sp>
        <p:nvSpPr>
          <p:cNvPr id="7171" name="Rectangle 5"/>
          <p:cNvSpPr>
            <a:spLocks noGrp="1" noChangeArrowheads="1"/>
          </p:cNvSpPr>
          <p:nvPr>
            <p:ph type="body" idx="1"/>
          </p:nvPr>
        </p:nvSpPr>
        <p:spPr/>
        <p:txBody>
          <a:bodyPr/>
          <a:lstStyle/>
          <a:p>
            <a:pPr eaLnBrk="1" hangingPunct="1">
              <a:lnSpc>
                <a:spcPct val="90000"/>
              </a:lnSpc>
            </a:pPr>
            <a:r>
              <a:rPr lang="en-US" altLang="en-US" smtClean="0">
                <a:latin typeface="Times New Roman" pitchFamily="18" charset="0"/>
              </a:rPr>
              <a:t>One-way ANOVA – for one IV, independent samples</a:t>
            </a:r>
          </a:p>
          <a:p>
            <a:pPr eaLnBrk="1" hangingPunct="1">
              <a:lnSpc>
                <a:spcPct val="90000"/>
              </a:lnSpc>
            </a:pPr>
            <a:r>
              <a:rPr lang="en-US" altLang="en-US" smtClean="0">
                <a:latin typeface="Times New Roman" pitchFamily="18" charset="0"/>
              </a:rPr>
              <a:t>Repeated Measures ANOVA – for one or more IVs where samples are repeated, matched or paired.</a:t>
            </a:r>
          </a:p>
          <a:p>
            <a:pPr eaLnBrk="1" hangingPunct="1">
              <a:lnSpc>
                <a:spcPct val="90000"/>
              </a:lnSpc>
            </a:pPr>
            <a:r>
              <a:rPr lang="en-US" altLang="en-US" smtClean="0">
                <a:latin typeface="Times New Roman" pitchFamily="18" charset="0"/>
              </a:rPr>
              <a:t>Two-way (factorial) ANOVA – for two or more IVs, independent samples.</a:t>
            </a:r>
          </a:p>
          <a:p>
            <a:pPr eaLnBrk="1" hangingPunct="1">
              <a:lnSpc>
                <a:spcPct val="90000"/>
              </a:lnSpc>
            </a:pPr>
            <a:r>
              <a:rPr lang="en-US" altLang="en-US" smtClean="0">
                <a:latin typeface="Times New Roman" pitchFamily="18" charset="0"/>
              </a:rPr>
              <a:t>Mixed ANOVA – for two or more IVs, between and within subjects.</a:t>
            </a:r>
          </a:p>
        </p:txBody>
      </p:sp>
    </p:spTree>
    <p:extLst>
      <p:ext uri="{BB962C8B-B14F-4D97-AF65-F5344CB8AC3E}">
        <p14:creationId xmlns:p14="http://schemas.microsoft.com/office/powerpoint/2010/main" val="22465725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Summary of Nonparametric Tests</a:t>
            </a:r>
          </a:p>
        </p:txBody>
      </p:sp>
      <p:sp>
        <p:nvSpPr>
          <p:cNvPr id="8195" name="Rectangle 3"/>
          <p:cNvSpPr>
            <a:spLocks noGrp="1" noChangeArrowheads="1"/>
          </p:cNvSpPr>
          <p:nvPr>
            <p:ph type="body" idx="1"/>
          </p:nvPr>
        </p:nvSpPr>
        <p:spPr/>
        <p:txBody>
          <a:bodyPr/>
          <a:lstStyle/>
          <a:p>
            <a:pPr eaLnBrk="1" hangingPunct="1"/>
            <a:r>
              <a:rPr lang="en-US" altLang="en-US" smtClean="0">
                <a:latin typeface="Times New Roman" pitchFamily="18" charset="0"/>
              </a:rPr>
              <a:t>Two samples, independent groups – Mann-Whitney (U).</a:t>
            </a:r>
          </a:p>
          <a:p>
            <a:pPr lvl="1" eaLnBrk="1" hangingPunct="1"/>
            <a:r>
              <a:rPr lang="en-US" altLang="en-US" smtClean="0">
                <a:latin typeface="Times New Roman" pitchFamily="18" charset="0"/>
              </a:rPr>
              <a:t>Like an independent sample t-test.</a:t>
            </a:r>
          </a:p>
          <a:p>
            <a:pPr eaLnBrk="1" hangingPunct="1"/>
            <a:r>
              <a:rPr lang="en-US" altLang="en-US" smtClean="0">
                <a:latin typeface="Times New Roman" pitchFamily="18" charset="0"/>
              </a:rPr>
              <a:t>Two samples, paired, matched or repeated measures – Wilcoxon (T).</a:t>
            </a:r>
          </a:p>
          <a:p>
            <a:pPr lvl="1" eaLnBrk="1" hangingPunct="1"/>
            <a:r>
              <a:rPr lang="en-US" altLang="en-US" smtClean="0">
                <a:latin typeface="Times New Roman" pitchFamily="18" charset="0"/>
              </a:rPr>
              <a:t>Like a paired sample t-test.</a:t>
            </a:r>
          </a:p>
          <a:p>
            <a:pPr eaLnBrk="1" hangingPunct="1"/>
            <a:r>
              <a:rPr lang="en-US" altLang="en-US" smtClean="0">
                <a:latin typeface="Times New Roman" pitchFamily="18" charset="0"/>
              </a:rPr>
              <a:t>Three or more samples, independent groups – Kruskal-Wallis (H).</a:t>
            </a:r>
          </a:p>
          <a:p>
            <a:pPr lvl="1" eaLnBrk="1" hangingPunct="1"/>
            <a:r>
              <a:rPr lang="en-US" altLang="en-US" smtClean="0">
                <a:latin typeface="Times New Roman" pitchFamily="18" charset="0"/>
              </a:rPr>
              <a:t>Like a one-way ANOVA.</a:t>
            </a:r>
          </a:p>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2636615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Summary of Qualitative Tests</a:t>
            </a:r>
          </a:p>
        </p:txBody>
      </p:sp>
      <p:sp>
        <p:nvSpPr>
          <p:cNvPr id="9219" name="Rectangle 3"/>
          <p:cNvSpPr>
            <a:spLocks noGrp="1" noChangeArrowheads="1"/>
          </p:cNvSpPr>
          <p:nvPr>
            <p:ph type="body" idx="1"/>
          </p:nvPr>
        </p:nvSpPr>
        <p:spPr/>
        <p:txBody>
          <a:bodyPr/>
          <a:lstStyle/>
          <a:p>
            <a:pPr eaLnBrk="1" hangingPunct="1"/>
            <a:r>
              <a:rPr lang="en-US" altLang="en-US" smtClean="0">
                <a:latin typeface="Times New Roman" pitchFamily="18" charset="0"/>
              </a:rPr>
              <a:t>Chi Square (</a:t>
            </a:r>
            <a:r>
              <a:rPr lang="en-US" altLang="en-US" smtClean="0">
                <a:latin typeface="Symbol" pitchFamily="18" charset="2"/>
              </a:rPr>
              <a:t>c</a:t>
            </a:r>
            <a:r>
              <a:rPr lang="en-US" altLang="en-US" baseline="30000" smtClean="0">
                <a:latin typeface="Times New Roman" pitchFamily="18" charset="0"/>
              </a:rPr>
              <a:t>2</a:t>
            </a:r>
            <a:r>
              <a:rPr lang="en-US" altLang="en-US" smtClean="0">
                <a:latin typeface="Times New Roman" pitchFamily="18" charset="0"/>
              </a:rPr>
              <a:t>) – one variable.</a:t>
            </a:r>
          </a:p>
          <a:p>
            <a:pPr lvl="1" eaLnBrk="1" hangingPunct="1"/>
            <a:r>
              <a:rPr lang="en-US" altLang="en-US" smtClean="0">
                <a:latin typeface="Times New Roman" pitchFamily="18" charset="0"/>
              </a:rPr>
              <a:t>Tests whether frequencies are equally distributed across the possible categories.</a:t>
            </a:r>
          </a:p>
          <a:p>
            <a:pPr eaLnBrk="1" hangingPunct="1"/>
            <a:r>
              <a:rPr lang="en-US" altLang="en-US" smtClean="0">
                <a:latin typeface="Times New Roman" pitchFamily="18" charset="0"/>
              </a:rPr>
              <a:t>Two-way Chi Square – two variables.</a:t>
            </a:r>
          </a:p>
          <a:p>
            <a:pPr lvl="1" eaLnBrk="1" hangingPunct="1"/>
            <a:r>
              <a:rPr lang="en-US" altLang="en-US" smtClean="0">
                <a:latin typeface="Times New Roman" pitchFamily="18" charset="0"/>
              </a:rPr>
              <a:t>Tests whether there is an interaction (relationship) between the two variables.</a:t>
            </a:r>
          </a:p>
        </p:txBody>
      </p:sp>
    </p:spTree>
    <p:extLst>
      <p:ext uri="{BB962C8B-B14F-4D97-AF65-F5344CB8AC3E}">
        <p14:creationId xmlns:p14="http://schemas.microsoft.com/office/powerpoint/2010/main" val="8157700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Guinea pig tooth growth</a:t>
            </a:r>
          </a:p>
        </p:txBody>
      </p:sp>
      <p:sp>
        <p:nvSpPr>
          <p:cNvPr id="3" name="Content Placeholder 2"/>
          <p:cNvSpPr>
            <a:spLocks noGrp="1"/>
          </p:cNvSpPr>
          <p:nvPr>
            <p:ph idx="1"/>
          </p:nvPr>
        </p:nvSpPr>
        <p:spPr>
          <a:xfrm>
            <a:off x="228600" y="1371600"/>
            <a:ext cx="8382000" cy="5105400"/>
          </a:xfrm>
        </p:spPr>
        <p:txBody>
          <a:bodyPr/>
          <a:lstStyle/>
          <a:p>
            <a:pPr marL="0" indent="0">
              <a:buNone/>
            </a:pPr>
            <a:r>
              <a:rPr lang="en-US" sz="2400" dirty="0" smtClean="0"/>
              <a:t>A study was conducted to evaluate the growth </a:t>
            </a:r>
            <a:r>
              <a:rPr lang="en-US" sz="2400" dirty="0"/>
              <a:t>rates of the teeth of Guinea Pigs (measured in millimeters, mm</a:t>
            </a:r>
            <a:r>
              <a:rPr lang="en-US" sz="2400" dirty="0" smtClean="0"/>
              <a:t>) based on different routine for vitamin C intake.</a:t>
            </a:r>
            <a:r>
              <a:rPr lang="en-US" sz="2400" dirty="0"/>
              <a:t> </a:t>
            </a:r>
            <a:r>
              <a:rPr lang="en-US" sz="2400" i="1" dirty="0"/>
              <a:t>N</a:t>
            </a:r>
            <a:r>
              <a:rPr lang="en-US" sz="2400" dirty="0"/>
              <a:t>=60 Guinea Pigs were obtained from a local breeder and each received Orange Juice (</a:t>
            </a:r>
            <a:r>
              <a:rPr lang="en-US" sz="2400" i="1" dirty="0"/>
              <a:t>OJ</a:t>
            </a:r>
            <a:r>
              <a:rPr lang="en-US" sz="2400" dirty="0"/>
              <a:t>) or ascorbic acid (the stuff in vitamin C capsules, called </a:t>
            </a:r>
            <a:r>
              <a:rPr lang="en-US" sz="2400" i="1" dirty="0"/>
              <a:t>VC below</a:t>
            </a:r>
            <a:r>
              <a:rPr lang="en-US" sz="2400" dirty="0"/>
              <a:t>) at one of three dosages (0.5, 1, or 2 mg) as a source of added Vitamin C in their diets. Each guinea pig was randomly assigned to receive one of the six different treatment combinations possible (OJ at 0.5 mg, OJ at 1 mg, OJ at 2 mg, VC at 0.5 mg, VC at 1 mg, and VC at 2 mg). The animals were treated similarly otherwise and we can assume lived in separate cages. </a:t>
            </a:r>
          </a:p>
        </p:txBody>
      </p:sp>
    </p:spTree>
    <p:extLst>
      <p:ext uri="{BB962C8B-B14F-4D97-AF65-F5344CB8AC3E}">
        <p14:creationId xmlns:p14="http://schemas.microsoft.com/office/powerpoint/2010/main" val="7422974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What analysis technique we should employ?</a:t>
            </a:r>
          </a:p>
          <a:p>
            <a:pPr marL="514350" indent="-514350">
              <a:buAutoNum type="arabicPeriod"/>
            </a:pPr>
            <a:r>
              <a:rPr lang="en-US" dirty="0" smtClean="0"/>
              <a:t>Please state the hypothesis</a:t>
            </a:r>
          </a:p>
          <a:p>
            <a:pPr marL="514350" indent="-514350">
              <a:buAutoNum type="arabicPeriod"/>
            </a:pPr>
            <a:r>
              <a:rPr lang="en-US" dirty="0" smtClean="0"/>
              <a:t>Perform analysis</a:t>
            </a:r>
          </a:p>
          <a:p>
            <a:pPr marL="514350" indent="-514350">
              <a:buAutoNum type="arabicPeriod"/>
            </a:pPr>
            <a:r>
              <a:rPr lang="en-US" dirty="0" smtClean="0"/>
              <a:t>Report the results</a:t>
            </a:r>
          </a:p>
          <a:p>
            <a:pPr marL="0" indent="0">
              <a:buNone/>
            </a:pPr>
            <a:r>
              <a:rPr lang="en-US" b="1" dirty="0" smtClean="0"/>
              <a:t>Data: </a:t>
            </a:r>
            <a:r>
              <a:rPr lang="en-US" b="1" dirty="0" err="1" smtClean="0"/>
              <a:t>ToothGrowth</a:t>
            </a:r>
            <a:r>
              <a:rPr lang="en-US" b="1" dirty="0" smtClean="0"/>
              <a:t> – available in R </a:t>
            </a:r>
            <a:endParaRPr lang="en-US" b="1" dirty="0"/>
          </a:p>
          <a:p>
            <a:pPr marL="514350" indent="-514350">
              <a:buAutoNum type="arabicPeriod"/>
            </a:pPr>
            <a:endParaRPr lang="en-US" dirty="0"/>
          </a:p>
        </p:txBody>
      </p:sp>
    </p:spTree>
    <p:extLst>
      <p:ext uri="{BB962C8B-B14F-4D97-AF65-F5344CB8AC3E}">
        <p14:creationId xmlns:p14="http://schemas.microsoft.com/office/powerpoint/2010/main" val="2974183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
            <a:ext cx="8229600" cy="1143000"/>
          </a:xfrm>
        </p:spPr>
        <p:txBody>
          <a:bodyPr/>
          <a:lstStyle/>
          <a:p>
            <a:r>
              <a:rPr lang="en-US" dirty="0" smtClean="0"/>
              <a:t>The Data</a:t>
            </a:r>
            <a:endParaRPr lang="en-US" dirty="0"/>
          </a:p>
        </p:txBody>
      </p:sp>
      <p:sp>
        <p:nvSpPr>
          <p:cNvPr id="3" name="Content Placeholder 2"/>
          <p:cNvSpPr>
            <a:spLocks noGrp="1"/>
          </p:cNvSpPr>
          <p:nvPr>
            <p:ph idx="1"/>
          </p:nvPr>
        </p:nvSpPr>
        <p:spPr>
          <a:xfrm>
            <a:off x="0" y="990600"/>
            <a:ext cx="9067800" cy="4297363"/>
          </a:xfrm>
        </p:spPr>
        <p:txBody>
          <a:bodyPr/>
          <a:lstStyle/>
          <a:p>
            <a:pPr marL="0" indent="0">
              <a:buNone/>
            </a:pPr>
            <a:r>
              <a:rPr lang="en-US" sz="2400" dirty="0" smtClean="0">
                <a:hlinkClick r:id="rId2"/>
              </a:rPr>
              <a:t>The </a:t>
            </a:r>
            <a:r>
              <a:rPr lang="en-US" sz="2400" dirty="0" err="1">
                <a:hlinkClick r:id="rId2"/>
              </a:rPr>
              <a:t>ToothGrowth</a:t>
            </a:r>
            <a:r>
              <a:rPr lang="en-US" sz="2400" dirty="0">
                <a:hlinkClick r:id="rId2"/>
              </a:rPr>
              <a:t> datasets</a:t>
            </a:r>
            <a:r>
              <a:rPr lang="en-US" sz="2400" dirty="0"/>
              <a:t> has data for the analysis of the effect of vitamin C on tooth growth in Guinea pigs. The data has the length of odontoblasts (teeth) in each of 10 guinea pigs at each of three dose levels of Vitamin C (0.5, 1, and 2 mg) with each of two delivery methods (orange juice or ascorbic acid).</a:t>
            </a:r>
          </a:p>
          <a:p>
            <a:pPr marL="0" indent="0">
              <a:buNone/>
            </a:pPr>
            <a:r>
              <a:rPr lang="en-US" sz="2400" dirty="0"/>
              <a:t>This data frame has 60 observations and 3 variables:</a:t>
            </a:r>
          </a:p>
          <a:p>
            <a:pPr marL="0" indent="0">
              <a:buNone/>
            </a:pPr>
            <a:r>
              <a:rPr lang="en-US" sz="2400" b="1" dirty="0" err="1"/>
              <a:t>len</a:t>
            </a:r>
            <a:r>
              <a:rPr lang="en-US" sz="2400" dirty="0"/>
              <a:t> - Tooth length (numeric).</a:t>
            </a:r>
          </a:p>
          <a:p>
            <a:pPr marL="0" indent="0">
              <a:buNone/>
            </a:pPr>
            <a:r>
              <a:rPr lang="en-US" sz="2400" b="1" dirty="0" err="1"/>
              <a:t>supp</a:t>
            </a:r>
            <a:r>
              <a:rPr lang="en-US" sz="2400" dirty="0"/>
              <a:t> - Supplement type: VC-“Vitamin C”" or OJ-“orange juice” (factor).</a:t>
            </a:r>
          </a:p>
          <a:p>
            <a:pPr marL="0" indent="0">
              <a:buNone/>
            </a:pPr>
            <a:r>
              <a:rPr lang="en-US" sz="2400" b="1" dirty="0"/>
              <a:t>dose</a:t>
            </a:r>
            <a:r>
              <a:rPr lang="en-US" sz="2400" dirty="0"/>
              <a:t> - Dose in milligrams (numeric).</a:t>
            </a:r>
          </a:p>
          <a:p>
            <a:pPr marL="0" indent="0">
              <a:buNone/>
            </a:pPr>
            <a:r>
              <a:rPr lang="en-US" sz="2400" dirty="0"/>
              <a:t>This following R code compactly displays the internal structure of the </a:t>
            </a:r>
            <a:r>
              <a:rPr lang="en-US" sz="2400" dirty="0" err="1"/>
              <a:t>ToothGrowth</a:t>
            </a:r>
            <a:r>
              <a:rPr lang="en-US" sz="2400" dirty="0"/>
              <a:t> dataset:</a:t>
            </a:r>
          </a:p>
          <a:p>
            <a:r>
              <a:rPr lang="en-US" sz="2400" b="1" dirty="0"/>
              <a:t>library</a:t>
            </a:r>
            <a:r>
              <a:rPr lang="en-US" sz="2400" dirty="0"/>
              <a:t>(datasets) </a:t>
            </a:r>
            <a:r>
              <a:rPr lang="en-US" sz="2400" i="1" dirty="0"/>
              <a:t>## Loading the package "datasets"</a:t>
            </a:r>
            <a:r>
              <a:rPr lang="en-US" sz="2400" dirty="0"/>
              <a:t> data(</a:t>
            </a:r>
            <a:r>
              <a:rPr lang="en-US" sz="2400" dirty="0" err="1"/>
              <a:t>ToothGrowth</a:t>
            </a:r>
            <a:r>
              <a:rPr lang="en-US" sz="2400" dirty="0"/>
              <a:t>) </a:t>
            </a:r>
            <a:r>
              <a:rPr lang="en-US" sz="2400" i="1" dirty="0"/>
              <a:t>## Loading the data</a:t>
            </a:r>
            <a:r>
              <a:rPr lang="en-US" sz="2400" dirty="0"/>
              <a:t> </a:t>
            </a:r>
            <a:r>
              <a:rPr lang="en-US" sz="2400" dirty="0" err="1"/>
              <a:t>str</a:t>
            </a:r>
            <a:r>
              <a:rPr lang="en-US" sz="2400" dirty="0"/>
              <a:t>(</a:t>
            </a:r>
            <a:r>
              <a:rPr lang="en-US" sz="2400" dirty="0" err="1"/>
              <a:t>ToothGrowth</a:t>
            </a:r>
            <a:r>
              <a:rPr lang="en-US" sz="2400" dirty="0"/>
              <a:t>) </a:t>
            </a:r>
            <a:r>
              <a:rPr lang="en-US" sz="2400" i="1" dirty="0"/>
              <a:t>## Looking at the dataset variables</a:t>
            </a:r>
            <a:endParaRPr lang="en-US" sz="2400" dirty="0"/>
          </a:p>
        </p:txBody>
      </p:sp>
    </p:spTree>
    <p:extLst>
      <p:ext uri="{BB962C8B-B14F-4D97-AF65-F5344CB8AC3E}">
        <p14:creationId xmlns:p14="http://schemas.microsoft.com/office/powerpoint/2010/main" val="7422974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Plot</a:t>
            </a:r>
            <a:endParaRPr lang="en-US" dirty="0"/>
          </a:p>
        </p:txBody>
      </p:sp>
      <p:pic>
        <p:nvPicPr>
          <p:cNvPr id="706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4884" y="1600200"/>
            <a:ext cx="6774231"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22974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Summary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9477813"/>
              </p:ext>
            </p:extLst>
          </p:nvPr>
        </p:nvGraphicFramePr>
        <p:xfrm>
          <a:off x="533400" y="2057400"/>
          <a:ext cx="5897880" cy="2453640"/>
        </p:xfrm>
        <a:graphic>
          <a:graphicData uri="http://schemas.openxmlformats.org/drawingml/2006/table">
            <a:tbl>
              <a:tblPr firstRow="1" firstCol="1" bandRow="1">
                <a:tableStyleId>{5C22544A-7EE6-4342-B048-85BDC9FD1C3A}</a:tableStyleId>
              </a:tblPr>
              <a:tblGrid>
                <a:gridCol w="982980">
                  <a:extLst>
                    <a:ext uri="{9D8B030D-6E8A-4147-A177-3AD203B41FA5}">
                      <a16:colId xmlns:a16="http://schemas.microsoft.com/office/drawing/2014/main" xmlns="" val="20000"/>
                    </a:ext>
                  </a:extLst>
                </a:gridCol>
                <a:gridCol w="982980">
                  <a:extLst>
                    <a:ext uri="{9D8B030D-6E8A-4147-A177-3AD203B41FA5}">
                      <a16:colId xmlns:a16="http://schemas.microsoft.com/office/drawing/2014/main" xmlns="" val="20001"/>
                    </a:ext>
                  </a:extLst>
                </a:gridCol>
                <a:gridCol w="982980">
                  <a:extLst>
                    <a:ext uri="{9D8B030D-6E8A-4147-A177-3AD203B41FA5}">
                      <a16:colId xmlns:a16="http://schemas.microsoft.com/office/drawing/2014/main" xmlns="" val="20002"/>
                    </a:ext>
                  </a:extLst>
                </a:gridCol>
                <a:gridCol w="982980">
                  <a:extLst>
                    <a:ext uri="{9D8B030D-6E8A-4147-A177-3AD203B41FA5}">
                      <a16:colId xmlns:a16="http://schemas.microsoft.com/office/drawing/2014/main" xmlns="" val="20003"/>
                    </a:ext>
                  </a:extLst>
                </a:gridCol>
                <a:gridCol w="982980">
                  <a:extLst>
                    <a:ext uri="{9D8B030D-6E8A-4147-A177-3AD203B41FA5}">
                      <a16:colId xmlns:a16="http://schemas.microsoft.com/office/drawing/2014/main" xmlns="" val="20004"/>
                    </a:ext>
                  </a:extLst>
                </a:gridCol>
                <a:gridCol w="982980">
                  <a:extLst>
                    <a:ext uri="{9D8B030D-6E8A-4147-A177-3AD203B41FA5}">
                      <a16:colId xmlns:a16="http://schemas.microsoft.com/office/drawing/2014/main" xmlns="" val="20005"/>
                    </a:ext>
                  </a:extLst>
                </a:gridCol>
              </a:tblGrid>
              <a:tr h="328390">
                <a:tc>
                  <a:txBody>
                    <a:bodyPr/>
                    <a:lstStyle/>
                    <a:p>
                      <a:pPr marL="0" marR="0">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Sum</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Mean</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Sd</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Min </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Max</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xmlns="" val="10000"/>
                  </a:ext>
                </a:extLst>
              </a:tr>
              <a:tr h="0">
                <a:tc>
                  <a:txBody>
                    <a:bodyPr/>
                    <a:lstStyle/>
                    <a:p>
                      <a:pPr marL="0" marR="0">
                        <a:lnSpc>
                          <a:spcPct val="115000"/>
                        </a:lnSpc>
                        <a:spcBef>
                          <a:spcPts val="0"/>
                        </a:spcBef>
                        <a:spcAft>
                          <a:spcPts val="0"/>
                        </a:spcAft>
                      </a:pPr>
                      <a:r>
                        <a:rPr lang="en-US" sz="2000">
                          <a:effectLst/>
                        </a:rPr>
                        <a:t>OJ 0.5</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132.3</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13.2</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4.46  </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8.2   </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21.5</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xmlns="" val="10001"/>
                  </a:ext>
                </a:extLst>
              </a:tr>
              <a:tr h="0">
                <a:tc>
                  <a:txBody>
                    <a:bodyPr/>
                    <a:lstStyle/>
                    <a:p>
                      <a:pPr marL="0" marR="0">
                        <a:lnSpc>
                          <a:spcPct val="115000"/>
                        </a:lnSpc>
                        <a:spcBef>
                          <a:spcPts val="0"/>
                        </a:spcBef>
                        <a:spcAft>
                          <a:spcPts val="0"/>
                        </a:spcAft>
                      </a:pPr>
                      <a:r>
                        <a:rPr lang="en-US" sz="2000">
                          <a:effectLst/>
                        </a:rPr>
                        <a:t>VC 0.5</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79.8</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7.98</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2.75</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4.2</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11.5</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xmlns="" val="10002"/>
                  </a:ext>
                </a:extLst>
              </a:tr>
              <a:tr h="0">
                <a:tc>
                  <a:txBody>
                    <a:bodyPr/>
                    <a:lstStyle/>
                    <a:p>
                      <a:pPr marL="0" marR="0">
                        <a:lnSpc>
                          <a:spcPct val="115000"/>
                        </a:lnSpc>
                        <a:spcBef>
                          <a:spcPts val="0"/>
                        </a:spcBef>
                        <a:spcAft>
                          <a:spcPts val="0"/>
                        </a:spcAft>
                      </a:pPr>
                      <a:r>
                        <a:rPr lang="en-US" sz="2000">
                          <a:effectLst/>
                        </a:rPr>
                        <a:t>OJ 1</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227</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22.7</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3.91</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14.5</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27.3</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xmlns="" val="10003"/>
                  </a:ext>
                </a:extLst>
              </a:tr>
              <a:tr h="0">
                <a:tc>
                  <a:txBody>
                    <a:bodyPr/>
                    <a:lstStyle/>
                    <a:p>
                      <a:pPr marL="0" marR="0">
                        <a:lnSpc>
                          <a:spcPct val="115000"/>
                        </a:lnSpc>
                        <a:spcBef>
                          <a:spcPts val="0"/>
                        </a:spcBef>
                        <a:spcAft>
                          <a:spcPts val="0"/>
                        </a:spcAft>
                      </a:pPr>
                      <a:r>
                        <a:rPr lang="en-US" sz="2000">
                          <a:effectLst/>
                        </a:rPr>
                        <a:t>VC 1</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167.7</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16.77</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2.51</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13.6</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22.5</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xmlns="" val="10004"/>
                  </a:ext>
                </a:extLst>
              </a:tr>
              <a:tr h="0">
                <a:tc>
                  <a:txBody>
                    <a:bodyPr/>
                    <a:lstStyle/>
                    <a:p>
                      <a:pPr marL="0" marR="0">
                        <a:lnSpc>
                          <a:spcPct val="115000"/>
                        </a:lnSpc>
                        <a:spcBef>
                          <a:spcPts val="0"/>
                        </a:spcBef>
                        <a:spcAft>
                          <a:spcPts val="0"/>
                        </a:spcAft>
                      </a:pPr>
                      <a:r>
                        <a:rPr lang="en-US" sz="2000">
                          <a:effectLst/>
                        </a:rPr>
                        <a:t>OJ 2</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260.6</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26.06</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2.66</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22.4</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30.9</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xmlns="" val="10005"/>
                  </a:ext>
                </a:extLst>
              </a:tr>
              <a:tr h="0">
                <a:tc>
                  <a:txBody>
                    <a:bodyPr/>
                    <a:lstStyle/>
                    <a:p>
                      <a:pPr marL="0" marR="0">
                        <a:lnSpc>
                          <a:spcPct val="115000"/>
                        </a:lnSpc>
                        <a:spcBef>
                          <a:spcPts val="0"/>
                        </a:spcBef>
                        <a:spcAft>
                          <a:spcPts val="0"/>
                        </a:spcAft>
                      </a:pPr>
                      <a:r>
                        <a:rPr lang="en-US" sz="2000">
                          <a:effectLst/>
                        </a:rPr>
                        <a:t>VC 2</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261.4</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26.14</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4.8</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18.5</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33.9</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7422974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observe</a:t>
            </a:r>
            <a:endParaRPr lang="en-US" dirty="0"/>
          </a:p>
        </p:txBody>
      </p:sp>
      <p:sp>
        <p:nvSpPr>
          <p:cNvPr id="3" name="Content Placeholder 2"/>
          <p:cNvSpPr>
            <a:spLocks noGrp="1"/>
          </p:cNvSpPr>
          <p:nvPr>
            <p:ph idx="1"/>
          </p:nvPr>
        </p:nvSpPr>
        <p:spPr>
          <a:xfrm>
            <a:off x="76200" y="1066800"/>
            <a:ext cx="8458200" cy="4602163"/>
          </a:xfrm>
        </p:spPr>
        <p:txBody>
          <a:bodyPr/>
          <a:lstStyle/>
          <a:p>
            <a:pPr marL="0" indent="0">
              <a:buNone/>
            </a:pPr>
            <a:r>
              <a:rPr lang="en-US" sz="2400" dirty="0" smtClean="0"/>
              <a:t>Box plot suggests </a:t>
            </a:r>
            <a:r>
              <a:rPr lang="en-US" sz="2400" dirty="0"/>
              <a:t>that the mean tooth growth increases with the dosage level and that OJ might lead to higher growth rates than VC except at dosages of 2 mg. The variability around the means looks to be small relative to the differences among the means, so we should expect a small p-value from our F-test. The design is balanced as noted above (</a:t>
            </a:r>
            <a:r>
              <a:rPr lang="en-US" sz="2400" dirty="0" err="1"/>
              <a:t>nj</a:t>
            </a:r>
            <a:r>
              <a:rPr lang="en-US" sz="2400" dirty="0"/>
              <a:t> = 10 for all six groups) so the methods are somewhat resistant to impacts from non-normality and non-constant variance. There is some suggestion of non-constant variance in the plots but this will be explored further below when we can visually remove the difference in the means from this comparison. There might be some skew in the responses in some of the groups but there are only 10 observations per group so skew in the boxplots could be generated by very few observations</a:t>
            </a:r>
            <a:r>
              <a:rPr lang="en-US" dirty="0"/>
              <a:t>.</a:t>
            </a:r>
          </a:p>
        </p:txBody>
      </p:sp>
    </p:spTree>
    <p:extLst>
      <p:ext uri="{BB962C8B-B14F-4D97-AF65-F5344CB8AC3E}">
        <p14:creationId xmlns:p14="http://schemas.microsoft.com/office/powerpoint/2010/main" val="7422974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Hypotesis</a:t>
            </a: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b="1" dirty="0"/>
              <a:t>Hypotheses: </a:t>
            </a:r>
            <a:endParaRPr lang="en-US" b="1" dirty="0" smtClean="0"/>
          </a:p>
          <a:p>
            <a:pPr marL="0" indent="0">
              <a:buNone/>
            </a:pPr>
            <a:r>
              <a:rPr lang="en-US" b="1" dirty="0" smtClean="0"/>
              <a:t>H</a:t>
            </a:r>
            <a:r>
              <a:rPr lang="en-US" b="1" baseline="-25000" dirty="0" smtClean="0"/>
              <a:t>0</a:t>
            </a:r>
            <a:r>
              <a:rPr lang="en-US" b="1" dirty="0"/>
              <a:t>: μ</a:t>
            </a:r>
            <a:r>
              <a:rPr lang="en-US" b="1" baseline="-25000" dirty="0"/>
              <a:t>OJ0.5</a:t>
            </a:r>
            <a:r>
              <a:rPr lang="en-US" b="1" dirty="0"/>
              <a:t> = μ</a:t>
            </a:r>
            <a:r>
              <a:rPr lang="en-US" b="1" baseline="-25000" dirty="0"/>
              <a:t>VC0.5</a:t>
            </a:r>
            <a:r>
              <a:rPr lang="en-US" b="1" dirty="0"/>
              <a:t> = μ</a:t>
            </a:r>
            <a:r>
              <a:rPr lang="en-US" b="1" baseline="-25000" dirty="0"/>
              <a:t>OJ1</a:t>
            </a:r>
            <a:r>
              <a:rPr lang="en-US" b="1" dirty="0"/>
              <a:t> = μ</a:t>
            </a:r>
            <a:r>
              <a:rPr lang="en-US" b="1" baseline="-25000" dirty="0"/>
              <a:t>VC1</a:t>
            </a:r>
            <a:r>
              <a:rPr lang="en-US" b="1" dirty="0"/>
              <a:t> = μ</a:t>
            </a:r>
            <a:r>
              <a:rPr lang="en-US" b="1" baseline="-25000" dirty="0"/>
              <a:t>OJ2</a:t>
            </a:r>
            <a:r>
              <a:rPr lang="en-US" b="1" dirty="0"/>
              <a:t> = μ</a:t>
            </a:r>
            <a:r>
              <a:rPr lang="en-US" b="1" baseline="-25000" dirty="0"/>
              <a:t>VC2</a:t>
            </a:r>
            <a:r>
              <a:rPr lang="en-US" b="1" dirty="0"/>
              <a:t> vs H</a:t>
            </a:r>
            <a:r>
              <a:rPr lang="en-US" b="1" baseline="-25000" dirty="0"/>
              <a:t>A</a:t>
            </a:r>
            <a:r>
              <a:rPr lang="en-US" b="1" dirty="0"/>
              <a:t>: Not all </a:t>
            </a:r>
            <a:r>
              <a:rPr lang="en-US" b="1" dirty="0" err="1"/>
              <a:t>μ</a:t>
            </a:r>
            <a:r>
              <a:rPr lang="en-US" b="1" baseline="-25000" dirty="0" err="1"/>
              <a:t>j</a:t>
            </a:r>
            <a:r>
              <a:rPr lang="en-US" b="1" dirty="0"/>
              <a:t> equal</a:t>
            </a:r>
            <a:endParaRPr lang="en-US" dirty="0"/>
          </a:p>
          <a:p>
            <a:pPr marL="0" lvl="0" indent="0">
              <a:buNone/>
            </a:pPr>
            <a:r>
              <a:rPr lang="en-US" dirty="0" smtClean="0"/>
              <a:t>The </a:t>
            </a:r>
            <a:r>
              <a:rPr lang="en-US" dirty="0"/>
              <a:t>null hypothesis could also be written in reference-coding as H</a:t>
            </a:r>
            <a:r>
              <a:rPr lang="en-US" baseline="-25000" dirty="0"/>
              <a:t>0</a:t>
            </a:r>
            <a:r>
              <a:rPr lang="en-US" dirty="0"/>
              <a:t>: τ</a:t>
            </a:r>
            <a:r>
              <a:rPr lang="en-US" baseline="-25000" dirty="0"/>
              <a:t>VC0.5</a:t>
            </a:r>
            <a:r>
              <a:rPr lang="en-US" dirty="0"/>
              <a:t> = τ</a:t>
            </a:r>
            <a:r>
              <a:rPr lang="en-US" baseline="-25000" dirty="0"/>
              <a:t>OJ1</a:t>
            </a:r>
            <a:r>
              <a:rPr lang="en-US" dirty="0"/>
              <a:t> = τ</a:t>
            </a:r>
            <a:r>
              <a:rPr lang="en-US" baseline="-25000" dirty="0"/>
              <a:t>VC1</a:t>
            </a:r>
            <a:r>
              <a:rPr lang="en-US" dirty="0"/>
              <a:t> = τ</a:t>
            </a:r>
            <a:r>
              <a:rPr lang="en-US" baseline="-25000" dirty="0"/>
              <a:t>OJ2</a:t>
            </a:r>
            <a:r>
              <a:rPr lang="en-US" dirty="0"/>
              <a:t>= τ</a:t>
            </a:r>
            <a:r>
              <a:rPr lang="en-US" baseline="-25000" dirty="0"/>
              <a:t>VC2</a:t>
            </a:r>
            <a:r>
              <a:rPr lang="en-US" dirty="0"/>
              <a:t> = 0 since OJ.0.5 is chosen as the baseline group </a:t>
            </a:r>
            <a:endParaRPr lang="en-US" dirty="0" smtClean="0"/>
          </a:p>
          <a:p>
            <a:pPr marL="0" lvl="0" indent="0">
              <a:buNone/>
            </a:pPr>
            <a:r>
              <a:rPr lang="en-US" dirty="0" smtClean="0"/>
              <a:t>The </a:t>
            </a:r>
            <a:r>
              <a:rPr lang="en-US" dirty="0"/>
              <a:t>alternative hypothesis can be left a bit less specific: H</a:t>
            </a:r>
            <a:r>
              <a:rPr lang="en-US" baseline="-25000" dirty="0"/>
              <a:t>A</a:t>
            </a:r>
            <a:r>
              <a:rPr lang="en-US" dirty="0"/>
              <a:t>: Not all </a:t>
            </a:r>
            <a:r>
              <a:rPr lang="en-US" dirty="0" err="1"/>
              <a:t>τ</a:t>
            </a:r>
            <a:r>
              <a:rPr lang="en-US" baseline="-25000" dirty="0" err="1"/>
              <a:t>j</a:t>
            </a:r>
            <a:r>
              <a:rPr lang="en-US" dirty="0"/>
              <a:t> equal 0.</a:t>
            </a:r>
          </a:p>
          <a:p>
            <a:endParaRPr lang="en-US" dirty="0"/>
          </a:p>
        </p:txBody>
      </p:sp>
    </p:spTree>
    <p:extLst>
      <p:ext uri="{BB962C8B-B14F-4D97-AF65-F5344CB8AC3E}">
        <p14:creationId xmlns:p14="http://schemas.microsoft.com/office/powerpoint/2010/main" val="742297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en-US"/>
              <a:t>One-Way ANOVA</a:t>
            </a:r>
          </a:p>
        </p:txBody>
      </p:sp>
      <p:sp>
        <p:nvSpPr>
          <p:cNvPr id="91139" name="Rectangle 3"/>
          <p:cNvSpPr>
            <a:spLocks noGrp="1" noChangeArrowheads="1"/>
          </p:cNvSpPr>
          <p:nvPr>
            <p:ph type="body" sz="half" idx="1"/>
          </p:nvPr>
        </p:nvSpPr>
        <p:spPr>
          <a:xfrm>
            <a:off x="457200" y="1600200"/>
            <a:ext cx="8077200" cy="4530725"/>
          </a:xfrm>
        </p:spPr>
        <p:txBody>
          <a:bodyPr/>
          <a:lstStyle/>
          <a:p>
            <a:pPr>
              <a:buFont typeface="Wingdings" pitchFamily="2" charset="2"/>
              <a:buNone/>
            </a:pPr>
            <a:r>
              <a:rPr lang="en-US" altLang="en-US" sz="2800">
                <a:latin typeface="Arial" pitchFamily="34" charset="0"/>
              </a:rPr>
              <a:t>The ANOVA doesn’t test that one mean is less than another, only whether they’re all equal or at least one is different.</a:t>
            </a:r>
          </a:p>
        </p:txBody>
      </p:sp>
      <p:graphicFrame>
        <p:nvGraphicFramePr>
          <p:cNvPr id="91143" name="Object 7"/>
          <p:cNvGraphicFramePr>
            <a:graphicFrameLocks noGrp="1" noChangeAspect="1"/>
          </p:cNvGraphicFramePr>
          <p:nvPr>
            <p:ph sz="half" idx="2"/>
          </p:nvPr>
        </p:nvGraphicFramePr>
        <p:xfrm>
          <a:off x="914400" y="3124200"/>
          <a:ext cx="4038600" cy="720725"/>
        </p:xfrm>
        <a:graphic>
          <a:graphicData uri="http://schemas.openxmlformats.org/presentationml/2006/ole">
            <mc:AlternateContent xmlns:mc="http://schemas.openxmlformats.org/markup-compatibility/2006">
              <mc:Choice xmlns:v="urn:schemas-microsoft-com:vml" Requires="v">
                <p:oleObj spid="_x0000_s56334" name="Equation" r:id="rId3" imgW="1638000" imgH="291960" progId="Equation.DSMT4">
                  <p:embed/>
                </p:oleObj>
              </mc:Choice>
              <mc:Fallback>
                <p:oleObj name="Equation" r:id="rId3" imgW="1638000" imgH="291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124200"/>
                        <a:ext cx="4038600"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3601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Validity conditions (1)</a:t>
            </a:r>
          </a:p>
        </p:txBody>
      </p:sp>
      <p:sp>
        <p:nvSpPr>
          <p:cNvPr id="3" name="Content Placeholder 2"/>
          <p:cNvSpPr>
            <a:spLocks noGrp="1"/>
          </p:cNvSpPr>
          <p:nvPr>
            <p:ph idx="1"/>
          </p:nvPr>
        </p:nvSpPr>
        <p:spPr>
          <a:xfrm>
            <a:off x="228600" y="1219200"/>
            <a:ext cx="8229600" cy="4525963"/>
          </a:xfrm>
        </p:spPr>
        <p:txBody>
          <a:bodyPr/>
          <a:lstStyle/>
          <a:p>
            <a:r>
              <a:rPr lang="en-US" dirty="0" smtClean="0"/>
              <a:t>By design of the experiment: </a:t>
            </a:r>
            <a:r>
              <a:rPr lang="en-US" sz="2800" dirty="0" smtClean="0"/>
              <a:t>This </a:t>
            </a:r>
            <a:r>
              <a:rPr lang="en-US" sz="2800" dirty="0"/>
              <a:t>is where the separate cages note above is important. Suppose that there were cages that contained multiple animals and they competed for food or could share illness. The animals in one cage might be systematically different from the others and this "clustering" of observations would present a potential violation of the independence assumption. If the experiment had the animals in separate cages, there is no clear dependency in the design of the study and can assume that there is no problem with this assumption.</a:t>
            </a:r>
          </a:p>
        </p:txBody>
      </p:sp>
    </p:spTree>
    <p:extLst>
      <p:ext uri="{BB962C8B-B14F-4D97-AF65-F5344CB8AC3E}">
        <p14:creationId xmlns:p14="http://schemas.microsoft.com/office/powerpoint/2010/main" val="7422974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Validly assumptions (2)2</a:t>
            </a:r>
            <a:endParaRPr lang="en-US" dirty="0"/>
          </a:p>
        </p:txBody>
      </p:sp>
      <p:sp>
        <p:nvSpPr>
          <p:cNvPr id="3" name="Content Placeholder 2"/>
          <p:cNvSpPr>
            <a:spLocks noGrp="1"/>
          </p:cNvSpPr>
          <p:nvPr>
            <p:ph idx="1"/>
          </p:nvPr>
        </p:nvSpPr>
        <p:spPr/>
        <p:txBody>
          <a:bodyPr/>
          <a:lstStyle/>
          <a:p>
            <a:r>
              <a:rPr lang="en-US" dirty="0"/>
              <a:t>Constant </a:t>
            </a:r>
            <a:r>
              <a:rPr lang="en-US" dirty="0" smtClean="0"/>
              <a:t>variance:</a:t>
            </a:r>
            <a:r>
              <a:rPr lang="en-US" dirty="0"/>
              <a:t> </a:t>
            </a:r>
            <a:r>
              <a:rPr lang="en-US" dirty="0" smtClean="0"/>
              <a:t>As </a:t>
            </a:r>
            <a:r>
              <a:rPr lang="en-US" dirty="0"/>
              <a:t>noted above, there is some indication of a difference in the variability among the groups in the boxplots but the sample size was small in each group. We need to fit the linear model to get the other diagnostic plots to make an overall assessment.</a:t>
            </a:r>
          </a:p>
          <a:p>
            <a:endParaRPr lang="en-US" dirty="0"/>
          </a:p>
        </p:txBody>
      </p:sp>
    </p:spTree>
    <p:extLst>
      <p:ext uri="{BB962C8B-B14F-4D97-AF65-F5344CB8AC3E}">
        <p14:creationId xmlns:p14="http://schemas.microsoft.com/office/powerpoint/2010/main" val="7422974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smtClean="0"/>
              <a:t>Diagnostic plots</a:t>
            </a:r>
            <a:endParaRPr lang="en-US" dirty="0"/>
          </a:p>
        </p:txBody>
      </p:sp>
      <p:sp>
        <p:nvSpPr>
          <p:cNvPr id="3" name="Content Placeholder 2"/>
          <p:cNvSpPr>
            <a:spLocks noGrp="1"/>
          </p:cNvSpPr>
          <p:nvPr>
            <p:ph idx="1"/>
          </p:nvPr>
        </p:nvSpPr>
        <p:spPr/>
        <p:txBody>
          <a:bodyPr/>
          <a:lstStyle/>
          <a:p>
            <a:pPr marL="0" indent="0">
              <a:buNone/>
            </a:pPr>
            <a:r>
              <a:rPr lang="en-US" b="1" dirty="0"/>
              <a:t>m2=lm(</a:t>
            </a:r>
            <a:r>
              <a:rPr lang="en-US" b="1" dirty="0" err="1"/>
              <a:t>len~Treat,data</a:t>
            </a:r>
            <a:r>
              <a:rPr lang="en-US" b="1" dirty="0"/>
              <a:t>=</a:t>
            </a:r>
            <a:r>
              <a:rPr lang="en-US" b="1" dirty="0" err="1"/>
              <a:t>ToothGrowth</a:t>
            </a:r>
            <a:r>
              <a:rPr lang="en-US" b="1" dirty="0"/>
              <a:t>)</a:t>
            </a:r>
            <a:endParaRPr lang="en-US" dirty="0"/>
          </a:p>
          <a:p>
            <a:pPr marL="0" indent="0">
              <a:buNone/>
            </a:pPr>
            <a:r>
              <a:rPr lang="en-US" b="1" dirty="0" smtClean="0"/>
              <a:t>par(</a:t>
            </a:r>
            <a:r>
              <a:rPr lang="en-US" b="1" dirty="0" err="1" smtClean="0"/>
              <a:t>mfrow</a:t>
            </a:r>
            <a:r>
              <a:rPr lang="en-US" b="1" dirty="0" smtClean="0"/>
              <a:t>=c(2,2</a:t>
            </a:r>
            <a:r>
              <a:rPr lang="en-US" b="1" dirty="0"/>
              <a:t>))</a:t>
            </a:r>
            <a:endParaRPr lang="en-US" dirty="0"/>
          </a:p>
          <a:p>
            <a:pPr marL="0" indent="0">
              <a:buNone/>
            </a:pPr>
            <a:r>
              <a:rPr lang="en-US" b="1" dirty="0" smtClean="0"/>
              <a:t>plot(m2</a:t>
            </a:r>
            <a:r>
              <a:rPr lang="en-US" b="1" dirty="0"/>
              <a:t>)</a:t>
            </a:r>
            <a:endParaRPr lang="en-US" dirty="0"/>
          </a:p>
        </p:txBody>
      </p: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96950"/>
            <a:ext cx="8770937" cy="586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870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lstStyle/>
          <a:p>
            <a:r>
              <a:rPr lang="en-US" dirty="0" smtClean="0"/>
              <a:t>Diagnostic Plot Conclusions</a:t>
            </a:r>
            <a:endParaRPr lang="en-US" dirty="0"/>
          </a:p>
        </p:txBody>
      </p:sp>
      <p:sp>
        <p:nvSpPr>
          <p:cNvPr id="3" name="Content Placeholder 2"/>
          <p:cNvSpPr>
            <a:spLocks noGrp="1"/>
          </p:cNvSpPr>
          <p:nvPr>
            <p:ph idx="1"/>
          </p:nvPr>
        </p:nvSpPr>
        <p:spPr>
          <a:xfrm>
            <a:off x="76200" y="914400"/>
            <a:ext cx="9067800" cy="4678363"/>
          </a:xfrm>
        </p:spPr>
        <p:txBody>
          <a:bodyPr/>
          <a:lstStyle/>
          <a:p>
            <a:pPr lvl="1"/>
            <a:r>
              <a:rPr lang="en-US" sz="2400" dirty="0" smtClean="0"/>
              <a:t>The </a:t>
            </a:r>
            <a:r>
              <a:rPr lang="en-US" sz="2400" dirty="0"/>
              <a:t>Residuals vs Fitted panel </a:t>
            </a:r>
            <a:r>
              <a:rPr lang="en-US" sz="2400" dirty="0" smtClean="0"/>
              <a:t>shows </a:t>
            </a:r>
            <a:r>
              <a:rPr lang="en-US" sz="2400" dirty="0"/>
              <a:t>some difference in the spreads but the spread is not that different between the groups.</a:t>
            </a:r>
          </a:p>
          <a:p>
            <a:pPr lvl="1"/>
            <a:r>
              <a:rPr lang="en-US" sz="2400" dirty="0" smtClean="0"/>
              <a:t>The </a:t>
            </a:r>
            <a:r>
              <a:rPr lang="en-US" sz="2400" dirty="0"/>
              <a:t>Scale-Location plot also shows just a little less variability in the group with the smallest fitted value but the spread of the groups looks fairly similar in this alternative scaling.</a:t>
            </a:r>
          </a:p>
          <a:p>
            <a:pPr lvl="1"/>
            <a:r>
              <a:rPr lang="en-US" sz="2400" dirty="0" smtClean="0"/>
              <a:t>Put </a:t>
            </a:r>
            <a:r>
              <a:rPr lang="en-US" sz="2400" dirty="0"/>
              <a:t>together, the evidence for non-constant is not that strong and we can assume that there is at least not a major problem with this assumption.</a:t>
            </a:r>
          </a:p>
          <a:p>
            <a:r>
              <a:rPr lang="en-US" sz="2400" dirty="0"/>
              <a:t>• Normality of residuals:</a:t>
            </a:r>
          </a:p>
          <a:p>
            <a:pPr marL="457200" lvl="1" indent="0">
              <a:buNone/>
            </a:pPr>
            <a:r>
              <a:rPr lang="en-US" sz="2400" dirty="0" smtClean="0"/>
              <a:t>The </a:t>
            </a:r>
            <a:r>
              <a:rPr lang="en-US" sz="2400" dirty="0"/>
              <a:t>Normal Q-Q plot shows a small deviation in the lower tail but nothing that we wouldn't expect from a normal distribution. There is no evidence of a problem with this assumption in the upper right panel </a:t>
            </a:r>
          </a:p>
          <a:p>
            <a:endParaRPr lang="en-US" sz="2400" dirty="0"/>
          </a:p>
        </p:txBody>
      </p:sp>
    </p:spTree>
    <p:extLst>
      <p:ext uri="{BB962C8B-B14F-4D97-AF65-F5344CB8AC3E}">
        <p14:creationId xmlns:p14="http://schemas.microsoft.com/office/powerpoint/2010/main" val="12656296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ANOVA</a:t>
            </a:r>
            <a:endParaRPr lang="en-US" dirty="0"/>
          </a:p>
        </p:txBody>
      </p:sp>
      <p:pic>
        <p:nvPicPr>
          <p:cNvPr id="7373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8525" y="1447800"/>
            <a:ext cx="9088335" cy="2185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02000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228600" y="1219200"/>
            <a:ext cx="8686800" cy="4525963"/>
          </a:xfrm>
        </p:spPr>
        <p:txBody>
          <a:bodyPr/>
          <a:lstStyle/>
          <a:p>
            <a:pPr marL="0" indent="0">
              <a:buNone/>
            </a:pPr>
            <a:r>
              <a:rPr lang="en-US" dirty="0"/>
              <a:t>I</a:t>
            </a:r>
            <a:r>
              <a:rPr lang="en-US" dirty="0" smtClean="0"/>
              <a:t>t </a:t>
            </a:r>
            <a:r>
              <a:rPr lang="en-US" dirty="0"/>
              <a:t>seems that our assumptions about variance and normality are not violated (note that we do not say "met" - we just have no strong evidence against them</a:t>
            </a:r>
            <a:r>
              <a:rPr lang="en-US" dirty="0" smtClean="0"/>
              <a:t>).</a:t>
            </a:r>
          </a:p>
          <a:p>
            <a:pPr marL="0" indent="0">
              <a:buNone/>
            </a:pPr>
            <a:r>
              <a:rPr lang="en-US" dirty="0" smtClean="0"/>
              <a:t>The p-value </a:t>
            </a:r>
            <a:r>
              <a:rPr lang="en-US" dirty="0"/>
              <a:t>comes from the </a:t>
            </a:r>
            <a:r>
              <a:rPr lang="en-US" dirty="0" smtClean="0"/>
              <a:t>ANOVA </a:t>
            </a:r>
            <a:r>
              <a:rPr lang="en-US" dirty="0"/>
              <a:t>table as &lt;2.2e-16. </a:t>
            </a:r>
            <a:r>
              <a:rPr lang="en-US" sz="2800" dirty="0"/>
              <a:t>This is in scientific notation and means it is at the numerical precision of the computer and it reports that this is a very small number. You report that the p-value&lt;0.00001 but should not report that it is 0. This p-value came from an F(5,54) distribution (the distribution of the test statistic if the null hypothesis is true).</a:t>
            </a:r>
          </a:p>
        </p:txBody>
      </p:sp>
    </p:spTree>
    <p:extLst>
      <p:ext uri="{BB962C8B-B14F-4D97-AF65-F5344CB8AC3E}">
        <p14:creationId xmlns:p14="http://schemas.microsoft.com/office/powerpoint/2010/main" val="29638825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up</a:t>
            </a:r>
            <a:endParaRPr lang="en-US" dirty="0"/>
          </a:p>
        </p:txBody>
      </p:sp>
      <p:sp>
        <p:nvSpPr>
          <p:cNvPr id="3" name="Content Placeholder 2"/>
          <p:cNvSpPr>
            <a:spLocks noGrp="1"/>
          </p:cNvSpPr>
          <p:nvPr>
            <p:ph idx="1"/>
          </p:nvPr>
        </p:nvSpPr>
        <p:spPr>
          <a:xfrm>
            <a:off x="457200" y="1143000"/>
            <a:ext cx="8229600" cy="4525963"/>
          </a:xfrm>
        </p:spPr>
        <p:txBody>
          <a:bodyPr/>
          <a:lstStyle/>
          <a:p>
            <a:pPr marL="0" indent="0">
              <a:buNone/>
            </a:pPr>
            <a:r>
              <a:rPr lang="en-US" dirty="0" smtClean="0"/>
              <a:t>Reject </a:t>
            </a:r>
            <a:r>
              <a:rPr lang="en-US" dirty="0"/>
              <a:t>H</a:t>
            </a:r>
            <a:r>
              <a:rPr lang="en-US" baseline="-25000" dirty="0"/>
              <a:t>0</a:t>
            </a:r>
            <a:r>
              <a:rPr lang="en-US" dirty="0"/>
              <a:t> since the p-value is less than 5</a:t>
            </a:r>
            <a:r>
              <a:rPr lang="en-US" dirty="0" smtClean="0"/>
              <a:t>%</a:t>
            </a:r>
          </a:p>
          <a:p>
            <a:pPr marL="0" indent="0">
              <a:buNone/>
            </a:pPr>
            <a:r>
              <a:rPr lang="en-US" dirty="0"/>
              <a:t>There is evidence at the 5% significance level that the different treatments (combinations of OJ/VC and dosage levels) cause some difference in the true mean tooth growth for these Guinea Pigs.</a:t>
            </a:r>
          </a:p>
        </p:txBody>
      </p:sp>
    </p:spTree>
    <p:extLst>
      <p:ext uri="{BB962C8B-B14F-4D97-AF65-F5344CB8AC3E}">
        <p14:creationId xmlns:p14="http://schemas.microsoft.com/office/powerpoint/2010/main" val="209502051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additional info</a:t>
            </a:r>
            <a:endParaRPr lang="en-US" dirty="0"/>
          </a:p>
        </p:txBody>
      </p:sp>
      <p:pic>
        <p:nvPicPr>
          <p:cNvPr id="7475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447800"/>
            <a:ext cx="7753418" cy="428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961315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r>
            <a:br>
              <a:rPr lang="en-US" dirty="0" smtClean="0"/>
            </a:br>
            <a:endParaRPr lang="en-US" dirty="0"/>
          </a:p>
        </p:txBody>
      </p:sp>
      <p:sp>
        <p:nvSpPr>
          <p:cNvPr id="6" name="Text Placeholder 5"/>
          <p:cNvSpPr>
            <a:spLocks noGrp="1"/>
          </p:cNvSpPr>
          <p:nvPr>
            <p:ph type="body" idx="1"/>
          </p:nvPr>
        </p:nvSpPr>
        <p:spPr/>
        <p:txBody>
          <a:bodyPr/>
          <a:lstStyle/>
          <a:p>
            <a:r>
              <a:rPr lang="en-US" sz="5400" dirty="0">
                <a:solidFill>
                  <a:schemeClr val="tx2">
                    <a:lumMod val="90000"/>
                  </a:schemeClr>
                </a:solidFill>
              </a:rPr>
              <a:t>Design of experiments and sample size</a:t>
            </a:r>
            <a:endParaRPr lang="en-US" sz="5400" dirty="0">
              <a:solidFill>
                <a:schemeClr val="tx2">
                  <a:lumMod val="90000"/>
                </a:schemeClr>
              </a:solidFill>
            </a:endParaRPr>
          </a:p>
        </p:txBody>
      </p:sp>
    </p:spTree>
    <p:extLst>
      <p:ext uri="{BB962C8B-B14F-4D97-AF65-F5344CB8AC3E}">
        <p14:creationId xmlns:p14="http://schemas.microsoft.com/office/powerpoint/2010/main" val="32123889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evaluate a study review these guidelines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Designing a statistical study </a:t>
            </a:r>
          </a:p>
          <a:p>
            <a:pPr lvl="1"/>
            <a:r>
              <a:rPr lang="en-US" dirty="0" smtClean="0"/>
              <a:t>Identify the variable(s) of interest (the focus) and the population of the study.</a:t>
            </a:r>
          </a:p>
          <a:p>
            <a:pPr lvl="1"/>
            <a:r>
              <a:rPr lang="en-US" dirty="0" smtClean="0"/>
              <a:t>Develop a detailed plan for collecting data. If you use a sample, make sure the sample is representative of the population.</a:t>
            </a:r>
          </a:p>
          <a:p>
            <a:pPr lvl="1"/>
            <a:r>
              <a:rPr lang="en-US" dirty="0" smtClean="0"/>
              <a:t>Collect the data</a:t>
            </a:r>
          </a:p>
          <a:p>
            <a:pPr lvl="1"/>
            <a:r>
              <a:rPr lang="en-US" dirty="0" smtClean="0"/>
              <a:t>Describe the data, using descriptive statistics techniques. </a:t>
            </a:r>
          </a:p>
          <a:p>
            <a:pPr lvl="1"/>
            <a:r>
              <a:rPr lang="en-US" dirty="0" smtClean="0"/>
              <a:t>Interpret the data and make decisions about the population using inferential statistics.</a:t>
            </a:r>
          </a:p>
          <a:p>
            <a:pPr lvl="1"/>
            <a:r>
              <a:rPr lang="en-US" dirty="0" smtClean="0"/>
              <a:t>Identify any possible errors. </a:t>
            </a:r>
            <a:endParaRPr lang="en-US" dirty="0"/>
          </a:p>
        </p:txBody>
      </p:sp>
    </p:spTree>
    <p:extLst>
      <p:ext uri="{BB962C8B-B14F-4D97-AF65-F5344CB8AC3E}">
        <p14:creationId xmlns:p14="http://schemas.microsoft.com/office/powerpoint/2010/main" val="640717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a:t>One-Way ANOVA</a:t>
            </a:r>
          </a:p>
        </p:txBody>
      </p:sp>
      <p:sp>
        <p:nvSpPr>
          <p:cNvPr id="94211" name="Rectangle 3"/>
          <p:cNvSpPr>
            <a:spLocks noGrp="1" noChangeArrowheads="1"/>
          </p:cNvSpPr>
          <p:nvPr>
            <p:ph type="body" idx="1"/>
          </p:nvPr>
        </p:nvSpPr>
        <p:spPr/>
        <p:txBody>
          <a:bodyPr/>
          <a:lstStyle/>
          <a:p>
            <a:pPr>
              <a:tabLst>
                <a:tab pos="2057400" algn="l"/>
              </a:tabLst>
            </a:pPr>
            <a:r>
              <a:rPr lang="en-US" altLang="en-US">
                <a:latin typeface="Arial" pitchFamily="34" charset="0"/>
              </a:rPr>
              <a:t>A random sample of the students in each row was taken</a:t>
            </a:r>
          </a:p>
          <a:p>
            <a:pPr>
              <a:tabLst>
                <a:tab pos="2057400" algn="l"/>
              </a:tabLst>
            </a:pPr>
            <a:r>
              <a:rPr lang="en-US" altLang="en-US">
                <a:latin typeface="Arial" pitchFamily="34" charset="0"/>
              </a:rPr>
              <a:t>The score for those students on the second exam was recorded</a:t>
            </a:r>
          </a:p>
          <a:p>
            <a:pPr lvl="1">
              <a:tabLst>
                <a:tab pos="2057400" algn="l"/>
              </a:tabLst>
            </a:pPr>
            <a:r>
              <a:rPr lang="en-US" altLang="en-US">
                <a:latin typeface="Arial" pitchFamily="34" charset="0"/>
              </a:rPr>
              <a:t>Front:	82, 83, 97, 93, 55, 67, 53</a:t>
            </a:r>
          </a:p>
          <a:p>
            <a:pPr lvl="1">
              <a:tabLst>
                <a:tab pos="2057400" algn="l"/>
              </a:tabLst>
            </a:pPr>
            <a:r>
              <a:rPr lang="en-US" altLang="en-US">
                <a:latin typeface="Arial" pitchFamily="34" charset="0"/>
              </a:rPr>
              <a:t>Middle:	83, 78, 68, 61, 77, 54, 69, 51, 63</a:t>
            </a:r>
          </a:p>
          <a:p>
            <a:pPr lvl="1">
              <a:tabLst>
                <a:tab pos="2057400" algn="l"/>
              </a:tabLst>
            </a:pPr>
            <a:r>
              <a:rPr lang="en-US" altLang="en-US">
                <a:latin typeface="Arial" pitchFamily="34" charset="0"/>
              </a:rPr>
              <a:t>Back:	38, 59, 55, 66, 45, 52, 52, 61</a:t>
            </a:r>
          </a:p>
        </p:txBody>
      </p:sp>
    </p:spTree>
    <p:extLst>
      <p:ext uri="{BB962C8B-B14F-4D97-AF65-F5344CB8AC3E}">
        <p14:creationId xmlns:p14="http://schemas.microsoft.com/office/powerpoint/2010/main" val="1200788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a:t>
            </a:r>
            <a:endParaRPr lang="en-US" dirty="0"/>
          </a:p>
        </p:txBody>
      </p:sp>
      <p:sp>
        <p:nvSpPr>
          <p:cNvPr id="3" name="Content Placeholder 2"/>
          <p:cNvSpPr>
            <a:spLocks noGrp="1"/>
          </p:cNvSpPr>
          <p:nvPr>
            <p:ph idx="1"/>
          </p:nvPr>
        </p:nvSpPr>
        <p:spPr/>
        <p:txBody>
          <a:bodyPr/>
          <a:lstStyle/>
          <a:p>
            <a:r>
              <a:rPr lang="en-US" dirty="0" smtClean="0"/>
              <a:t>There are several ways you can collect data. Often, the focus of the study dictates the best way to collect data. The following a 4 methods of data collection</a:t>
            </a:r>
          </a:p>
          <a:p>
            <a:pPr lvl="1"/>
            <a:r>
              <a:rPr lang="en-US" dirty="0" smtClean="0"/>
              <a:t>Do an observational study</a:t>
            </a:r>
          </a:p>
          <a:p>
            <a:pPr lvl="1"/>
            <a:r>
              <a:rPr lang="en-US" dirty="0" smtClean="0"/>
              <a:t>Perform an experiment</a:t>
            </a:r>
          </a:p>
          <a:p>
            <a:pPr lvl="1"/>
            <a:r>
              <a:rPr lang="en-US" dirty="0" smtClean="0"/>
              <a:t>Use a simulation</a:t>
            </a:r>
          </a:p>
          <a:p>
            <a:pPr lvl="1"/>
            <a:r>
              <a:rPr lang="en-US" dirty="0" smtClean="0"/>
              <a:t>Use a survey.</a:t>
            </a:r>
            <a:endParaRPr lang="en-US" dirty="0"/>
          </a:p>
        </p:txBody>
      </p:sp>
    </p:spTree>
    <p:extLst>
      <p:ext uri="{BB962C8B-B14F-4D97-AF65-F5344CB8AC3E}">
        <p14:creationId xmlns:p14="http://schemas.microsoft.com/office/powerpoint/2010/main" val="296131627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Observational Study</a:t>
            </a:r>
            <a:endParaRPr lang="en-US" dirty="0"/>
          </a:p>
        </p:txBody>
      </p:sp>
      <p:sp>
        <p:nvSpPr>
          <p:cNvPr id="3" name="Content Placeholder 2"/>
          <p:cNvSpPr>
            <a:spLocks noGrp="1"/>
          </p:cNvSpPr>
          <p:nvPr>
            <p:ph idx="1"/>
          </p:nvPr>
        </p:nvSpPr>
        <p:spPr/>
        <p:txBody>
          <a:bodyPr/>
          <a:lstStyle/>
          <a:p>
            <a:r>
              <a:rPr lang="en-US" dirty="0" smtClean="0"/>
              <a:t>Researchers observe and measures characteristics of interest of part of a population. For example, an observational study was performed in which researchers observed and recorded the mouthing behavior on nonfood objects of children up to 3 years old.</a:t>
            </a:r>
            <a:endParaRPr lang="en-US" dirty="0"/>
          </a:p>
        </p:txBody>
      </p:sp>
    </p:spTree>
    <p:extLst>
      <p:ext uri="{BB962C8B-B14F-4D97-AF65-F5344CB8AC3E}">
        <p14:creationId xmlns:p14="http://schemas.microsoft.com/office/powerpoint/2010/main" val="17238022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an Observational Study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present study describes helping behavior of preschool children. 156 children between the ages of 18 and 76 months were observed 3 times for 10 min each, during their free play activity. The observers coded each helping act (whether it was performed in play or in reality) and noted its form (sharing, giving, aiding, and comforting), circumstances (self-initiation, compliance, and imitation), and condition (no promise of a reward, promise of social reward, promise of tangible reward and threat). The children were divided into 5 age groups. The results showed that, in general, helping behavior did not increase with age. But, with age, children performed fewer helping acts in imaginative play situations and more real helping acts. Also, with age, children performed more real comforting acts and fewer real giving acts. With regard to the other categories, no age differences were found.</a:t>
            </a:r>
            <a:endParaRPr lang="en-US" dirty="0"/>
          </a:p>
        </p:txBody>
      </p:sp>
    </p:spTree>
    <p:extLst>
      <p:ext uri="{BB962C8B-B14F-4D97-AF65-F5344CB8AC3E}">
        <p14:creationId xmlns:p14="http://schemas.microsoft.com/office/powerpoint/2010/main" val="15533836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sp>
        <p:nvSpPr>
          <p:cNvPr id="3" name="Content Placeholder 2"/>
          <p:cNvSpPr>
            <a:spLocks noGrp="1"/>
          </p:cNvSpPr>
          <p:nvPr>
            <p:ph idx="1"/>
          </p:nvPr>
        </p:nvSpPr>
        <p:spPr>
          <a:xfrm>
            <a:off x="457200" y="1219200"/>
            <a:ext cx="7467600" cy="5410200"/>
          </a:xfrm>
        </p:spPr>
        <p:txBody>
          <a:bodyPr>
            <a:normAutofit fontScale="92500" lnSpcReduction="10000"/>
          </a:bodyPr>
          <a:lstStyle/>
          <a:p>
            <a:r>
              <a:rPr lang="en-US" dirty="0" smtClean="0"/>
              <a:t>In an experiment, a treatment is applied to part of a population and responses are observed. For example, an experiment was performed in which diabetics took cinnamon extract daily while a control group took none. After 40 days, the diabetics who had the cinnamon reduced their risk of heart disease while the control group experienced no change.</a:t>
            </a:r>
          </a:p>
          <a:p>
            <a:r>
              <a:rPr lang="en-US" sz="2400" i="1" dirty="0" smtClean="0"/>
              <a:t>Note: The difference between an observational study and an experiment is that in an observational study a researcher does not influence the responses whereas in an experiment a researcher deliberately applies a treatment before observing the responses. </a:t>
            </a:r>
            <a:endParaRPr lang="en-US" sz="2400" i="1" dirty="0"/>
          </a:p>
        </p:txBody>
      </p:sp>
    </p:spTree>
    <p:extLst>
      <p:ext uri="{BB962C8B-B14F-4D97-AF65-F5344CB8AC3E}">
        <p14:creationId xmlns:p14="http://schemas.microsoft.com/office/powerpoint/2010/main" val="47251960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an Experiment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From about February 1942 to about April 1945, experiments were conducted at the Dachau concentration camp in order to investigate immunization for treatment of </a:t>
            </a:r>
            <a:r>
              <a:rPr lang="en-US" dirty="0" smtClean="0">
                <a:hlinkClick r:id="rId2" tooltip="Malaria"/>
              </a:rPr>
              <a:t>malaria</a:t>
            </a:r>
            <a:r>
              <a:rPr lang="en-US" dirty="0" smtClean="0"/>
              <a:t>. Healthy inmates were infected by </a:t>
            </a:r>
            <a:r>
              <a:rPr lang="en-US" dirty="0" smtClean="0">
                <a:hlinkClick r:id="rId3" tooltip="Mosquitoes"/>
              </a:rPr>
              <a:t>mosquitoes</a:t>
            </a:r>
            <a:r>
              <a:rPr lang="en-US" dirty="0" smtClean="0"/>
              <a:t> or by injections of extracts of the </a:t>
            </a:r>
            <a:r>
              <a:rPr lang="en-US" dirty="0" smtClean="0">
                <a:hlinkClick r:id="rId4" tooltip="Mucous gland"/>
              </a:rPr>
              <a:t>mucous glands</a:t>
            </a:r>
            <a:r>
              <a:rPr lang="en-US" dirty="0" smtClean="0"/>
              <a:t> of female mosquitoes. After contracting the disease, the subjects were treated with various drugs to test their relative efficiency. Over 1,000 people were used in these experiments and more than half died as a result.</a:t>
            </a:r>
            <a:endParaRPr lang="en-US" dirty="0"/>
          </a:p>
        </p:txBody>
      </p:sp>
    </p:spTree>
    <p:extLst>
      <p:ext uri="{BB962C8B-B14F-4D97-AF65-F5344CB8AC3E}">
        <p14:creationId xmlns:p14="http://schemas.microsoft.com/office/powerpoint/2010/main" val="15104978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simulation is the use of a mathematical or physical model to reproduce the conditions of a situation or process. Collecting data often involves the use of computers. Simulations allow you to study situations that are impractical or even dangerous to create in real life, and often the save time and money. For examples, automobile manufactures use simulations with dummies to study the effect of crashes on humans. </a:t>
            </a:r>
            <a:endParaRPr lang="en-US" dirty="0"/>
          </a:p>
        </p:txBody>
      </p:sp>
    </p:spTree>
    <p:extLst>
      <p:ext uri="{BB962C8B-B14F-4D97-AF65-F5344CB8AC3E}">
        <p14:creationId xmlns:p14="http://schemas.microsoft.com/office/powerpoint/2010/main" val="33393079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Simulation</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National Transportation Safety Board officials say </a:t>
            </a:r>
            <a:r>
              <a:rPr lang="en-US" dirty="0" err="1" smtClean="0"/>
              <a:t>Asiana</a:t>
            </a:r>
            <a:r>
              <a:rPr lang="en-US" dirty="0" smtClean="0"/>
              <a:t> Flight 214 came in too slow and not high enough, leading to</a:t>
            </a:r>
            <a:r>
              <a:rPr lang="en-US" dirty="0" smtClean="0">
                <a:hlinkClick r:id="rId2"/>
              </a:rPr>
              <a:t> Saturday’s plane crash in San Francisco.</a:t>
            </a:r>
            <a:endParaRPr lang="en-US" dirty="0" smtClean="0"/>
          </a:p>
          <a:p>
            <a:pPr fontAlgn="base"/>
            <a:r>
              <a:rPr lang="en-US" dirty="0" smtClean="0"/>
              <a:t>While investigators are still trying to figure out how and why this happened, aviation experts are recreating the deadly crash in simulators like one in Nashua, New Hampshire.</a:t>
            </a:r>
          </a:p>
          <a:p>
            <a:pPr fontAlgn="base"/>
            <a:r>
              <a:rPr lang="en-US" dirty="0" smtClean="0"/>
              <a:t>“We can do things in a simulator, we would never do in an airplane,” Steve Cunningham said.</a:t>
            </a:r>
          </a:p>
        </p:txBody>
      </p:sp>
    </p:spTree>
    <p:extLst>
      <p:ext uri="{BB962C8B-B14F-4D97-AF65-F5344CB8AC3E}">
        <p14:creationId xmlns:p14="http://schemas.microsoft.com/office/powerpoint/2010/main" val="32126955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2000"/>
          </a:xfrm>
        </p:spPr>
        <p:txBody>
          <a:bodyPr>
            <a:normAutofit/>
          </a:bodyPr>
          <a:lstStyle/>
          <a:p>
            <a:r>
              <a:rPr lang="en-US" dirty="0" smtClean="0"/>
              <a:t>Surveys</a:t>
            </a:r>
            <a:endParaRPr lang="en-US" dirty="0"/>
          </a:p>
        </p:txBody>
      </p:sp>
      <p:sp>
        <p:nvSpPr>
          <p:cNvPr id="3" name="Content Placeholder 2"/>
          <p:cNvSpPr>
            <a:spLocks noGrp="1"/>
          </p:cNvSpPr>
          <p:nvPr>
            <p:ph idx="1"/>
          </p:nvPr>
        </p:nvSpPr>
        <p:spPr>
          <a:xfrm>
            <a:off x="457200" y="762000"/>
            <a:ext cx="7467600" cy="5791200"/>
          </a:xfrm>
        </p:spPr>
        <p:txBody>
          <a:bodyPr>
            <a:normAutofit fontScale="77500" lnSpcReduction="20000"/>
          </a:bodyPr>
          <a:lstStyle/>
          <a:p>
            <a:r>
              <a:rPr lang="en-US" dirty="0" smtClean="0"/>
              <a:t>A survey is an investigation of one or more characteristics of a population. Most often, surveys are carried out on people by asking them questions. The most common types of surveys are done by interview, mail, or telephone. In designing a survey, it is important to word the questions so that they do not lead to biased results. Surveys can be used to take a census or a sampling. </a:t>
            </a:r>
          </a:p>
          <a:p>
            <a:pPr lvl="1"/>
            <a:r>
              <a:rPr lang="en-US" dirty="0" smtClean="0"/>
              <a:t>A census is a count or measure of an entire population. Taking a census provides complete information, but it is often  costly and difficult to perform.</a:t>
            </a:r>
          </a:p>
          <a:p>
            <a:pPr lvl="1"/>
            <a:r>
              <a:rPr lang="en-US" dirty="0" smtClean="0"/>
              <a:t>A sampling is a count or measure of part of a population. For instance, every year the U.S. Census Bureau samples the U.S. Population to update the most recent census data. Using Samples is often more practical than taking a census.</a:t>
            </a:r>
            <a:endParaRPr lang="en-US" dirty="0"/>
          </a:p>
        </p:txBody>
      </p:sp>
    </p:spTree>
    <p:extLst>
      <p:ext uri="{BB962C8B-B14F-4D97-AF65-F5344CB8AC3E}">
        <p14:creationId xmlns:p14="http://schemas.microsoft.com/office/powerpoint/2010/main" val="229418859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Survey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AUSTIN (KXAN) - Depending on your point of view, a national survey published Tuesday has either staggering or sobering news for Austin.</a:t>
            </a:r>
          </a:p>
          <a:p>
            <a:r>
              <a:rPr lang="en-US" dirty="0" smtClean="0"/>
              <a:t>According to the </a:t>
            </a:r>
            <a:r>
              <a:rPr lang="en-US" dirty="0" smtClean="0">
                <a:hlinkClick r:id="rId2"/>
              </a:rPr>
              <a:t>online Daily Beast,</a:t>
            </a:r>
            <a:r>
              <a:rPr lang="en-US" dirty="0" smtClean="0"/>
              <a:t> Texas' capital is the fifth drunkest city in the United States. Not as drunk as Boston, Norfolk, Va., Milwaukee and Charleston, S.C.</a:t>
            </a:r>
          </a:p>
          <a:p>
            <a:r>
              <a:rPr lang="en-US" dirty="0" smtClean="0"/>
              <a:t>The publication ranked the top 25 using criteria like the average number of drinks downed per month by adults, the percentage of the population classified as "binge drinkers" and the percent of the population classified as heavy drinkers.</a:t>
            </a:r>
          </a:p>
          <a:p>
            <a:r>
              <a:rPr lang="en-US" dirty="0" smtClean="0"/>
              <a:t>For Austin, the drinks-per-month figure was 14.6. The binge drinker percentage was 18.4 percent. And 5 percent of Austin's population was classified as heavy drinkers.</a:t>
            </a:r>
          </a:p>
          <a:p>
            <a:r>
              <a:rPr lang="en-US" dirty="0" smtClean="0"/>
              <a:t>But those are lightweight stats compared with Boston. Drinks per month for the New England city averaged 15.6. More than 20 percent were binge drinkers and 7.4 percent was classified as heavy drinkers.</a:t>
            </a:r>
          </a:p>
          <a:p>
            <a:endParaRPr lang="en-US" dirty="0"/>
          </a:p>
        </p:txBody>
      </p:sp>
    </p:spTree>
    <p:extLst>
      <p:ext uri="{BB962C8B-B14F-4D97-AF65-F5344CB8AC3E}">
        <p14:creationId xmlns:p14="http://schemas.microsoft.com/office/powerpoint/2010/main" val="40169500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Deciding on Methods of Data Collection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Let’s consider the following statistical studies and decide which method of data collection would you use to collect data for each study? Explain your reasoning.</a:t>
            </a:r>
          </a:p>
          <a:p>
            <a:pPr marL="962406" lvl="1" indent="-514350">
              <a:buAutoNum type="arabicPeriod"/>
            </a:pPr>
            <a:r>
              <a:rPr lang="en-US" i="1" dirty="0" smtClean="0"/>
              <a:t>A study of the effect of changing flight patterns on the number of airplane accidents.</a:t>
            </a:r>
          </a:p>
          <a:p>
            <a:pPr marL="962406" lvl="1" indent="-514350">
              <a:buAutoNum type="arabicPeriod"/>
            </a:pPr>
            <a:r>
              <a:rPr lang="en-US" i="1" dirty="0" smtClean="0"/>
              <a:t>A study of the effects of aspirin on preventing heart attacks.</a:t>
            </a:r>
          </a:p>
          <a:p>
            <a:pPr marL="962406" lvl="1" indent="-514350">
              <a:buAutoNum type="arabicPeriod"/>
            </a:pPr>
            <a:r>
              <a:rPr lang="en-US" i="1" dirty="0" smtClean="0"/>
              <a:t>A study of how fourth grade students solve a puzzle.</a:t>
            </a:r>
          </a:p>
          <a:p>
            <a:pPr marL="962406" lvl="1" indent="-514350">
              <a:buAutoNum type="arabicPeriod"/>
            </a:pPr>
            <a:r>
              <a:rPr lang="en-US" i="1" dirty="0" smtClean="0"/>
              <a:t>A study of U.S. residents’ approval rating of the U.S. president.</a:t>
            </a:r>
            <a:endParaRPr lang="en-US" i="1" dirty="0"/>
          </a:p>
        </p:txBody>
      </p:sp>
    </p:spTree>
    <p:extLst>
      <p:ext uri="{BB962C8B-B14F-4D97-AF65-F5344CB8AC3E}">
        <p14:creationId xmlns:p14="http://schemas.microsoft.com/office/powerpoint/2010/main" val="2959172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t>One-Way ANOVA</a:t>
            </a:r>
          </a:p>
        </p:txBody>
      </p:sp>
      <p:sp>
        <p:nvSpPr>
          <p:cNvPr id="96316" name="Rectangle 60"/>
          <p:cNvSpPr>
            <a:spLocks noGrp="1" noChangeArrowheads="1"/>
          </p:cNvSpPr>
          <p:nvPr>
            <p:ph type="body" sz="half" idx="1"/>
          </p:nvPr>
        </p:nvSpPr>
        <p:spPr>
          <a:xfrm>
            <a:off x="457200" y="1600200"/>
            <a:ext cx="8229600" cy="1219200"/>
          </a:xfrm>
        </p:spPr>
        <p:txBody>
          <a:bodyPr/>
          <a:lstStyle/>
          <a:p>
            <a:pPr>
              <a:buFont typeface="Wingdings" pitchFamily="2" charset="2"/>
              <a:buNone/>
            </a:pPr>
            <a:r>
              <a:rPr lang="en-US" altLang="en-US" sz="2800">
                <a:latin typeface="Arial" pitchFamily="34" charset="0"/>
              </a:rPr>
              <a:t>The summary statistics for the grades of each row are shown in the table below</a:t>
            </a:r>
          </a:p>
        </p:txBody>
      </p:sp>
      <p:graphicFrame>
        <p:nvGraphicFramePr>
          <p:cNvPr id="96337" name="Group 81"/>
          <p:cNvGraphicFramePr>
            <a:graphicFrameLocks noGrp="1"/>
          </p:cNvGraphicFramePr>
          <p:nvPr>
            <p:ph sz="half" idx="2"/>
          </p:nvPr>
        </p:nvGraphicFramePr>
        <p:xfrm>
          <a:off x="457200" y="2895600"/>
          <a:ext cx="8229600" cy="3227388"/>
        </p:xfrm>
        <a:graphic>
          <a:graphicData uri="http://schemas.openxmlformats.org/drawingml/2006/table">
            <a:tbl>
              <a:tblPr/>
              <a:tblGrid>
                <a:gridCol w="2057400">
                  <a:extLst>
                    <a:ext uri="{9D8B030D-6E8A-4147-A177-3AD203B41FA5}">
                      <a16:colId xmlns:a16="http://schemas.microsoft.com/office/drawing/2014/main" xmlns="" val="20000"/>
                    </a:ext>
                  </a:extLst>
                </a:gridCol>
                <a:gridCol w="2057400">
                  <a:extLst>
                    <a:ext uri="{9D8B030D-6E8A-4147-A177-3AD203B41FA5}">
                      <a16:colId xmlns:a16="http://schemas.microsoft.com/office/drawing/2014/main" xmlns="" val="20001"/>
                    </a:ext>
                  </a:extLst>
                </a:gridCol>
                <a:gridCol w="2057400">
                  <a:extLst>
                    <a:ext uri="{9D8B030D-6E8A-4147-A177-3AD203B41FA5}">
                      <a16:colId xmlns:a16="http://schemas.microsoft.com/office/drawing/2014/main" xmlns="" val="20002"/>
                    </a:ext>
                  </a:extLst>
                </a:gridCol>
                <a:gridCol w="2057400">
                  <a:extLst>
                    <a:ext uri="{9D8B030D-6E8A-4147-A177-3AD203B41FA5}">
                      <a16:colId xmlns:a16="http://schemas.microsoft.com/office/drawing/2014/main" xmlns="" val="20003"/>
                    </a:ext>
                  </a:extLst>
                </a:gridCol>
              </a:tblGrid>
              <a:tr h="619125">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Row</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Front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Middle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Back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50888">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Sample size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19125">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Mean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75.71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67.11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53.50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19125">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St. Dev</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17.63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10.95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8.96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19125">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Variance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310.90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119.86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5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tx1"/>
                        </a:buClr>
                        <a:buSzPct val="65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accent2"/>
                        </a:buClr>
                        <a:buSzPct val="65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tx1"/>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folHlink"/>
                        </a:buClr>
                        <a:buSzPct val="65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80.29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223262637"/>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Techniques</a:t>
            </a:r>
            <a:endParaRPr lang="en-US" dirty="0"/>
          </a:p>
        </p:txBody>
      </p:sp>
      <p:sp>
        <p:nvSpPr>
          <p:cNvPr id="3" name="Content Placeholder 2"/>
          <p:cNvSpPr>
            <a:spLocks noGrp="1"/>
          </p:cNvSpPr>
          <p:nvPr>
            <p:ph idx="1"/>
          </p:nvPr>
        </p:nvSpPr>
        <p:spPr/>
        <p:txBody>
          <a:bodyPr/>
          <a:lstStyle/>
          <a:p>
            <a:r>
              <a:rPr lang="en-US" dirty="0" smtClean="0"/>
              <a:t>To collect unbiased data, a researcher must ensure that the sample is representative of the population. Appropriate sampling techniques must be used to ensure that inferences about the population are valid. Remember that  when  study is done with faulty data, the results will be questionable.</a:t>
            </a:r>
            <a:endParaRPr lang="en-US" dirty="0"/>
          </a:p>
        </p:txBody>
      </p:sp>
    </p:spTree>
    <p:extLst>
      <p:ext uri="{BB962C8B-B14F-4D97-AF65-F5344CB8AC3E}">
        <p14:creationId xmlns:p14="http://schemas.microsoft.com/office/powerpoint/2010/main" val="99331941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Sample</a:t>
            </a:r>
            <a:endParaRPr lang="en-US" dirty="0"/>
          </a:p>
        </p:txBody>
      </p:sp>
      <p:sp>
        <p:nvSpPr>
          <p:cNvPr id="3" name="Content Placeholder 2"/>
          <p:cNvSpPr>
            <a:spLocks noGrp="1"/>
          </p:cNvSpPr>
          <p:nvPr>
            <p:ph idx="1"/>
          </p:nvPr>
        </p:nvSpPr>
        <p:spPr/>
        <p:txBody>
          <a:bodyPr/>
          <a:lstStyle/>
          <a:p>
            <a:r>
              <a:rPr lang="en-US" dirty="0" smtClean="0"/>
              <a:t>A random sample is one in which every member of the population has an equal chance of being selected.</a:t>
            </a:r>
            <a:endParaRPr lang="en-US" dirty="0"/>
          </a:p>
        </p:txBody>
      </p:sp>
    </p:spTree>
    <p:extLst>
      <p:ext uri="{BB962C8B-B14F-4D97-AF65-F5344CB8AC3E}">
        <p14:creationId xmlns:p14="http://schemas.microsoft.com/office/powerpoint/2010/main" val="182039486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Random Sample</a:t>
            </a:r>
            <a:endParaRPr lang="en-US" dirty="0"/>
          </a:p>
        </p:txBody>
      </p:sp>
      <p:sp>
        <p:nvSpPr>
          <p:cNvPr id="3" name="Content Placeholder 2"/>
          <p:cNvSpPr>
            <a:spLocks noGrp="1"/>
          </p:cNvSpPr>
          <p:nvPr>
            <p:ph idx="1"/>
          </p:nvPr>
        </p:nvSpPr>
        <p:spPr>
          <a:xfrm>
            <a:off x="304800" y="1600200"/>
            <a:ext cx="8382000" cy="5029200"/>
          </a:xfrm>
        </p:spPr>
        <p:txBody>
          <a:bodyPr>
            <a:normAutofit fontScale="77500" lnSpcReduction="20000"/>
          </a:bodyPr>
          <a:lstStyle/>
          <a:p>
            <a:r>
              <a:rPr lang="en-US" dirty="0" smtClean="0"/>
              <a:t>A simple random sample is a sample which every possible sample of the same size has the same chance of being  selected. One way to collect a simple random sample is to assign a different number to each member of the population and then use a random number table. Responses, counts or measures from members of the population whose numbers than correspond to those generated using a table. Calculators and computer software programs are also used to generate random numbers.</a:t>
            </a:r>
          </a:p>
          <a:p>
            <a:r>
              <a:rPr lang="en-US" dirty="0" smtClean="0"/>
              <a:t>When you choose members of a sample, you should also decide whether it is acceptable to have the same population member selected more than once.</a:t>
            </a:r>
            <a:endParaRPr lang="en-US" dirty="0"/>
          </a:p>
        </p:txBody>
      </p:sp>
    </p:spTree>
    <p:extLst>
      <p:ext uri="{BB962C8B-B14F-4D97-AF65-F5344CB8AC3E}">
        <p14:creationId xmlns:p14="http://schemas.microsoft.com/office/powerpoint/2010/main" val="2041233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With Replacement or Without Replacement</a:t>
            </a:r>
            <a:endParaRPr lang="en-US" dirty="0"/>
          </a:p>
        </p:txBody>
      </p:sp>
      <p:sp>
        <p:nvSpPr>
          <p:cNvPr id="3" name="Content Placeholder 2"/>
          <p:cNvSpPr>
            <a:spLocks noGrp="1"/>
          </p:cNvSpPr>
          <p:nvPr>
            <p:ph idx="1"/>
          </p:nvPr>
        </p:nvSpPr>
        <p:spPr/>
        <p:txBody>
          <a:bodyPr/>
          <a:lstStyle/>
          <a:p>
            <a:r>
              <a:rPr lang="en-US" dirty="0" smtClean="0"/>
              <a:t>If it is acceptable, than the sampling process is said to be with replacement. If it is not acceptable, than the sampling process is said to be without replacement.</a:t>
            </a:r>
            <a:endParaRPr lang="en-US" dirty="0"/>
          </a:p>
        </p:txBody>
      </p:sp>
    </p:spTree>
    <p:extLst>
      <p:ext uri="{BB962C8B-B14F-4D97-AF65-F5344CB8AC3E}">
        <p14:creationId xmlns:p14="http://schemas.microsoft.com/office/powerpoint/2010/main" val="6986993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Sample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it is important for the sample to have members from each segment of the population, you should use a stratified sample. Depending on the focus of the study, members of the population are divided into two or more subsets, called </a:t>
            </a:r>
            <a:r>
              <a:rPr lang="en-US" b="1" dirty="0" smtClean="0"/>
              <a:t>strata</a:t>
            </a:r>
            <a:r>
              <a:rPr lang="en-US" dirty="0" smtClean="0"/>
              <a:t>, that share a similar characteristic such as age, gender, ethnicity or even political preference. </a:t>
            </a:r>
          </a:p>
          <a:p>
            <a:r>
              <a:rPr lang="en-US" dirty="0" smtClean="0"/>
              <a:t>A sample is then randomly selected from each of the strata.</a:t>
            </a:r>
            <a:endParaRPr lang="en-US" dirty="0"/>
          </a:p>
        </p:txBody>
      </p:sp>
    </p:spTree>
    <p:extLst>
      <p:ext uri="{BB962C8B-B14F-4D97-AF65-F5344CB8AC3E}">
        <p14:creationId xmlns:p14="http://schemas.microsoft.com/office/powerpoint/2010/main" val="13092496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1143000"/>
          </a:xfrm>
        </p:spPr>
        <p:txBody>
          <a:bodyPr/>
          <a:lstStyle/>
          <a:p>
            <a:r>
              <a:rPr lang="en-US" dirty="0" smtClean="0"/>
              <a:t>Example</a:t>
            </a:r>
            <a:endParaRPr lang="en-US" dirty="0"/>
          </a:p>
        </p:txBody>
      </p:sp>
      <p:sp>
        <p:nvSpPr>
          <p:cNvPr id="3" name="Content Placeholder 2"/>
          <p:cNvSpPr>
            <a:spLocks noGrp="1"/>
          </p:cNvSpPr>
          <p:nvPr>
            <p:ph idx="1"/>
          </p:nvPr>
        </p:nvSpPr>
        <p:spPr>
          <a:xfrm>
            <a:off x="533400" y="914400"/>
            <a:ext cx="7467600" cy="1295400"/>
          </a:xfrm>
        </p:spPr>
        <p:txBody>
          <a:bodyPr>
            <a:normAutofit fontScale="70000" lnSpcReduction="20000"/>
          </a:bodyPr>
          <a:lstStyle/>
          <a:p>
            <a:r>
              <a:rPr lang="en-US" dirty="0" smtClean="0"/>
              <a:t>We want to collect a stratified sample of the number of people who live in Lago Vista households so we are going to divide the households in socioeconomic levels and then randomly select households from each level.</a:t>
            </a:r>
            <a:endParaRPr lang="en-US" dirty="0"/>
          </a:p>
        </p:txBody>
      </p:sp>
      <p:grpSp>
        <p:nvGrpSpPr>
          <p:cNvPr id="7" name="Group 6"/>
          <p:cNvGrpSpPr/>
          <p:nvPr/>
        </p:nvGrpSpPr>
        <p:grpSpPr>
          <a:xfrm>
            <a:off x="228600" y="4648200"/>
            <a:ext cx="457200" cy="838200"/>
            <a:chOff x="533400" y="3886200"/>
            <a:chExt cx="457200" cy="838200"/>
          </a:xfrm>
        </p:grpSpPr>
        <p:sp>
          <p:nvSpPr>
            <p:cNvPr id="4" name="Isosceles Triangle 3"/>
            <p:cNvSpPr/>
            <p:nvPr/>
          </p:nvSpPr>
          <p:spPr>
            <a:xfrm>
              <a:off x="533400" y="3886200"/>
              <a:ext cx="457200" cy="381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33400" y="42672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886200"/>
              <a:ext cx="76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28600" y="3581400"/>
            <a:ext cx="457200" cy="838200"/>
            <a:chOff x="533400" y="3886200"/>
            <a:chExt cx="457200" cy="838200"/>
          </a:xfrm>
          <a:solidFill>
            <a:srgbClr val="FFFF00"/>
          </a:solidFill>
        </p:grpSpPr>
        <p:sp>
          <p:nvSpPr>
            <p:cNvPr id="9" name="Isosceles Triangle 8"/>
            <p:cNvSpPr/>
            <p:nvPr/>
          </p:nvSpPr>
          <p:spPr>
            <a:xfrm>
              <a:off x="533400" y="3886200"/>
              <a:ext cx="457200" cy="3810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4267200"/>
              <a:ext cx="4572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38200" y="3886200"/>
              <a:ext cx="762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990600" y="4572000"/>
            <a:ext cx="457200" cy="838200"/>
            <a:chOff x="533400" y="3886200"/>
            <a:chExt cx="457200" cy="838200"/>
          </a:xfrm>
          <a:solidFill>
            <a:srgbClr val="FF5050"/>
          </a:solidFill>
        </p:grpSpPr>
        <p:sp>
          <p:nvSpPr>
            <p:cNvPr id="13" name="Isosceles Triangle 12"/>
            <p:cNvSpPr/>
            <p:nvPr/>
          </p:nvSpPr>
          <p:spPr>
            <a:xfrm>
              <a:off x="533400" y="3886200"/>
              <a:ext cx="457200" cy="3810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33400" y="4267200"/>
              <a:ext cx="4572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38200" y="3886200"/>
              <a:ext cx="762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914400" y="3352800"/>
            <a:ext cx="457200" cy="838200"/>
            <a:chOff x="533400" y="3886200"/>
            <a:chExt cx="457200" cy="838200"/>
          </a:xfrm>
          <a:solidFill>
            <a:schemeClr val="accent2">
              <a:lumMod val="40000"/>
              <a:lumOff val="60000"/>
            </a:schemeClr>
          </a:solidFill>
        </p:grpSpPr>
        <p:sp>
          <p:nvSpPr>
            <p:cNvPr id="17" name="Isosceles Triangle 16"/>
            <p:cNvSpPr/>
            <p:nvPr/>
          </p:nvSpPr>
          <p:spPr>
            <a:xfrm>
              <a:off x="533400" y="3886200"/>
              <a:ext cx="457200" cy="3810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33400" y="4267200"/>
              <a:ext cx="4572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38200" y="3886200"/>
              <a:ext cx="762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609600" y="5638800"/>
            <a:ext cx="457200" cy="838200"/>
            <a:chOff x="533400" y="3886200"/>
            <a:chExt cx="457200" cy="838200"/>
          </a:xfrm>
          <a:solidFill>
            <a:schemeClr val="accent4"/>
          </a:solidFill>
        </p:grpSpPr>
        <p:sp>
          <p:nvSpPr>
            <p:cNvPr id="21" name="Isosceles Triangle 20"/>
            <p:cNvSpPr/>
            <p:nvPr/>
          </p:nvSpPr>
          <p:spPr>
            <a:xfrm>
              <a:off x="533400" y="3886200"/>
              <a:ext cx="457200" cy="3810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33400" y="4267200"/>
              <a:ext cx="4572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38200" y="3886200"/>
              <a:ext cx="762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7010400" y="5486400"/>
            <a:ext cx="1066800" cy="1066800"/>
            <a:chOff x="533400" y="3886200"/>
            <a:chExt cx="457200" cy="838200"/>
          </a:xfrm>
          <a:solidFill>
            <a:srgbClr val="FFCC66"/>
          </a:solidFill>
        </p:grpSpPr>
        <p:sp>
          <p:nvSpPr>
            <p:cNvPr id="25" name="Isosceles Triangle 24"/>
            <p:cNvSpPr/>
            <p:nvPr/>
          </p:nvSpPr>
          <p:spPr>
            <a:xfrm>
              <a:off x="533400" y="3886200"/>
              <a:ext cx="457200" cy="3810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33400" y="4267200"/>
              <a:ext cx="4572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38200" y="3886200"/>
              <a:ext cx="762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6477000" y="3200400"/>
            <a:ext cx="1066800" cy="1066800"/>
            <a:chOff x="533400" y="3886200"/>
            <a:chExt cx="457200" cy="838200"/>
          </a:xfrm>
          <a:solidFill>
            <a:srgbClr val="00FFCC"/>
          </a:solidFill>
        </p:grpSpPr>
        <p:sp>
          <p:nvSpPr>
            <p:cNvPr id="29" name="Isosceles Triangle 28"/>
            <p:cNvSpPr/>
            <p:nvPr/>
          </p:nvSpPr>
          <p:spPr>
            <a:xfrm>
              <a:off x="533400" y="3886200"/>
              <a:ext cx="457200" cy="3810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33400" y="4267200"/>
              <a:ext cx="4572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38200" y="3886200"/>
              <a:ext cx="762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7772400" y="4267200"/>
            <a:ext cx="1066800" cy="1066800"/>
            <a:chOff x="533400" y="3886200"/>
            <a:chExt cx="457200" cy="838200"/>
          </a:xfrm>
          <a:solidFill>
            <a:schemeClr val="accent1">
              <a:lumMod val="20000"/>
              <a:lumOff val="80000"/>
            </a:schemeClr>
          </a:solidFill>
        </p:grpSpPr>
        <p:sp>
          <p:nvSpPr>
            <p:cNvPr id="33" name="Isosceles Triangle 32"/>
            <p:cNvSpPr/>
            <p:nvPr/>
          </p:nvSpPr>
          <p:spPr>
            <a:xfrm>
              <a:off x="533400" y="3886200"/>
              <a:ext cx="457200" cy="3810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33400" y="4267200"/>
              <a:ext cx="4572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38200" y="3886200"/>
              <a:ext cx="762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7620000" y="2971800"/>
            <a:ext cx="1066800" cy="1066800"/>
            <a:chOff x="533400" y="3886200"/>
            <a:chExt cx="457200" cy="838200"/>
          </a:xfrm>
          <a:solidFill>
            <a:srgbClr val="A50021"/>
          </a:solidFill>
        </p:grpSpPr>
        <p:sp>
          <p:nvSpPr>
            <p:cNvPr id="37" name="Isosceles Triangle 36"/>
            <p:cNvSpPr/>
            <p:nvPr/>
          </p:nvSpPr>
          <p:spPr>
            <a:xfrm>
              <a:off x="533400" y="3886200"/>
              <a:ext cx="457200" cy="3810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33400" y="4267200"/>
              <a:ext cx="4572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38200" y="3886200"/>
              <a:ext cx="762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6400800" y="4495800"/>
            <a:ext cx="1066800" cy="1066800"/>
            <a:chOff x="533400" y="3886200"/>
            <a:chExt cx="457200" cy="838200"/>
          </a:xfrm>
          <a:solidFill>
            <a:srgbClr val="6666FF"/>
          </a:solidFill>
        </p:grpSpPr>
        <p:sp>
          <p:nvSpPr>
            <p:cNvPr id="41" name="Isosceles Triangle 40"/>
            <p:cNvSpPr/>
            <p:nvPr/>
          </p:nvSpPr>
          <p:spPr>
            <a:xfrm>
              <a:off x="533400" y="3886200"/>
              <a:ext cx="457200" cy="3810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33400" y="4267200"/>
              <a:ext cx="4572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38200" y="3886200"/>
              <a:ext cx="762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Oval 43"/>
          <p:cNvSpPr/>
          <p:nvPr/>
        </p:nvSpPr>
        <p:spPr>
          <a:xfrm>
            <a:off x="0" y="3200400"/>
            <a:ext cx="2057400" cy="3657600"/>
          </a:xfrm>
          <a:prstGeom prst="ellips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172200" y="2362200"/>
            <a:ext cx="2971800" cy="4495800"/>
          </a:xfrm>
          <a:prstGeom prst="ellips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3200400" y="5410200"/>
            <a:ext cx="762000" cy="914400"/>
            <a:chOff x="533400" y="3886200"/>
            <a:chExt cx="457200" cy="838200"/>
          </a:xfrm>
          <a:solidFill>
            <a:srgbClr val="FF0000"/>
          </a:solidFill>
        </p:grpSpPr>
        <p:sp>
          <p:nvSpPr>
            <p:cNvPr id="47" name="Isosceles Triangle 46"/>
            <p:cNvSpPr/>
            <p:nvPr/>
          </p:nvSpPr>
          <p:spPr>
            <a:xfrm>
              <a:off x="533400" y="3886200"/>
              <a:ext cx="457200" cy="3810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33400" y="4267200"/>
              <a:ext cx="4572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838200" y="3886200"/>
              <a:ext cx="762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4572000" y="5486400"/>
            <a:ext cx="762000" cy="914400"/>
            <a:chOff x="533400" y="3886200"/>
            <a:chExt cx="457200" cy="838200"/>
          </a:xfrm>
          <a:solidFill>
            <a:schemeClr val="tx2"/>
          </a:solidFill>
        </p:grpSpPr>
        <p:sp>
          <p:nvSpPr>
            <p:cNvPr id="51" name="Isosceles Triangle 50"/>
            <p:cNvSpPr/>
            <p:nvPr/>
          </p:nvSpPr>
          <p:spPr>
            <a:xfrm>
              <a:off x="533400" y="3886200"/>
              <a:ext cx="457200" cy="3810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33400" y="4267200"/>
              <a:ext cx="4572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838200" y="3886200"/>
              <a:ext cx="762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038600" y="4343400"/>
            <a:ext cx="762000" cy="914400"/>
            <a:chOff x="533400" y="3886200"/>
            <a:chExt cx="457200" cy="838200"/>
          </a:xfrm>
          <a:solidFill>
            <a:srgbClr val="996633"/>
          </a:solidFill>
        </p:grpSpPr>
        <p:sp>
          <p:nvSpPr>
            <p:cNvPr id="55" name="Isosceles Triangle 54"/>
            <p:cNvSpPr/>
            <p:nvPr/>
          </p:nvSpPr>
          <p:spPr>
            <a:xfrm>
              <a:off x="533400" y="3886200"/>
              <a:ext cx="457200" cy="3810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33400" y="4267200"/>
              <a:ext cx="4572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838200" y="3886200"/>
              <a:ext cx="762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3276600" y="3276600"/>
            <a:ext cx="762000" cy="914400"/>
            <a:chOff x="533400" y="3886200"/>
            <a:chExt cx="457200" cy="838200"/>
          </a:xfrm>
          <a:solidFill>
            <a:srgbClr val="00FF00"/>
          </a:solidFill>
        </p:grpSpPr>
        <p:sp>
          <p:nvSpPr>
            <p:cNvPr id="59" name="Isosceles Triangle 58"/>
            <p:cNvSpPr/>
            <p:nvPr/>
          </p:nvSpPr>
          <p:spPr>
            <a:xfrm>
              <a:off x="533400" y="3886200"/>
              <a:ext cx="457200" cy="3810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33400" y="4267200"/>
              <a:ext cx="4572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838200" y="3886200"/>
              <a:ext cx="762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p:cNvGrpSpPr/>
          <p:nvPr/>
        </p:nvGrpSpPr>
        <p:grpSpPr>
          <a:xfrm>
            <a:off x="4419600" y="3124200"/>
            <a:ext cx="762000" cy="914400"/>
            <a:chOff x="533400" y="3886200"/>
            <a:chExt cx="457200" cy="838200"/>
          </a:xfrm>
          <a:solidFill>
            <a:srgbClr val="FF00FF"/>
          </a:solidFill>
        </p:grpSpPr>
        <p:sp>
          <p:nvSpPr>
            <p:cNvPr id="63" name="Isosceles Triangle 62"/>
            <p:cNvSpPr/>
            <p:nvPr/>
          </p:nvSpPr>
          <p:spPr>
            <a:xfrm>
              <a:off x="533400" y="3886200"/>
              <a:ext cx="457200" cy="3810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33400" y="4267200"/>
              <a:ext cx="4572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838200" y="3886200"/>
              <a:ext cx="76200" cy="228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Oval 65"/>
          <p:cNvSpPr/>
          <p:nvPr/>
        </p:nvSpPr>
        <p:spPr>
          <a:xfrm>
            <a:off x="2667000" y="2590800"/>
            <a:ext cx="3276600" cy="4267200"/>
          </a:xfrm>
          <a:prstGeom prst="ellips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457200" y="2514600"/>
            <a:ext cx="1371600" cy="584775"/>
          </a:xfrm>
          <a:prstGeom prst="rect">
            <a:avLst/>
          </a:prstGeom>
          <a:noFill/>
        </p:spPr>
        <p:txBody>
          <a:bodyPr wrap="square" lIns="91440" tIns="45720" rIns="91440" bIns="45720">
            <a:spAutoFit/>
          </a:bodyPr>
          <a:lstStyle/>
          <a:p>
            <a:pPr algn="ctr"/>
            <a:r>
              <a:rPr lang="en-US" sz="1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Low </a:t>
            </a:r>
            <a:r>
              <a:rPr lang="en-US"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income</a:t>
            </a:r>
            <a:endParaRPr lang="en-US"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68" name="Rectangle 67"/>
          <p:cNvSpPr/>
          <p:nvPr/>
        </p:nvSpPr>
        <p:spPr>
          <a:xfrm>
            <a:off x="3581400" y="1981200"/>
            <a:ext cx="1371600" cy="584775"/>
          </a:xfrm>
          <a:prstGeom prst="rect">
            <a:avLst/>
          </a:prstGeom>
          <a:noFill/>
        </p:spPr>
        <p:txBody>
          <a:bodyPr wrap="square" lIns="91440" tIns="45720" rIns="91440" bIns="45720">
            <a:spAutoFit/>
          </a:bodyPr>
          <a:lstStyle/>
          <a:p>
            <a:pPr algn="ctr"/>
            <a:r>
              <a:rPr lang="en-US" sz="1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Medium</a:t>
            </a:r>
          </a:p>
          <a:p>
            <a:pPr algn="ctr"/>
            <a:r>
              <a:rPr lang="en-US"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income</a:t>
            </a:r>
            <a:endParaRPr lang="en-US"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69" name="Rectangle 68"/>
          <p:cNvSpPr/>
          <p:nvPr/>
        </p:nvSpPr>
        <p:spPr>
          <a:xfrm>
            <a:off x="6934200" y="1752600"/>
            <a:ext cx="1371600" cy="584775"/>
          </a:xfrm>
          <a:prstGeom prst="rect">
            <a:avLst/>
          </a:prstGeom>
          <a:noFill/>
        </p:spPr>
        <p:txBody>
          <a:bodyPr wrap="square" lIns="91440" tIns="45720" rIns="91440" bIns="45720">
            <a:spAutoFit/>
          </a:bodyPr>
          <a:lstStyle/>
          <a:p>
            <a:pPr algn="ctr"/>
            <a:r>
              <a:rPr lang="en-US" sz="1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High </a:t>
            </a:r>
            <a:r>
              <a:rPr lang="en-US"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income</a:t>
            </a:r>
            <a:endParaRPr lang="en-US"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71" name="Oval 70"/>
          <p:cNvSpPr/>
          <p:nvPr/>
        </p:nvSpPr>
        <p:spPr>
          <a:xfrm>
            <a:off x="4191000" y="2971800"/>
            <a:ext cx="1219200" cy="1295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3048000" y="5257800"/>
            <a:ext cx="1219200" cy="1295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3810000" y="4191000"/>
            <a:ext cx="1219200" cy="1295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838200" y="4419600"/>
            <a:ext cx="762000" cy="1219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0" y="3429000"/>
            <a:ext cx="762000" cy="1219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705600" y="5562600"/>
            <a:ext cx="1600200" cy="1143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7315200" y="2971800"/>
            <a:ext cx="1600200" cy="1143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864686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Sample</a:t>
            </a:r>
            <a:endParaRPr lang="en-US" dirty="0"/>
          </a:p>
        </p:txBody>
      </p:sp>
      <p:sp>
        <p:nvSpPr>
          <p:cNvPr id="3" name="Content Placeholder 2"/>
          <p:cNvSpPr>
            <a:spLocks noGrp="1"/>
          </p:cNvSpPr>
          <p:nvPr>
            <p:ph idx="1"/>
          </p:nvPr>
        </p:nvSpPr>
        <p:spPr>
          <a:xfrm>
            <a:off x="0" y="1600200"/>
            <a:ext cx="8915400" cy="4876800"/>
          </a:xfrm>
        </p:spPr>
        <p:txBody>
          <a:bodyPr>
            <a:normAutofit fontScale="85000" lnSpcReduction="20000"/>
          </a:bodyPr>
          <a:lstStyle/>
          <a:p>
            <a:r>
              <a:rPr lang="en-US" dirty="0" smtClean="0"/>
              <a:t>When the population falls into naturally occurring subgroups, each having similar characteristics, a cluster sample may be the most appropriate. To select a cluster sample, divide the population into groups called clusters, and select all the members in one or  more(but not all) of the clusters.</a:t>
            </a:r>
          </a:p>
          <a:p>
            <a:r>
              <a:rPr lang="en-US" dirty="0" smtClean="0"/>
              <a:t>Examples of clusters could be different sections of the same course. Mrs. </a:t>
            </a:r>
            <a:r>
              <a:rPr lang="en-US" dirty="0" err="1" smtClean="0"/>
              <a:t>Bode’s</a:t>
            </a:r>
            <a:r>
              <a:rPr lang="en-US" dirty="0" smtClean="0"/>
              <a:t> 1</a:t>
            </a:r>
            <a:r>
              <a:rPr lang="en-US" baseline="30000" dirty="0" smtClean="0"/>
              <a:t>st</a:t>
            </a:r>
            <a:r>
              <a:rPr lang="en-US" dirty="0" smtClean="0"/>
              <a:t> period Statistics class and her 3</a:t>
            </a:r>
            <a:r>
              <a:rPr lang="en-US" baseline="30000" dirty="0" smtClean="0"/>
              <a:t>rd</a:t>
            </a:r>
            <a:r>
              <a:rPr lang="en-US" dirty="0" smtClean="0"/>
              <a:t> period Statistics class.</a:t>
            </a:r>
          </a:p>
          <a:p>
            <a:r>
              <a:rPr lang="en-US" dirty="0" smtClean="0"/>
              <a:t>In using a cluster sample, care must be taken to ensure that all clusters have similar characteristics. For example, if one class has a higher proportion of  Pre-AP and AP students data might not be representative of the population.</a:t>
            </a:r>
            <a:endParaRPr lang="en-US" dirty="0"/>
          </a:p>
        </p:txBody>
      </p:sp>
    </p:spTree>
    <p:extLst>
      <p:ext uri="{BB962C8B-B14F-4D97-AF65-F5344CB8AC3E}">
        <p14:creationId xmlns:p14="http://schemas.microsoft.com/office/powerpoint/2010/main" val="390927174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Sample</a:t>
            </a:r>
            <a:endParaRPr lang="en-US" dirty="0"/>
          </a:p>
        </p:txBody>
      </p:sp>
      <p:sp>
        <p:nvSpPr>
          <p:cNvPr id="3" name="Content Placeholder 2"/>
          <p:cNvSpPr>
            <a:spLocks noGrp="1"/>
          </p:cNvSpPr>
          <p:nvPr>
            <p:ph idx="1"/>
          </p:nvPr>
        </p:nvSpPr>
        <p:spPr>
          <a:xfrm>
            <a:off x="228600" y="1371601"/>
            <a:ext cx="8686800" cy="3962400"/>
          </a:xfrm>
        </p:spPr>
        <p:txBody>
          <a:bodyPr>
            <a:normAutofit fontScale="92500" lnSpcReduction="10000"/>
          </a:bodyPr>
          <a:lstStyle/>
          <a:p>
            <a:r>
              <a:rPr lang="en-US" dirty="0" smtClean="0"/>
              <a:t>A systematic sample is a sample in which each member of the population is assigned a number. The members of the population are ordered in some way, a starting number is randomly selected, and then sample members are selected at regular intervals from the starting numbers. </a:t>
            </a:r>
          </a:p>
          <a:p>
            <a:r>
              <a:rPr lang="en-US" dirty="0" smtClean="0"/>
              <a:t>For example , every 3</a:t>
            </a:r>
            <a:r>
              <a:rPr lang="en-US" baseline="30000" dirty="0" smtClean="0"/>
              <a:t>rd</a:t>
            </a:r>
            <a:r>
              <a:rPr lang="en-US" dirty="0" smtClean="0"/>
              <a:t> or 5</a:t>
            </a:r>
            <a:r>
              <a:rPr lang="en-US" baseline="30000" dirty="0" smtClean="0"/>
              <a:t>th</a:t>
            </a:r>
            <a:r>
              <a:rPr lang="en-US" dirty="0" smtClean="0"/>
              <a:t> one is selected. An advantage of this is that it is easy to use.</a:t>
            </a:r>
            <a:endParaRPr lang="en-US" dirty="0"/>
          </a:p>
        </p:txBody>
      </p:sp>
      <p:grpSp>
        <p:nvGrpSpPr>
          <p:cNvPr id="19" name="Group 18"/>
          <p:cNvGrpSpPr/>
          <p:nvPr/>
        </p:nvGrpSpPr>
        <p:grpSpPr>
          <a:xfrm>
            <a:off x="0" y="5638800"/>
            <a:ext cx="8839200" cy="1219200"/>
            <a:chOff x="0" y="5638800"/>
            <a:chExt cx="8839200" cy="1219200"/>
          </a:xfrm>
        </p:grpSpPr>
        <p:sp>
          <p:nvSpPr>
            <p:cNvPr id="4" name="Smiley Face 3"/>
            <p:cNvSpPr/>
            <p:nvPr/>
          </p:nvSpPr>
          <p:spPr>
            <a:xfrm>
              <a:off x="0" y="5638800"/>
              <a:ext cx="533400" cy="609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miley Face 4"/>
            <p:cNvSpPr/>
            <p:nvPr/>
          </p:nvSpPr>
          <p:spPr>
            <a:xfrm>
              <a:off x="2133600" y="5791200"/>
              <a:ext cx="533400" cy="609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miley Face 5"/>
            <p:cNvSpPr/>
            <p:nvPr/>
          </p:nvSpPr>
          <p:spPr>
            <a:xfrm>
              <a:off x="2743200" y="6096000"/>
              <a:ext cx="533400" cy="609600"/>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miley Face 6"/>
            <p:cNvSpPr/>
            <p:nvPr/>
          </p:nvSpPr>
          <p:spPr>
            <a:xfrm>
              <a:off x="3352800" y="5715000"/>
              <a:ext cx="533400" cy="609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miley Face 7"/>
            <p:cNvSpPr/>
            <p:nvPr/>
          </p:nvSpPr>
          <p:spPr>
            <a:xfrm>
              <a:off x="3962400" y="6096000"/>
              <a:ext cx="533400" cy="609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p:cNvSpPr/>
            <p:nvPr/>
          </p:nvSpPr>
          <p:spPr>
            <a:xfrm>
              <a:off x="4572000" y="5638800"/>
              <a:ext cx="533400" cy="609600"/>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miley Face 9"/>
            <p:cNvSpPr/>
            <p:nvPr/>
          </p:nvSpPr>
          <p:spPr>
            <a:xfrm>
              <a:off x="5181600" y="6096000"/>
              <a:ext cx="533400" cy="609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miley Face 10"/>
            <p:cNvSpPr/>
            <p:nvPr/>
          </p:nvSpPr>
          <p:spPr>
            <a:xfrm>
              <a:off x="5867400" y="5715000"/>
              <a:ext cx="533400" cy="609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p:cNvSpPr/>
            <p:nvPr/>
          </p:nvSpPr>
          <p:spPr>
            <a:xfrm>
              <a:off x="6477000" y="6019800"/>
              <a:ext cx="533400" cy="609600"/>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miley Face 12"/>
            <p:cNvSpPr/>
            <p:nvPr/>
          </p:nvSpPr>
          <p:spPr>
            <a:xfrm>
              <a:off x="7086600" y="5638800"/>
              <a:ext cx="533400" cy="609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miley Face 13"/>
            <p:cNvSpPr/>
            <p:nvPr/>
          </p:nvSpPr>
          <p:spPr>
            <a:xfrm>
              <a:off x="7696200" y="6019800"/>
              <a:ext cx="533400" cy="609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p:cNvSpPr/>
            <p:nvPr/>
          </p:nvSpPr>
          <p:spPr>
            <a:xfrm>
              <a:off x="8305800" y="5715000"/>
              <a:ext cx="533400" cy="609600"/>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p:cNvSpPr/>
            <p:nvPr/>
          </p:nvSpPr>
          <p:spPr>
            <a:xfrm>
              <a:off x="533400" y="6248400"/>
              <a:ext cx="533400" cy="609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p:cNvSpPr/>
            <p:nvPr/>
          </p:nvSpPr>
          <p:spPr>
            <a:xfrm>
              <a:off x="1066800" y="5638800"/>
              <a:ext cx="533400" cy="609600"/>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p:cNvSpPr/>
            <p:nvPr/>
          </p:nvSpPr>
          <p:spPr>
            <a:xfrm>
              <a:off x="1600200" y="6248400"/>
              <a:ext cx="533400" cy="609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280979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Biased Samples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biased sample is one that is not representative of the population from which it is drawn. For instance, a sample consisting of only 18 to 22 year old University of Texas students would NOT be representative of the entire 18 to 22 year old population in the entire country.</a:t>
            </a:r>
          </a:p>
          <a:p>
            <a:r>
              <a:rPr lang="en-US" dirty="0" smtClean="0"/>
              <a:t>A type of sample that often leads to biased studies ( so it is not recommended) is a </a:t>
            </a:r>
            <a:r>
              <a:rPr lang="en-US" b="1" dirty="0" smtClean="0"/>
              <a:t>convenience</a:t>
            </a:r>
            <a:r>
              <a:rPr lang="en-US" dirty="0" smtClean="0"/>
              <a:t> sample. A convenience sample consists only of available members of the population.</a:t>
            </a:r>
            <a:endParaRPr lang="en-US" dirty="0"/>
          </a:p>
        </p:txBody>
      </p:sp>
    </p:spTree>
    <p:extLst>
      <p:ext uri="{BB962C8B-B14F-4D97-AF65-F5344CB8AC3E}">
        <p14:creationId xmlns:p14="http://schemas.microsoft.com/office/powerpoint/2010/main" val="249677991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itchFamily="34" charset="0"/>
              </a:rPr>
              <a:t>Real World Application</a:t>
            </a:r>
            <a:endParaRPr lang="en-US" dirty="0">
              <a:latin typeface="Arial Rounded MT Bold" pitchFamily="34" charset="0"/>
            </a:endParaRPr>
          </a:p>
        </p:txBody>
      </p:sp>
      <p:sp>
        <p:nvSpPr>
          <p:cNvPr id="3" name="Content Placeholder 2"/>
          <p:cNvSpPr>
            <a:spLocks noGrp="1"/>
          </p:cNvSpPr>
          <p:nvPr>
            <p:ph sz="half" idx="1"/>
          </p:nvPr>
        </p:nvSpPr>
        <p:spPr>
          <a:xfrm>
            <a:off x="0" y="1371600"/>
            <a:ext cx="4114800" cy="5257800"/>
          </a:xfrm>
        </p:spPr>
        <p:txBody>
          <a:bodyPr>
            <a:normAutofit fontScale="85000" lnSpcReduction="20000"/>
          </a:bodyPr>
          <a:lstStyle/>
          <a:p>
            <a:r>
              <a:rPr lang="en-US" dirty="0" smtClean="0"/>
              <a:t>The Gallup Organization conducts many polls (or surveys) regarding the president, Congress and nonpolitical issues. A commonly cited Gallup poll is the public approval rating of the president. For example, the approval ratings for President George W. Bush from 2002 to 2004are shown in the graph.</a:t>
            </a:r>
          </a:p>
          <a:p>
            <a:r>
              <a:rPr lang="en-US" sz="2000" i="1" dirty="0" smtClean="0">
                <a:solidFill>
                  <a:schemeClr val="accent1"/>
                </a:solidFill>
              </a:rPr>
              <a:t>What are some ways that Gallup could select a biased sample to conduct a poll? How could Gallup select a sample that is unbiased?</a:t>
            </a:r>
            <a:endParaRPr lang="en-US" sz="2000" i="1" dirty="0">
              <a:solidFill>
                <a:schemeClr val="accent1"/>
              </a:solidFill>
            </a:endParaRPr>
          </a:p>
        </p:txBody>
      </p:sp>
      <p:graphicFrame>
        <p:nvGraphicFramePr>
          <p:cNvPr id="5" name="Content Placeholder 4"/>
          <p:cNvGraphicFramePr>
            <a:graphicFrameLocks noGrp="1"/>
          </p:cNvGraphicFramePr>
          <p:nvPr>
            <p:ph sz="half" idx="2"/>
          </p:nvPr>
        </p:nvGraphicFramePr>
        <p:xfrm>
          <a:off x="4267200" y="1600200"/>
          <a:ext cx="4038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5867400" y="6096000"/>
            <a:ext cx="3276600" cy="523220"/>
          </a:xfrm>
          <a:prstGeom prst="rect">
            <a:avLst/>
          </a:prstGeom>
          <a:noFill/>
        </p:spPr>
        <p:txBody>
          <a:bodyPr wrap="square" rtlCol="0">
            <a:spAutoFit/>
          </a:bodyPr>
          <a:lstStyle/>
          <a:p>
            <a:r>
              <a:rPr lang="en-US" sz="1400" i="1" dirty="0" smtClean="0"/>
              <a:t>Note: The rating is from the first poll conducted in January of each year.</a:t>
            </a:r>
            <a:endParaRPr lang="en-US" sz="1400" i="1" dirty="0"/>
          </a:p>
        </p:txBody>
      </p:sp>
    </p:spTree>
    <p:extLst>
      <p:ext uri="{BB962C8B-B14F-4D97-AF65-F5344CB8AC3E}">
        <p14:creationId xmlns:p14="http://schemas.microsoft.com/office/powerpoint/2010/main" val="120327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7117</TotalTime>
  <Words>5810</Words>
  <Application>Microsoft Office PowerPoint</Application>
  <PresentationFormat>On-screen Show (4:3)</PresentationFormat>
  <Paragraphs>773</Paragraphs>
  <Slides>105</Slides>
  <Notes>15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105</vt:i4>
      </vt:variant>
    </vt:vector>
  </HeadingPairs>
  <TitlesOfParts>
    <vt:vector size="108" baseType="lpstr">
      <vt:lpstr>Default Design</vt:lpstr>
      <vt:lpstr>Equation</vt:lpstr>
      <vt:lpstr>Microsoft Equation 3.0</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ANOVA-Grand Mean</vt:lpstr>
      <vt:lpstr>One-Way ANOVA – SS(B)</vt:lpstr>
      <vt:lpstr>One-Way ANOVA – SS(B)</vt:lpstr>
      <vt:lpstr>One-Way ANOVA – SS(W)</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Let’s work this example in R</vt:lpstr>
      <vt:lpstr>ANOVA in R</vt:lpstr>
      <vt:lpstr>More futures of ANOVA in R</vt:lpstr>
      <vt:lpstr>Diagnostic</vt:lpstr>
      <vt:lpstr>ANOVA Table</vt:lpstr>
      <vt:lpstr>Beyond one-way ANOVA</vt:lpstr>
      <vt:lpstr>Two-Way ANOVA</vt:lpstr>
      <vt:lpstr>Two-Way ANOVA Assumptions</vt:lpstr>
      <vt:lpstr>Two-Way ANOVA  Data Table</vt:lpstr>
      <vt:lpstr>Two-Way ANOVA  Null Hypotheses</vt:lpstr>
      <vt:lpstr>Two-Way ANOVA  Total Variation Partitioning </vt:lpstr>
      <vt:lpstr>Two-Way ANOVA  Summary Table</vt:lpstr>
      <vt:lpstr>Interaction</vt:lpstr>
      <vt:lpstr>Different types of t-test</vt:lpstr>
      <vt:lpstr>Another approach to group differences</vt:lpstr>
      <vt:lpstr>Calculating F</vt:lpstr>
      <vt:lpstr>What can be concluded from a significant ANOVA?</vt:lpstr>
      <vt:lpstr>Different types of ANOVA </vt:lpstr>
      <vt:lpstr>Conclusions</vt:lpstr>
      <vt:lpstr>A Repertoire of Hypothesis Tests</vt:lpstr>
      <vt:lpstr>Null and Alternative Hypotheses</vt:lpstr>
      <vt:lpstr>Deciding Which Test to Use</vt:lpstr>
      <vt:lpstr>Summary of t-tests</vt:lpstr>
      <vt:lpstr>Summary of ANOVA Tests</vt:lpstr>
      <vt:lpstr>Summary of Nonparametric Tests</vt:lpstr>
      <vt:lpstr>Summary of Qualitative Tests</vt:lpstr>
      <vt:lpstr>Guinea pig tooth growth</vt:lpstr>
      <vt:lpstr>Questions:</vt:lpstr>
      <vt:lpstr>The Data</vt:lpstr>
      <vt:lpstr>Box Plot</vt:lpstr>
      <vt:lpstr>Data Summary</vt:lpstr>
      <vt:lpstr>What we observe</vt:lpstr>
      <vt:lpstr>Hypotesis </vt:lpstr>
      <vt:lpstr>Validity conditions (1)</vt:lpstr>
      <vt:lpstr>Validly assumptions (2)2</vt:lpstr>
      <vt:lpstr>Diagnostic plots</vt:lpstr>
      <vt:lpstr>Diagnostic Plot Conclusions</vt:lpstr>
      <vt:lpstr>Running ANOVA</vt:lpstr>
      <vt:lpstr>Conclusion</vt:lpstr>
      <vt:lpstr>Write up</vt:lpstr>
      <vt:lpstr>Some additional info</vt:lpstr>
      <vt:lpstr> </vt:lpstr>
      <vt:lpstr>To evaluate a study review these guidelines</vt:lpstr>
      <vt:lpstr>Data Collection </vt:lpstr>
      <vt:lpstr>Observational Study</vt:lpstr>
      <vt:lpstr>Example of an Observational Study</vt:lpstr>
      <vt:lpstr>Experiment</vt:lpstr>
      <vt:lpstr>Example of an Experiment</vt:lpstr>
      <vt:lpstr>Simulation</vt:lpstr>
      <vt:lpstr>Example of Simulation</vt:lpstr>
      <vt:lpstr>Surveys</vt:lpstr>
      <vt:lpstr>Example of a Survey</vt:lpstr>
      <vt:lpstr>Deciding on Methods of Data Collection</vt:lpstr>
      <vt:lpstr>Sampling Techniques</vt:lpstr>
      <vt:lpstr>Random Sample</vt:lpstr>
      <vt:lpstr>Simple Random Sample</vt:lpstr>
      <vt:lpstr>With Replacement or Without Replacement</vt:lpstr>
      <vt:lpstr>Stratified Sample</vt:lpstr>
      <vt:lpstr>Example</vt:lpstr>
      <vt:lpstr>Cluster Sample</vt:lpstr>
      <vt:lpstr>Systematic Sample</vt:lpstr>
      <vt:lpstr>Biased Samples</vt:lpstr>
      <vt:lpstr>Real World Application</vt:lpstr>
      <vt:lpstr>Identifying Sampling Techniques</vt:lpstr>
      <vt:lpstr>Uses and Abuses Statistics in the Real World </vt:lpstr>
      <vt:lpstr>Uses and Abuses Statistics in the Real World </vt:lpstr>
      <vt:lpstr>Uses and Abuses Statistics in the Real World </vt:lpstr>
      <vt:lpstr>Uses and Abuses Statistics in the Real World </vt:lpstr>
      <vt:lpstr>Surveys</vt:lpstr>
    </vt:vector>
  </TitlesOfParts>
  <Company>Pfizer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in last lecture?</dc:title>
  <dc:creator>isakol</dc:creator>
  <cp:lastModifiedBy>I</cp:lastModifiedBy>
  <cp:revision>549</cp:revision>
  <dcterms:created xsi:type="dcterms:W3CDTF">2015-09-26T18:13:06Z</dcterms:created>
  <dcterms:modified xsi:type="dcterms:W3CDTF">2021-02-18T01:11:57Z</dcterms:modified>
</cp:coreProperties>
</file>