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C0104-85EA-496E-AFCE-825103F08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C05824-669F-40CF-9229-F94223324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A96EC9-AD5C-4050-B3C4-1C0E9121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38B-83D8-43E8-9324-BE379730257F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A5BA05-D84C-41EB-8116-C90E4342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654CC2-6F73-48F9-843C-79641223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E3E7-22FF-471D-BE73-EB2C0C6DF2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09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0C38A-6B83-46C3-941B-DF6CBA69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ECD4FF-6607-45BF-A000-1BA985F21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BA0A31-94ED-4B8A-90E9-7C40EA6B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38B-83D8-43E8-9324-BE379730257F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4EA6FD-C8B3-4F88-9CA2-C3BB2E30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F5FB75-954F-4CED-9791-59AC2678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E3E7-22FF-471D-BE73-EB2C0C6DF2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71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AB152C3-EA0E-4371-AABF-3DC12474D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2B9EC6-7DDD-4E79-8D09-57ACA6D27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237E67-45FB-40C2-AE71-A822C892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38B-83D8-43E8-9324-BE379730257F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AB9A27-8F06-4B3F-9834-15FFFFE5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2AFBA1-A0A4-4E3D-989E-EE9EF81B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E3E7-22FF-471D-BE73-EB2C0C6DF2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482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9579E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3990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94478" y="2584195"/>
            <a:ext cx="198374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9579E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1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7570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14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4D7FE-B6DF-486C-A299-097D5919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F474A8-429D-4221-B3B5-336BA533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1681AF-AC6D-4C2C-BD5B-EBD4AB24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38B-83D8-43E8-9324-BE379730257F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89ABF9-D424-4E05-A08B-2A7A746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87D66D-EA06-40A9-903C-2B1800CC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E3E7-22FF-471D-BE73-EB2C0C6DF2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09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91395-3194-4440-82B4-18F20314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0DDB4-9587-4831-9284-0C4E07DAC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FF0EAB-6B27-4AE2-885F-B26802EF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38B-83D8-43E8-9324-BE379730257F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190727-B209-4BC9-9715-BAB2028E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0CF1AD-AE10-4B07-A774-AEB3C968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E3E7-22FF-471D-BE73-EB2C0C6DF2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01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7B4BE-6D01-43F8-9E90-D9B703A7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E6A7AD-ACEA-4997-B0B2-72660E16F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9E641B-A71C-4EA1-9399-4AFD8175D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970B67-91F3-469F-BF6B-478AA802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38B-83D8-43E8-9324-BE379730257F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3AE972-D4B7-423D-B826-DE214CA6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E055E4-F52D-4C26-A5A5-32CA08E7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E3E7-22FF-471D-BE73-EB2C0C6DF2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83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CF509-5BC2-476F-B7A0-FD37B753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66BE0E-F075-42A7-9368-A977C3048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5E9DE9-2BEB-4C7D-B2E9-72C4C4ECE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39F79A-5166-4455-B478-B42CE9B6C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A38B527-84E9-4269-8421-01E82614A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D09EB4-B60E-4B0F-8805-E4638400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38B-83D8-43E8-9324-BE379730257F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77DA3F-CAB3-4887-BF8C-9F2DC0C4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0F78C0-902B-4E25-ACD2-4DE1C514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E3E7-22FF-471D-BE73-EB2C0C6DF2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51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FCC21-6729-4E64-A1F3-E9EC8A30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7A836F-DE8E-49D1-9FE0-08ED882D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38B-83D8-43E8-9324-BE379730257F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4479E0-104E-4687-819A-EAE11B27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CCC8F2-0EA6-4DE1-B768-D34D3E16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E3E7-22FF-471D-BE73-EB2C0C6DF2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64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0A922B-1CA3-42BF-A640-02C9FF1C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38B-83D8-43E8-9324-BE379730257F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880CF7-597E-4428-9747-93FC6286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51E47B-4D7C-4FCB-B26F-85E1F634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E3E7-22FF-471D-BE73-EB2C0C6DF2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64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4907C-D5C5-4329-9F73-08F0B015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174E2A-FFBC-4ECB-892B-503388637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1D7B42-787D-4AA4-A9AC-E274550EB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A14B76-F0A9-404D-BCDE-E3C66132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38B-83D8-43E8-9324-BE379730257F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5F4A78-CA42-4B79-953A-DF8D3305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F3BE8E-4763-464F-89E9-FE5198FE6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E3E7-22FF-471D-BE73-EB2C0C6DF2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28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58AA3-22CA-48BB-A0BE-4BB7468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7E888C-5D4D-454B-B6E4-4398C80EA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959C7C-BC92-4251-B38F-150F3C198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8DA034-56BA-46C8-9B87-DE3CBCC4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38B-83D8-43E8-9324-BE379730257F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A05031-D06D-48EB-AF47-3F2AAAFA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EC2A08-965D-4106-B6C2-39F6A99A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E3E7-22FF-471D-BE73-EB2C0C6DF2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68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FECB4-B9AC-406E-913F-42FFEE01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CB81D6-AE02-4309-AA53-AAFCFAC51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A8D756-C13B-4AC2-A0CE-646128F86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AE38B-83D8-43E8-9324-BE379730257F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0C5D71-B42E-471B-8392-8FB1E3353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EF60D2-B33E-4CCB-AC4F-DD9C20E2F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0E3E7-22FF-471D-BE73-EB2C0C6DF2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55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7" Type="http://schemas.openxmlformats.org/officeDocument/2006/relationships/image" Target="../media/image4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g"/><Relationship Id="rId5" Type="http://schemas.openxmlformats.org/officeDocument/2006/relationships/image" Target="../media/image49.png"/><Relationship Id="rId4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10" Type="http://schemas.openxmlformats.org/officeDocument/2006/relationships/image" Target="../media/image1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2707" y="917598"/>
            <a:ext cx="27235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2E5496"/>
                </a:solidFill>
                <a:latin typeface="Calibri Light"/>
                <a:cs typeface="Calibri Light"/>
              </a:rPr>
              <a:t>Рассматриваемая</a:t>
            </a:r>
            <a:r>
              <a:rPr sz="2200" spc="-2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200" spc="-20" dirty="0">
                <a:solidFill>
                  <a:srgbClr val="2E5496"/>
                </a:solidFill>
                <a:latin typeface="Calibri Light"/>
                <a:cs typeface="Calibri Light"/>
              </a:rPr>
              <a:t>тема</a:t>
            </a:r>
            <a:endParaRPr sz="2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2707" y="1707073"/>
            <a:ext cx="8961120" cy="2133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05"/>
              </a:lnSpc>
              <a:spcBef>
                <a:spcPts val="100"/>
              </a:spcBef>
            </a:pPr>
            <a:r>
              <a:rPr lang="ru-RU" spc="-10" dirty="0">
                <a:solidFill>
                  <a:srgbClr val="000000"/>
                </a:solidFill>
              </a:rPr>
              <a:t>Мониторинга перемещения мебели и техники в общественных учреждениях с помощью технологии глубокого обучения</a:t>
            </a:r>
            <a:endParaRPr spc="-10" dirty="0">
              <a:solidFill>
                <a:srgbClr val="00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82936" y="5075682"/>
            <a:ext cx="815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 Light"/>
                <a:cs typeface="Calibri Light"/>
              </a:rPr>
              <a:t>Авторы</a:t>
            </a:r>
            <a:endParaRPr sz="2000" dirty="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5936" y="5635244"/>
            <a:ext cx="3324819" cy="646331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11150" marR="5080" indent="-299085" algn="r">
              <a:lnSpc>
                <a:spcPts val="2200"/>
              </a:lnSpc>
              <a:spcBef>
                <a:spcPts val="340"/>
              </a:spcBef>
            </a:pPr>
            <a:r>
              <a:rPr lang="ru-RU" sz="2000" dirty="0">
                <a:latin typeface="Calibri Light"/>
                <a:cs typeface="Calibri Light"/>
              </a:rPr>
              <a:t>Архаров Никита Михайлович</a:t>
            </a:r>
          </a:p>
          <a:p>
            <a:pPr marL="311150" marR="5080" indent="-299085" algn="r">
              <a:lnSpc>
                <a:spcPts val="2200"/>
              </a:lnSpc>
              <a:spcBef>
                <a:spcPts val="340"/>
              </a:spcBef>
            </a:pPr>
            <a:r>
              <a:rPr lang="ru-RU" sz="2000" dirty="0">
                <a:latin typeface="Calibri Light"/>
                <a:cs typeface="Calibri Light"/>
              </a:rPr>
              <a:t>Голышев Алексей Витальевич</a:t>
            </a:r>
            <a:endParaRPr sz="2000" dirty="0">
              <a:latin typeface="Calibri Light"/>
              <a:cs typeface="Calibri Ligh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2047" y="88392"/>
            <a:ext cx="818388" cy="11719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603375" y="5075682"/>
            <a:ext cx="16687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 Light"/>
                <a:cs typeface="Calibri Light"/>
              </a:rPr>
              <a:t>Преподаватель</a:t>
            </a:r>
            <a:endParaRPr sz="2000" dirty="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3375" y="5635244"/>
            <a:ext cx="3144520" cy="6102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2200"/>
              </a:lnSpc>
              <a:spcBef>
                <a:spcPts val="340"/>
              </a:spcBef>
            </a:pPr>
            <a:r>
              <a:rPr sz="2000" dirty="0">
                <a:latin typeface="Calibri Light"/>
                <a:cs typeface="Calibri Light"/>
              </a:rPr>
              <a:t>Васендина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Ирина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Сергеевна, </a:t>
            </a:r>
            <a:r>
              <a:rPr sz="2000" dirty="0">
                <a:latin typeface="Calibri Light"/>
                <a:cs typeface="Calibri Light"/>
              </a:rPr>
              <a:t>к.т.н.,</a:t>
            </a:r>
            <a:r>
              <a:rPr sz="2000" spc="-5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доцент</a:t>
            </a:r>
            <a:r>
              <a:rPr sz="2000" spc="-5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кафедры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ИСиТ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4010" y="5526785"/>
            <a:ext cx="3166110" cy="0"/>
          </a:xfrm>
          <a:custGeom>
            <a:avLst/>
            <a:gdLst/>
            <a:ahLst/>
            <a:cxnLst/>
            <a:rect l="l" t="t" r="r" b="b"/>
            <a:pathLst>
              <a:path w="3166110">
                <a:moveTo>
                  <a:pt x="0" y="0"/>
                </a:moveTo>
                <a:lnTo>
                  <a:pt x="3165982" y="0"/>
                </a:lnTo>
              </a:path>
            </a:pathLst>
          </a:custGeom>
          <a:ln w="19050">
            <a:solidFill>
              <a:srgbClr val="395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54645" y="5526785"/>
            <a:ext cx="3166110" cy="0"/>
          </a:xfrm>
          <a:custGeom>
            <a:avLst/>
            <a:gdLst/>
            <a:ahLst/>
            <a:cxnLst/>
            <a:rect l="l" t="t" r="r" b="b"/>
            <a:pathLst>
              <a:path w="3166109">
                <a:moveTo>
                  <a:pt x="0" y="0"/>
                </a:moveTo>
                <a:lnTo>
                  <a:pt x="3165982" y="0"/>
                </a:lnTo>
              </a:path>
            </a:pathLst>
          </a:custGeom>
          <a:ln w="19050">
            <a:solidFill>
              <a:srgbClr val="395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4058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00"/>
              </a:spcBef>
            </a:pPr>
            <a:r>
              <a:rPr dirty="0"/>
              <a:t>Подготовка</a:t>
            </a:r>
            <a:r>
              <a:rPr spc="-110" dirty="0"/>
              <a:t> </a:t>
            </a:r>
            <a:r>
              <a:rPr dirty="0"/>
              <a:t>набора</a:t>
            </a:r>
            <a:r>
              <a:rPr spc="-120" dirty="0"/>
              <a:t> </a:t>
            </a:r>
            <a:r>
              <a:rPr spc="-10" dirty="0"/>
              <a:t>данных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2047" y="88392"/>
            <a:ext cx="818388" cy="11719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Гипотеза</a:t>
            </a:r>
            <a:r>
              <a:rPr spc="-100" dirty="0"/>
              <a:t> </a:t>
            </a:r>
            <a:r>
              <a:rPr spc="-25" dirty="0"/>
              <a:t>2:</a:t>
            </a:r>
          </a:p>
          <a:p>
            <a:pPr marL="12700" marR="5080">
              <a:lnSpc>
                <a:spcPct val="114999"/>
              </a:lnSpc>
              <a:spcBef>
                <a:spcPts val="1995"/>
              </a:spcBef>
            </a:pPr>
            <a:r>
              <a:rPr i="0" dirty="0">
                <a:latin typeface="Calibri Light"/>
                <a:cs typeface="Calibri Light"/>
              </a:rPr>
              <a:t>Не</a:t>
            </a:r>
            <a:r>
              <a:rPr i="0" spc="-45" dirty="0">
                <a:latin typeface="Calibri Light"/>
                <a:cs typeface="Calibri Light"/>
              </a:rPr>
              <a:t> </a:t>
            </a:r>
            <a:r>
              <a:rPr i="0" dirty="0">
                <a:latin typeface="Calibri Light"/>
                <a:cs typeface="Calibri Light"/>
              </a:rPr>
              <a:t>разрезать,</a:t>
            </a:r>
            <a:r>
              <a:rPr i="0" spc="-70" dirty="0">
                <a:latin typeface="Calibri Light"/>
                <a:cs typeface="Calibri Light"/>
              </a:rPr>
              <a:t> </a:t>
            </a:r>
            <a:r>
              <a:rPr i="0" dirty="0">
                <a:latin typeface="Calibri Light"/>
                <a:cs typeface="Calibri Light"/>
              </a:rPr>
              <a:t>а</a:t>
            </a:r>
            <a:r>
              <a:rPr i="0" spc="-55" dirty="0">
                <a:latin typeface="Calibri Light"/>
                <a:cs typeface="Calibri Light"/>
              </a:rPr>
              <a:t> </a:t>
            </a:r>
            <a:r>
              <a:rPr i="0" dirty="0">
                <a:latin typeface="Calibri Light"/>
                <a:cs typeface="Calibri Light"/>
              </a:rPr>
              <a:t>сжимать</a:t>
            </a:r>
            <a:r>
              <a:rPr i="0" spc="-50" dirty="0">
                <a:latin typeface="Calibri Light"/>
                <a:cs typeface="Calibri Light"/>
              </a:rPr>
              <a:t> </a:t>
            </a:r>
            <a:r>
              <a:rPr i="0" dirty="0">
                <a:latin typeface="Calibri Light"/>
                <a:cs typeface="Calibri Light"/>
              </a:rPr>
              <a:t>–&gt;</a:t>
            </a:r>
            <a:r>
              <a:rPr i="0" spc="-55" dirty="0">
                <a:latin typeface="Calibri Light"/>
                <a:cs typeface="Calibri Light"/>
              </a:rPr>
              <a:t> </a:t>
            </a:r>
            <a:r>
              <a:rPr i="0" dirty="0">
                <a:latin typeface="Calibri Light"/>
                <a:cs typeface="Calibri Light"/>
              </a:rPr>
              <a:t>больше</a:t>
            </a:r>
            <a:r>
              <a:rPr i="0" spc="-55" dirty="0">
                <a:latin typeface="Calibri Light"/>
                <a:cs typeface="Calibri Light"/>
              </a:rPr>
              <a:t> </a:t>
            </a:r>
            <a:r>
              <a:rPr i="0" dirty="0">
                <a:latin typeface="Calibri Light"/>
                <a:cs typeface="Calibri Light"/>
              </a:rPr>
              <a:t>объектов</a:t>
            </a:r>
            <a:r>
              <a:rPr i="0" spc="-50" dirty="0">
                <a:latin typeface="Calibri Light"/>
                <a:cs typeface="Calibri Light"/>
              </a:rPr>
              <a:t> </a:t>
            </a:r>
            <a:r>
              <a:rPr i="0" dirty="0">
                <a:latin typeface="Calibri Light"/>
                <a:cs typeface="Calibri Light"/>
              </a:rPr>
              <a:t>на</a:t>
            </a:r>
            <a:r>
              <a:rPr i="0" spc="-65" dirty="0">
                <a:latin typeface="Calibri Light"/>
                <a:cs typeface="Calibri Light"/>
              </a:rPr>
              <a:t> </a:t>
            </a:r>
            <a:r>
              <a:rPr i="0" dirty="0">
                <a:latin typeface="Calibri Light"/>
                <a:cs typeface="Calibri Light"/>
              </a:rPr>
              <a:t>1</a:t>
            </a:r>
            <a:r>
              <a:rPr i="0" spc="-65" dirty="0">
                <a:latin typeface="Calibri Light"/>
                <a:cs typeface="Calibri Light"/>
              </a:rPr>
              <a:t> </a:t>
            </a:r>
            <a:r>
              <a:rPr i="0" dirty="0">
                <a:latin typeface="Calibri Light"/>
                <a:cs typeface="Calibri Light"/>
              </a:rPr>
              <a:t>изображении</a:t>
            </a:r>
            <a:r>
              <a:rPr i="0" spc="-35" dirty="0">
                <a:latin typeface="Calibri Light"/>
                <a:cs typeface="Calibri Light"/>
              </a:rPr>
              <a:t> </a:t>
            </a:r>
            <a:r>
              <a:rPr i="0" spc="-25" dirty="0">
                <a:latin typeface="Calibri Light"/>
                <a:cs typeface="Calibri Light"/>
              </a:rPr>
              <a:t>–&gt; </a:t>
            </a:r>
            <a:r>
              <a:rPr i="0" dirty="0">
                <a:latin typeface="Calibri Light"/>
                <a:cs typeface="Calibri Light"/>
              </a:rPr>
              <a:t>выше</a:t>
            </a:r>
            <a:r>
              <a:rPr i="0" spc="-65" dirty="0">
                <a:latin typeface="Calibri Light"/>
                <a:cs typeface="Calibri Light"/>
              </a:rPr>
              <a:t> </a:t>
            </a:r>
            <a:r>
              <a:rPr i="0" spc="-10" dirty="0">
                <a:latin typeface="Calibri Light"/>
                <a:cs typeface="Calibri Light"/>
              </a:rPr>
              <a:t>точность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2208" y="4617720"/>
            <a:ext cx="777240" cy="777240"/>
          </a:xfrm>
          <a:prstGeom prst="rect">
            <a:avLst/>
          </a:prstGeom>
          <a:ln w="9525">
            <a:solidFill>
              <a:srgbClr val="BBBBBB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0"/>
              </a:spcBef>
            </a:pPr>
            <a:endParaRPr sz="14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</a:pPr>
            <a:r>
              <a:rPr sz="1400" spc="-25" dirty="0">
                <a:latin typeface="Segoe UI Light"/>
                <a:cs typeface="Segoe UI Light"/>
              </a:rPr>
              <a:t>SRC</a:t>
            </a:r>
            <a:endParaRPr sz="140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6835" y="4488179"/>
            <a:ext cx="2331720" cy="1036319"/>
          </a:xfrm>
          <a:prstGeom prst="rect">
            <a:avLst/>
          </a:prstGeom>
          <a:ln w="9525">
            <a:solidFill>
              <a:srgbClr val="BBBBBB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7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Segoe UI Light"/>
                <a:cs typeface="Segoe UI Light"/>
              </a:rPr>
              <a:t>СЖАТИЕ</a:t>
            </a:r>
            <a:r>
              <a:rPr sz="1400" spc="-25" dirty="0">
                <a:latin typeface="Segoe UI Light"/>
                <a:cs typeface="Segoe UI Light"/>
              </a:rPr>
              <a:t> </a:t>
            </a:r>
            <a:r>
              <a:rPr sz="1400" dirty="0">
                <a:latin typeface="Segoe UI Light"/>
                <a:cs typeface="Segoe UI Light"/>
              </a:rPr>
              <a:t>СЕГМЕНТОВ</a:t>
            </a:r>
            <a:r>
              <a:rPr sz="1400" spc="-15" dirty="0">
                <a:latin typeface="Segoe UI Light"/>
                <a:cs typeface="Segoe UI Light"/>
              </a:rPr>
              <a:t> </a:t>
            </a:r>
            <a:r>
              <a:rPr sz="1400" spc="-25" dirty="0">
                <a:latin typeface="Segoe UI Light"/>
                <a:cs typeface="Segoe UI Light"/>
              </a:rPr>
              <a:t>ДО</a:t>
            </a:r>
            <a:endParaRPr sz="1400">
              <a:latin typeface="Segoe UI Light"/>
              <a:cs typeface="Segoe UI Light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Segoe UI Light"/>
                <a:cs typeface="Segoe UI Light"/>
              </a:rPr>
              <a:t>224x224</a:t>
            </a:r>
            <a:endParaRPr sz="1400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6715" y="4488179"/>
            <a:ext cx="2330450" cy="1036319"/>
          </a:xfrm>
          <a:prstGeom prst="rect">
            <a:avLst/>
          </a:prstGeom>
          <a:ln w="9525">
            <a:solidFill>
              <a:srgbClr val="BBBBB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49250">
              <a:lnSpc>
                <a:spcPct val="100000"/>
              </a:lnSpc>
            </a:pPr>
            <a:r>
              <a:rPr sz="1400" spc="-10" dirty="0">
                <a:latin typeface="Segoe UI Light"/>
                <a:cs typeface="Segoe UI Light"/>
              </a:rPr>
              <a:t>ПЕРЕКОДИРОВАНИЕ</a:t>
            </a:r>
            <a:endParaRPr sz="1400">
              <a:latin typeface="Segoe UI Light"/>
              <a:cs typeface="Segoe U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34883" y="4488179"/>
            <a:ext cx="2330450" cy="1036319"/>
          </a:xfrm>
          <a:prstGeom prst="rect">
            <a:avLst/>
          </a:prstGeom>
          <a:ln w="9525">
            <a:solidFill>
              <a:srgbClr val="BBBBB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37795">
              <a:lnSpc>
                <a:spcPct val="100000"/>
              </a:lnSpc>
            </a:pPr>
            <a:r>
              <a:rPr sz="1400" dirty="0">
                <a:latin typeface="Segoe UI Light"/>
                <a:cs typeface="Segoe UI Light"/>
              </a:rPr>
              <a:t>РАЗБИЕНИЕ</a:t>
            </a:r>
            <a:r>
              <a:rPr sz="1400" spc="-50" dirty="0">
                <a:latin typeface="Segoe UI Light"/>
                <a:cs typeface="Segoe UI Light"/>
              </a:rPr>
              <a:t> </a:t>
            </a:r>
            <a:r>
              <a:rPr sz="1400" dirty="0">
                <a:latin typeface="Segoe UI Light"/>
                <a:cs typeface="Segoe UI Light"/>
              </a:rPr>
              <a:t>НА</a:t>
            </a:r>
            <a:r>
              <a:rPr sz="1400" spc="-5" dirty="0">
                <a:latin typeface="Segoe UI Light"/>
                <a:cs typeface="Segoe UI Light"/>
              </a:rPr>
              <a:t> </a:t>
            </a:r>
            <a:r>
              <a:rPr sz="1400" spc="-10" dirty="0">
                <a:latin typeface="Segoe UI Light"/>
                <a:cs typeface="Segoe UI Light"/>
              </a:rPr>
              <a:t>ВЫБОРКИ</a:t>
            </a:r>
            <a:endParaRPr sz="1400">
              <a:latin typeface="Segoe UI Light"/>
              <a:cs typeface="Segoe U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83240" y="4617720"/>
            <a:ext cx="777240" cy="777240"/>
          </a:xfrm>
          <a:prstGeom prst="rect">
            <a:avLst/>
          </a:prstGeom>
          <a:ln w="9525">
            <a:solidFill>
              <a:srgbClr val="BBBBBB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0"/>
              </a:spcBef>
            </a:pPr>
            <a:endParaRPr sz="1400">
              <a:latin typeface="Times New Roman"/>
              <a:cs typeface="Times New Roman"/>
            </a:endParaRPr>
          </a:p>
          <a:p>
            <a:pPr marL="178435">
              <a:lnSpc>
                <a:spcPct val="100000"/>
              </a:lnSpc>
            </a:pPr>
            <a:r>
              <a:rPr sz="1400" spc="-20" dirty="0">
                <a:latin typeface="Segoe UI Light"/>
                <a:cs typeface="Segoe UI Light"/>
              </a:rPr>
              <a:t>UNET</a:t>
            </a:r>
            <a:endParaRPr sz="1400">
              <a:latin typeface="Segoe UI Light"/>
              <a:cs typeface="Segoe U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79448" y="4799076"/>
            <a:ext cx="437515" cy="414655"/>
          </a:xfrm>
          <a:custGeom>
            <a:avLst/>
            <a:gdLst/>
            <a:ahLst/>
            <a:cxnLst/>
            <a:rect l="l" t="t" r="r" b="b"/>
            <a:pathLst>
              <a:path w="437514" h="414654">
                <a:moveTo>
                  <a:pt x="230124" y="0"/>
                </a:moveTo>
                <a:lnTo>
                  <a:pt x="230124" y="103631"/>
                </a:lnTo>
                <a:lnTo>
                  <a:pt x="0" y="103631"/>
                </a:lnTo>
                <a:lnTo>
                  <a:pt x="0" y="310896"/>
                </a:lnTo>
                <a:lnTo>
                  <a:pt x="230124" y="310896"/>
                </a:lnTo>
                <a:lnTo>
                  <a:pt x="230124" y="414528"/>
                </a:lnTo>
                <a:lnTo>
                  <a:pt x="437388" y="207263"/>
                </a:lnTo>
                <a:lnTo>
                  <a:pt x="23012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15200" y="4783835"/>
            <a:ext cx="518159" cy="429895"/>
          </a:xfrm>
          <a:custGeom>
            <a:avLst/>
            <a:gdLst/>
            <a:ahLst/>
            <a:cxnLst/>
            <a:rect l="l" t="t" r="r" b="b"/>
            <a:pathLst>
              <a:path w="518159" h="429895">
                <a:moveTo>
                  <a:pt x="518160" y="207264"/>
                </a:moveTo>
                <a:lnTo>
                  <a:pt x="310896" y="0"/>
                </a:lnTo>
                <a:lnTo>
                  <a:pt x="310896" y="15240"/>
                </a:lnTo>
                <a:lnTo>
                  <a:pt x="310896" y="103632"/>
                </a:lnTo>
                <a:lnTo>
                  <a:pt x="0" y="103632"/>
                </a:lnTo>
                <a:lnTo>
                  <a:pt x="0" y="118872"/>
                </a:lnTo>
                <a:lnTo>
                  <a:pt x="0" y="310896"/>
                </a:lnTo>
                <a:lnTo>
                  <a:pt x="0" y="326136"/>
                </a:lnTo>
                <a:lnTo>
                  <a:pt x="310896" y="326136"/>
                </a:lnTo>
                <a:lnTo>
                  <a:pt x="310896" y="414528"/>
                </a:lnTo>
                <a:lnTo>
                  <a:pt x="310896" y="429780"/>
                </a:lnTo>
                <a:lnTo>
                  <a:pt x="518160" y="222504"/>
                </a:lnTo>
                <a:lnTo>
                  <a:pt x="510540" y="214884"/>
                </a:lnTo>
                <a:lnTo>
                  <a:pt x="518160" y="20726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48555" y="4799076"/>
            <a:ext cx="518159" cy="414655"/>
          </a:xfrm>
          <a:custGeom>
            <a:avLst/>
            <a:gdLst/>
            <a:ahLst/>
            <a:cxnLst/>
            <a:rect l="l" t="t" r="r" b="b"/>
            <a:pathLst>
              <a:path w="518160" h="414654">
                <a:moveTo>
                  <a:pt x="310896" y="0"/>
                </a:moveTo>
                <a:lnTo>
                  <a:pt x="310896" y="103631"/>
                </a:lnTo>
                <a:lnTo>
                  <a:pt x="0" y="103631"/>
                </a:lnTo>
                <a:lnTo>
                  <a:pt x="0" y="310896"/>
                </a:lnTo>
                <a:lnTo>
                  <a:pt x="310896" y="310896"/>
                </a:lnTo>
                <a:lnTo>
                  <a:pt x="310896" y="414528"/>
                </a:lnTo>
                <a:lnTo>
                  <a:pt x="518160" y="207263"/>
                </a:lnTo>
                <a:lnTo>
                  <a:pt x="31089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65080" y="4799076"/>
            <a:ext cx="518159" cy="414655"/>
          </a:xfrm>
          <a:custGeom>
            <a:avLst/>
            <a:gdLst/>
            <a:ahLst/>
            <a:cxnLst/>
            <a:rect l="l" t="t" r="r" b="b"/>
            <a:pathLst>
              <a:path w="518159" h="414654">
                <a:moveTo>
                  <a:pt x="310896" y="0"/>
                </a:moveTo>
                <a:lnTo>
                  <a:pt x="310896" y="103631"/>
                </a:lnTo>
                <a:lnTo>
                  <a:pt x="0" y="103631"/>
                </a:lnTo>
                <a:lnTo>
                  <a:pt x="0" y="310896"/>
                </a:lnTo>
                <a:lnTo>
                  <a:pt x="310896" y="310896"/>
                </a:lnTo>
                <a:lnTo>
                  <a:pt x="310896" y="414528"/>
                </a:lnTo>
                <a:lnTo>
                  <a:pt x="518160" y="207263"/>
                </a:lnTo>
                <a:lnTo>
                  <a:pt x="31089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4058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Предобработка</a:t>
            </a:r>
            <a:r>
              <a:rPr spc="-100" dirty="0"/>
              <a:t> </a:t>
            </a:r>
            <a:r>
              <a:rPr spc="-10" dirty="0"/>
              <a:t>данных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2047" y="88392"/>
            <a:ext cx="818388" cy="11719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872437"/>
            <a:ext cx="1814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30" dirty="0">
                <a:latin typeface="Calibri Light"/>
                <a:cs typeface="Calibri Light"/>
              </a:rPr>
              <a:t>Гипотеза</a:t>
            </a:r>
            <a:r>
              <a:rPr sz="2800" i="1" spc="-100" dirty="0">
                <a:latin typeface="Calibri Light"/>
                <a:cs typeface="Calibri Light"/>
              </a:rPr>
              <a:t> </a:t>
            </a:r>
            <a:r>
              <a:rPr sz="2800" i="1" spc="-25" dirty="0">
                <a:latin typeface="Calibri Light"/>
                <a:cs typeface="Calibri Light"/>
              </a:rPr>
              <a:t>2: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208" y="2819400"/>
            <a:ext cx="777240" cy="777240"/>
          </a:xfrm>
          <a:prstGeom prst="rect">
            <a:avLst/>
          </a:prstGeom>
          <a:ln w="9525">
            <a:solidFill>
              <a:srgbClr val="BBBBBB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85"/>
              </a:spcBef>
            </a:pPr>
            <a:endParaRPr sz="14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</a:pPr>
            <a:r>
              <a:rPr sz="1400" spc="-25" dirty="0">
                <a:latin typeface="Segoe UI Light"/>
                <a:cs typeface="Segoe UI Light"/>
              </a:rPr>
              <a:t>SRC</a:t>
            </a:r>
            <a:endParaRPr sz="140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6835" y="2689860"/>
            <a:ext cx="2331720" cy="1036319"/>
          </a:xfrm>
          <a:prstGeom prst="rect">
            <a:avLst/>
          </a:prstGeom>
          <a:ln w="9525">
            <a:solidFill>
              <a:srgbClr val="BBBBBB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65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Segoe UI Light"/>
                <a:cs typeface="Segoe UI Light"/>
              </a:rPr>
              <a:t>СЖАТИЕ</a:t>
            </a:r>
            <a:r>
              <a:rPr sz="1400" spc="-20" dirty="0">
                <a:latin typeface="Segoe UI Light"/>
                <a:cs typeface="Segoe UI Light"/>
              </a:rPr>
              <a:t> </a:t>
            </a:r>
            <a:r>
              <a:rPr sz="1400" dirty="0">
                <a:latin typeface="Segoe UI Light"/>
                <a:cs typeface="Segoe UI Light"/>
              </a:rPr>
              <a:t>СЕГМЕНТОВ</a:t>
            </a:r>
            <a:r>
              <a:rPr sz="1400" spc="-5" dirty="0">
                <a:latin typeface="Segoe UI Light"/>
                <a:cs typeface="Segoe UI Light"/>
              </a:rPr>
              <a:t> </a:t>
            </a:r>
            <a:r>
              <a:rPr sz="1400" spc="-25" dirty="0">
                <a:latin typeface="Segoe UI Light"/>
                <a:cs typeface="Segoe UI Light"/>
              </a:rPr>
              <a:t>ДО</a:t>
            </a:r>
            <a:endParaRPr sz="1400">
              <a:latin typeface="Segoe UI Light"/>
              <a:cs typeface="Segoe UI Light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Segoe UI Light"/>
                <a:cs typeface="Segoe UI Light"/>
              </a:rPr>
              <a:t>224x224</a:t>
            </a:r>
            <a:endParaRPr sz="1400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6715" y="2689860"/>
            <a:ext cx="2330450" cy="1036319"/>
          </a:xfrm>
          <a:prstGeom prst="rect">
            <a:avLst/>
          </a:prstGeom>
          <a:ln w="9525">
            <a:solidFill>
              <a:srgbClr val="BBBBBB"/>
            </a:solidFill>
          </a:ln>
        </p:spPr>
        <p:txBody>
          <a:bodyPr vert="horz" wrap="square" lIns="0" tIns="2038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05"/>
              </a:spcBef>
            </a:pPr>
            <a:endParaRPr sz="1400">
              <a:latin typeface="Times New Roman"/>
              <a:cs typeface="Times New Roman"/>
            </a:endParaRPr>
          </a:p>
          <a:p>
            <a:pPr marL="349250">
              <a:lnSpc>
                <a:spcPct val="100000"/>
              </a:lnSpc>
            </a:pPr>
            <a:r>
              <a:rPr sz="1400" spc="-10" dirty="0">
                <a:latin typeface="Segoe UI Light"/>
                <a:cs typeface="Segoe UI Light"/>
              </a:rPr>
              <a:t>ПЕРЕКОДИРОВАНИЕ</a:t>
            </a:r>
            <a:endParaRPr sz="1400">
              <a:latin typeface="Segoe UI Light"/>
              <a:cs typeface="Segoe U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34883" y="2689860"/>
            <a:ext cx="2330450" cy="1036319"/>
          </a:xfrm>
          <a:prstGeom prst="rect">
            <a:avLst/>
          </a:prstGeom>
          <a:ln w="9525">
            <a:solidFill>
              <a:srgbClr val="BBBBBB"/>
            </a:solidFill>
          </a:ln>
        </p:spPr>
        <p:txBody>
          <a:bodyPr vert="horz" wrap="square" lIns="0" tIns="2038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05"/>
              </a:spcBef>
            </a:pPr>
            <a:endParaRPr sz="1400">
              <a:latin typeface="Times New Roman"/>
              <a:cs typeface="Times New Roman"/>
            </a:endParaRPr>
          </a:p>
          <a:p>
            <a:pPr marL="137795">
              <a:lnSpc>
                <a:spcPct val="100000"/>
              </a:lnSpc>
            </a:pPr>
            <a:r>
              <a:rPr sz="1400" dirty="0">
                <a:latin typeface="Segoe UI Light"/>
                <a:cs typeface="Segoe UI Light"/>
              </a:rPr>
              <a:t>РАЗБИЕНИЕ</a:t>
            </a:r>
            <a:r>
              <a:rPr sz="1400" spc="-50" dirty="0">
                <a:latin typeface="Segoe UI Light"/>
                <a:cs typeface="Segoe UI Light"/>
              </a:rPr>
              <a:t> </a:t>
            </a:r>
            <a:r>
              <a:rPr sz="1400" dirty="0">
                <a:latin typeface="Segoe UI Light"/>
                <a:cs typeface="Segoe UI Light"/>
              </a:rPr>
              <a:t>НА</a:t>
            </a:r>
            <a:r>
              <a:rPr sz="1400" spc="-5" dirty="0">
                <a:latin typeface="Segoe UI Light"/>
                <a:cs typeface="Segoe UI Light"/>
              </a:rPr>
              <a:t> </a:t>
            </a:r>
            <a:r>
              <a:rPr sz="1400" spc="-10" dirty="0">
                <a:latin typeface="Segoe UI Light"/>
                <a:cs typeface="Segoe UI Light"/>
              </a:rPr>
              <a:t>ВЫБОРКИ</a:t>
            </a:r>
            <a:endParaRPr sz="1400">
              <a:latin typeface="Segoe UI Light"/>
              <a:cs typeface="Segoe U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83240" y="2819400"/>
            <a:ext cx="777240" cy="777240"/>
          </a:xfrm>
          <a:prstGeom prst="rect">
            <a:avLst/>
          </a:prstGeom>
          <a:ln w="9525">
            <a:solidFill>
              <a:srgbClr val="BBBBBB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85"/>
              </a:spcBef>
            </a:pPr>
            <a:endParaRPr sz="1400">
              <a:latin typeface="Times New Roman"/>
              <a:cs typeface="Times New Roman"/>
            </a:endParaRPr>
          </a:p>
          <a:p>
            <a:pPr marL="178435">
              <a:lnSpc>
                <a:spcPct val="100000"/>
              </a:lnSpc>
            </a:pPr>
            <a:r>
              <a:rPr sz="1400" spc="-20" dirty="0">
                <a:latin typeface="Segoe UI Light"/>
                <a:cs typeface="Segoe UI Light"/>
              </a:rPr>
              <a:t>UNET</a:t>
            </a:r>
            <a:endParaRPr sz="1400">
              <a:latin typeface="Segoe UI Light"/>
              <a:cs typeface="Segoe U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79448" y="3000755"/>
            <a:ext cx="437515" cy="414655"/>
          </a:xfrm>
          <a:custGeom>
            <a:avLst/>
            <a:gdLst/>
            <a:ahLst/>
            <a:cxnLst/>
            <a:rect l="l" t="t" r="r" b="b"/>
            <a:pathLst>
              <a:path w="437514" h="414654">
                <a:moveTo>
                  <a:pt x="230124" y="0"/>
                </a:moveTo>
                <a:lnTo>
                  <a:pt x="230124" y="103632"/>
                </a:lnTo>
                <a:lnTo>
                  <a:pt x="0" y="103632"/>
                </a:lnTo>
                <a:lnTo>
                  <a:pt x="0" y="310896"/>
                </a:lnTo>
                <a:lnTo>
                  <a:pt x="230124" y="310896"/>
                </a:lnTo>
                <a:lnTo>
                  <a:pt x="230124" y="414528"/>
                </a:lnTo>
                <a:lnTo>
                  <a:pt x="437388" y="207264"/>
                </a:lnTo>
                <a:lnTo>
                  <a:pt x="23012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15200" y="2985515"/>
            <a:ext cx="518159" cy="429895"/>
          </a:xfrm>
          <a:custGeom>
            <a:avLst/>
            <a:gdLst/>
            <a:ahLst/>
            <a:cxnLst/>
            <a:rect l="l" t="t" r="r" b="b"/>
            <a:pathLst>
              <a:path w="518159" h="429895">
                <a:moveTo>
                  <a:pt x="518160" y="207264"/>
                </a:moveTo>
                <a:lnTo>
                  <a:pt x="310896" y="0"/>
                </a:lnTo>
                <a:lnTo>
                  <a:pt x="310896" y="15240"/>
                </a:lnTo>
                <a:lnTo>
                  <a:pt x="310896" y="103632"/>
                </a:lnTo>
                <a:lnTo>
                  <a:pt x="0" y="103632"/>
                </a:lnTo>
                <a:lnTo>
                  <a:pt x="0" y="118872"/>
                </a:lnTo>
                <a:lnTo>
                  <a:pt x="0" y="310896"/>
                </a:lnTo>
                <a:lnTo>
                  <a:pt x="0" y="326136"/>
                </a:lnTo>
                <a:lnTo>
                  <a:pt x="310896" y="326136"/>
                </a:lnTo>
                <a:lnTo>
                  <a:pt x="310896" y="414528"/>
                </a:lnTo>
                <a:lnTo>
                  <a:pt x="310896" y="429768"/>
                </a:lnTo>
                <a:lnTo>
                  <a:pt x="518160" y="222504"/>
                </a:lnTo>
                <a:lnTo>
                  <a:pt x="510540" y="214884"/>
                </a:lnTo>
                <a:lnTo>
                  <a:pt x="518160" y="20726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48555" y="3000755"/>
            <a:ext cx="518159" cy="414655"/>
          </a:xfrm>
          <a:custGeom>
            <a:avLst/>
            <a:gdLst/>
            <a:ahLst/>
            <a:cxnLst/>
            <a:rect l="l" t="t" r="r" b="b"/>
            <a:pathLst>
              <a:path w="518160" h="414654">
                <a:moveTo>
                  <a:pt x="310896" y="0"/>
                </a:moveTo>
                <a:lnTo>
                  <a:pt x="310896" y="103632"/>
                </a:lnTo>
                <a:lnTo>
                  <a:pt x="0" y="103632"/>
                </a:lnTo>
                <a:lnTo>
                  <a:pt x="0" y="310896"/>
                </a:lnTo>
                <a:lnTo>
                  <a:pt x="310896" y="310896"/>
                </a:lnTo>
                <a:lnTo>
                  <a:pt x="310896" y="414528"/>
                </a:lnTo>
                <a:lnTo>
                  <a:pt x="518160" y="207264"/>
                </a:lnTo>
                <a:lnTo>
                  <a:pt x="31089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65080" y="3000755"/>
            <a:ext cx="518159" cy="414655"/>
          </a:xfrm>
          <a:custGeom>
            <a:avLst/>
            <a:gdLst/>
            <a:ahLst/>
            <a:cxnLst/>
            <a:rect l="l" t="t" r="r" b="b"/>
            <a:pathLst>
              <a:path w="518159" h="414654">
                <a:moveTo>
                  <a:pt x="310896" y="0"/>
                </a:moveTo>
                <a:lnTo>
                  <a:pt x="310896" y="103632"/>
                </a:lnTo>
                <a:lnTo>
                  <a:pt x="0" y="103632"/>
                </a:lnTo>
                <a:lnTo>
                  <a:pt x="0" y="310896"/>
                </a:lnTo>
                <a:lnTo>
                  <a:pt x="310896" y="310896"/>
                </a:lnTo>
                <a:lnTo>
                  <a:pt x="310896" y="414528"/>
                </a:lnTo>
                <a:lnTo>
                  <a:pt x="518160" y="207264"/>
                </a:lnTo>
                <a:lnTo>
                  <a:pt x="31089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912" y="4218432"/>
            <a:ext cx="1549908" cy="11628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44367" y="4439411"/>
            <a:ext cx="720852" cy="72085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16682" y="5729985"/>
            <a:ext cx="732028" cy="73202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562" y="5505958"/>
            <a:ext cx="1561084" cy="1173988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5729985" y="5726938"/>
            <a:ext cx="732155" cy="732155"/>
            <a:chOff x="5729985" y="5726938"/>
            <a:chExt cx="732155" cy="732155"/>
          </a:xfrm>
        </p:grpSpPr>
        <p:sp>
          <p:nvSpPr>
            <p:cNvPr id="19" name="object 19"/>
            <p:cNvSpPr/>
            <p:nvPr/>
          </p:nvSpPr>
          <p:spPr>
            <a:xfrm>
              <a:off x="5736335" y="5733288"/>
              <a:ext cx="719455" cy="719455"/>
            </a:xfrm>
            <a:custGeom>
              <a:avLst/>
              <a:gdLst/>
              <a:ahLst/>
              <a:cxnLst/>
              <a:rect l="l" t="t" r="r" b="b"/>
              <a:pathLst>
                <a:path w="719454" h="719454">
                  <a:moveTo>
                    <a:pt x="719327" y="0"/>
                  </a:moveTo>
                  <a:lnTo>
                    <a:pt x="0" y="0"/>
                  </a:lnTo>
                  <a:lnTo>
                    <a:pt x="0" y="719328"/>
                  </a:lnTo>
                  <a:lnTo>
                    <a:pt x="719327" y="719328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36335" y="5733288"/>
              <a:ext cx="719455" cy="719455"/>
            </a:xfrm>
            <a:custGeom>
              <a:avLst/>
              <a:gdLst/>
              <a:ahLst/>
              <a:cxnLst/>
              <a:rect l="l" t="t" r="r" b="b"/>
              <a:pathLst>
                <a:path w="719454" h="719454">
                  <a:moveTo>
                    <a:pt x="0" y="719328"/>
                  </a:moveTo>
                  <a:lnTo>
                    <a:pt x="719327" y="719328"/>
                  </a:lnTo>
                  <a:lnTo>
                    <a:pt x="719327" y="0"/>
                  </a:lnTo>
                  <a:lnTo>
                    <a:pt x="0" y="0"/>
                  </a:lnTo>
                  <a:lnTo>
                    <a:pt x="0" y="71932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36335" y="4384547"/>
            <a:ext cx="719327" cy="720851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8183816" y="4483468"/>
            <a:ext cx="734695" cy="527685"/>
          </a:xfrm>
          <a:custGeom>
            <a:avLst/>
            <a:gdLst/>
            <a:ahLst/>
            <a:cxnLst/>
            <a:rect l="l" t="t" r="r" b="b"/>
            <a:pathLst>
              <a:path w="734695" h="527685">
                <a:moveTo>
                  <a:pt x="658863" y="112953"/>
                </a:moveTo>
                <a:lnTo>
                  <a:pt x="655891" y="98336"/>
                </a:lnTo>
                <a:lnTo>
                  <a:pt x="647801" y="86360"/>
                </a:lnTo>
                <a:lnTo>
                  <a:pt x="635825" y="78270"/>
                </a:lnTo>
                <a:lnTo>
                  <a:pt x="621207" y="75298"/>
                </a:lnTo>
                <a:lnTo>
                  <a:pt x="338836" y="75298"/>
                </a:lnTo>
                <a:lnTo>
                  <a:pt x="228714" y="2819"/>
                </a:lnTo>
                <a:lnTo>
                  <a:pt x="222123" y="0"/>
                </a:lnTo>
                <a:lnTo>
                  <a:pt x="37642" y="0"/>
                </a:lnTo>
                <a:lnTo>
                  <a:pt x="23025" y="2971"/>
                </a:lnTo>
                <a:lnTo>
                  <a:pt x="11049" y="11061"/>
                </a:lnTo>
                <a:lnTo>
                  <a:pt x="2971" y="23037"/>
                </a:lnTo>
                <a:lnTo>
                  <a:pt x="0" y="37655"/>
                </a:lnTo>
                <a:lnTo>
                  <a:pt x="0" y="498868"/>
                </a:lnTo>
                <a:lnTo>
                  <a:pt x="121412" y="204254"/>
                </a:lnTo>
                <a:lnTo>
                  <a:pt x="132372" y="186220"/>
                </a:lnTo>
                <a:lnTo>
                  <a:pt x="147650" y="172250"/>
                </a:lnTo>
                <a:lnTo>
                  <a:pt x="166281" y="163220"/>
                </a:lnTo>
                <a:lnTo>
                  <a:pt x="187299" y="160020"/>
                </a:lnTo>
                <a:lnTo>
                  <a:pt x="658863" y="160020"/>
                </a:lnTo>
                <a:lnTo>
                  <a:pt x="658863" y="112953"/>
                </a:lnTo>
                <a:close/>
              </a:path>
              <a:path w="734695" h="527685">
                <a:moveTo>
                  <a:pt x="734161" y="235318"/>
                </a:moveTo>
                <a:lnTo>
                  <a:pt x="731647" y="221361"/>
                </a:lnTo>
                <a:lnTo>
                  <a:pt x="724636" y="209791"/>
                </a:lnTo>
                <a:lnTo>
                  <a:pt x="713905" y="201561"/>
                </a:lnTo>
                <a:lnTo>
                  <a:pt x="700278" y="197662"/>
                </a:lnTo>
                <a:lnTo>
                  <a:pt x="187299" y="197662"/>
                </a:lnTo>
                <a:lnTo>
                  <a:pt x="155295" y="218376"/>
                </a:lnTo>
                <a:lnTo>
                  <a:pt x="28232" y="527113"/>
                </a:lnTo>
                <a:lnTo>
                  <a:pt x="602386" y="527113"/>
                </a:lnTo>
                <a:lnTo>
                  <a:pt x="730389" y="252260"/>
                </a:lnTo>
                <a:lnTo>
                  <a:pt x="733221" y="246608"/>
                </a:lnTo>
                <a:lnTo>
                  <a:pt x="734161" y="240969"/>
                </a:lnTo>
                <a:lnTo>
                  <a:pt x="734161" y="235318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83816" y="5830684"/>
            <a:ext cx="734695" cy="527685"/>
          </a:xfrm>
          <a:custGeom>
            <a:avLst/>
            <a:gdLst/>
            <a:ahLst/>
            <a:cxnLst/>
            <a:rect l="l" t="t" r="r" b="b"/>
            <a:pathLst>
              <a:path w="734695" h="527685">
                <a:moveTo>
                  <a:pt x="658863" y="112953"/>
                </a:moveTo>
                <a:lnTo>
                  <a:pt x="655891" y="98336"/>
                </a:lnTo>
                <a:lnTo>
                  <a:pt x="647801" y="86360"/>
                </a:lnTo>
                <a:lnTo>
                  <a:pt x="635825" y="78270"/>
                </a:lnTo>
                <a:lnTo>
                  <a:pt x="621207" y="75298"/>
                </a:lnTo>
                <a:lnTo>
                  <a:pt x="338836" y="75298"/>
                </a:lnTo>
                <a:lnTo>
                  <a:pt x="228714" y="2819"/>
                </a:lnTo>
                <a:lnTo>
                  <a:pt x="222123" y="0"/>
                </a:lnTo>
                <a:lnTo>
                  <a:pt x="37642" y="0"/>
                </a:lnTo>
                <a:lnTo>
                  <a:pt x="23025" y="2971"/>
                </a:lnTo>
                <a:lnTo>
                  <a:pt x="11049" y="11061"/>
                </a:lnTo>
                <a:lnTo>
                  <a:pt x="2971" y="23037"/>
                </a:lnTo>
                <a:lnTo>
                  <a:pt x="0" y="37655"/>
                </a:lnTo>
                <a:lnTo>
                  <a:pt x="0" y="498868"/>
                </a:lnTo>
                <a:lnTo>
                  <a:pt x="121412" y="204254"/>
                </a:lnTo>
                <a:lnTo>
                  <a:pt x="132372" y="186220"/>
                </a:lnTo>
                <a:lnTo>
                  <a:pt x="147650" y="172250"/>
                </a:lnTo>
                <a:lnTo>
                  <a:pt x="166281" y="163220"/>
                </a:lnTo>
                <a:lnTo>
                  <a:pt x="187299" y="160020"/>
                </a:lnTo>
                <a:lnTo>
                  <a:pt x="658863" y="160020"/>
                </a:lnTo>
                <a:lnTo>
                  <a:pt x="658863" y="112953"/>
                </a:lnTo>
                <a:close/>
              </a:path>
              <a:path w="734695" h="527685">
                <a:moveTo>
                  <a:pt x="734161" y="235318"/>
                </a:moveTo>
                <a:lnTo>
                  <a:pt x="731647" y="221361"/>
                </a:lnTo>
                <a:lnTo>
                  <a:pt x="724636" y="209791"/>
                </a:lnTo>
                <a:lnTo>
                  <a:pt x="713905" y="201561"/>
                </a:lnTo>
                <a:lnTo>
                  <a:pt x="700278" y="197662"/>
                </a:lnTo>
                <a:lnTo>
                  <a:pt x="187299" y="197662"/>
                </a:lnTo>
                <a:lnTo>
                  <a:pt x="155295" y="218376"/>
                </a:lnTo>
                <a:lnTo>
                  <a:pt x="28232" y="527113"/>
                </a:lnTo>
                <a:lnTo>
                  <a:pt x="602386" y="527113"/>
                </a:lnTo>
                <a:lnTo>
                  <a:pt x="730389" y="252260"/>
                </a:lnTo>
                <a:lnTo>
                  <a:pt x="733221" y="246608"/>
                </a:lnTo>
                <a:lnTo>
                  <a:pt x="734161" y="240969"/>
                </a:lnTo>
                <a:lnTo>
                  <a:pt x="734161" y="235318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64664" y="4678679"/>
            <a:ext cx="437515" cy="242570"/>
          </a:xfrm>
          <a:custGeom>
            <a:avLst/>
            <a:gdLst/>
            <a:ahLst/>
            <a:cxnLst/>
            <a:rect l="l" t="t" r="r" b="b"/>
            <a:pathLst>
              <a:path w="437514" h="242570">
                <a:moveTo>
                  <a:pt x="316230" y="0"/>
                </a:moveTo>
                <a:lnTo>
                  <a:pt x="316230" y="60579"/>
                </a:lnTo>
                <a:lnTo>
                  <a:pt x="0" y="60579"/>
                </a:lnTo>
                <a:lnTo>
                  <a:pt x="0" y="181737"/>
                </a:lnTo>
                <a:lnTo>
                  <a:pt x="316230" y="181737"/>
                </a:lnTo>
                <a:lnTo>
                  <a:pt x="316230" y="242316"/>
                </a:lnTo>
                <a:lnTo>
                  <a:pt x="437388" y="121158"/>
                </a:lnTo>
                <a:lnTo>
                  <a:pt x="31623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86000" y="5971032"/>
            <a:ext cx="437515" cy="243840"/>
          </a:xfrm>
          <a:custGeom>
            <a:avLst/>
            <a:gdLst/>
            <a:ahLst/>
            <a:cxnLst/>
            <a:rect l="l" t="t" r="r" b="b"/>
            <a:pathLst>
              <a:path w="437514" h="243839">
                <a:moveTo>
                  <a:pt x="315468" y="0"/>
                </a:moveTo>
                <a:lnTo>
                  <a:pt x="315468" y="60960"/>
                </a:lnTo>
                <a:lnTo>
                  <a:pt x="0" y="60960"/>
                </a:lnTo>
                <a:lnTo>
                  <a:pt x="0" y="182880"/>
                </a:lnTo>
                <a:lnTo>
                  <a:pt x="315468" y="182880"/>
                </a:lnTo>
                <a:lnTo>
                  <a:pt x="315468" y="243840"/>
                </a:lnTo>
                <a:lnTo>
                  <a:pt x="437388" y="121920"/>
                </a:lnTo>
                <a:lnTo>
                  <a:pt x="31546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12564" y="4678679"/>
            <a:ext cx="437515" cy="242570"/>
          </a:xfrm>
          <a:custGeom>
            <a:avLst/>
            <a:gdLst/>
            <a:ahLst/>
            <a:cxnLst/>
            <a:rect l="l" t="t" r="r" b="b"/>
            <a:pathLst>
              <a:path w="437514" h="242570">
                <a:moveTo>
                  <a:pt x="316230" y="0"/>
                </a:moveTo>
                <a:lnTo>
                  <a:pt x="316230" y="60579"/>
                </a:lnTo>
                <a:lnTo>
                  <a:pt x="0" y="60579"/>
                </a:lnTo>
                <a:lnTo>
                  <a:pt x="0" y="181737"/>
                </a:lnTo>
                <a:lnTo>
                  <a:pt x="316230" y="181737"/>
                </a:lnTo>
                <a:lnTo>
                  <a:pt x="316230" y="242316"/>
                </a:lnTo>
                <a:lnTo>
                  <a:pt x="437388" y="121158"/>
                </a:lnTo>
                <a:lnTo>
                  <a:pt x="31623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76" y="5971032"/>
            <a:ext cx="437515" cy="243840"/>
          </a:xfrm>
          <a:custGeom>
            <a:avLst/>
            <a:gdLst/>
            <a:ahLst/>
            <a:cxnLst/>
            <a:rect l="l" t="t" r="r" b="b"/>
            <a:pathLst>
              <a:path w="437514" h="243839">
                <a:moveTo>
                  <a:pt x="315468" y="0"/>
                </a:moveTo>
                <a:lnTo>
                  <a:pt x="315468" y="60960"/>
                </a:lnTo>
                <a:lnTo>
                  <a:pt x="0" y="60960"/>
                </a:lnTo>
                <a:lnTo>
                  <a:pt x="0" y="182880"/>
                </a:lnTo>
                <a:lnTo>
                  <a:pt x="315468" y="182880"/>
                </a:lnTo>
                <a:lnTo>
                  <a:pt x="315468" y="243840"/>
                </a:lnTo>
                <a:lnTo>
                  <a:pt x="437388" y="121920"/>
                </a:lnTo>
                <a:lnTo>
                  <a:pt x="31546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78980" y="5276088"/>
            <a:ext cx="437515" cy="243840"/>
          </a:xfrm>
          <a:custGeom>
            <a:avLst/>
            <a:gdLst/>
            <a:ahLst/>
            <a:cxnLst/>
            <a:rect l="l" t="t" r="r" b="b"/>
            <a:pathLst>
              <a:path w="437515" h="243839">
                <a:moveTo>
                  <a:pt x="315468" y="0"/>
                </a:moveTo>
                <a:lnTo>
                  <a:pt x="315468" y="60959"/>
                </a:lnTo>
                <a:lnTo>
                  <a:pt x="0" y="60959"/>
                </a:lnTo>
                <a:lnTo>
                  <a:pt x="0" y="182880"/>
                </a:lnTo>
                <a:lnTo>
                  <a:pt x="315468" y="182880"/>
                </a:lnTo>
                <a:lnTo>
                  <a:pt x="315468" y="243840"/>
                </a:lnTo>
                <a:lnTo>
                  <a:pt x="437388" y="121920"/>
                </a:lnTo>
                <a:lnTo>
                  <a:pt x="31546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197720" y="4543755"/>
            <a:ext cx="10928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5" dirty="0">
                <a:latin typeface="Segoe UI Light"/>
                <a:cs typeface="Segoe UI Light"/>
              </a:rPr>
              <a:t>Train</a:t>
            </a:r>
            <a:r>
              <a:rPr sz="2000" spc="-65" dirty="0">
                <a:latin typeface="Segoe UI Light"/>
                <a:cs typeface="Segoe UI Light"/>
              </a:rPr>
              <a:t> </a:t>
            </a:r>
            <a:r>
              <a:rPr sz="2000" spc="-10" dirty="0">
                <a:latin typeface="Segoe UI Light"/>
                <a:cs typeface="Segoe UI Light"/>
              </a:rPr>
              <a:t>(149)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97720" y="5909564"/>
            <a:ext cx="854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Segoe UI Light"/>
                <a:cs typeface="Segoe UI Light"/>
              </a:rPr>
              <a:t>Test</a:t>
            </a:r>
            <a:r>
              <a:rPr sz="2000" spc="-50" dirty="0">
                <a:latin typeface="Segoe UI Light"/>
                <a:cs typeface="Segoe UI Light"/>
              </a:rPr>
              <a:t> </a:t>
            </a:r>
            <a:r>
              <a:rPr sz="2000" spc="-20" dirty="0">
                <a:latin typeface="Segoe UI Light"/>
                <a:cs typeface="Segoe UI Light"/>
              </a:rPr>
              <a:t>(10)</a:t>
            </a:r>
            <a:endParaRPr sz="20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4058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00"/>
              </a:spcBef>
            </a:pPr>
            <a:r>
              <a:rPr dirty="0"/>
              <a:t>Архитектура</a:t>
            </a:r>
            <a:r>
              <a:rPr spc="-35" dirty="0"/>
              <a:t> </a:t>
            </a:r>
            <a:r>
              <a:rPr dirty="0"/>
              <a:t>нейронной</a:t>
            </a:r>
            <a:r>
              <a:rPr spc="-35" dirty="0"/>
              <a:t> </a:t>
            </a:r>
            <a:r>
              <a:rPr spc="-20" dirty="0"/>
              <a:t>сети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2047" y="88392"/>
            <a:ext cx="818388" cy="11719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872437"/>
            <a:ext cx="725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 Light"/>
                <a:cs typeface="Calibri Light"/>
              </a:rPr>
              <a:t>Unet</a:t>
            </a:r>
            <a:endParaRPr sz="28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213" y="2540177"/>
            <a:ext cx="5624472" cy="3374929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464172" y="2515235"/>
          <a:ext cx="5073015" cy="3557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1238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MODEL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HYPERPARAMETERS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1115" marB="0">
                    <a:solidFill>
                      <a:srgbClr val="39579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 Light"/>
                          <a:cs typeface="Calibri Light"/>
                        </a:rPr>
                        <a:t>Input</a:t>
                      </a:r>
                      <a:r>
                        <a:rPr sz="1800" spc="-4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Shape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 Light"/>
                          <a:cs typeface="Calibri Light"/>
                        </a:rPr>
                        <a:t>224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x</a:t>
                      </a:r>
                      <a:r>
                        <a:rPr sz="180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224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x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0" dirty="0">
                          <a:latin typeface="Calibri Light"/>
                          <a:cs typeface="Calibri Light"/>
                        </a:rPr>
                        <a:t>3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0" dirty="0">
                          <a:latin typeface="Calibri Light"/>
                          <a:cs typeface="Calibri Light"/>
                        </a:rPr>
                        <a:t>Padding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20" dirty="0">
                          <a:latin typeface="Calibri Light"/>
                          <a:cs typeface="Calibri Light"/>
                        </a:rPr>
                        <a:t>same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0" dirty="0">
                          <a:latin typeface="Calibri Light"/>
                          <a:cs typeface="Calibri Light"/>
                        </a:rPr>
                        <a:t>Activation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20" dirty="0">
                          <a:latin typeface="Calibri Light"/>
                          <a:cs typeface="Calibri Light"/>
                        </a:rPr>
                        <a:t>ReLu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 Light"/>
                          <a:cs typeface="Calibri Light"/>
                        </a:rPr>
                        <a:t>Batch</a:t>
                      </a:r>
                      <a:r>
                        <a:rPr sz="1800" spc="-6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Normalization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20" dirty="0">
                          <a:latin typeface="Calibri Light"/>
                          <a:cs typeface="Calibri Light"/>
                        </a:rPr>
                        <a:t>True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0" dirty="0">
                          <a:latin typeface="Calibri Light"/>
                          <a:cs typeface="Calibri Light"/>
                        </a:rPr>
                        <a:t>Pretrained</a:t>
                      </a:r>
                      <a:r>
                        <a:rPr sz="1800" spc="-4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Weight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0" dirty="0">
                          <a:latin typeface="Calibri Light"/>
                          <a:cs typeface="Calibri Light"/>
                        </a:rPr>
                        <a:t>VGG16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0" dirty="0">
                          <a:latin typeface="Calibri Light"/>
                          <a:cs typeface="Calibri Light"/>
                        </a:rPr>
                        <a:t>Optimizer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20" dirty="0">
                          <a:latin typeface="Calibri Light"/>
                          <a:cs typeface="Calibri Light"/>
                        </a:rPr>
                        <a:t>Adam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20" dirty="0">
                          <a:latin typeface="Calibri Light"/>
                          <a:cs typeface="Calibri Light"/>
                        </a:rPr>
                        <a:t>Loss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0" dirty="0">
                          <a:latin typeface="Calibri Light"/>
                          <a:cs typeface="Calibri Light"/>
                        </a:rPr>
                        <a:t>binary_crossentropy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0" dirty="0">
                          <a:latin typeface="Calibri Light"/>
                          <a:cs typeface="Calibri Light"/>
                        </a:rPr>
                        <a:t>Metrics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320040" marR="10337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10" dirty="0">
                          <a:latin typeface="Calibri Light"/>
                          <a:cs typeface="Calibri Light"/>
                        </a:rPr>
                        <a:t>Sørensen–Dice coefficient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4058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00"/>
              </a:spcBef>
            </a:pPr>
            <a:r>
              <a:rPr dirty="0"/>
              <a:t>Архитектура</a:t>
            </a:r>
            <a:r>
              <a:rPr spc="-35" dirty="0"/>
              <a:t> </a:t>
            </a:r>
            <a:r>
              <a:rPr dirty="0"/>
              <a:t>нейронной</a:t>
            </a:r>
            <a:r>
              <a:rPr spc="-35" dirty="0"/>
              <a:t> </a:t>
            </a:r>
            <a:r>
              <a:rPr spc="-20" dirty="0"/>
              <a:t>сети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2047" y="88392"/>
            <a:ext cx="818388" cy="11719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872437"/>
            <a:ext cx="149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 Light"/>
                <a:cs typeface="Calibri Light"/>
              </a:rPr>
              <a:t>Обучение</a:t>
            </a:r>
            <a:endParaRPr sz="2800">
              <a:latin typeface="Calibri Light"/>
              <a:cs typeface="Calibri Ligh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13728" y="1613153"/>
          <a:ext cx="5073015" cy="2540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4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1238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MODEL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HYPERPARAMETERS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0480" marB="0">
                    <a:solidFill>
                      <a:srgbClr val="39579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 Light"/>
                          <a:cs typeface="Calibri Light"/>
                        </a:rPr>
                        <a:t>Batch</a:t>
                      </a:r>
                      <a:r>
                        <a:rPr sz="1800" spc="-6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20" dirty="0">
                          <a:latin typeface="Calibri Light"/>
                          <a:cs typeface="Calibri Light"/>
                        </a:rPr>
                        <a:t>size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0" dirty="0">
                          <a:latin typeface="Calibri Light"/>
                          <a:cs typeface="Calibri Light"/>
                        </a:rPr>
                        <a:t>3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111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0" dirty="0">
                          <a:latin typeface="Calibri Light"/>
                          <a:cs typeface="Calibri Light"/>
                        </a:rPr>
                        <a:t>Epoch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25" dirty="0">
                          <a:latin typeface="Calibri Light"/>
                          <a:cs typeface="Calibri Light"/>
                        </a:rPr>
                        <a:t>60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20" dirty="0">
                          <a:latin typeface="Calibri Light"/>
                          <a:cs typeface="Calibri Light"/>
                        </a:rPr>
                        <a:t>Time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 Light"/>
                          <a:cs typeface="Calibri Light"/>
                        </a:rPr>
                        <a:t>27</a:t>
                      </a:r>
                      <a:r>
                        <a:rPr sz="180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25" dirty="0">
                          <a:latin typeface="Calibri Light"/>
                          <a:cs typeface="Calibri Light"/>
                        </a:rPr>
                        <a:t>min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 Light"/>
                          <a:cs typeface="Calibri Light"/>
                        </a:rPr>
                        <a:t>Model</a:t>
                      </a:r>
                      <a:r>
                        <a:rPr sz="1800" spc="-4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Checkpoint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20" dirty="0">
                          <a:latin typeface="Calibri Light"/>
                          <a:cs typeface="Calibri Light"/>
                        </a:rPr>
                        <a:t>True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 Light"/>
                          <a:cs typeface="Calibri Light"/>
                        </a:rPr>
                        <a:t>Loss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(on</a:t>
                      </a:r>
                      <a:r>
                        <a:rPr sz="180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54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epoch)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0" dirty="0">
                          <a:latin typeface="Calibri Light"/>
                          <a:cs typeface="Calibri Light"/>
                        </a:rPr>
                        <a:t>0.1210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marL="92075">
                        <a:lnSpc>
                          <a:spcPts val="215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 Light"/>
                          <a:cs typeface="Calibri Light"/>
                        </a:rPr>
                        <a:t>Dice</a:t>
                      </a:r>
                      <a:r>
                        <a:rPr sz="180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Coef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(on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54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epoch)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2150"/>
                        </a:lnSpc>
                        <a:spcBef>
                          <a:spcPts val="110"/>
                        </a:spcBef>
                      </a:pPr>
                      <a:r>
                        <a:rPr sz="1800" spc="-10" dirty="0">
                          <a:latin typeface="Calibri Light"/>
                          <a:cs typeface="Calibri Light"/>
                        </a:rPr>
                        <a:t>0.9437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628900" y="1610867"/>
            <a:ext cx="3465829" cy="2298700"/>
            <a:chOff x="2628900" y="1610867"/>
            <a:chExt cx="3465829" cy="22987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7975" y="1640808"/>
              <a:ext cx="3436722" cy="22235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8900" y="1610867"/>
              <a:ext cx="3465576" cy="229819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595372" y="4002023"/>
            <a:ext cx="3499485" cy="2339340"/>
            <a:chOff x="2595372" y="4002023"/>
            <a:chExt cx="3499485" cy="233934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4290" y="4030932"/>
              <a:ext cx="3441267" cy="226205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5372" y="4002023"/>
              <a:ext cx="3499104" cy="23301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86427" y="6176772"/>
              <a:ext cx="794003" cy="1645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4058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00"/>
              </a:spcBef>
            </a:pPr>
            <a:r>
              <a:rPr dirty="0"/>
              <a:t>Выделение</a:t>
            </a:r>
            <a:r>
              <a:rPr spc="-95" dirty="0"/>
              <a:t> </a:t>
            </a:r>
            <a:r>
              <a:rPr dirty="0"/>
              <a:t>болотистых</a:t>
            </a:r>
            <a:r>
              <a:rPr spc="-80" dirty="0"/>
              <a:t> </a:t>
            </a:r>
            <a:r>
              <a:rPr spc="-10" dirty="0"/>
              <a:t>участков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2047" y="88392"/>
            <a:ext cx="818388" cy="11719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4087" y="2907792"/>
            <a:ext cx="777240" cy="777240"/>
          </a:xfrm>
          <a:prstGeom prst="rect">
            <a:avLst/>
          </a:prstGeom>
          <a:ln w="9525">
            <a:solidFill>
              <a:srgbClr val="BBBBBB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0"/>
              </a:spcBef>
            </a:pPr>
            <a:endParaRPr sz="1400">
              <a:latin typeface="Times New Roman"/>
              <a:cs typeface="Times New Roman"/>
            </a:endParaRPr>
          </a:p>
          <a:p>
            <a:pPr marL="235585">
              <a:lnSpc>
                <a:spcPct val="100000"/>
              </a:lnSpc>
            </a:pPr>
            <a:r>
              <a:rPr sz="1400" spc="-25" dirty="0">
                <a:latin typeface="Segoe UI Light"/>
                <a:cs typeface="Segoe UI Light"/>
              </a:rPr>
              <a:t>IMG</a:t>
            </a:r>
            <a:endParaRPr sz="1400">
              <a:latin typeface="Segoe UI Light"/>
              <a:cs typeface="Segoe U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8716" y="2778251"/>
            <a:ext cx="2331720" cy="1036319"/>
          </a:xfrm>
          <a:prstGeom prst="rect">
            <a:avLst/>
          </a:prstGeom>
          <a:ln w="9525">
            <a:solidFill>
              <a:srgbClr val="BBBBBB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9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30" dirty="0">
                <a:latin typeface="Segoe UI Light"/>
                <a:cs typeface="Segoe UI Light"/>
              </a:rPr>
              <a:t>TO</a:t>
            </a:r>
            <a:r>
              <a:rPr sz="1800" spc="-90" dirty="0">
                <a:latin typeface="Segoe UI Light"/>
                <a:cs typeface="Segoe UI Light"/>
              </a:rPr>
              <a:t> </a:t>
            </a:r>
            <a:r>
              <a:rPr sz="1800" spc="-25" dirty="0">
                <a:latin typeface="Segoe UI Light"/>
                <a:cs typeface="Segoe UI Light"/>
              </a:rPr>
              <a:t>HSV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8596" y="2778251"/>
            <a:ext cx="2331720" cy="1036319"/>
          </a:xfrm>
          <a:prstGeom prst="rect">
            <a:avLst/>
          </a:prstGeom>
          <a:ln w="9525">
            <a:solidFill>
              <a:srgbClr val="BBBBBB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90"/>
              </a:spcBef>
            </a:pPr>
            <a:endParaRPr sz="18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Segoe UI Light"/>
                <a:cs typeface="Segoe UI Light"/>
              </a:rPr>
              <a:t>БИНАРИЗАЦИЯ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6764" y="2907792"/>
            <a:ext cx="777240" cy="777240"/>
          </a:xfrm>
          <a:prstGeom prst="rect">
            <a:avLst/>
          </a:prstGeom>
          <a:ln w="9525">
            <a:solidFill>
              <a:srgbClr val="BBBBBB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0"/>
              </a:spcBef>
            </a:pPr>
            <a:endParaRPr sz="1400">
              <a:latin typeface="Times New Roman"/>
              <a:cs typeface="Times New Roman"/>
            </a:endParaRPr>
          </a:p>
          <a:p>
            <a:pPr marL="166370">
              <a:lnSpc>
                <a:spcPct val="100000"/>
              </a:lnSpc>
            </a:pPr>
            <a:r>
              <a:rPr sz="1400" spc="-20" dirty="0">
                <a:latin typeface="Segoe UI Light"/>
                <a:cs typeface="Segoe UI Light"/>
              </a:rPr>
              <a:t>MASK</a:t>
            </a:r>
            <a:endParaRPr sz="1400">
              <a:latin typeface="Segoe UI Light"/>
              <a:cs typeface="Segoe U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81327" y="3089148"/>
            <a:ext cx="437515" cy="414655"/>
          </a:xfrm>
          <a:custGeom>
            <a:avLst/>
            <a:gdLst/>
            <a:ahLst/>
            <a:cxnLst/>
            <a:rect l="l" t="t" r="r" b="b"/>
            <a:pathLst>
              <a:path w="437514" h="414654">
                <a:moveTo>
                  <a:pt x="230123" y="0"/>
                </a:moveTo>
                <a:lnTo>
                  <a:pt x="230123" y="103631"/>
                </a:lnTo>
                <a:lnTo>
                  <a:pt x="0" y="103631"/>
                </a:lnTo>
                <a:lnTo>
                  <a:pt x="0" y="310896"/>
                </a:lnTo>
                <a:lnTo>
                  <a:pt x="230123" y="310896"/>
                </a:lnTo>
                <a:lnTo>
                  <a:pt x="230123" y="414527"/>
                </a:lnTo>
                <a:lnTo>
                  <a:pt x="437388" y="207263"/>
                </a:lnTo>
                <a:lnTo>
                  <a:pt x="23012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50435" y="3089148"/>
            <a:ext cx="518159" cy="414655"/>
          </a:xfrm>
          <a:custGeom>
            <a:avLst/>
            <a:gdLst/>
            <a:ahLst/>
            <a:cxnLst/>
            <a:rect l="l" t="t" r="r" b="b"/>
            <a:pathLst>
              <a:path w="518160" h="414654">
                <a:moveTo>
                  <a:pt x="310896" y="0"/>
                </a:moveTo>
                <a:lnTo>
                  <a:pt x="310896" y="103631"/>
                </a:lnTo>
                <a:lnTo>
                  <a:pt x="0" y="103631"/>
                </a:lnTo>
                <a:lnTo>
                  <a:pt x="0" y="310896"/>
                </a:lnTo>
                <a:lnTo>
                  <a:pt x="310896" y="310896"/>
                </a:lnTo>
                <a:lnTo>
                  <a:pt x="310896" y="414527"/>
                </a:lnTo>
                <a:lnTo>
                  <a:pt x="518160" y="207263"/>
                </a:lnTo>
                <a:lnTo>
                  <a:pt x="31089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18604" y="3089148"/>
            <a:ext cx="518159" cy="414655"/>
          </a:xfrm>
          <a:custGeom>
            <a:avLst/>
            <a:gdLst/>
            <a:ahLst/>
            <a:cxnLst/>
            <a:rect l="l" t="t" r="r" b="b"/>
            <a:pathLst>
              <a:path w="518159" h="414654">
                <a:moveTo>
                  <a:pt x="310896" y="0"/>
                </a:moveTo>
                <a:lnTo>
                  <a:pt x="310896" y="103631"/>
                </a:lnTo>
                <a:lnTo>
                  <a:pt x="0" y="103631"/>
                </a:lnTo>
                <a:lnTo>
                  <a:pt x="0" y="310896"/>
                </a:lnTo>
                <a:lnTo>
                  <a:pt x="310896" y="310896"/>
                </a:lnTo>
                <a:lnTo>
                  <a:pt x="310896" y="414527"/>
                </a:lnTo>
                <a:lnTo>
                  <a:pt x="518160" y="207263"/>
                </a:lnTo>
                <a:lnTo>
                  <a:pt x="31089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72" y="4492752"/>
            <a:ext cx="1969008" cy="147675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00316" y="4424171"/>
            <a:ext cx="2060448" cy="154533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21823" y="2523744"/>
            <a:ext cx="2058924" cy="1545335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9054083" y="3089148"/>
            <a:ext cx="518159" cy="414655"/>
          </a:xfrm>
          <a:custGeom>
            <a:avLst/>
            <a:gdLst/>
            <a:ahLst/>
            <a:cxnLst/>
            <a:rect l="l" t="t" r="r" b="b"/>
            <a:pathLst>
              <a:path w="518159" h="414654">
                <a:moveTo>
                  <a:pt x="310896" y="0"/>
                </a:moveTo>
                <a:lnTo>
                  <a:pt x="310896" y="103631"/>
                </a:lnTo>
                <a:lnTo>
                  <a:pt x="0" y="103631"/>
                </a:lnTo>
                <a:lnTo>
                  <a:pt x="0" y="310896"/>
                </a:lnTo>
                <a:lnTo>
                  <a:pt x="310896" y="310896"/>
                </a:lnTo>
                <a:lnTo>
                  <a:pt x="310896" y="414527"/>
                </a:lnTo>
                <a:lnTo>
                  <a:pt x="518160" y="207263"/>
                </a:lnTo>
                <a:lnTo>
                  <a:pt x="31089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4058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00"/>
              </a:spcBef>
            </a:pPr>
            <a:r>
              <a:rPr dirty="0"/>
              <a:t>Волновой</a:t>
            </a:r>
            <a:r>
              <a:rPr spc="-20" dirty="0"/>
              <a:t> </a:t>
            </a:r>
            <a:r>
              <a:rPr spc="-10" dirty="0"/>
              <a:t>алгоритм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2047" y="88392"/>
            <a:ext cx="818388" cy="11719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807444"/>
            <a:ext cx="5840095" cy="1989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5"/>
              </a:spcBef>
            </a:pPr>
            <a:r>
              <a:rPr sz="2800" dirty="0">
                <a:latin typeface="Calibri Light"/>
                <a:cs typeface="Calibri Light"/>
              </a:rPr>
              <a:t>Алгоритм</a:t>
            </a:r>
            <a:r>
              <a:rPr sz="2800" spc="-70" dirty="0">
                <a:latin typeface="Calibri Light"/>
                <a:cs typeface="Calibri Light"/>
              </a:rPr>
              <a:t> </a:t>
            </a:r>
            <a:r>
              <a:rPr sz="2800" dirty="0">
                <a:latin typeface="Calibri Light"/>
                <a:cs typeface="Calibri Light"/>
              </a:rPr>
              <a:t>Ли</a:t>
            </a:r>
            <a:r>
              <a:rPr sz="2800" spc="-50" dirty="0">
                <a:latin typeface="Calibri Light"/>
                <a:cs typeface="Calibri Light"/>
              </a:rPr>
              <a:t> </a:t>
            </a:r>
            <a:r>
              <a:rPr sz="2800" dirty="0">
                <a:latin typeface="Calibri Light"/>
                <a:cs typeface="Calibri Light"/>
              </a:rPr>
              <a:t>—</a:t>
            </a:r>
            <a:r>
              <a:rPr sz="2800" spc="-50" dirty="0">
                <a:latin typeface="Calibri Light"/>
                <a:cs typeface="Calibri Light"/>
              </a:rPr>
              <a:t> </a:t>
            </a:r>
            <a:r>
              <a:rPr sz="2800" dirty="0">
                <a:latin typeface="Calibri Light"/>
                <a:cs typeface="Calibri Light"/>
              </a:rPr>
              <a:t>алгоритм</a:t>
            </a:r>
            <a:r>
              <a:rPr sz="2800" spc="-65" dirty="0">
                <a:latin typeface="Calibri Light"/>
                <a:cs typeface="Calibri Light"/>
              </a:rPr>
              <a:t> </a:t>
            </a:r>
            <a:r>
              <a:rPr sz="2800" dirty="0">
                <a:latin typeface="Calibri Light"/>
                <a:cs typeface="Calibri Light"/>
              </a:rPr>
              <a:t>поиска</a:t>
            </a:r>
            <a:r>
              <a:rPr sz="2800" spc="-75" dirty="0">
                <a:latin typeface="Calibri Light"/>
                <a:cs typeface="Calibri Light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пути, </a:t>
            </a:r>
            <a:r>
              <a:rPr sz="2800" dirty="0">
                <a:latin typeface="Calibri Light"/>
                <a:cs typeface="Calibri Light"/>
              </a:rPr>
              <a:t>алгоритм</a:t>
            </a:r>
            <a:r>
              <a:rPr sz="2800" spc="-95" dirty="0">
                <a:latin typeface="Calibri Light"/>
                <a:cs typeface="Calibri Light"/>
              </a:rPr>
              <a:t> </a:t>
            </a:r>
            <a:r>
              <a:rPr sz="2800" dirty="0">
                <a:latin typeface="Calibri Light"/>
                <a:cs typeface="Calibri Light"/>
              </a:rPr>
              <a:t>поиска</a:t>
            </a:r>
            <a:r>
              <a:rPr sz="2800" spc="-95" dirty="0">
                <a:latin typeface="Calibri Light"/>
                <a:cs typeface="Calibri Light"/>
              </a:rPr>
              <a:t> </a:t>
            </a:r>
            <a:r>
              <a:rPr sz="2800" dirty="0">
                <a:latin typeface="Calibri Light"/>
                <a:cs typeface="Calibri Light"/>
              </a:rPr>
              <a:t>кратчайшего</a:t>
            </a:r>
            <a:r>
              <a:rPr sz="2800" spc="-85" dirty="0">
                <a:latin typeface="Calibri Light"/>
                <a:cs typeface="Calibri Light"/>
              </a:rPr>
              <a:t> </a:t>
            </a:r>
            <a:r>
              <a:rPr sz="2800" dirty="0">
                <a:latin typeface="Calibri Light"/>
                <a:cs typeface="Calibri Light"/>
              </a:rPr>
              <a:t>пути</a:t>
            </a:r>
            <a:r>
              <a:rPr sz="2800" spc="-75" dirty="0">
                <a:latin typeface="Calibri Light"/>
                <a:cs typeface="Calibri Light"/>
              </a:rPr>
              <a:t> </a:t>
            </a:r>
            <a:r>
              <a:rPr sz="2800" spc="-25" dirty="0">
                <a:latin typeface="Calibri Light"/>
                <a:cs typeface="Calibri Light"/>
              </a:rPr>
              <a:t>на </a:t>
            </a:r>
            <a:r>
              <a:rPr sz="2800" dirty="0">
                <a:latin typeface="Calibri Light"/>
                <a:cs typeface="Calibri Light"/>
              </a:rPr>
              <a:t>планарном</a:t>
            </a:r>
            <a:r>
              <a:rPr sz="2800" spc="-40" dirty="0">
                <a:latin typeface="Calibri Light"/>
                <a:cs typeface="Calibri Light"/>
              </a:rPr>
              <a:t> </a:t>
            </a:r>
            <a:r>
              <a:rPr sz="2800" dirty="0">
                <a:latin typeface="Calibri Light"/>
                <a:cs typeface="Calibri Light"/>
              </a:rPr>
              <a:t>графе.</a:t>
            </a:r>
            <a:r>
              <a:rPr sz="2800" spc="-35" dirty="0">
                <a:latin typeface="Calibri Light"/>
                <a:cs typeface="Calibri Light"/>
              </a:rPr>
              <a:t> </a:t>
            </a:r>
            <a:r>
              <a:rPr sz="2800" dirty="0">
                <a:latin typeface="Calibri Light"/>
                <a:cs typeface="Calibri Light"/>
              </a:rPr>
              <a:t>Основан</a:t>
            </a:r>
            <a:r>
              <a:rPr sz="2800" spc="-25" dirty="0">
                <a:latin typeface="Calibri Light"/>
                <a:cs typeface="Calibri Light"/>
              </a:rPr>
              <a:t> </a:t>
            </a:r>
            <a:r>
              <a:rPr sz="2800" dirty="0">
                <a:latin typeface="Calibri Light"/>
                <a:cs typeface="Calibri Light"/>
              </a:rPr>
              <a:t>на</a:t>
            </a:r>
            <a:r>
              <a:rPr sz="2800" spc="-25" dirty="0">
                <a:latin typeface="Calibri Light"/>
                <a:cs typeface="Calibri Light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методах </a:t>
            </a:r>
            <a:r>
              <a:rPr sz="2800" dirty="0">
                <a:latin typeface="Calibri Light"/>
                <a:cs typeface="Calibri Light"/>
              </a:rPr>
              <a:t>поиска</a:t>
            </a:r>
            <a:r>
              <a:rPr sz="2800" spc="-25" dirty="0">
                <a:latin typeface="Calibri Light"/>
                <a:cs typeface="Calibri Light"/>
              </a:rPr>
              <a:t> </a:t>
            </a:r>
            <a:r>
              <a:rPr sz="2800" dirty="0">
                <a:latin typeface="Calibri Light"/>
                <a:cs typeface="Calibri Light"/>
              </a:rPr>
              <a:t>в</a:t>
            </a:r>
            <a:r>
              <a:rPr sz="2800" spc="-15" dirty="0">
                <a:latin typeface="Calibri Light"/>
                <a:cs typeface="Calibri Light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ширину.</a:t>
            </a:r>
            <a:endParaRPr sz="28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48728" y="1825751"/>
            <a:ext cx="3997029" cy="3025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2916" y="4076700"/>
            <a:ext cx="2353056" cy="158038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68571" y="4076700"/>
            <a:ext cx="2371725" cy="1600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771901" y="6011062"/>
            <a:ext cx="2827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Работа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волнового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алгоритма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</a:rPr>
              <a:t>Схема </a:t>
            </a:r>
            <a:r>
              <a:rPr sz="4400" spc="-10" dirty="0">
                <a:solidFill>
                  <a:srgbClr val="000000"/>
                </a:solidFill>
              </a:rPr>
              <a:t>алгоритма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43811" y="1677923"/>
            <a:ext cx="2268220" cy="927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485140" marR="115570" indent="-361315">
              <a:lnSpc>
                <a:spcPct val="100000"/>
              </a:lnSpc>
              <a:spcBef>
                <a:spcPts val="1370"/>
              </a:spcBef>
            </a:pPr>
            <a:r>
              <a:rPr sz="1800" dirty="0">
                <a:latin typeface="Calibri Light"/>
                <a:cs typeface="Calibri Light"/>
              </a:rPr>
              <a:t>Импорт</a:t>
            </a:r>
            <a:r>
              <a:rPr sz="1800" spc="-5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полученного изображения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0332" y="1677923"/>
            <a:ext cx="2268220" cy="927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20675" marR="311785" algn="ctr">
              <a:lnSpc>
                <a:spcPct val="100000"/>
              </a:lnSpc>
              <a:spcBef>
                <a:spcPts val="290"/>
              </a:spcBef>
            </a:pPr>
            <a:r>
              <a:rPr sz="1800" spc="-10" dirty="0">
                <a:latin typeface="Calibri Light"/>
                <a:cs typeface="Calibri Light"/>
              </a:rPr>
              <a:t>Преобразование </a:t>
            </a:r>
            <a:r>
              <a:rPr sz="1800" dirty="0">
                <a:latin typeface="Calibri Light"/>
                <a:cs typeface="Calibri Light"/>
              </a:rPr>
              <a:t>изображения</a:t>
            </a:r>
            <a:r>
              <a:rPr sz="1800" spc="-60" dirty="0">
                <a:latin typeface="Calibri Light"/>
                <a:cs typeface="Calibri Light"/>
              </a:rPr>
              <a:t> </a:t>
            </a:r>
            <a:r>
              <a:rPr sz="1800" spc="-50" dirty="0">
                <a:latin typeface="Calibri Light"/>
                <a:cs typeface="Calibri Light"/>
              </a:rPr>
              <a:t>в </a:t>
            </a:r>
            <a:r>
              <a:rPr sz="1800" dirty="0">
                <a:latin typeface="Calibri Light"/>
                <a:cs typeface="Calibri Light"/>
              </a:rPr>
              <a:t>матричный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spc="-25" dirty="0">
                <a:latin typeface="Calibri Light"/>
                <a:cs typeface="Calibri Light"/>
              </a:rPr>
              <a:t>вид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6852" y="1677923"/>
            <a:ext cx="2269490" cy="927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485775" marR="176530" indent="-302260">
              <a:lnSpc>
                <a:spcPct val="100000"/>
              </a:lnSpc>
              <a:spcBef>
                <a:spcPts val="1370"/>
              </a:spcBef>
            </a:pPr>
            <a:r>
              <a:rPr sz="1800" dirty="0">
                <a:latin typeface="Calibri Light"/>
                <a:cs typeface="Calibri Light"/>
              </a:rPr>
              <a:t>Запуск</a:t>
            </a:r>
            <a:r>
              <a:rPr sz="1800" spc="-2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окна</a:t>
            </a:r>
            <a:r>
              <a:rPr sz="1800" spc="-10" dirty="0">
                <a:latin typeface="Calibri Light"/>
                <a:cs typeface="Calibri Light"/>
              </a:rPr>
              <a:t> вывода изображения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53371" y="1677923"/>
            <a:ext cx="2269490" cy="927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90"/>
              </a:spcBef>
            </a:pPr>
            <a:r>
              <a:rPr sz="1800" dirty="0">
                <a:latin typeface="Calibri Light"/>
                <a:cs typeface="Calibri Light"/>
              </a:rPr>
              <a:t>Выбор</a:t>
            </a:r>
            <a:r>
              <a:rPr sz="1800" spc="-7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начальной</a:t>
            </a:r>
            <a:r>
              <a:rPr sz="1800" spc="-65" dirty="0">
                <a:latin typeface="Calibri Light"/>
                <a:cs typeface="Calibri Light"/>
              </a:rPr>
              <a:t> </a:t>
            </a:r>
            <a:r>
              <a:rPr sz="1800" spc="-50" dirty="0">
                <a:latin typeface="Calibri Light"/>
                <a:cs typeface="Calibri Light"/>
              </a:rPr>
              <a:t>и</a:t>
            </a:r>
            <a:endParaRPr sz="1800">
              <a:latin typeface="Calibri Light"/>
              <a:cs typeface="Calibri Light"/>
            </a:endParaRPr>
          </a:p>
          <a:p>
            <a:pPr marL="379730" marR="372110" algn="ctr">
              <a:lnSpc>
                <a:spcPct val="100000"/>
              </a:lnSpc>
            </a:pPr>
            <a:r>
              <a:rPr sz="1800" dirty="0">
                <a:latin typeface="Calibri Light"/>
                <a:cs typeface="Calibri Light"/>
              </a:rPr>
              <a:t>конечной</a:t>
            </a:r>
            <a:r>
              <a:rPr sz="1800" spc="-7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точки движения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57771" y="3383279"/>
            <a:ext cx="2269490" cy="925194"/>
          </a:xfrm>
          <a:custGeom>
            <a:avLst/>
            <a:gdLst/>
            <a:ahLst/>
            <a:cxnLst/>
            <a:rect l="l" t="t" r="r" b="b"/>
            <a:pathLst>
              <a:path w="2269490" h="925195">
                <a:moveTo>
                  <a:pt x="0" y="925068"/>
                </a:moveTo>
                <a:lnTo>
                  <a:pt x="2269235" y="925068"/>
                </a:lnTo>
                <a:lnTo>
                  <a:pt x="2269235" y="0"/>
                </a:lnTo>
                <a:lnTo>
                  <a:pt x="0" y="0"/>
                </a:lnTo>
                <a:lnTo>
                  <a:pt x="0" y="92506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87057" y="3543680"/>
            <a:ext cx="20104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 Light"/>
                <a:cs typeface="Calibri Light"/>
              </a:rPr>
              <a:t>Координаты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spc="-50" dirty="0">
                <a:latin typeface="Calibri Light"/>
                <a:cs typeface="Calibri Light"/>
              </a:rPr>
              <a:t>в</a:t>
            </a:r>
            <a:endParaRPr sz="18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Calibri Light"/>
                <a:cs typeface="Calibri Light"/>
              </a:rPr>
              <a:t>допустимой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области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53371" y="3383279"/>
            <a:ext cx="2269490" cy="925194"/>
          </a:xfrm>
          <a:custGeom>
            <a:avLst/>
            <a:gdLst/>
            <a:ahLst/>
            <a:cxnLst/>
            <a:rect l="l" t="t" r="r" b="b"/>
            <a:pathLst>
              <a:path w="2269490" h="925195">
                <a:moveTo>
                  <a:pt x="0" y="925068"/>
                </a:moveTo>
                <a:lnTo>
                  <a:pt x="2269235" y="925068"/>
                </a:lnTo>
                <a:lnTo>
                  <a:pt x="2269235" y="0"/>
                </a:lnTo>
                <a:lnTo>
                  <a:pt x="0" y="0"/>
                </a:lnTo>
                <a:lnTo>
                  <a:pt x="0" y="92506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80472" y="3406520"/>
            <a:ext cx="14179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 Light"/>
                <a:cs typeface="Calibri Light"/>
              </a:rPr>
              <a:t>Координаты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spc="-50" dirty="0">
                <a:latin typeface="Calibri Light"/>
                <a:cs typeface="Calibri Light"/>
              </a:rPr>
              <a:t>в </a:t>
            </a:r>
            <a:r>
              <a:rPr sz="1800" spc="-10" dirty="0">
                <a:latin typeface="Calibri Light"/>
                <a:cs typeface="Calibri Light"/>
              </a:rPr>
              <a:t>недопустимой области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62171" y="3383279"/>
            <a:ext cx="2269490" cy="92519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360"/>
              </a:spcBef>
            </a:pPr>
            <a:r>
              <a:rPr sz="1800" spc="-10" dirty="0">
                <a:latin typeface="Calibri Light"/>
                <a:cs typeface="Calibri Light"/>
              </a:rPr>
              <a:t>Распознавание</a:t>
            </a:r>
            <a:endParaRPr sz="18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Calibri Light"/>
                <a:cs typeface="Calibri Light"/>
              </a:rPr>
              <a:t>областей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8891" y="3383279"/>
            <a:ext cx="2757170" cy="92519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223520" marR="215265" indent="-1270" algn="ctr">
              <a:lnSpc>
                <a:spcPct val="100000"/>
              </a:lnSpc>
              <a:spcBef>
                <a:spcPts val="280"/>
              </a:spcBef>
            </a:pPr>
            <a:r>
              <a:rPr sz="1800" spc="-10" dirty="0">
                <a:latin typeface="Calibri Light"/>
                <a:cs typeface="Calibri Light"/>
              </a:rPr>
              <a:t>Построение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пути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spc="-25" dirty="0">
                <a:latin typeface="Calibri Light"/>
                <a:cs typeface="Calibri Light"/>
              </a:rPr>
              <a:t>по </a:t>
            </a:r>
            <a:r>
              <a:rPr sz="1800" dirty="0">
                <a:latin typeface="Calibri Light"/>
                <a:cs typeface="Calibri Light"/>
              </a:rPr>
              <a:t>заданным</a:t>
            </a:r>
            <a:r>
              <a:rPr sz="1800" spc="-6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координатам </a:t>
            </a:r>
            <a:r>
              <a:rPr sz="1800" dirty="0">
                <a:latin typeface="Calibri Light"/>
                <a:cs typeface="Calibri Light"/>
              </a:rPr>
              <a:t>минуя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препятствия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6511" y="5312664"/>
            <a:ext cx="2740660" cy="92519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5250" marR="89535" indent="3175" algn="ctr">
              <a:lnSpc>
                <a:spcPct val="100000"/>
              </a:lnSpc>
              <a:spcBef>
                <a:spcPts val="290"/>
              </a:spcBef>
            </a:pPr>
            <a:r>
              <a:rPr sz="1800" dirty="0">
                <a:latin typeface="Calibri Light"/>
                <a:cs typeface="Calibri Light"/>
              </a:rPr>
              <a:t>Сохранения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полученного </a:t>
            </a:r>
            <a:r>
              <a:rPr sz="1800" dirty="0">
                <a:latin typeface="Calibri Light"/>
                <a:cs typeface="Calibri Light"/>
              </a:rPr>
              <a:t>изображения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и</a:t>
            </a:r>
            <a:r>
              <a:rPr sz="1800" spc="-2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координат движения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62171" y="5312664"/>
            <a:ext cx="2269490" cy="92519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80"/>
              </a:spcBef>
            </a:pPr>
            <a:endParaRPr sz="1800">
              <a:latin typeface="Times New Roman"/>
              <a:cs typeface="Times New Roman"/>
            </a:endParaRPr>
          </a:p>
          <a:p>
            <a:pPr marL="278765">
              <a:lnSpc>
                <a:spcPct val="100000"/>
              </a:lnSpc>
            </a:pPr>
            <a:r>
              <a:rPr sz="1800" dirty="0">
                <a:latin typeface="Calibri Light"/>
                <a:cs typeface="Calibri Light"/>
              </a:rPr>
              <a:t>Вывод</a:t>
            </a:r>
            <a:r>
              <a:rPr sz="1800" spc="-6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результата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11523" y="2055495"/>
            <a:ext cx="368935" cy="171450"/>
          </a:xfrm>
          <a:custGeom>
            <a:avLst/>
            <a:gdLst/>
            <a:ahLst/>
            <a:cxnLst/>
            <a:rect l="l" t="t" r="r" b="b"/>
            <a:pathLst>
              <a:path w="368935" h="171450">
                <a:moveTo>
                  <a:pt x="197230" y="0"/>
                </a:moveTo>
                <a:lnTo>
                  <a:pt x="197230" y="171450"/>
                </a:lnTo>
                <a:lnTo>
                  <a:pt x="311530" y="114300"/>
                </a:lnTo>
                <a:lnTo>
                  <a:pt x="225805" y="114300"/>
                </a:lnTo>
                <a:lnTo>
                  <a:pt x="225805" y="57150"/>
                </a:lnTo>
                <a:lnTo>
                  <a:pt x="311530" y="57150"/>
                </a:lnTo>
                <a:lnTo>
                  <a:pt x="197230" y="0"/>
                </a:lnTo>
                <a:close/>
              </a:path>
              <a:path w="368935" h="171450">
                <a:moveTo>
                  <a:pt x="197230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197230" y="114300"/>
                </a:lnTo>
                <a:lnTo>
                  <a:pt x="197230" y="57150"/>
                </a:lnTo>
                <a:close/>
              </a:path>
              <a:path w="368935" h="171450">
                <a:moveTo>
                  <a:pt x="311530" y="57150"/>
                </a:moveTo>
                <a:lnTo>
                  <a:pt x="225805" y="57150"/>
                </a:lnTo>
                <a:lnTo>
                  <a:pt x="225805" y="114300"/>
                </a:lnTo>
                <a:lnTo>
                  <a:pt x="311530" y="114300"/>
                </a:lnTo>
                <a:lnTo>
                  <a:pt x="368680" y="85725"/>
                </a:lnTo>
                <a:lnTo>
                  <a:pt x="311530" y="571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78891" y="1684020"/>
            <a:ext cx="1266190" cy="923925"/>
            <a:chOff x="278891" y="1684020"/>
            <a:chExt cx="1266190" cy="923925"/>
          </a:xfrm>
        </p:grpSpPr>
        <p:sp>
          <p:nvSpPr>
            <p:cNvPr id="17" name="object 17"/>
            <p:cNvSpPr/>
            <p:nvPr/>
          </p:nvSpPr>
          <p:spPr>
            <a:xfrm>
              <a:off x="1202029" y="2057908"/>
              <a:ext cx="342900" cy="171450"/>
            </a:xfrm>
            <a:custGeom>
              <a:avLst/>
              <a:gdLst/>
              <a:ahLst/>
              <a:cxnLst/>
              <a:rect l="l" t="t" r="r" b="b"/>
              <a:pathLst>
                <a:path w="342900" h="171450">
                  <a:moveTo>
                    <a:pt x="287683" y="56768"/>
                  </a:moveTo>
                  <a:lnTo>
                    <a:pt x="199415" y="56768"/>
                  </a:lnTo>
                  <a:lnTo>
                    <a:pt x="200304" y="113918"/>
                  </a:lnTo>
                  <a:lnTo>
                    <a:pt x="171687" y="114319"/>
                  </a:lnTo>
                  <a:lnTo>
                    <a:pt x="172491" y="171450"/>
                  </a:lnTo>
                  <a:lnTo>
                    <a:pt x="342671" y="83312"/>
                  </a:lnTo>
                  <a:lnTo>
                    <a:pt x="287683" y="56768"/>
                  </a:lnTo>
                  <a:close/>
                </a:path>
                <a:path w="342900" h="171450">
                  <a:moveTo>
                    <a:pt x="170882" y="57168"/>
                  </a:moveTo>
                  <a:lnTo>
                    <a:pt x="0" y="59562"/>
                  </a:lnTo>
                  <a:lnTo>
                    <a:pt x="812" y="116712"/>
                  </a:lnTo>
                  <a:lnTo>
                    <a:pt x="171687" y="114319"/>
                  </a:lnTo>
                  <a:lnTo>
                    <a:pt x="170882" y="57168"/>
                  </a:lnTo>
                  <a:close/>
                </a:path>
                <a:path w="342900" h="171450">
                  <a:moveTo>
                    <a:pt x="199415" y="56768"/>
                  </a:moveTo>
                  <a:lnTo>
                    <a:pt x="170882" y="57168"/>
                  </a:lnTo>
                  <a:lnTo>
                    <a:pt x="171687" y="114319"/>
                  </a:lnTo>
                  <a:lnTo>
                    <a:pt x="200304" y="113918"/>
                  </a:lnTo>
                  <a:lnTo>
                    <a:pt x="199415" y="56768"/>
                  </a:lnTo>
                  <a:close/>
                </a:path>
                <a:path w="342900" h="171450">
                  <a:moveTo>
                    <a:pt x="170078" y="0"/>
                  </a:moveTo>
                  <a:lnTo>
                    <a:pt x="170882" y="57168"/>
                  </a:lnTo>
                  <a:lnTo>
                    <a:pt x="199415" y="56768"/>
                  </a:lnTo>
                  <a:lnTo>
                    <a:pt x="287683" y="56768"/>
                  </a:lnTo>
                  <a:lnTo>
                    <a:pt x="17007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891" y="1684020"/>
              <a:ext cx="923544" cy="923543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6448044" y="2055495"/>
            <a:ext cx="368935" cy="171450"/>
          </a:xfrm>
          <a:custGeom>
            <a:avLst/>
            <a:gdLst/>
            <a:ahLst/>
            <a:cxnLst/>
            <a:rect l="l" t="t" r="r" b="b"/>
            <a:pathLst>
              <a:path w="368934" h="171450">
                <a:moveTo>
                  <a:pt x="197230" y="0"/>
                </a:moveTo>
                <a:lnTo>
                  <a:pt x="197230" y="171450"/>
                </a:lnTo>
                <a:lnTo>
                  <a:pt x="311530" y="114300"/>
                </a:lnTo>
                <a:lnTo>
                  <a:pt x="225805" y="114300"/>
                </a:lnTo>
                <a:lnTo>
                  <a:pt x="225805" y="57150"/>
                </a:lnTo>
                <a:lnTo>
                  <a:pt x="311530" y="57150"/>
                </a:lnTo>
                <a:lnTo>
                  <a:pt x="197230" y="0"/>
                </a:lnTo>
                <a:close/>
              </a:path>
              <a:path w="368934" h="171450">
                <a:moveTo>
                  <a:pt x="197230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197230" y="114300"/>
                </a:lnTo>
                <a:lnTo>
                  <a:pt x="197230" y="57150"/>
                </a:lnTo>
                <a:close/>
              </a:path>
              <a:path w="368934" h="171450">
                <a:moveTo>
                  <a:pt x="311530" y="57150"/>
                </a:moveTo>
                <a:lnTo>
                  <a:pt x="225805" y="57150"/>
                </a:lnTo>
                <a:lnTo>
                  <a:pt x="225805" y="114300"/>
                </a:lnTo>
                <a:lnTo>
                  <a:pt x="311530" y="114300"/>
                </a:lnTo>
                <a:lnTo>
                  <a:pt x="368680" y="85725"/>
                </a:lnTo>
                <a:lnTo>
                  <a:pt x="311530" y="571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86088" y="2055495"/>
            <a:ext cx="368935" cy="171450"/>
          </a:xfrm>
          <a:custGeom>
            <a:avLst/>
            <a:gdLst/>
            <a:ahLst/>
            <a:cxnLst/>
            <a:rect l="l" t="t" r="r" b="b"/>
            <a:pathLst>
              <a:path w="368934" h="171450">
                <a:moveTo>
                  <a:pt x="197230" y="0"/>
                </a:moveTo>
                <a:lnTo>
                  <a:pt x="197230" y="171450"/>
                </a:lnTo>
                <a:lnTo>
                  <a:pt x="311530" y="114300"/>
                </a:lnTo>
                <a:lnTo>
                  <a:pt x="225805" y="114300"/>
                </a:lnTo>
                <a:lnTo>
                  <a:pt x="225805" y="57150"/>
                </a:lnTo>
                <a:lnTo>
                  <a:pt x="311530" y="57150"/>
                </a:lnTo>
                <a:lnTo>
                  <a:pt x="197230" y="0"/>
                </a:lnTo>
                <a:close/>
              </a:path>
              <a:path w="368934" h="171450">
                <a:moveTo>
                  <a:pt x="197230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197230" y="114300"/>
                </a:lnTo>
                <a:lnTo>
                  <a:pt x="197230" y="57150"/>
                </a:lnTo>
                <a:close/>
              </a:path>
              <a:path w="368934" h="171450">
                <a:moveTo>
                  <a:pt x="311530" y="57150"/>
                </a:moveTo>
                <a:lnTo>
                  <a:pt x="225805" y="57150"/>
                </a:lnTo>
                <a:lnTo>
                  <a:pt x="225805" y="114300"/>
                </a:lnTo>
                <a:lnTo>
                  <a:pt x="311530" y="114300"/>
                </a:lnTo>
                <a:lnTo>
                  <a:pt x="368680" y="85725"/>
                </a:lnTo>
                <a:lnTo>
                  <a:pt x="311530" y="571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53371" y="4853940"/>
            <a:ext cx="2269490" cy="92519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3355" rIns="0" bIns="0" rtlCol="0">
            <a:spAutoFit/>
          </a:bodyPr>
          <a:lstStyle/>
          <a:p>
            <a:pPr marL="431800" marR="394970" indent="-29209">
              <a:lnSpc>
                <a:spcPct val="100000"/>
              </a:lnSpc>
              <a:spcBef>
                <a:spcPts val="1365"/>
              </a:spcBef>
            </a:pPr>
            <a:r>
              <a:rPr sz="1800" dirty="0">
                <a:latin typeface="Calibri Light"/>
                <a:cs typeface="Calibri Light"/>
              </a:rPr>
              <a:t>Закрытие</a:t>
            </a:r>
            <a:r>
              <a:rPr sz="1800" spc="-10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окна, </a:t>
            </a:r>
            <a:r>
              <a:rPr sz="1800" dirty="0">
                <a:latin typeface="Calibri Light"/>
                <a:cs typeface="Calibri Light"/>
              </a:rPr>
              <a:t>вывод</a:t>
            </a:r>
            <a:r>
              <a:rPr sz="1800" spc="-5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ошибки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31408" y="2576956"/>
            <a:ext cx="4743450" cy="2277110"/>
          </a:xfrm>
          <a:custGeom>
            <a:avLst/>
            <a:gdLst/>
            <a:ahLst/>
            <a:cxnLst/>
            <a:rect l="l" t="t" r="r" b="b"/>
            <a:pathLst>
              <a:path w="4743450" h="2277110">
                <a:moveTo>
                  <a:pt x="627634" y="1239520"/>
                </a:moveTo>
                <a:lnTo>
                  <a:pt x="171450" y="1239520"/>
                </a:lnTo>
                <a:lnTo>
                  <a:pt x="171450" y="1182370"/>
                </a:lnTo>
                <a:lnTo>
                  <a:pt x="0" y="1268095"/>
                </a:lnTo>
                <a:lnTo>
                  <a:pt x="171450" y="1353820"/>
                </a:lnTo>
                <a:lnTo>
                  <a:pt x="171450" y="1296670"/>
                </a:lnTo>
                <a:lnTo>
                  <a:pt x="627634" y="1296670"/>
                </a:lnTo>
                <a:lnTo>
                  <a:pt x="627634" y="1239520"/>
                </a:lnTo>
                <a:close/>
              </a:path>
              <a:path w="4743450" h="2277110">
                <a:moveTo>
                  <a:pt x="4743069" y="2105660"/>
                </a:moveTo>
                <a:lnTo>
                  <a:pt x="4685919" y="2105660"/>
                </a:lnTo>
                <a:lnTo>
                  <a:pt x="4685919" y="1731391"/>
                </a:lnTo>
                <a:lnTo>
                  <a:pt x="4628769" y="1731391"/>
                </a:lnTo>
                <a:lnTo>
                  <a:pt x="4628769" y="2105660"/>
                </a:lnTo>
                <a:lnTo>
                  <a:pt x="4571619" y="2105660"/>
                </a:lnTo>
                <a:lnTo>
                  <a:pt x="4657344" y="2277110"/>
                </a:lnTo>
                <a:lnTo>
                  <a:pt x="4728781" y="2134235"/>
                </a:lnTo>
                <a:lnTo>
                  <a:pt x="4743069" y="2105660"/>
                </a:lnTo>
                <a:close/>
              </a:path>
              <a:path w="4743450" h="2277110">
                <a:moveTo>
                  <a:pt x="4743069" y="634873"/>
                </a:moveTo>
                <a:lnTo>
                  <a:pt x="4685919" y="634873"/>
                </a:lnTo>
                <a:lnTo>
                  <a:pt x="4685919" y="27559"/>
                </a:lnTo>
                <a:lnTo>
                  <a:pt x="4657407" y="27559"/>
                </a:lnTo>
                <a:lnTo>
                  <a:pt x="4649978" y="0"/>
                </a:lnTo>
                <a:lnTo>
                  <a:pt x="1919846" y="734148"/>
                </a:lnTo>
                <a:lnTo>
                  <a:pt x="1905000" y="678942"/>
                </a:lnTo>
                <a:lnTo>
                  <a:pt x="1761744" y="806323"/>
                </a:lnTo>
                <a:lnTo>
                  <a:pt x="1949577" y="844550"/>
                </a:lnTo>
                <a:lnTo>
                  <a:pt x="1936711" y="796798"/>
                </a:lnTo>
                <a:lnTo>
                  <a:pt x="1934718" y="789393"/>
                </a:lnTo>
                <a:lnTo>
                  <a:pt x="4628769" y="64820"/>
                </a:lnTo>
                <a:lnTo>
                  <a:pt x="4628769" y="634873"/>
                </a:lnTo>
                <a:lnTo>
                  <a:pt x="4571619" y="634873"/>
                </a:lnTo>
                <a:lnTo>
                  <a:pt x="4657344" y="806323"/>
                </a:lnTo>
                <a:lnTo>
                  <a:pt x="4728781" y="663448"/>
                </a:lnTo>
                <a:lnTo>
                  <a:pt x="4743069" y="63487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35807" y="3759327"/>
            <a:ext cx="628015" cy="171450"/>
          </a:xfrm>
          <a:custGeom>
            <a:avLst/>
            <a:gdLst/>
            <a:ahLst/>
            <a:cxnLst/>
            <a:rect l="l" t="t" r="r" b="b"/>
            <a:pathLst>
              <a:path w="628014" h="171450">
                <a:moveTo>
                  <a:pt x="171450" y="0"/>
                </a:moveTo>
                <a:lnTo>
                  <a:pt x="0" y="85725"/>
                </a:lnTo>
                <a:lnTo>
                  <a:pt x="171450" y="171450"/>
                </a:lnTo>
                <a:lnTo>
                  <a:pt x="171450" y="114300"/>
                </a:lnTo>
                <a:lnTo>
                  <a:pt x="142875" y="114300"/>
                </a:lnTo>
                <a:lnTo>
                  <a:pt x="142875" y="57150"/>
                </a:lnTo>
                <a:lnTo>
                  <a:pt x="171450" y="57150"/>
                </a:lnTo>
                <a:lnTo>
                  <a:pt x="171450" y="0"/>
                </a:lnTo>
                <a:close/>
              </a:path>
              <a:path w="628014" h="171450">
                <a:moveTo>
                  <a:pt x="171450" y="57150"/>
                </a:moveTo>
                <a:lnTo>
                  <a:pt x="142875" y="57150"/>
                </a:lnTo>
                <a:lnTo>
                  <a:pt x="142875" y="114300"/>
                </a:lnTo>
                <a:lnTo>
                  <a:pt x="171450" y="114300"/>
                </a:lnTo>
                <a:lnTo>
                  <a:pt x="171450" y="57150"/>
                </a:lnTo>
                <a:close/>
              </a:path>
              <a:path w="628014" h="171450">
                <a:moveTo>
                  <a:pt x="627633" y="57150"/>
                </a:moveTo>
                <a:lnTo>
                  <a:pt x="171450" y="57150"/>
                </a:lnTo>
                <a:lnTo>
                  <a:pt x="171450" y="114300"/>
                </a:lnTo>
                <a:lnTo>
                  <a:pt x="627633" y="114300"/>
                </a:lnTo>
                <a:lnTo>
                  <a:pt x="627633" y="571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70863" y="4308347"/>
            <a:ext cx="171450" cy="1005205"/>
          </a:xfrm>
          <a:custGeom>
            <a:avLst/>
            <a:gdLst/>
            <a:ahLst/>
            <a:cxnLst/>
            <a:rect l="l" t="t" r="r" b="b"/>
            <a:pathLst>
              <a:path w="171450" h="1005204">
                <a:moveTo>
                  <a:pt x="57150" y="833246"/>
                </a:moveTo>
                <a:lnTo>
                  <a:pt x="0" y="833246"/>
                </a:lnTo>
                <a:lnTo>
                  <a:pt x="85725" y="1004696"/>
                </a:lnTo>
                <a:lnTo>
                  <a:pt x="157162" y="861821"/>
                </a:lnTo>
                <a:lnTo>
                  <a:pt x="57150" y="861821"/>
                </a:lnTo>
                <a:lnTo>
                  <a:pt x="57150" y="833246"/>
                </a:lnTo>
                <a:close/>
              </a:path>
              <a:path w="171450" h="1005204">
                <a:moveTo>
                  <a:pt x="114300" y="0"/>
                </a:moveTo>
                <a:lnTo>
                  <a:pt x="57150" y="0"/>
                </a:lnTo>
                <a:lnTo>
                  <a:pt x="57150" y="861821"/>
                </a:lnTo>
                <a:lnTo>
                  <a:pt x="114300" y="861821"/>
                </a:lnTo>
                <a:lnTo>
                  <a:pt x="114300" y="0"/>
                </a:lnTo>
                <a:close/>
              </a:path>
              <a:path w="171450" h="1005204">
                <a:moveTo>
                  <a:pt x="171450" y="833246"/>
                </a:moveTo>
                <a:lnTo>
                  <a:pt x="114300" y="833246"/>
                </a:lnTo>
                <a:lnTo>
                  <a:pt x="114300" y="861821"/>
                </a:lnTo>
                <a:lnTo>
                  <a:pt x="157162" y="861821"/>
                </a:lnTo>
                <a:lnTo>
                  <a:pt x="171450" y="83324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26664" y="5688710"/>
            <a:ext cx="636270" cy="171450"/>
          </a:xfrm>
          <a:custGeom>
            <a:avLst/>
            <a:gdLst/>
            <a:ahLst/>
            <a:cxnLst/>
            <a:rect l="l" t="t" r="r" b="b"/>
            <a:pathLst>
              <a:path w="636270" h="171450">
                <a:moveTo>
                  <a:pt x="464565" y="0"/>
                </a:moveTo>
                <a:lnTo>
                  <a:pt x="464565" y="171450"/>
                </a:lnTo>
                <a:lnTo>
                  <a:pt x="578865" y="114300"/>
                </a:lnTo>
                <a:lnTo>
                  <a:pt x="493140" y="114300"/>
                </a:lnTo>
                <a:lnTo>
                  <a:pt x="493140" y="57150"/>
                </a:lnTo>
                <a:lnTo>
                  <a:pt x="578865" y="57150"/>
                </a:lnTo>
                <a:lnTo>
                  <a:pt x="464565" y="0"/>
                </a:lnTo>
                <a:close/>
              </a:path>
              <a:path w="636270" h="171450">
                <a:moveTo>
                  <a:pt x="464565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464565" y="114300"/>
                </a:lnTo>
                <a:lnTo>
                  <a:pt x="464565" y="57150"/>
                </a:lnTo>
                <a:close/>
              </a:path>
              <a:path w="636270" h="171450">
                <a:moveTo>
                  <a:pt x="578865" y="57150"/>
                </a:moveTo>
                <a:lnTo>
                  <a:pt x="493140" y="57150"/>
                </a:lnTo>
                <a:lnTo>
                  <a:pt x="493140" y="114300"/>
                </a:lnTo>
                <a:lnTo>
                  <a:pt x="578865" y="114300"/>
                </a:lnTo>
                <a:lnTo>
                  <a:pt x="636015" y="85725"/>
                </a:lnTo>
                <a:lnTo>
                  <a:pt x="578865" y="571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5931408" y="5087111"/>
            <a:ext cx="2711450" cy="1374775"/>
            <a:chOff x="5931408" y="5087111"/>
            <a:chExt cx="2711450" cy="1374775"/>
          </a:xfrm>
        </p:grpSpPr>
        <p:sp>
          <p:nvSpPr>
            <p:cNvPr id="27" name="object 27"/>
            <p:cNvSpPr/>
            <p:nvPr/>
          </p:nvSpPr>
          <p:spPr>
            <a:xfrm>
              <a:off x="5931408" y="5688837"/>
              <a:ext cx="1330325" cy="171450"/>
            </a:xfrm>
            <a:custGeom>
              <a:avLst/>
              <a:gdLst/>
              <a:ahLst/>
              <a:cxnLst/>
              <a:rect l="l" t="t" r="r" b="b"/>
              <a:pathLst>
                <a:path w="1330325" h="171450">
                  <a:moveTo>
                    <a:pt x="1272768" y="57137"/>
                  </a:moveTo>
                  <a:lnTo>
                    <a:pt x="1186941" y="57137"/>
                  </a:lnTo>
                  <a:lnTo>
                    <a:pt x="1186941" y="114287"/>
                  </a:lnTo>
                  <a:lnTo>
                    <a:pt x="1158324" y="114309"/>
                  </a:lnTo>
                  <a:lnTo>
                    <a:pt x="1158366" y="171450"/>
                  </a:lnTo>
                  <a:lnTo>
                    <a:pt x="1329816" y="85598"/>
                  </a:lnTo>
                  <a:lnTo>
                    <a:pt x="1272768" y="57137"/>
                  </a:lnTo>
                  <a:close/>
                </a:path>
                <a:path w="1330325" h="171450">
                  <a:moveTo>
                    <a:pt x="1158282" y="57159"/>
                  </a:moveTo>
                  <a:lnTo>
                    <a:pt x="0" y="58051"/>
                  </a:lnTo>
                  <a:lnTo>
                    <a:pt x="0" y="115201"/>
                  </a:lnTo>
                  <a:lnTo>
                    <a:pt x="1158324" y="114309"/>
                  </a:lnTo>
                  <a:lnTo>
                    <a:pt x="1158282" y="57159"/>
                  </a:lnTo>
                  <a:close/>
                </a:path>
                <a:path w="1330325" h="171450">
                  <a:moveTo>
                    <a:pt x="1186941" y="57137"/>
                  </a:moveTo>
                  <a:lnTo>
                    <a:pt x="1158282" y="57159"/>
                  </a:lnTo>
                  <a:lnTo>
                    <a:pt x="1158324" y="114309"/>
                  </a:lnTo>
                  <a:lnTo>
                    <a:pt x="1186941" y="114287"/>
                  </a:lnTo>
                  <a:lnTo>
                    <a:pt x="1186941" y="57137"/>
                  </a:lnTo>
                  <a:close/>
                </a:path>
                <a:path w="1330325" h="171450">
                  <a:moveTo>
                    <a:pt x="1158239" y="0"/>
                  </a:moveTo>
                  <a:lnTo>
                    <a:pt x="1158282" y="57159"/>
                  </a:lnTo>
                  <a:lnTo>
                    <a:pt x="1272768" y="57137"/>
                  </a:lnTo>
                  <a:lnTo>
                    <a:pt x="115823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0336" y="5087111"/>
              <a:ext cx="1382268" cy="13746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5516" y="4892040"/>
            <a:ext cx="1068324" cy="800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4058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Приложение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52047" y="88392"/>
            <a:ext cx="818388" cy="11719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36420" y="1438655"/>
            <a:ext cx="1858010" cy="693420"/>
          </a:xfrm>
          <a:prstGeom prst="rect">
            <a:avLst/>
          </a:prstGeom>
          <a:ln w="9525">
            <a:solidFill>
              <a:srgbClr val="D0CECE"/>
            </a:solidFill>
          </a:ln>
        </p:spPr>
        <p:txBody>
          <a:bodyPr vert="horz" wrap="square" lIns="0" tIns="20066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580"/>
              </a:spcBef>
            </a:pPr>
            <a:r>
              <a:rPr sz="1800" dirty="0">
                <a:latin typeface="Segoe UI Light"/>
                <a:cs typeface="Segoe UI Light"/>
              </a:rPr>
              <a:t>Compress</a:t>
            </a:r>
            <a:r>
              <a:rPr sz="1800" spc="-95" dirty="0">
                <a:latin typeface="Segoe UI Light"/>
                <a:cs typeface="Segoe UI Light"/>
              </a:rPr>
              <a:t> </a:t>
            </a:r>
            <a:r>
              <a:rPr sz="1800" spc="-20" dirty="0">
                <a:latin typeface="Segoe UI Light"/>
                <a:cs typeface="Segoe UI Light"/>
              </a:rPr>
              <a:t>Image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6420" y="2356104"/>
            <a:ext cx="1858010" cy="692150"/>
          </a:xfrm>
          <a:prstGeom prst="rect">
            <a:avLst/>
          </a:prstGeom>
          <a:ln w="9525">
            <a:solidFill>
              <a:srgbClr val="D0CECE"/>
            </a:solidFill>
          </a:ln>
        </p:spPr>
        <p:txBody>
          <a:bodyPr vert="horz" wrap="square" lIns="0" tIns="200025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1575"/>
              </a:spcBef>
            </a:pPr>
            <a:r>
              <a:rPr sz="1800" spc="-160" dirty="0">
                <a:latin typeface="Segoe UI Light"/>
                <a:cs typeface="Segoe UI Light"/>
              </a:rPr>
              <a:t>To</a:t>
            </a:r>
            <a:r>
              <a:rPr sz="1800" dirty="0">
                <a:latin typeface="Segoe UI Light"/>
                <a:cs typeface="Segoe UI Light"/>
              </a:rPr>
              <a:t> lower</a:t>
            </a:r>
            <a:r>
              <a:rPr sz="1800" spc="-25" dirty="0">
                <a:latin typeface="Segoe UI Light"/>
                <a:cs typeface="Segoe UI Light"/>
              </a:rPr>
              <a:t> </a:t>
            </a:r>
            <a:r>
              <a:rPr sz="1800" spc="-10" dirty="0">
                <a:latin typeface="Segoe UI Light"/>
                <a:cs typeface="Segoe UI Light"/>
              </a:rPr>
              <a:t>Color</a:t>
            </a:r>
            <a:endParaRPr sz="1800">
              <a:latin typeface="Segoe UI Light"/>
              <a:cs typeface="Segoe UI Ligh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991165" y="1863661"/>
          <a:ext cx="4005579" cy="692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440">
                <a:tc rowSpan="2"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1800" dirty="0">
                          <a:latin typeface="Segoe UI Light"/>
                          <a:cs typeface="Segoe UI Light"/>
                        </a:rPr>
                        <a:t>Build</a:t>
                      </a:r>
                      <a:r>
                        <a:rPr sz="1800" spc="-5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800" spc="-10" dirty="0">
                          <a:latin typeface="Segoe UI Light"/>
                          <a:cs typeface="Segoe UI Light"/>
                        </a:rPr>
                        <a:t>dataset</a:t>
                      </a:r>
                      <a:endParaRPr sz="1800">
                        <a:latin typeface="Segoe UI Light"/>
                        <a:cs typeface="Segoe UI Light"/>
                      </a:endParaRPr>
                    </a:p>
                  </a:txBody>
                  <a:tcPr marL="0" marR="0" marT="200660" marB="0">
                    <a:lnL w="9525">
                      <a:solidFill>
                        <a:srgbClr val="D0CECE"/>
                      </a:solidFill>
                      <a:prstDash val="solid"/>
                    </a:lnL>
                    <a:lnR w="9525">
                      <a:solidFill>
                        <a:srgbClr val="D0CECE"/>
                      </a:solidFill>
                      <a:prstDash val="solid"/>
                    </a:lnR>
                    <a:lnT w="9525">
                      <a:solidFill>
                        <a:srgbClr val="D0CECE"/>
                      </a:solidFill>
                      <a:prstDash val="solid"/>
                    </a:lnT>
                    <a:lnB w="9525">
                      <a:solidFill>
                        <a:srgbClr val="D0CEC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0CECE"/>
                      </a:solidFill>
                      <a:prstDash val="solid"/>
                    </a:lnL>
                    <a:lnR w="9525">
                      <a:solidFill>
                        <a:srgbClr val="D0CECE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dirty="0">
                          <a:latin typeface="Segoe UI Light"/>
                          <a:cs typeface="Segoe UI Light"/>
                        </a:rPr>
                        <a:t>Neural</a:t>
                      </a:r>
                      <a:r>
                        <a:rPr sz="1800" spc="-8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800" spc="-10" dirty="0">
                          <a:latin typeface="Segoe UI Light"/>
                          <a:cs typeface="Segoe UI Light"/>
                        </a:rPr>
                        <a:t>networks</a:t>
                      </a:r>
                      <a:endParaRPr sz="1800">
                        <a:latin typeface="Segoe UI Light"/>
                        <a:cs typeface="Segoe UI Light"/>
                      </a:endParaRPr>
                    </a:p>
                  </a:txBody>
                  <a:tcPr marL="0" marR="0" marT="198755" marB="0">
                    <a:lnL w="9525">
                      <a:solidFill>
                        <a:srgbClr val="D0CECE"/>
                      </a:solidFill>
                      <a:prstDash val="solid"/>
                    </a:lnL>
                    <a:lnR w="9525">
                      <a:solidFill>
                        <a:srgbClr val="D0CECE"/>
                      </a:solidFill>
                      <a:prstDash val="solid"/>
                    </a:lnR>
                    <a:lnT w="9525">
                      <a:solidFill>
                        <a:srgbClr val="D0CECE"/>
                      </a:solidFill>
                      <a:prstDash val="solid"/>
                    </a:lnT>
                    <a:lnB w="9525">
                      <a:solidFill>
                        <a:srgbClr val="D0CEC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0660" marB="0">
                    <a:lnL w="9525">
                      <a:solidFill>
                        <a:srgbClr val="D0CECE"/>
                      </a:solidFill>
                      <a:prstDash val="solid"/>
                    </a:lnL>
                    <a:lnR w="9525">
                      <a:solidFill>
                        <a:srgbClr val="D0CECE"/>
                      </a:solidFill>
                      <a:prstDash val="solid"/>
                    </a:lnR>
                    <a:lnT w="9525">
                      <a:solidFill>
                        <a:srgbClr val="D0CECE"/>
                      </a:solidFill>
                      <a:prstDash val="solid"/>
                    </a:lnT>
                    <a:lnB w="9525">
                      <a:solidFill>
                        <a:srgbClr val="D0CEC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0CECE"/>
                      </a:solidFill>
                      <a:prstDash val="solid"/>
                    </a:lnL>
                    <a:lnR w="9525">
                      <a:solidFill>
                        <a:srgbClr val="D0CEC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8755" marB="0">
                    <a:lnL w="9525">
                      <a:solidFill>
                        <a:srgbClr val="D0CECE"/>
                      </a:solidFill>
                      <a:prstDash val="solid"/>
                    </a:lnL>
                    <a:lnR w="9525">
                      <a:solidFill>
                        <a:srgbClr val="D0CECE"/>
                      </a:solidFill>
                      <a:prstDash val="solid"/>
                    </a:lnR>
                    <a:lnT w="9525">
                      <a:solidFill>
                        <a:srgbClr val="D0CECE"/>
                      </a:solidFill>
                      <a:prstDash val="solid"/>
                    </a:lnT>
                    <a:lnB w="9525">
                      <a:solidFill>
                        <a:srgbClr val="D0CEC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053328" y="3924300"/>
            <a:ext cx="1859280" cy="692150"/>
          </a:xfrm>
          <a:prstGeom prst="rect">
            <a:avLst/>
          </a:prstGeom>
          <a:ln w="9525">
            <a:solidFill>
              <a:srgbClr val="D0CECE"/>
            </a:solidFill>
          </a:ln>
        </p:spPr>
        <p:txBody>
          <a:bodyPr vert="horz" wrap="square" lIns="0" tIns="200025" rIns="0" bIns="0" rtlCol="0">
            <a:spAutoFit/>
          </a:bodyPr>
          <a:lstStyle/>
          <a:p>
            <a:pPr marL="332105">
              <a:lnSpc>
                <a:spcPct val="100000"/>
              </a:lnSpc>
              <a:spcBef>
                <a:spcPts val="1575"/>
              </a:spcBef>
            </a:pPr>
            <a:r>
              <a:rPr sz="1800" dirty="0">
                <a:latin typeface="Segoe UI Light"/>
                <a:cs typeface="Segoe UI Light"/>
              </a:rPr>
              <a:t>Select</a:t>
            </a:r>
            <a:r>
              <a:rPr sz="1800" spc="-45" dirty="0">
                <a:latin typeface="Segoe UI Light"/>
                <a:cs typeface="Segoe UI Light"/>
              </a:rPr>
              <a:t> </a:t>
            </a:r>
            <a:r>
              <a:rPr sz="1800" spc="-20" dirty="0">
                <a:latin typeface="Segoe UI Light"/>
                <a:cs typeface="Segoe UI Light"/>
              </a:rPr>
              <a:t>Swam</a:t>
            </a:r>
            <a:endParaRPr sz="1800">
              <a:latin typeface="Segoe UI Light"/>
              <a:cs typeface="Segoe UI Light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218741" y="3415093"/>
          <a:ext cx="3931285" cy="702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155">
                <a:tc rowSpan="2"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1615"/>
                        </a:spcBef>
                      </a:pPr>
                      <a:r>
                        <a:rPr sz="1800" dirty="0">
                          <a:latin typeface="Segoe UI Light"/>
                          <a:cs typeface="Segoe UI Light"/>
                        </a:rPr>
                        <a:t>Lee</a:t>
                      </a:r>
                      <a:r>
                        <a:rPr sz="1800" spc="-4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800" spc="-10" dirty="0">
                          <a:latin typeface="Segoe UI Light"/>
                          <a:cs typeface="Segoe UI Light"/>
                        </a:rPr>
                        <a:t>Algorithm</a:t>
                      </a:r>
                      <a:endParaRPr sz="1800">
                        <a:latin typeface="Segoe UI Light"/>
                        <a:cs typeface="Segoe UI Light"/>
                      </a:endParaRPr>
                    </a:p>
                  </a:txBody>
                  <a:tcPr marL="0" marR="0" marT="205105" marB="0">
                    <a:lnL w="9525">
                      <a:solidFill>
                        <a:srgbClr val="D0CECE"/>
                      </a:solidFill>
                      <a:prstDash val="solid"/>
                    </a:lnL>
                    <a:lnR w="9525">
                      <a:solidFill>
                        <a:srgbClr val="D0CECE"/>
                      </a:solidFill>
                      <a:prstDash val="solid"/>
                    </a:lnR>
                    <a:lnT w="9525">
                      <a:solidFill>
                        <a:srgbClr val="D0CECE"/>
                      </a:solidFill>
                      <a:prstDash val="solid"/>
                    </a:lnT>
                    <a:lnB w="9525">
                      <a:solidFill>
                        <a:srgbClr val="D0CEC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0CECE"/>
                      </a:solidFill>
                      <a:prstDash val="solid"/>
                    </a:lnL>
                    <a:lnR w="9525">
                      <a:solidFill>
                        <a:srgbClr val="D0CECE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1800" spc="-25" dirty="0">
                          <a:latin typeface="Segoe UI Light"/>
                          <a:cs typeface="Segoe UI Light"/>
                        </a:rPr>
                        <a:t>GUI</a:t>
                      </a:r>
                      <a:endParaRPr sz="1800">
                        <a:latin typeface="Segoe UI Light"/>
                        <a:cs typeface="Segoe UI Light"/>
                      </a:endParaRPr>
                    </a:p>
                  </a:txBody>
                  <a:tcPr marL="0" marR="0" marT="194945" marB="0">
                    <a:lnL w="9525">
                      <a:solidFill>
                        <a:srgbClr val="D0CECE"/>
                      </a:solidFill>
                      <a:prstDash val="solid"/>
                    </a:lnL>
                    <a:lnR w="9525">
                      <a:solidFill>
                        <a:srgbClr val="D0CECE"/>
                      </a:solidFill>
                      <a:prstDash val="solid"/>
                    </a:lnR>
                    <a:lnT w="9525">
                      <a:solidFill>
                        <a:srgbClr val="D0CECE"/>
                      </a:solidFill>
                      <a:prstDash val="solid"/>
                    </a:lnT>
                    <a:lnB w="9525">
                      <a:solidFill>
                        <a:srgbClr val="D0CEC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5105" marB="0">
                    <a:lnL w="9525">
                      <a:solidFill>
                        <a:srgbClr val="D0CECE"/>
                      </a:solidFill>
                      <a:prstDash val="solid"/>
                    </a:lnL>
                    <a:lnR w="9525">
                      <a:solidFill>
                        <a:srgbClr val="D0CECE"/>
                      </a:solidFill>
                      <a:prstDash val="solid"/>
                    </a:lnR>
                    <a:lnT w="9525">
                      <a:solidFill>
                        <a:srgbClr val="D0CECE"/>
                      </a:solidFill>
                      <a:prstDash val="solid"/>
                    </a:lnT>
                    <a:lnB w="9525">
                      <a:solidFill>
                        <a:srgbClr val="D0CEC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0CECE"/>
                      </a:solidFill>
                      <a:prstDash val="solid"/>
                    </a:lnL>
                    <a:lnR w="9525">
                      <a:solidFill>
                        <a:srgbClr val="D0CEC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4945" marB="0">
                    <a:lnL w="9525">
                      <a:solidFill>
                        <a:srgbClr val="D0CECE"/>
                      </a:solidFill>
                      <a:prstDash val="solid"/>
                    </a:lnL>
                    <a:lnR w="9525">
                      <a:solidFill>
                        <a:srgbClr val="D0CECE"/>
                      </a:solidFill>
                      <a:prstDash val="solid"/>
                    </a:lnR>
                    <a:lnT w="9525">
                      <a:solidFill>
                        <a:srgbClr val="D0CECE"/>
                      </a:solidFill>
                      <a:prstDash val="solid"/>
                    </a:lnT>
                    <a:lnB w="9525">
                      <a:solidFill>
                        <a:srgbClr val="D0CEC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912607" y="3342132"/>
            <a:ext cx="311150" cy="928369"/>
          </a:xfrm>
          <a:custGeom>
            <a:avLst/>
            <a:gdLst/>
            <a:ahLst/>
            <a:cxnLst/>
            <a:rect l="l" t="t" r="r" b="b"/>
            <a:pathLst>
              <a:path w="311150" h="928370">
                <a:moveTo>
                  <a:pt x="0" y="0"/>
                </a:moveTo>
                <a:lnTo>
                  <a:pt x="310769" y="433831"/>
                </a:lnTo>
              </a:path>
              <a:path w="311150" h="928370">
                <a:moveTo>
                  <a:pt x="0" y="928115"/>
                </a:moveTo>
                <a:lnTo>
                  <a:pt x="310769" y="43281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978895" y="4398264"/>
            <a:ext cx="276225" cy="277495"/>
          </a:xfrm>
          <a:custGeom>
            <a:avLst/>
            <a:gdLst/>
            <a:ahLst/>
            <a:cxnLst/>
            <a:rect l="l" t="t" r="r" b="b"/>
            <a:pathLst>
              <a:path w="276225" h="277495">
                <a:moveTo>
                  <a:pt x="206882" y="0"/>
                </a:moveTo>
                <a:lnTo>
                  <a:pt x="68960" y="0"/>
                </a:lnTo>
                <a:lnTo>
                  <a:pt x="68960" y="139446"/>
                </a:lnTo>
                <a:lnTo>
                  <a:pt x="0" y="139446"/>
                </a:lnTo>
                <a:lnTo>
                  <a:pt x="137922" y="277368"/>
                </a:lnTo>
                <a:lnTo>
                  <a:pt x="275844" y="139446"/>
                </a:lnTo>
                <a:lnTo>
                  <a:pt x="206882" y="139446"/>
                </a:lnTo>
                <a:lnTo>
                  <a:pt x="20688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94176" y="1784604"/>
            <a:ext cx="300990" cy="918210"/>
          </a:xfrm>
          <a:custGeom>
            <a:avLst/>
            <a:gdLst/>
            <a:ahLst/>
            <a:cxnLst/>
            <a:rect l="l" t="t" r="r" b="b"/>
            <a:pathLst>
              <a:path w="300989" h="918210">
                <a:moveTo>
                  <a:pt x="0" y="0"/>
                </a:moveTo>
                <a:lnTo>
                  <a:pt x="300482" y="431926"/>
                </a:lnTo>
              </a:path>
              <a:path w="300989" h="918210">
                <a:moveTo>
                  <a:pt x="0" y="917829"/>
                </a:moveTo>
                <a:lnTo>
                  <a:pt x="300482" y="432816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00330" y="1725167"/>
            <a:ext cx="1273175" cy="1047750"/>
            <a:chOff x="100330" y="1725167"/>
            <a:chExt cx="1273175" cy="104775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3275" y="1725167"/>
              <a:ext cx="1069848" cy="80314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330" y="1958085"/>
              <a:ext cx="1081024" cy="814324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1463039" y="2093976"/>
            <a:ext cx="277495" cy="276225"/>
          </a:xfrm>
          <a:custGeom>
            <a:avLst/>
            <a:gdLst/>
            <a:ahLst/>
            <a:cxnLst/>
            <a:rect l="l" t="t" r="r" b="b"/>
            <a:pathLst>
              <a:path w="277494" h="276225">
                <a:moveTo>
                  <a:pt x="139446" y="0"/>
                </a:moveTo>
                <a:lnTo>
                  <a:pt x="139446" y="68961"/>
                </a:lnTo>
                <a:lnTo>
                  <a:pt x="0" y="68961"/>
                </a:lnTo>
                <a:lnTo>
                  <a:pt x="0" y="206883"/>
                </a:lnTo>
                <a:lnTo>
                  <a:pt x="139446" y="206883"/>
                </a:lnTo>
                <a:lnTo>
                  <a:pt x="139446" y="275844"/>
                </a:lnTo>
                <a:lnTo>
                  <a:pt x="277367" y="137922"/>
                </a:lnTo>
                <a:lnTo>
                  <a:pt x="13944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84903" y="3384803"/>
            <a:ext cx="1069848" cy="80162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053328" y="2994660"/>
            <a:ext cx="1859280" cy="693420"/>
          </a:xfrm>
          <a:prstGeom prst="rect">
            <a:avLst/>
          </a:prstGeom>
          <a:ln w="9525">
            <a:solidFill>
              <a:srgbClr val="D0CECE"/>
            </a:solidFill>
          </a:ln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1800" spc="-10" dirty="0">
                <a:latin typeface="Segoe UI Light"/>
                <a:cs typeface="Segoe UI Light"/>
              </a:rPr>
              <a:t>Model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16879" y="3648455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5" h="274320">
                <a:moveTo>
                  <a:pt x="140208" y="0"/>
                </a:moveTo>
                <a:lnTo>
                  <a:pt x="140208" y="68580"/>
                </a:lnTo>
                <a:lnTo>
                  <a:pt x="0" y="68580"/>
                </a:lnTo>
                <a:lnTo>
                  <a:pt x="0" y="205740"/>
                </a:lnTo>
                <a:lnTo>
                  <a:pt x="140208" y="205740"/>
                </a:lnTo>
                <a:lnTo>
                  <a:pt x="140208" y="274320"/>
                </a:lnTo>
                <a:lnTo>
                  <a:pt x="277368" y="137160"/>
                </a:lnTo>
                <a:lnTo>
                  <a:pt x="14020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45807" y="2642616"/>
            <a:ext cx="274320" cy="277495"/>
          </a:xfrm>
          <a:custGeom>
            <a:avLst/>
            <a:gdLst/>
            <a:ahLst/>
            <a:cxnLst/>
            <a:rect l="l" t="t" r="r" b="b"/>
            <a:pathLst>
              <a:path w="274320" h="277494">
                <a:moveTo>
                  <a:pt x="205740" y="0"/>
                </a:moveTo>
                <a:lnTo>
                  <a:pt x="68580" y="0"/>
                </a:lnTo>
                <a:lnTo>
                  <a:pt x="68580" y="140208"/>
                </a:lnTo>
                <a:lnTo>
                  <a:pt x="0" y="140208"/>
                </a:lnTo>
                <a:lnTo>
                  <a:pt x="137160" y="277368"/>
                </a:lnTo>
                <a:lnTo>
                  <a:pt x="274320" y="140208"/>
                </a:lnTo>
                <a:lnTo>
                  <a:pt x="205740" y="140208"/>
                </a:lnTo>
                <a:lnTo>
                  <a:pt x="20574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4058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Приложение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2047" y="88392"/>
            <a:ext cx="818388" cy="11719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0135" y="1400555"/>
            <a:ext cx="8491727" cy="477621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9315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Развитие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2047" y="88392"/>
            <a:ext cx="818388" cy="117195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64336" y="1818322"/>
            <a:ext cx="10064750" cy="725170"/>
            <a:chOff x="1164336" y="1818322"/>
            <a:chExt cx="10064750" cy="725170"/>
          </a:xfrm>
        </p:grpSpPr>
        <p:sp>
          <p:nvSpPr>
            <p:cNvPr id="5" name="object 5"/>
            <p:cNvSpPr/>
            <p:nvPr/>
          </p:nvSpPr>
          <p:spPr>
            <a:xfrm>
              <a:off x="1164336" y="2036064"/>
              <a:ext cx="10064750" cy="289560"/>
            </a:xfrm>
            <a:custGeom>
              <a:avLst/>
              <a:gdLst/>
              <a:ahLst/>
              <a:cxnLst/>
              <a:rect l="l" t="t" r="r" b="b"/>
              <a:pathLst>
                <a:path w="10064750" h="289560">
                  <a:moveTo>
                    <a:pt x="9501505" y="0"/>
                  </a:moveTo>
                  <a:lnTo>
                    <a:pt x="9501505" y="72389"/>
                  </a:lnTo>
                  <a:lnTo>
                    <a:pt x="0" y="72389"/>
                  </a:lnTo>
                  <a:lnTo>
                    <a:pt x="0" y="217170"/>
                  </a:lnTo>
                  <a:lnTo>
                    <a:pt x="9501505" y="217170"/>
                  </a:lnTo>
                  <a:lnTo>
                    <a:pt x="9501505" y="289560"/>
                  </a:lnTo>
                  <a:lnTo>
                    <a:pt x="10064496" y="144780"/>
                  </a:lnTo>
                  <a:lnTo>
                    <a:pt x="9501505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68018" y="1832610"/>
              <a:ext cx="696595" cy="696595"/>
            </a:xfrm>
            <a:custGeom>
              <a:avLst/>
              <a:gdLst/>
              <a:ahLst/>
              <a:cxnLst/>
              <a:rect l="l" t="t" r="r" b="b"/>
              <a:pathLst>
                <a:path w="696594" h="696594">
                  <a:moveTo>
                    <a:pt x="348233" y="0"/>
                  </a:moveTo>
                  <a:lnTo>
                    <a:pt x="300990" y="3179"/>
                  </a:lnTo>
                  <a:lnTo>
                    <a:pt x="255675" y="12442"/>
                  </a:lnTo>
                  <a:lnTo>
                    <a:pt x="212705" y="27372"/>
                  </a:lnTo>
                  <a:lnTo>
                    <a:pt x="172494" y="47554"/>
                  </a:lnTo>
                  <a:lnTo>
                    <a:pt x="135458" y="72573"/>
                  </a:lnTo>
                  <a:lnTo>
                    <a:pt x="102012" y="102012"/>
                  </a:lnTo>
                  <a:lnTo>
                    <a:pt x="72573" y="135458"/>
                  </a:lnTo>
                  <a:lnTo>
                    <a:pt x="47554" y="172494"/>
                  </a:lnTo>
                  <a:lnTo>
                    <a:pt x="27372" y="212705"/>
                  </a:lnTo>
                  <a:lnTo>
                    <a:pt x="12442" y="255675"/>
                  </a:lnTo>
                  <a:lnTo>
                    <a:pt x="3179" y="300990"/>
                  </a:lnTo>
                  <a:lnTo>
                    <a:pt x="0" y="348234"/>
                  </a:lnTo>
                  <a:lnTo>
                    <a:pt x="3179" y="395477"/>
                  </a:lnTo>
                  <a:lnTo>
                    <a:pt x="12442" y="440792"/>
                  </a:lnTo>
                  <a:lnTo>
                    <a:pt x="27372" y="483762"/>
                  </a:lnTo>
                  <a:lnTo>
                    <a:pt x="47554" y="523973"/>
                  </a:lnTo>
                  <a:lnTo>
                    <a:pt x="72573" y="561009"/>
                  </a:lnTo>
                  <a:lnTo>
                    <a:pt x="102012" y="594455"/>
                  </a:lnTo>
                  <a:lnTo>
                    <a:pt x="135458" y="623894"/>
                  </a:lnTo>
                  <a:lnTo>
                    <a:pt x="172494" y="648913"/>
                  </a:lnTo>
                  <a:lnTo>
                    <a:pt x="212705" y="669095"/>
                  </a:lnTo>
                  <a:lnTo>
                    <a:pt x="255675" y="684025"/>
                  </a:lnTo>
                  <a:lnTo>
                    <a:pt x="300990" y="693288"/>
                  </a:lnTo>
                  <a:lnTo>
                    <a:pt x="348233" y="696467"/>
                  </a:lnTo>
                  <a:lnTo>
                    <a:pt x="395477" y="693288"/>
                  </a:lnTo>
                  <a:lnTo>
                    <a:pt x="440792" y="684025"/>
                  </a:lnTo>
                  <a:lnTo>
                    <a:pt x="483762" y="669095"/>
                  </a:lnTo>
                  <a:lnTo>
                    <a:pt x="523973" y="648913"/>
                  </a:lnTo>
                  <a:lnTo>
                    <a:pt x="561009" y="623894"/>
                  </a:lnTo>
                  <a:lnTo>
                    <a:pt x="594455" y="594455"/>
                  </a:lnTo>
                  <a:lnTo>
                    <a:pt x="623894" y="561009"/>
                  </a:lnTo>
                  <a:lnTo>
                    <a:pt x="648913" y="523973"/>
                  </a:lnTo>
                  <a:lnTo>
                    <a:pt x="669095" y="483762"/>
                  </a:lnTo>
                  <a:lnTo>
                    <a:pt x="684025" y="440792"/>
                  </a:lnTo>
                  <a:lnTo>
                    <a:pt x="693288" y="395477"/>
                  </a:lnTo>
                  <a:lnTo>
                    <a:pt x="696468" y="348234"/>
                  </a:lnTo>
                  <a:lnTo>
                    <a:pt x="693288" y="300990"/>
                  </a:lnTo>
                  <a:lnTo>
                    <a:pt x="684025" y="255675"/>
                  </a:lnTo>
                  <a:lnTo>
                    <a:pt x="669095" y="212705"/>
                  </a:lnTo>
                  <a:lnTo>
                    <a:pt x="648913" y="172494"/>
                  </a:lnTo>
                  <a:lnTo>
                    <a:pt x="623894" y="135458"/>
                  </a:lnTo>
                  <a:lnTo>
                    <a:pt x="594455" y="102012"/>
                  </a:lnTo>
                  <a:lnTo>
                    <a:pt x="561009" y="72573"/>
                  </a:lnTo>
                  <a:lnTo>
                    <a:pt x="523973" y="47554"/>
                  </a:lnTo>
                  <a:lnTo>
                    <a:pt x="483762" y="27372"/>
                  </a:lnTo>
                  <a:lnTo>
                    <a:pt x="440792" y="12442"/>
                  </a:lnTo>
                  <a:lnTo>
                    <a:pt x="395477" y="3179"/>
                  </a:lnTo>
                  <a:lnTo>
                    <a:pt x="3482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68018" y="1832610"/>
              <a:ext cx="696595" cy="696595"/>
            </a:xfrm>
            <a:custGeom>
              <a:avLst/>
              <a:gdLst/>
              <a:ahLst/>
              <a:cxnLst/>
              <a:rect l="l" t="t" r="r" b="b"/>
              <a:pathLst>
                <a:path w="696594" h="696594">
                  <a:moveTo>
                    <a:pt x="0" y="348234"/>
                  </a:moveTo>
                  <a:lnTo>
                    <a:pt x="3179" y="300990"/>
                  </a:lnTo>
                  <a:lnTo>
                    <a:pt x="12442" y="255675"/>
                  </a:lnTo>
                  <a:lnTo>
                    <a:pt x="27372" y="212705"/>
                  </a:lnTo>
                  <a:lnTo>
                    <a:pt x="47554" y="172494"/>
                  </a:lnTo>
                  <a:lnTo>
                    <a:pt x="72573" y="135458"/>
                  </a:lnTo>
                  <a:lnTo>
                    <a:pt x="102012" y="102012"/>
                  </a:lnTo>
                  <a:lnTo>
                    <a:pt x="135458" y="72573"/>
                  </a:lnTo>
                  <a:lnTo>
                    <a:pt x="172494" y="47554"/>
                  </a:lnTo>
                  <a:lnTo>
                    <a:pt x="212705" y="27372"/>
                  </a:lnTo>
                  <a:lnTo>
                    <a:pt x="255675" y="12442"/>
                  </a:lnTo>
                  <a:lnTo>
                    <a:pt x="300990" y="3179"/>
                  </a:lnTo>
                  <a:lnTo>
                    <a:pt x="348233" y="0"/>
                  </a:lnTo>
                  <a:lnTo>
                    <a:pt x="395477" y="3179"/>
                  </a:lnTo>
                  <a:lnTo>
                    <a:pt x="440792" y="12442"/>
                  </a:lnTo>
                  <a:lnTo>
                    <a:pt x="483762" y="27372"/>
                  </a:lnTo>
                  <a:lnTo>
                    <a:pt x="523973" y="47554"/>
                  </a:lnTo>
                  <a:lnTo>
                    <a:pt x="561009" y="72573"/>
                  </a:lnTo>
                  <a:lnTo>
                    <a:pt x="594455" y="102012"/>
                  </a:lnTo>
                  <a:lnTo>
                    <a:pt x="623894" y="135458"/>
                  </a:lnTo>
                  <a:lnTo>
                    <a:pt x="648913" y="172494"/>
                  </a:lnTo>
                  <a:lnTo>
                    <a:pt x="669095" y="212705"/>
                  </a:lnTo>
                  <a:lnTo>
                    <a:pt x="684025" y="255675"/>
                  </a:lnTo>
                  <a:lnTo>
                    <a:pt x="693288" y="300990"/>
                  </a:lnTo>
                  <a:lnTo>
                    <a:pt x="696468" y="348234"/>
                  </a:lnTo>
                  <a:lnTo>
                    <a:pt x="693288" y="395477"/>
                  </a:lnTo>
                  <a:lnTo>
                    <a:pt x="684025" y="440792"/>
                  </a:lnTo>
                  <a:lnTo>
                    <a:pt x="669095" y="483762"/>
                  </a:lnTo>
                  <a:lnTo>
                    <a:pt x="648913" y="523973"/>
                  </a:lnTo>
                  <a:lnTo>
                    <a:pt x="623894" y="561009"/>
                  </a:lnTo>
                  <a:lnTo>
                    <a:pt x="594455" y="594455"/>
                  </a:lnTo>
                  <a:lnTo>
                    <a:pt x="561009" y="623894"/>
                  </a:lnTo>
                  <a:lnTo>
                    <a:pt x="523973" y="648913"/>
                  </a:lnTo>
                  <a:lnTo>
                    <a:pt x="483762" y="669095"/>
                  </a:lnTo>
                  <a:lnTo>
                    <a:pt x="440792" y="684025"/>
                  </a:lnTo>
                  <a:lnTo>
                    <a:pt x="395477" y="693288"/>
                  </a:lnTo>
                  <a:lnTo>
                    <a:pt x="348233" y="696467"/>
                  </a:lnTo>
                  <a:lnTo>
                    <a:pt x="300990" y="693288"/>
                  </a:lnTo>
                  <a:lnTo>
                    <a:pt x="255675" y="684025"/>
                  </a:lnTo>
                  <a:lnTo>
                    <a:pt x="212705" y="669095"/>
                  </a:lnTo>
                  <a:lnTo>
                    <a:pt x="172494" y="648913"/>
                  </a:lnTo>
                  <a:lnTo>
                    <a:pt x="135458" y="623894"/>
                  </a:lnTo>
                  <a:lnTo>
                    <a:pt x="102012" y="594455"/>
                  </a:lnTo>
                  <a:lnTo>
                    <a:pt x="72573" y="561009"/>
                  </a:lnTo>
                  <a:lnTo>
                    <a:pt x="47554" y="523973"/>
                  </a:lnTo>
                  <a:lnTo>
                    <a:pt x="27372" y="483762"/>
                  </a:lnTo>
                  <a:lnTo>
                    <a:pt x="12442" y="440792"/>
                  </a:lnTo>
                  <a:lnTo>
                    <a:pt x="3179" y="395477"/>
                  </a:lnTo>
                  <a:lnTo>
                    <a:pt x="0" y="348234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12747" y="1932177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26798" y="1800034"/>
            <a:ext cx="725170" cy="727075"/>
            <a:chOff x="5626798" y="1800034"/>
            <a:chExt cx="725170" cy="727075"/>
          </a:xfrm>
        </p:grpSpPr>
        <p:sp>
          <p:nvSpPr>
            <p:cNvPr id="10" name="object 10"/>
            <p:cNvSpPr/>
            <p:nvPr/>
          </p:nvSpPr>
          <p:spPr>
            <a:xfrm>
              <a:off x="5641085" y="1814322"/>
              <a:ext cx="696595" cy="698500"/>
            </a:xfrm>
            <a:custGeom>
              <a:avLst/>
              <a:gdLst/>
              <a:ahLst/>
              <a:cxnLst/>
              <a:rect l="l" t="t" r="r" b="b"/>
              <a:pathLst>
                <a:path w="696595" h="698500">
                  <a:moveTo>
                    <a:pt x="348234" y="0"/>
                  </a:moveTo>
                  <a:lnTo>
                    <a:pt x="300990" y="3185"/>
                  </a:lnTo>
                  <a:lnTo>
                    <a:pt x="255675" y="12463"/>
                  </a:lnTo>
                  <a:lnTo>
                    <a:pt x="212705" y="27420"/>
                  </a:lnTo>
                  <a:lnTo>
                    <a:pt x="172494" y="47639"/>
                  </a:lnTo>
                  <a:lnTo>
                    <a:pt x="135458" y="72705"/>
                  </a:lnTo>
                  <a:lnTo>
                    <a:pt x="102012" y="102203"/>
                  </a:lnTo>
                  <a:lnTo>
                    <a:pt x="72573" y="135717"/>
                  </a:lnTo>
                  <a:lnTo>
                    <a:pt x="47554" y="172832"/>
                  </a:lnTo>
                  <a:lnTo>
                    <a:pt x="27372" y="213133"/>
                  </a:lnTo>
                  <a:lnTo>
                    <a:pt x="12442" y="256204"/>
                  </a:lnTo>
                  <a:lnTo>
                    <a:pt x="3179" y="301630"/>
                  </a:lnTo>
                  <a:lnTo>
                    <a:pt x="0" y="348995"/>
                  </a:lnTo>
                  <a:lnTo>
                    <a:pt x="3179" y="396361"/>
                  </a:lnTo>
                  <a:lnTo>
                    <a:pt x="12442" y="441787"/>
                  </a:lnTo>
                  <a:lnTo>
                    <a:pt x="27372" y="484858"/>
                  </a:lnTo>
                  <a:lnTo>
                    <a:pt x="47554" y="525159"/>
                  </a:lnTo>
                  <a:lnTo>
                    <a:pt x="72573" y="562274"/>
                  </a:lnTo>
                  <a:lnTo>
                    <a:pt x="102012" y="595788"/>
                  </a:lnTo>
                  <a:lnTo>
                    <a:pt x="135458" y="625286"/>
                  </a:lnTo>
                  <a:lnTo>
                    <a:pt x="172494" y="650352"/>
                  </a:lnTo>
                  <a:lnTo>
                    <a:pt x="212705" y="670571"/>
                  </a:lnTo>
                  <a:lnTo>
                    <a:pt x="255675" y="685528"/>
                  </a:lnTo>
                  <a:lnTo>
                    <a:pt x="300990" y="694806"/>
                  </a:lnTo>
                  <a:lnTo>
                    <a:pt x="348234" y="697991"/>
                  </a:lnTo>
                  <a:lnTo>
                    <a:pt x="395477" y="694806"/>
                  </a:lnTo>
                  <a:lnTo>
                    <a:pt x="440792" y="685528"/>
                  </a:lnTo>
                  <a:lnTo>
                    <a:pt x="483762" y="670571"/>
                  </a:lnTo>
                  <a:lnTo>
                    <a:pt x="523973" y="650352"/>
                  </a:lnTo>
                  <a:lnTo>
                    <a:pt x="561009" y="625286"/>
                  </a:lnTo>
                  <a:lnTo>
                    <a:pt x="594455" y="595788"/>
                  </a:lnTo>
                  <a:lnTo>
                    <a:pt x="623894" y="562274"/>
                  </a:lnTo>
                  <a:lnTo>
                    <a:pt x="648913" y="525159"/>
                  </a:lnTo>
                  <a:lnTo>
                    <a:pt x="669095" y="484858"/>
                  </a:lnTo>
                  <a:lnTo>
                    <a:pt x="684025" y="441787"/>
                  </a:lnTo>
                  <a:lnTo>
                    <a:pt x="693288" y="396361"/>
                  </a:lnTo>
                  <a:lnTo>
                    <a:pt x="696467" y="348995"/>
                  </a:lnTo>
                  <a:lnTo>
                    <a:pt x="693288" y="301630"/>
                  </a:lnTo>
                  <a:lnTo>
                    <a:pt x="684025" y="256204"/>
                  </a:lnTo>
                  <a:lnTo>
                    <a:pt x="669095" y="213133"/>
                  </a:lnTo>
                  <a:lnTo>
                    <a:pt x="648913" y="172832"/>
                  </a:lnTo>
                  <a:lnTo>
                    <a:pt x="623894" y="135717"/>
                  </a:lnTo>
                  <a:lnTo>
                    <a:pt x="594455" y="102203"/>
                  </a:lnTo>
                  <a:lnTo>
                    <a:pt x="561009" y="72705"/>
                  </a:lnTo>
                  <a:lnTo>
                    <a:pt x="523973" y="47639"/>
                  </a:lnTo>
                  <a:lnTo>
                    <a:pt x="483762" y="27420"/>
                  </a:lnTo>
                  <a:lnTo>
                    <a:pt x="440792" y="12463"/>
                  </a:lnTo>
                  <a:lnTo>
                    <a:pt x="395477" y="3185"/>
                  </a:lnTo>
                  <a:lnTo>
                    <a:pt x="3482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41085" y="1814322"/>
              <a:ext cx="696595" cy="698500"/>
            </a:xfrm>
            <a:custGeom>
              <a:avLst/>
              <a:gdLst/>
              <a:ahLst/>
              <a:cxnLst/>
              <a:rect l="l" t="t" r="r" b="b"/>
              <a:pathLst>
                <a:path w="696595" h="698500">
                  <a:moveTo>
                    <a:pt x="0" y="348995"/>
                  </a:moveTo>
                  <a:lnTo>
                    <a:pt x="3179" y="301630"/>
                  </a:lnTo>
                  <a:lnTo>
                    <a:pt x="12442" y="256204"/>
                  </a:lnTo>
                  <a:lnTo>
                    <a:pt x="27372" y="213133"/>
                  </a:lnTo>
                  <a:lnTo>
                    <a:pt x="47554" y="172832"/>
                  </a:lnTo>
                  <a:lnTo>
                    <a:pt x="72573" y="135717"/>
                  </a:lnTo>
                  <a:lnTo>
                    <a:pt x="102012" y="102203"/>
                  </a:lnTo>
                  <a:lnTo>
                    <a:pt x="135458" y="72705"/>
                  </a:lnTo>
                  <a:lnTo>
                    <a:pt x="172494" y="47639"/>
                  </a:lnTo>
                  <a:lnTo>
                    <a:pt x="212705" y="27420"/>
                  </a:lnTo>
                  <a:lnTo>
                    <a:pt x="255675" y="12463"/>
                  </a:lnTo>
                  <a:lnTo>
                    <a:pt x="300990" y="3185"/>
                  </a:lnTo>
                  <a:lnTo>
                    <a:pt x="348234" y="0"/>
                  </a:lnTo>
                  <a:lnTo>
                    <a:pt x="395477" y="3185"/>
                  </a:lnTo>
                  <a:lnTo>
                    <a:pt x="440792" y="12463"/>
                  </a:lnTo>
                  <a:lnTo>
                    <a:pt x="483762" y="27420"/>
                  </a:lnTo>
                  <a:lnTo>
                    <a:pt x="523973" y="47639"/>
                  </a:lnTo>
                  <a:lnTo>
                    <a:pt x="561009" y="72705"/>
                  </a:lnTo>
                  <a:lnTo>
                    <a:pt x="594455" y="102203"/>
                  </a:lnTo>
                  <a:lnTo>
                    <a:pt x="623894" y="135717"/>
                  </a:lnTo>
                  <a:lnTo>
                    <a:pt x="648913" y="172832"/>
                  </a:lnTo>
                  <a:lnTo>
                    <a:pt x="669095" y="213133"/>
                  </a:lnTo>
                  <a:lnTo>
                    <a:pt x="684025" y="256204"/>
                  </a:lnTo>
                  <a:lnTo>
                    <a:pt x="693288" y="301630"/>
                  </a:lnTo>
                  <a:lnTo>
                    <a:pt x="696467" y="348995"/>
                  </a:lnTo>
                  <a:lnTo>
                    <a:pt x="693288" y="396361"/>
                  </a:lnTo>
                  <a:lnTo>
                    <a:pt x="684025" y="441787"/>
                  </a:lnTo>
                  <a:lnTo>
                    <a:pt x="669095" y="484858"/>
                  </a:lnTo>
                  <a:lnTo>
                    <a:pt x="648913" y="525159"/>
                  </a:lnTo>
                  <a:lnTo>
                    <a:pt x="623894" y="562274"/>
                  </a:lnTo>
                  <a:lnTo>
                    <a:pt x="594455" y="595788"/>
                  </a:lnTo>
                  <a:lnTo>
                    <a:pt x="561009" y="625286"/>
                  </a:lnTo>
                  <a:lnTo>
                    <a:pt x="523973" y="650352"/>
                  </a:lnTo>
                  <a:lnTo>
                    <a:pt x="483762" y="670571"/>
                  </a:lnTo>
                  <a:lnTo>
                    <a:pt x="440792" y="685528"/>
                  </a:lnTo>
                  <a:lnTo>
                    <a:pt x="395477" y="694806"/>
                  </a:lnTo>
                  <a:lnTo>
                    <a:pt x="348234" y="697991"/>
                  </a:lnTo>
                  <a:lnTo>
                    <a:pt x="300990" y="694806"/>
                  </a:lnTo>
                  <a:lnTo>
                    <a:pt x="255675" y="685528"/>
                  </a:lnTo>
                  <a:lnTo>
                    <a:pt x="212705" y="670571"/>
                  </a:lnTo>
                  <a:lnTo>
                    <a:pt x="172494" y="650352"/>
                  </a:lnTo>
                  <a:lnTo>
                    <a:pt x="135458" y="625286"/>
                  </a:lnTo>
                  <a:lnTo>
                    <a:pt x="102012" y="595788"/>
                  </a:lnTo>
                  <a:lnTo>
                    <a:pt x="72573" y="562274"/>
                  </a:lnTo>
                  <a:lnTo>
                    <a:pt x="47554" y="525159"/>
                  </a:lnTo>
                  <a:lnTo>
                    <a:pt x="27372" y="484858"/>
                  </a:lnTo>
                  <a:lnTo>
                    <a:pt x="12442" y="441787"/>
                  </a:lnTo>
                  <a:lnTo>
                    <a:pt x="3179" y="396361"/>
                  </a:lnTo>
                  <a:lnTo>
                    <a:pt x="0" y="348995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885434" y="1914270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598342" y="1818322"/>
            <a:ext cx="725170" cy="725170"/>
            <a:chOff x="9598342" y="1818322"/>
            <a:chExt cx="725170" cy="725170"/>
          </a:xfrm>
        </p:grpSpPr>
        <p:sp>
          <p:nvSpPr>
            <p:cNvPr id="14" name="object 14"/>
            <p:cNvSpPr/>
            <p:nvPr/>
          </p:nvSpPr>
          <p:spPr>
            <a:xfrm>
              <a:off x="9612630" y="1832610"/>
              <a:ext cx="696595" cy="696595"/>
            </a:xfrm>
            <a:custGeom>
              <a:avLst/>
              <a:gdLst/>
              <a:ahLst/>
              <a:cxnLst/>
              <a:rect l="l" t="t" r="r" b="b"/>
              <a:pathLst>
                <a:path w="696595" h="696594">
                  <a:moveTo>
                    <a:pt x="348234" y="0"/>
                  </a:moveTo>
                  <a:lnTo>
                    <a:pt x="300990" y="3179"/>
                  </a:lnTo>
                  <a:lnTo>
                    <a:pt x="255675" y="12442"/>
                  </a:lnTo>
                  <a:lnTo>
                    <a:pt x="212705" y="27372"/>
                  </a:lnTo>
                  <a:lnTo>
                    <a:pt x="172494" y="47554"/>
                  </a:lnTo>
                  <a:lnTo>
                    <a:pt x="135458" y="72573"/>
                  </a:lnTo>
                  <a:lnTo>
                    <a:pt x="102012" y="102012"/>
                  </a:lnTo>
                  <a:lnTo>
                    <a:pt x="72573" y="135458"/>
                  </a:lnTo>
                  <a:lnTo>
                    <a:pt x="47554" y="172494"/>
                  </a:lnTo>
                  <a:lnTo>
                    <a:pt x="27372" y="212705"/>
                  </a:lnTo>
                  <a:lnTo>
                    <a:pt x="12442" y="255675"/>
                  </a:lnTo>
                  <a:lnTo>
                    <a:pt x="3179" y="300990"/>
                  </a:lnTo>
                  <a:lnTo>
                    <a:pt x="0" y="348234"/>
                  </a:lnTo>
                  <a:lnTo>
                    <a:pt x="3179" y="395477"/>
                  </a:lnTo>
                  <a:lnTo>
                    <a:pt x="12442" y="440792"/>
                  </a:lnTo>
                  <a:lnTo>
                    <a:pt x="27372" y="483762"/>
                  </a:lnTo>
                  <a:lnTo>
                    <a:pt x="47554" y="523973"/>
                  </a:lnTo>
                  <a:lnTo>
                    <a:pt x="72573" y="561009"/>
                  </a:lnTo>
                  <a:lnTo>
                    <a:pt x="102012" y="594455"/>
                  </a:lnTo>
                  <a:lnTo>
                    <a:pt x="135458" y="623894"/>
                  </a:lnTo>
                  <a:lnTo>
                    <a:pt x="172494" y="648913"/>
                  </a:lnTo>
                  <a:lnTo>
                    <a:pt x="212705" y="669095"/>
                  </a:lnTo>
                  <a:lnTo>
                    <a:pt x="255675" y="684025"/>
                  </a:lnTo>
                  <a:lnTo>
                    <a:pt x="300990" y="693288"/>
                  </a:lnTo>
                  <a:lnTo>
                    <a:pt x="348234" y="696467"/>
                  </a:lnTo>
                  <a:lnTo>
                    <a:pt x="395477" y="693288"/>
                  </a:lnTo>
                  <a:lnTo>
                    <a:pt x="440792" y="684025"/>
                  </a:lnTo>
                  <a:lnTo>
                    <a:pt x="483762" y="669095"/>
                  </a:lnTo>
                  <a:lnTo>
                    <a:pt x="523973" y="648913"/>
                  </a:lnTo>
                  <a:lnTo>
                    <a:pt x="561009" y="623894"/>
                  </a:lnTo>
                  <a:lnTo>
                    <a:pt x="594455" y="594455"/>
                  </a:lnTo>
                  <a:lnTo>
                    <a:pt x="623894" y="561009"/>
                  </a:lnTo>
                  <a:lnTo>
                    <a:pt x="648913" y="523973"/>
                  </a:lnTo>
                  <a:lnTo>
                    <a:pt x="669095" y="483762"/>
                  </a:lnTo>
                  <a:lnTo>
                    <a:pt x="684025" y="440792"/>
                  </a:lnTo>
                  <a:lnTo>
                    <a:pt x="693288" y="395477"/>
                  </a:lnTo>
                  <a:lnTo>
                    <a:pt x="696468" y="348234"/>
                  </a:lnTo>
                  <a:lnTo>
                    <a:pt x="693288" y="300990"/>
                  </a:lnTo>
                  <a:lnTo>
                    <a:pt x="684025" y="255675"/>
                  </a:lnTo>
                  <a:lnTo>
                    <a:pt x="669095" y="212705"/>
                  </a:lnTo>
                  <a:lnTo>
                    <a:pt x="648913" y="172494"/>
                  </a:lnTo>
                  <a:lnTo>
                    <a:pt x="623894" y="135458"/>
                  </a:lnTo>
                  <a:lnTo>
                    <a:pt x="594455" y="102012"/>
                  </a:lnTo>
                  <a:lnTo>
                    <a:pt x="561009" y="72573"/>
                  </a:lnTo>
                  <a:lnTo>
                    <a:pt x="523973" y="47554"/>
                  </a:lnTo>
                  <a:lnTo>
                    <a:pt x="483762" y="27372"/>
                  </a:lnTo>
                  <a:lnTo>
                    <a:pt x="440792" y="12442"/>
                  </a:lnTo>
                  <a:lnTo>
                    <a:pt x="395477" y="3179"/>
                  </a:lnTo>
                  <a:lnTo>
                    <a:pt x="3482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612630" y="1832610"/>
              <a:ext cx="696595" cy="696595"/>
            </a:xfrm>
            <a:custGeom>
              <a:avLst/>
              <a:gdLst/>
              <a:ahLst/>
              <a:cxnLst/>
              <a:rect l="l" t="t" r="r" b="b"/>
              <a:pathLst>
                <a:path w="696595" h="696594">
                  <a:moveTo>
                    <a:pt x="0" y="348234"/>
                  </a:moveTo>
                  <a:lnTo>
                    <a:pt x="3179" y="300990"/>
                  </a:lnTo>
                  <a:lnTo>
                    <a:pt x="12442" y="255675"/>
                  </a:lnTo>
                  <a:lnTo>
                    <a:pt x="27372" y="212705"/>
                  </a:lnTo>
                  <a:lnTo>
                    <a:pt x="47554" y="172494"/>
                  </a:lnTo>
                  <a:lnTo>
                    <a:pt x="72573" y="135458"/>
                  </a:lnTo>
                  <a:lnTo>
                    <a:pt x="102012" y="102012"/>
                  </a:lnTo>
                  <a:lnTo>
                    <a:pt x="135458" y="72573"/>
                  </a:lnTo>
                  <a:lnTo>
                    <a:pt x="172494" y="47554"/>
                  </a:lnTo>
                  <a:lnTo>
                    <a:pt x="212705" y="27372"/>
                  </a:lnTo>
                  <a:lnTo>
                    <a:pt x="255675" y="12442"/>
                  </a:lnTo>
                  <a:lnTo>
                    <a:pt x="300990" y="3179"/>
                  </a:lnTo>
                  <a:lnTo>
                    <a:pt x="348234" y="0"/>
                  </a:lnTo>
                  <a:lnTo>
                    <a:pt x="395477" y="3179"/>
                  </a:lnTo>
                  <a:lnTo>
                    <a:pt x="440792" y="12442"/>
                  </a:lnTo>
                  <a:lnTo>
                    <a:pt x="483762" y="27372"/>
                  </a:lnTo>
                  <a:lnTo>
                    <a:pt x="523973" y="47554"/>
                  </a:lnTo>
                  <a:lnTo>
                    <a:pt x="561009" y="72573"/>
                  </a:lnTo>
                  <a:lnTo>
                    <a:pt x="594455" y="102012"/>
                  </a:lnTo>
                  <a:lnTo>
                    <a:pt x="623894" y="135458"/>
                  </a:lnTo>
                  <a:lnTo>
                    <a:pt x="648913" y="172494"/>
                  </a:lnTo>
                  <a:lnTo>
                    <a:pt x="669095" y="212705"/>
                  </a:lnTo>
                  <a:lnTo>
                    <a:pt x="684025" y="255675"/>
                  </a:lnTo>
                  <a:lnTo>
                    <a:pt x="693288" y="300990"/>
                  </a:lnTo>
                  <a:lnTo>
                    <a:pt x="696468" y="348234"/>
                  </a:lnTo>
                  <a:lnTo>
                    <a:pt x="693288" y="395477"/>
                  </a:lnTo>
                  <a:lnTo>
                    <a:pt x="684025" y="440792"/>
                  </a:lnTo>
                  <a:lnTo>
                    <a:pt x="669095" y="483762"/>
                  </a:lnTo>
                  <a:lnTo>
                    <a:pt x="648913" y="523973"/>
                  </a:lnTo>
                  <a:lnTo>
                    <a:pt x="623894" y="561009"/>
                  </a:lnTo>
                  <a:lnTo>
                    <a:pt x="594455" y="594455"/>
                  </a:lnTo>
                  <a:lnTo>
                    <a:pt x="561009" y="623894"/>
                  </a:lnTo>
                  <a:lnTo>
                    <a:pt x="523973" y="648913"/>
                  </a:lnTo>
                  <a:lnTo>
                    <a:pt x="483762" y="669095"/>
                  </a:lnTo>
                  <a:lnTo>
                    <a:pt x="440792" y="684025"/>
                  </a:lnTo>
                  <a:lnTo>
                    <a:pt x="395477" y="693288"/>
                  </a:lnTo>
                  <a:lnTo>
                    <a:pt x="348234" y="696467"/>
                  </a:lnTo>
                  <a:lnTo>
                    <a:pt x="300990" y="693288"/>
                  </a:lnTo>
                  <a:lnTo>
                    <a:pt x="255675" y="684025"/>
                  </a:lnTo>
                  <a:lnTo>
                    <a:pt x="212705" y="669095"/>
                  </a:lnTo>
                  <a:lnTo>
                    <a:pt x="172494" y="648913"/>
                  </a:lnTo>
                  <a:lnTo>
                    <a:pt x="135458" y="623894"/>
                  </a:lnTo>
                  <a:lnTo>
                    <a:pt x="102012" y="594455"/>
                  </a:lnTo>
                  <a:lnTo>
                    <a:pt x="72573" y="561009"/>
                  </a:lnTo>
                  <a:lnTo>
                    <a:pt x="47554" y="523973"/>
                  </a:lnTo>
                  <a:lnTo>
                    <a:pt x="27372" y="483762"/>
                  </a:lnTo>
                  <a:lnTo>
                    <a:pt x="12442" y="440792"/>
                  </a:lnTo>
                  <a:lnTo>
                    <a:pt x="3179" y="395477"/>
                  </a:lnTo>
                  <a:lnTo>
                    <a:pt x="0" y="348234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858247" y="1932177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4058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Актуальность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2047" y="88392"/>
            <a:ext cx="818388" cy="11719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8200" y="1721948"/>
            <a:ext cx="7089120" cy="471167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279"/>
              </a:lnSpc>
              <a:spcBef>
                <a:spcPts val="80"/>
              </a:spcBef>
            </a:pPr>
            <a:r>
              <a:rPr lang="ru-RU" sz="2600" dirty="0">
                <a:latin typeface="Calibri Light"/>
                <a:cs typeface="Calibri Light"/>
              </a:rPr>
              <a:t>При ручном учёте мебели существует ряд проблем</a:t>
            </a:r>
            <a:r>
              <a:rPr sz="2600" spc="-10" dirty="0">
                <a:latin typeface="Calibri Light"/>
                <a:cs typeface="Calibri Light"/>
              </a:rPr>
              <a:t>:</a:t>
            </a:r>
            <a:endParaRPr lang="ru-RU" sz="2600" spc="-10" dirty="0">
              <a:latin typeface="Calibri Light"/>
              <a:cs typeface="Calibri Light"/>
            </a:endParaRPr>
          </a:p>
          <a:p>
            <a:pPr marL="527050" marR="5080" indent="-514350">
              <a:lnSpc>
                <a:spcPts val="3279"/>
              </a:lnSpc>
              <a:spcBef>
                <a:spcPts val="80"/>
              </a:spcBef>
              <a:buAutoNum type="arabicPeriod"/>
            </a:pPr>
            <a:r>
              <a:rPr lang="ru-RU" sz="2600" dirty="0">
                <a:latin typeface="Calibri Light"/>
                <a:cs typeface="Calibri Light"/>
              </a:rPr>
              <a:t>Ошибки человеческого фактора.</a:t>
            </a:r>
          </a:p>
          <a:p>
            <a:pPr marL="527050" marR="5080" indent="-514350">
              <a:lnSpc>
                <a:spcPts val="3279"/>
              </a:lnSpc>
              <a:spcBef>
                <a:spcPts val="80"/>
              </a:spcBef>
              <a:buAutoNum type="arabicPeriod"/>
            </a:pPr>
            <a:r>
              <a:rPr lang="ru-RU" sz="2600" dirty="0" err="1">
                <a:latin typeface="Calibri Light"/>
                <a:cs typeface="Calibri Light"/>
              </a:rPr>
              <a:t>Времязатратность</a:t>
            </a:r>
            <a:r>
              <a:rPr lang="ru-RU" sz="2600" dirty="0">
                <a:latin typeface="Calibri Light"/>
                <a:cs typeface="Calibri Light"/>
              </a:rPr>
              <a:t> и неэффективность процесса. </a:t>
            </a:r>
          </a:p>
          <a:p>
            <a:pPr marL="527050" marR="5080" indent="-514350">
              <a:lnSpc>
                <a:spcPts val="3279"/>
              </a:lnSpc>
              <a:spcBef>
                <a:spcPts val="80"/>
              </a:spcBef>
              <a:buAutoNum type="arabicPeriod"/>
            </a:pPr>
            <a:r>
              <a:rPr lang="ru-RU" sz="2600" dirty="0">
                <a:latin typeface="Calibri Light"/>
                <a:cs typeface="Calibri Light"/>
              </a:rPr>
              <a:t>Ограниченная масштабируемость и сложность обработки данных.</a:t>
            </a:r>
          </a:p>
          <a:p>
            <a:pPr marL="527050" marR="5080" indent="-514350">
              <a:lnSpc>
                <a:spcPts val="3279"/>
              </a:lnSpc>
              <a:spcBef>
                <a:spcPts val="80"/>
              </a:spcBef>
              <a:buAutoNum type="arabicPeriod"/>
            </a:pPr>
            <a:r>
              <a:rPr lang="ru-RU" sz="2600" dirty="0">
                <a:latin typeface="Calibri Light"/>
                <a:cs typeface="Calibri Light"/>
              </a:rPr>
              <a:t>Невозможность быстрой реакции на изменения.</a:t>
            </a:r>
          </a:p>
          <a:p>
            <a:pPr marL="527050" marR="5080" indent="-514350">
              <a:lnSpc>
                <a:spcPts val="3279"/>
              </a:lnSpc>
              <a:spcBef>
                <a:spcPts val="80"/>
              </a:spcBef>
              <a:buAutoNum type="arabicPeriod"/>
            </a:pPr>
            <a:r>
              <a:rPr lang="ru-RU" sz="2600" dirty="0">
                <a:latin typeface="Calibri Light"/>
                <a:cs typeface="Calibri Light"/>
              </a:rPr>
              <a:t>Ограниченная возможность анализа и отчётности. </a:t>
            </a:r>
            <a:endParaRPr sz="2600" dirty="0">
              <a:latin typeface="Calibri Light"/>
              <a:cs typeface="Calibri Ligh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17FA55-DE38-467E-BFC0-053A726C3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5099">
            <a:off x="7892407" y="1833301"/>
            <a:ext cx="952500" cy="9525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99BCD3-926E-4CD8-B9E2-9F19E16C7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812" y="2241089"/>
            <a:ext cx="952500" cy="9525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2D98A6-89B9-4985-9D39-F8B32E1F4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12523">
            <a:off x="8904611" y="1679155"/>
            <a:ext cx="952500" cy="9525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EE54263-302C-4CD5-8ED3-81A0D8A14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0559">
            <a:off x="9777732" y="1311668"/>
            <a:ext cx="687901" cy="68790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C707224-6CC8-4BFA-9611-C2C5B9830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96950">
            <a:off x="8080862" y="1027668"/>
            <a:ext cx="881360" cy="88136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01CD8CD-712D-4CF1-A893-A7AC254504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0567" y="4026303"/>
            <a:ext cx="1241590" cy="124159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1F7525B-8B9B-4D04-87CC-25E092D91F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9877" y="3991011"/>
            <a:ext cx="881360" cy="88136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5430EF0-3A0F-4DE1-BF67-E9EDCA67B5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004447">
            <a:off x="8661285" y="3617530"/>
            <a:ext cx="817546" cy="81754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7C4F364-1CBF-441C-8C51-FFCD92D469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113023">
            <a:off x="10646485" y="4018245"/>
            <a:ext cx="817546" cy="81754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D70C845-8E01-458C-919E-807836EE9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986864">
            <a:off x="8559769" y="4367287"/>
            <a:ext cx="817546" cy="81754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5949B78-5BA9-45BB-AC28-3C79878D60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482718">
            <a:off x="10229118" y="4961188"/>
            <a:ext cx="817546" cy="81754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4488BC2-1809-4929-863B-27685A3A36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130371">
            <a:off x="10134286" y="3525894"/>
            <a:ext cx="817546" cy="81754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FC19570-0E57-487B-9391-AF65F43593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6044982">
            <a:off x="9289242" y="5142685"/>
            <a:ext cx="817546" cy="81754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9315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Развитие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2047" y="88392"/>
            <a:ext cx="818388" cy="117195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64336" y="1818322"/>
            <a:ext cx="10064750" cy="725170"/>
            <a:chOff x="1164336" y="1818322"/>
            <a:chExt cx="10064750" cy="725170"/>
          </a:xfrm>
        </p:grpSpPr>
        <p:sp>
          <p:nvSpPr>
            <p:cNvPr id="5" name="object 5"/>
            <p:cNvSpPr/>
            <p:nvPr/>
          </p:nvSpPr>
          <p:spPr>
            <a:xfrm>
              <a:off x="1164336" y="2036064"/>
              <a:ext cx="10064750" cy="289560"/>
            </a:xfrm>
            <a:custGeom>
              <a:avLst/>
              <a:gdLst/>
              <a:ahLst/>
              <a:cxnLst/>
              <a:rect l="l" t="t" r="r" b="b"/>
              <a:pathLst>
                <a:path w="10064750" h="289560">
                  <a:moveTo>
                    <a:pt x="9501505" y="0"/>
                  </a:moveTo>
                  <a:lnTo>
                    <a:pt x="9501505" y="72389"/>
                  </a:lnTo>
                  <a:lnTo>
                    <a:pt x="0" y="72389"/>
                  </a:lnTo>
                  <a:lnTo>
                    <a:pt x="0" y="217170"/>
                  </a:lnTo>
                  <a:lnTo>
                    <a:pt x="9501505" y="217170"/>
                  </a:lnTo>
                  <a:lnTo>
                    <a:pt x="9501505" y="289560"/>
                  </a:lnTo>
                  <a:lnTo>
                    <a:pt x="10064496" y="144780"/>
                  </a:lnTo>
                  <a:lnTo>
                    <a:pt x="9501505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68018" y="1832610"/>
              <a:ext cx="696595" cy="696595"/>
            </a:xfrm>
            <a:custGeom>
              <a:avLst/>
              <a:gdLst/>
              <a:ahLst/>
              <a:cxnLst/>
              <a:rect l="l" t="t" r="r" b="b"/>
              <a:pathLst>
                <a:path w="696594" h="696594">
                  <a:moveTo>
                    <a:pt x="348233" y="0"/>
                  </a:moveTo>
                  <a:lnTo>
                    <a:pt x="300990" y="3179"/>
                  </a:lnTo>
                  <a:lnTo>
                    <a:pt x="255675" y="12442"/>
                  </a:lnTo>
                  <a:lnTo>
                    <a:pt x="212705" y="27372"/>
                  </a:lnTo>
                  <a:lnTo>
                    <a:pt x="172494" y="47554"/>
                  </a:lnTo>
                  <a:lnTo>
                    <a:pt x="135458" y="72573"/>
                  </a:lnTo>
                  <a:lnTo>
                    <a:pt x="102012" y="102012"/>
                  </a:lnTo>
                  <a:lnTo>
                    <a:pt x="72573" y="135458"/>
                  </a:lnTo>
                  <a:lnTo>
                    <a:pt x="47554" y="172494"/>
                  </a:lnTo>
                  <a:lnTo>
                    <a:pt x="27372" y="212705"/>
                  </a:lnTo>
                  <a:lnTo>
                    <a:pt x="12442" y="255675"/>
                  </a:lnTo>
                  <a:lnTo>
                    <a:pt x="3179" y="300990"/>
                  </a:lnTo>
                  <a:lnTo>
                    <a:pt x="0" y="348234"/>
                  </a:lnTo>
                  <a:lnTo>
                    <a:pt x="3179" y="395477"/>
                  </a:lnTo>
                  <a:lnTo>
                    <a:pt x="12442" y="440792"/>
                  </a:lnTo>
                  <a:lnTo>
                    <a:pt x="27372" y="483762"/>
                  </a:lnTo>
                  <a:lnTo>
                    <a:pt x="47554" y="523973"/>
                  </a:lnTo>
                  <a:lnTo>
                    <a:pt x="72573" y="561009"/>
                  </a:lnTo>
                  <a:lnTo>
                    <a:pt x="102012" y="594455"/>
                  </a:lnTo>
                  <a:lnTo>
                    <a:pt x="135458" y="623894"/>
                  </a:lnTo>
                  <a:lnTo>
                    <a:pt x="172494" y="648913"/>
                  </a:lnTo>
                  <a:lnTo>
                    <a:pt x="212705" y="669095"/>
                  </a:lnTo>
                  <a:lnTo>
                    <a:pt x="255675" y="684025"/>
                  </a:lnTo>
                  <a:lnTo>
                    <a:pt x="300990" y="693288"/>
                  </a:lnTo>
                  <a:lnTo>
                    <a:pt x="348233" y="696467"/>
                  </a:lnTo>
                  <a:lnTo>
                    <a:pt x="395477" y="693288"/>
                  </a:lnTo>
                  <a:lnTo>
                    <a:pt x="440792" y="684025"/>
                  </a:lnTo>
                  <a:lnTo>
                    <a:pt x="483762" y="669095"/>
                  </a:lnTo>
                  <a:lnTo>
                    <a:pt x="523973" y="648913"/>
                  </a:lnTo>
                  <a:lnTo>
                    <a:pt x="561009" y="623894"/>
                  </a:lnTo>
                  <a:lnTo>
                    <a:pt x="594455" y="594455"/>
                  </a:lnTo>
                  <a:lnTo>
                    <a:pt x="623894" y="561009"/>
                  </a:lnTo>
                  <a:lnTo>
                    <a:pt x="648913" y="523973"/>
                  </a:lnTo>
                  <a:lnTo>
                    <a:pt x="669095" y="483762"/>
                  </a:lnTo>
                  <a:lnTo>
                    <a:pt x="684025" y="440792"/>
                  </a:lnTo>
                  <a:lnTo>
                    <a:pt x="693288" y="395477"/>
                  </a:lnTo>
                  <a:lnTo>
                    <a:pt x="696468" y="348234"/>
                  </a:lnTo>
                  <a:lnTo>
                    <a:pt x="693288" y="300990"/>
                  </a:lnTo>
                  <a:lnTo>
                    <a:pt x="684025" y="255675"/>
                  </a:lnTo>
                  <a:lnTo>
                    <a:pt x="669095" y="212705"/>
                  </a:lnTo>
                  <a:lnTo>
                    <a:pt x="648913" y="172494"/>
                  </a:lnTo>
                  <a:lnTo>
                    <a:pt x="623894" y="135458"/>
                  </a:lnTo>
                  <a:lnTo>
                    <a:pt x="594455" y="102012"/>
                  </a:lnTo>
                  <a:lnTo>
                    <a:pt x="561009" y="72573"/>
                  </a:lnTo>
                  <a:lnTo>
                    <a:pt x="523973" y="47554"/>
                  </a:lnTo>
                  <a:lnTo>
                    <a:pt x="483762" y="27372"/>
                  </a:lnTo>
                  <a:lnTo>
                    <a:pt x="440792" y="12442"/>
                  </a:lnTo>
                  <a:lnTo>
                    <a:pt x="395477" y="3179"/>
                  </a:lnTo>
                  <a:lnTo>
                    <a:pt x="3482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68018" y="1832610"/>
              <a:ext cx="696595" cy="696595"/>
            </a:xfrm>
            <a:custGeom>
              <a:avLst/>
              <a:gdLst/>
              <a:ahLst/>
              <a:cxnLst/>
              <a:rect l="l" t="t" r="r" b="b"/>
              <a:pathLst>
                <a:path w="696594" h="696594">
                  <a:moveTo>
                    <a:pt x="0" y="348234"/>
                  </a:moveTo>
                  <a:lnTo>
                    <a:pt x="3179" y="300990"/>
                  </a:lnTo>
                  <a:lnTo>
                    <a:pt x="12442" y="255675"/>
                  </a:lnTo>
                  <a:lnTo>
                    <a:pt x="27372" y="212705"/>
                  </a:lnTo>
                  <a:lnTo>
                    <a:pt x="47554" y="172494"/>
                  </a:lnTo>
                  <a:lnTo>
                    <a:pt x="72573" y="135458"/>
                  </a:lnTo>
                  <a:lnTo>
                    <a:pt x="102012" y="102012"/>
                  </a:lnTo>
                  <a:lnTo>
                    <a:pt x="135458" y="72573"/>
                  </a:lnTo>
                  <a:lnTo>
                    <a:pt x="172494" y="47554"/>
                  </a:lnTo>
                  <a:lnTo>
                    <a:pt x="212705" y="27372"/>
                  </a:lnTo>
                  <a:lnTo>
                    <a:pt x="255675" y="12442"/>
                  </a:lnTo>
                  <a:lnTo>
                    <a:pt x="300990" y="3179"/>
                  </a:lnTo>
                  <a:lnTo>
                    <a:pt x="348233" y="0"/>
                  </a:lnTo>
                  <a:lnTo>
                    <a:pt x="395477" y="3179"/>
                  </a:lnTo>
                  <a:lnTo>
                    <a:pt x="440792" y="12442"/>
                  </a:lnTo>
                  <a:lnTo>
                    <a:pt x="483762" y="27372"/>
                  </a:lnTo>
                  <a:lnTo>
                    <a:pt x="523973" y="47554"/>
                  </a:lnTo>
                  <a:lnTo>
                    <a:pt x="561009" y="72573"/>
                  </a:lnTo>
                  <a:lnTo>
                    <a:pt x="594455" y="102012"/>
                  </a:lnTo>
                  <a:lnTo>
                    <a:pt x="623894" y="135458"/>
                  </a:lnTo>
                  <a:lnTo>
                    <a:pt x="648913" y="172494"/>
                  </a:lnTo>
                  <a:lnTo>
                    <a:pt x="669095" y="212705"/>
                  </a:lnTo>
                  <a:lnTo>
                    <a:pt x="684025" y="255675"/>
                  </a:lnTo>
                  <a:lnTo>
                    <a:pt x="693288" y="300990"/>
                  </a:lnTo>
                  <a:lnTo>
                    <a:pt x="696468" y="348234"/>
                  </a:lnTo>
                  <a:lnTo>
                    <a:pt x="693288" y="395477"/>
                  </a:lnTo>
                  <a:lnTo>
                    <a:pt x="684025" y="440792"/>
                  </a:lnTo>
                  <a:lnTo>
                    <a:pt x="669095" y="483762"/>
                  </a:lnTo>
                  <a:lnTo>
                    <a:pt x="648913" y="523973"/>
                  </a:lnTo>
                  <a:lnTo>
                    <a:pt x="623894" y="561009"/>
                  </a:lnTo>
                  <a:lnTo>
                    <a:pt x="594455" y="594455"/>
                  </a:lnTo>
                  <a:lnTo>
                    <a:pt x="561009" y="623894"/>
                  </a:lnTo>
                  <a:lnTo>
                    <a:pt x="523973" y="648913"/>
                  </a:lnTo>
                  <a:lnTo>
                    <a:pt x="483762" y="669095"/>
                  </a:lnTo>
                  <a:lnTo>
                    <a:pt x="440792" y="684025"/>
                  </a:lnTo>
                  <a:lnTo>
                    <a:pt x="395477" y="693288"/>
                  </a:lnTo>
                  <a:lnTo>
                    <a:pt x="348233" y="696467"/>
                  </a:lnTo>
                  <a:lnTo>
                    <a:pt x="300990" y="693288"/>
                  </a:lnTo>
                  <a:lnTo>
                    <a:pt x="255675" y="684025"/>
                  </a:lnTo>
                  <a:lnTo>
                    <a:pt x="212705" y="669095"/>
                  </a:lnTo>
                  <a:lnTo>
                    <a:pt x="172494" y="648913"/>
                  </a:lnTo>
                  <a:lnTo>
                    <a:pt x="135458" y="623894"/>
                  </a:lnTo>
                  <a:lnTo>
                    <a:pt x="102012" y="594455"/>
                  </a:lnTo>
                  <a:lnTo>
                    <a:pt x="72573" y="561009"/>
                  </a:lnTo>
                  <a:lnTo>
                    <a:pt x="47554" y="523973"/>
                  </a:lnTo>
                  <a:lnTo>
                    <a:pt x="27372" y="483762"/>
                  </a:lnTo>
                  <a:lnTo>
                    <a:pt x="12442" y="440792"/>
                  </a:lnTo>
                  <a:lnTo>
                    <a:pt x="3179" y="395477"/>
                  </a:lnTo>
                  <a:lnTo>
                    <a:pt x="0" y="348234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3352" y="2855874"/>
            <a:ext cx="3223260" cy="1007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7390" marR="5080" indent="-695325">
              <a:lnSpc>
                <a:spcPct val="115100"/>
              </a:lnSpc>
              <a:spcBef>
                <a:spcPts val="100"/>
              </a:spcBef>
            </a:pPr>
            <a:r>
              <a:rPr sz="2800" dirty="0">
                <a:latin typeface="Calibri Light"/>
                <a:cs typeface="Calibri Light"/>
              </a:rPr>
              <a:t>Повышение</a:t>
            </a:r>
            <a:r>
              <a:rPr sz="2800" spc="-140" dirty="0">
                <a:latin typeface="Calibri Light"/>
                <a:cs typeface="Calibri Light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точности </a:t>
            </a:r>
            <a:r>
              <a:rPr sz="2800" dirty="0">
                <a:latin typeface="Calibri Light"/>
                <a:cs typeface="Calibri Light"/>
              </a:rPr>
              <a:t>работы</a:t>
            </a:r>
            <a:r>
              <a:rPr sz="2800" spc="-100" dirty="0">
                <a:latin typeface="Calibri Light"/>
                <a:cs typeface="Calibri Light"/>
              </a:rPr>
              <a:t> </a:t>
            </a:r>
            <a:r>
              <a:rPr sz="2800" spc="-25" dirty="0">
                <a:latin typeface="Calibri Light"/>
                <a:cs typeface="Calibri Light"/>
              </a:rPr>
              <a:t>ИНС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2747" y="1932177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26798" y="1800034"/>
            <a:ext cx="725170" cy="727075"/>
            <a:chOff x="5626798" y="1800034"/>
            <a:chExt cx="725170" cy="727075"/>
          </a:xfrm>
        </p:grpSpPr>
        <p:sp>
          <p:nvSpPr>
            <p:cNvPr id="11" name="object 11"/>
            <p:cNvSpPr/>
            <p:nvPr/>
          </p:nvSpPr>
          <p:spPr>
            <a:xfrm>
              <a:off x="5641085" y="1814322"/>
              <a:ext cx="696595" cy="698500"/>
            </a:xfrm>
            <a:custGeom>
              <a:avLst/>
              <a:gdLst/>
              <a:ahLst/>
              <a:cxnLst/>
              <a:rect l="l" t="t" r="r" b="b"/>
              <a:pathLst>
                <a:path w="696595" h="698500">
                  <a:moveTo>
                    <a:pt x="348234" y="0"/>
                  </a:moveTo>
                  <a:lnTo>
                    <a:pt x="300990" y="3185"/>
                  </a:lnTo>
                  <a:lnTo>
                    <a:pt x="255675" y="12463"/>
                  </a:lnTo>
                  <a:lnTo>
                    <a:pt x="212705" y="27420"/>
                  </a:lnTo>
                  <a:lnTo>
                    <a:pt x="172494" y="47639"/>
                  </a:lnTo>
                  <a:lnTo>
                    <a:pt x="135458" y="72705"/>
                  </a:lnTo>
                  <a:lnTo>
                    <a:pt x="102012" y="102203"/>
                  </a:lnTo>
                  <a:lnTo>
                    <a:pt x="72573" y="135717"/>
                  </a:lnTo>
                  <a:lnTo>
                    <a:pt x="47554" y="172832"/>
                  </a:lnTo>
                  <a:lnTo>
                    <a:pt x="27372" y="213133"/>
                  </a:lnTo>
                  <a:lnTo>
                    <a:pt x="12442" y="256204"/>
                  </a:lnTo>
                  <a:lnTo>
                    <a:pt x="3179" y="301630"/>
                  </a:lnTo>
                  <a:lnTo>
                    <a:pt x="0" y="348995"/>
                  </a:lnTo>
                  <a:lnTo>
                    <a:pt x="3179" y="396361"/>
                  </a:lnTo>
                  <a:lnTo>
                    <a:pt x="12442" y="441787"/>
                  </a:lnTo>
                  <a:lnTo>
                    <a:pt x="27372" y="484858"/>
                  </a:lnTo>
                  <a:lnTo>
                    <a:pt x="47554" y="525159"/>
                  </a:lnTo>
                  <a:lnTo>
                    <a:pt x="72573" y="562274"/>
                  </a:lnTo>
                  <a:lnTo>
                    <a:pt x="102012" y="595788"/>
                  </a:lnTo>
                  <a:lnTo>
                    <a:pt x="135458" y="625286"/>
                  </a:lnTo>
                  <a:lnTo>
                    <a:pt x="172494" y="650352"/>
                  </a:lnTo>
                  <a:lnTo>
                    <a:pt x="212705" y="670571"/>
                  </a:lnTo>
                  <a:lnTo>
                    <a:pt x="255675" y="685528"/>
                  </a:lnTo>
                  <a:lnTo>
                    <a:pt x="300990" y="694806"/>
                  </a:lnTo>
                  <a:lnTo>
                    <a:pt x="348234" y="697991"/>
                  </a:lnTo>
                  <a:lnTo>
                    <a:pt x="395477" y="694806"/>
                  </a:lnTo>
                  <a:lnTo>
                    <a:pt x="440792" y="685528"/>
                  </a:lnTo>
                  <a:lnTo>
                    <a:pt x="483762" y="670571"/>
                  </a:lnTo>
                  <a:lnTo>
                    <a:pt x="523973" y="650352"/>
                  </a:lnTo>
                  <a:lnTo>
                    <a:pt x="561009" y="625286"/>
                  </a:lnTo>
                  <a:lnTo>
                    <a:pt x="594455" y="595788"/>
                  </a:lnTo>
                  <a:lnTo>
                    <a:pt x="623894" y="562274"/>
                  </a:lnTo>
                  <a:lnTo>
                    <a:pt x="648913" y="525159"/>
                  </a:lnTo>
                  <a:lnTo>
                    <a:pt x="669095" y="484858"/>
                  </a:lnTo>
                  <a:lnTo>
                    <a:pt x="684025" y="441787"/>
                  </a:lnTo>
                  <a:lnTo>
                    <a:pt x="693288" y="396361"/>
                  </a:lnTo>
                  <a:lnTo>
                    <a:pt x="696467" y="348995"/>
                  </a:lnTo>
                  <a:lnTo>
                    <a:pt x="693288" y="301630"/>
                  </a:lnTo>
                  <a:lnTo>
                    <a:pt x="684025" y="256204"/>
                  </a:lnTo>
                  <a:lnTo>
                    <a:pt x="669095" y="213133"/>
                  </a:lnTo>
                  <a:lnTo>
                    <a:pt x="648913" y="172832"/>
                  </a:lnTo>
                  <a:lnTo>
                    <a:pt x="623894" y="135717"/>
                  </a:lnTo>
                  <a:lnTo>
                    <a:pt x="594455" y="102203"/>
                  </a:lnTo>
                  <a:lnTo>
                    <a:pt x="561009" y="72705"/>
                  </a:lnTo>
                  <a:lnTo>
                    <a:pt x="523973" y="47639"/>
                  </a:lnTo>
                  <a:lnTo>
                    <a:pt x="483762" y="27420"/>
                  </a:lnTo>
                  <a:lnTo>
                    <a:pt x="440792" y="12463"/>
                  </a:lnTo>
                  <a:lnTo>
                    <a:pt x="395477" y="3185"/>
                  </a:lnTo>
                  <a:lnTo>
                    <a:pt x="3482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41085" y="1814322"/>
              <a:ext cx="696595" cy="698500"/>
            </a:xfrm>
            <a:custGeom>
              <a:avLst/>
              <a:gdLst/>
              <a:ahLst/>
              <a:cxnLst/>
              <a:rect l="l" t="t" r="r" b="b"/>
              <a:pathLst>
                <a:path w="696595" h="698500">
                  <a:moveTo>
                    <a:pt x="0" y="348995"/>
                  </a:moveTo>
                  <a:lnTo>
                    <a:pt x="3179" y="301630"/>
                  </a:lnTo>
                  <a:lnTo>
                    <a:pt x="12442" y="256204"/>
                  </a:lnTo>
                  <a:lnTo>
                    <a:pt x="27372" y="213133"/>
                  </a:lnTo>
                  <a:lnTo>
                    <a:pt x="47554" y="172832"/>
                  </a:lnTo>
                  <a:lnTo>
                    <a:pt x="72573" y="135717"/>
                  </a:lnTo>
                  <a:lnTo>
                    <a:pt x="102012" y="102203"/>
                  </a:lnTo>
                  <a:lnTo>
                    <a:pt x="135458" y="72705"/>
                  </a:lnTo>
                  <a:lnTo>
                    <a:pt x="172494" y="47639"/>
                  </a:lnTo>
                  <a:lnTo>
                    <a:pt x="212705" y="27420"/>
                  </a:lnTo>
                  <a:lnTo>
                    <a:pt x="255675" y="12463"/>
                  </a:lnTo>
                  <a:lnTo>
                    <a:pt x="300990" y="3185"/>
                  </a:lnTo>
                  <a:lnTo>
                    <a:pt x="348234" y="0"/>
                  </a:lnTo>
                  <a:lnTo>
                    <a:pt x="395477" y="3185"/>
                  </a:lnTo>
                  <a:lnTo>
                    <a:pt x="440792" y="12463"/>
                  </a:lnTo>
                  <a:lnTo>
                    <a:pt x="483762" y="27420"/>
                  </a:lnTo>
                  <a:lnTo>
                    <a:pt x="523973" y="47639"/>
                  </a:lnTo>
                  <a:lnTo>
                    <a:pt x="561009" y="72705"/>
                  </a:lnTo>
                  <a:lnTo>
                    <a:pt x="594455" y="102203"/>
                  </a:lnTo>
                  <a:lnTo>
                    <a:pt x="623894" y="135717"/>
                  </a:lnTo>
                  <a:lnTo>
                    <a:pt x="648913" y="172832"/>
                  </a:lnTo>
                  <a:lnTo>
                    <a:pt x="669095" y="213133"/>
                  </a:lnTo>
                  <a:lnTo>
                    <a:pt x="684025" y="256204"/>
                  </a:lnTo>
                  <a:lnTo>
                    <a:pt x="693288" y="301630"/>
                  </a:lnTo>
                  <a:lnTo>
                    <a:pt x="696467" y="348995"/>
                  </a:lnTo>
                  <a:lnTo>
                    <a:pt x="693288" y="396361"/>
                  </a:lnTo>
                  <a:lnTo>
                    <a:pt x="684025" y="441787"/>
                  </a:lnTo>
                  <a:lnTo>
                    <a:pt x="669095" y="484858"/>
                  </a:lnTo>
                  <a:lnTo>
                    <a:pt x="648913" y="525159"/>
                  </a:lnTo>
                  <a:lnTo>
                    <a:pt x="623894" y="562274"/>
                  </a:lnTo>
                  <a:lnTo>
                    <a:pt x="594455" y="595788"/>
                  </a:lnTo>
                  <a:lnTo>
                    <a:pt x="561009" y="625286"/>
                  </a:lnTo>
                  <a:lnTo>
                    <a:pt x="523973" y="650352"/>
                  </a:lnTo>
                  <a:lnTo>
                    <a:pt x="483762" y="670571"/>
                  </a:lnTo>
                  <a:lnTo>
                    <a:pt x="440792" y="685528"/>
                  </a:lnTo>
                  <a:lnTo>
                    <a:pt x="395477" y="694806"/>
                  </a:lnTo>
                  <a:lnTo>
                    <a:pt x="348234" y="697991"/>
                  </a:lnTo>
                  <a:lnTo>
                    <a:pt x="300990" y="694806"/>
                  </a:lnTo>
                  <a:lnTo>
                    <a:pt x="255675" y="685528"/>
                  </a:lnTo>
                  <a:lnTo>
                    <a:pt x="212705" y="670571"/>
                  </a:lnTo>
                  <a:lnTo>
                    <a:pt x="172494" y="650352"/>
                  </a:lnTo>
                  <a:lnTo>
                    <a:pt x="135458" y="625286"/>
                  </a:lnTo>
                  <a:lnTo>
                    <a:pt x="102012" y="595788"/>
                  </a:lnTo>
                  <a:lnTo>
                    <a:pt x="72573" y="562274"/>
                  </a:lnTo>
                  <a:lnTo>
                    <a:pt x="47554" y="525159"/>
                  </a:lnTo>
                  <a:lnTo>
                    <a:pt x="27372" y="484858"/>
                  </a:lnTo>
                  <a:lnTo>
                    <a:pt x="12442" y="441787"/>
                  </a:lnTo>
                  <a:lnTo>
                    <a:pt x="3179" y="396361"/>
                  </a:lnTo>
                  <a:lnTo>
                    <a:pt x="0" y="348995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885434" y="1914270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598342" y="1818322"/>
            <a:ext cx="725170" cy="725170"/>
            <a:chOff x="9598342" y="1818322"/>
            <a:chExt cx="725170" cy="725170"/>
          </a:xfrm>
        </p:grpSpPr>
        <p:sp>
          <p:nvSpPr>
            <p:cNvPr id="15" name="object 15"/>
            <p:cNvSpPr/>
            <p:nvPr/>
          </p:nvSpPr>
          <p:spPr>
            <a:xfrm>
              <a:off x="9612630" y="1832610"/>
              <a:ext cx="696595" cy="696595"/>
            </a:xfrm>
            <a:custGeom>
              <a:avLst/>
              <a:gdLst/>
              <a:ahLst/>
              <a:cxnLst/>
              <a:rect l="l" t="t" r="r" b="b"/>
              <a:pathLst>
                <a:path w="696595" h="696594">
                  <a:moveTo>
                    <a:pt x="348234" y="0"/>
                  </a:moveTo>
                  <a:lnTo>
                    <a:pt x="300990" y="3179"/>
                  </a:lnTo>
                  <a:lnTo>
                    <a:pt x="255675" y="12442"/>
                  </a:lnTo>
                  <a:lnTo>
                    <a:pt x="212705" y="27372"/>
                  </a:lnTo>
                  <a:lnTo>
                    <a:pt x="172494" y="47554"/>
                  </a:lnTo>
                  <a:lnTo>
                    <a:pt x="135458" y="72573"/>
                  </a:lnTo>
                  <a:lnTo>
                    <a:pt x="102012" y="102012"/>
                  </a:lnTo>
                  <a:lnTo>
                    <a:pt x="72573" y="135458"/>
                  </a:lnTo>
                  <a:lnTo>
                    <a:pt x="47554" y="172494"/>
                  </a:lnTo>
                  <a:lnTo>
                    <a:pt x="27372" y="212705"/>
                  </a:lnTo>
                  <a:lnTo>
                    <a:pt x="12442" y="255675"/>
                  </a:lnTo>
                  <a:lnTo>
                    <a:pt x="3179" y="300990"/>
                  </a:lnTo>
                  <a:lnTo>
                    <a:pt x="0" y="348234"/>
                  </a:lnTo>
                  <a:lnTo>
                    <a:pt x="3179" y="395477"/>
                  </a:lnTo>
                  <a:lnTo>
                    <a:pt x="12442" y="440792"/>
                  </a:lnTo>
                  <a:lnTo>
                    <a:pt x="27372" y="483762"/>
                  </a:lnTo>
                  <a:lnTo>
                    <a:pt x="47554" y="523973"/>
                  </a:lnTo>
                  <a:lnTo>
                    <a:pt x="72573" y="561009"/>
                  </a:lnTo>
                  <a:lnTo>
                    <a:pt x="102012" y="594455"/>
                  </a:lnTo>
                  <a:lnTo>
                    <a:pt x="135458" y="623894"/>
                  </a:lnTo>
                  <a:lnTo>
                    <a:pt x="172494" y="648913"/>
                  </a:lnTo>
                  <a:lnTo>
                    <a:pt x="212705" y="669095"/>
                  </a:lnTo>
                  <a:lnTo>
                    <a:pt x="255675" y="684025"/>
                  </a:lnTo>
                  <a:lnTo>
                    <a:pt x="300990" y="693288"/>
                  </a:lnTo>
                  <a:lnTo>
                    <a:pt x="348234" y="696467"/>
                  </a:lnTo>
                  <a:lnTo>
                    <a:pt x="395477" y="693288"/>
                  </a:lnTo>
                  <a:lnTo>
                    <a:pt x="440792" y="684025"/>
                  </a:lnTo>
                  <a:lnTo>
                    <a:pt x="483762" y="669095"/>
                  </a:lnTo>
                  <a:lnTo>
                    <a:pt x="523973" y="648913"/>
                  </a:lnTo>
                  <a:lnTo>
                    <a:pt x="561009" y="623894"/>
                  </a:lnTo>
                  <a:lnTo>
                    <a:pt x="594455" y="594455"/>
                  </a:lnTo>
                  <a:lnTo>
                    <a:pt x="623894" y="561009"/>
                  </a:lnTo>
                  <a:lnTo>
                    <a:pt x="648913" y="523973"/>
                  </a:lnTo>
                  <a:lnTo>
                    <a:pt x="669095" y="483762"/>
                  </a:lnTo>
                  <a:lnTo>
                    <a:pt x="684025" y="440792"/>
                  </a:lnTo>
                  <a:lnTo>
                    <a:pt x="693288" y="395477"/>
                  </a:lnTo>
                  <a:lnTo>
                    <a:pt x="696468" y="348234"/>
                  </a:lnTo>
                  <a:lnTo>
                    <a:pt x="693288" y="300990"/>
                  </a:lnTo>
                  <a:lnTo>
                    <a:pt x="684025" y="255675"/>
                  </a:lnTo>
                  <a:lnTo>
                    <a:pt x="669095" y="212705"/>
                  </a:lnTo>
                  <a:lnTo>
                    <a:pt x="648913" y="172494"/>
                  </a:lnTo>
                  <a:lnTo>
                    <a:pt x="623894" y="135458"/>
                  </a:lnTo>
                  <a:lnTo>
                    <a:pt x="594455" y="102012"/>
                  </a:lnTo>
                  <a:lnTo>
                    <a:pt x="561009" y="72573"/>
                  </a:lnTo>
                  <a:lnTo>
                    <a:pt x="523973" y="47554"/>
                  </a:lnTo>
                  <a:lnTo>
                    <a:pt x="483762" y="27372"/>
                  </a:lnTo>
                  <a:lnTo>
                    <a:pt x="440792" y="12442"/>
                  </a:lnTo>
                  <a:lnTo>
                    <a:pt x="395477" y="3179"/>
                  </a:lnTo>
                  <a:lnTo>
                    <a:pt x="3482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612630" y="1832610"/>
              <a:ext cx="696595" cy="696595"/>
            </a:xfrm>
            <a:custGeom>
              <a:avLst/>
              <a:gdLst/>
              <a:ahLst/>
              <a:cxnLst/>
              <a:rect l="l" t="t" r="r" b="b"/>
              <a:pathLst>
                <a:path w="696595" h="696594">
                  <a:moveTo>
                    <a:pt x="0" y="348234"/>
                  </a:moveTo>
                  <a:lnTo>
                    <a:pt x="3179" y="300990"/>
                  </a:lnTo>
                  <a:lnTo>
                    <a:pt x="12442" y="255675"/>
                  </a:lnTo>
                  <a:lnTo>
                    <a:pt x="27372" y="212705"/>
                  </a:lnTo>
                  <a:lnTo>
                    <a:pt x="47554" y="172494"/>
                  </a:lnTo>
                  <a:lnTo>
                    <a:pt x="72573" y="135458"/>
                  </a:lnTo>
                  <a:lnTo>
                    <a:pt x="102012" y="102012"/>
                  </a:lnTo>
                  <a:lnTo>
                    <a:pt x="135458" y="72573"/>
                  </a:lnTo>
                  <a:lnTo>
                    <a:pt x="172494" y="47554"/>
                  </a:lnTo>
                  <a:lnTo>
                    <a:pt x="212705" y="27372"/>
                  </a:lnTo>
                  <a:lnTo>
                    <a:pt x="255675" y="12442"/>
                  </a:lnTo>
                  <a:lnTo>
                    <a:pt x="300990" y="3179"/>
                  </a:lnTo>
                  <a:lnTo>
                    <a:pt x="348234" y="0"/>
                  </a:lnTo>
                  <a:lnTo>
                    <a:pt x="395477" y="3179"/>
                  </a:lnTo>
                  <a:lnTo>
                    <a:pt x="440792" y="12442"/>
                  </a:lnTo>
                  <a:lnTo>
                    <a:pt x="483762" y="27372"/>
                  </a:lnTo>
                  <a:lnTo>
                    <a:pt x="523973" y="47554"/>
                  </a:lnTo>
                  <a:lnTo>
                    <a:pt x="561009" y="72573"/>
                  </a:lnTo>
                  <a:lnTo>
                    <a:pt x="594455" y="102012"/>
                  </a:lnTo>
                  <a:lnTo>
                    <a:pt x="623894" y="135458"/>
                  </a:lnTo>
                  <a:lnTo>
                    <a:pt x="648913" y="172494"/>
                  </a:lnTo>
                  <a:lnTo>
                    <a:pt x="669095" y="212705"/>
                  </a:lnTo>
                  <a:lnTo>
                    <a:pt x="684025" y="255675"/>
                  </a:lnTo>
                  <a:lnTo>
                    <a:pt x="693288" y="300990"/>
                  </a:lnTo>
                  <a:lnTo>
                    <a:pt x="696468" y="348234"/>
                  </a:lnTo>
                  <a:lnTo>
                    <a:pt x="693288" y="395477"/>
                  </a:lnTo>
                  <a:lnTo>
                    <a:pt x="684025" y="440792"/>
                  </a:lnTo>
                  <a:lnTo>
                    <a:pt x="669095" y="483762"/>
                  </a:lnTo>
                  <a:lnTo>
                    <a:pt x="648913" y="523973"/>
                  </a:lnTo>
                  <a:lnTo>
                    <a:pt x="623894" y="561009"/>
                  </a:lnTo>
                  <a:lnTo>
                    <a:pt x="594455" y="594455"/>
                  </a:lnTo>
                  <a:lnTo>
                    <a:pt x="561009" y="623894"/>
                  </a:lnTo>
                  <a:lnTo>
                    <a:pt x="523973" y="648913"/>
                  </a:lnTo>
                  <a:lnTo>
                    <a:pt x="483762" y="669095"/>
                  </a:lnTo>
                  <a:lnTo>
                    <a:pt x="440792" y="684025"/>
                  </a:lnTo>
                  <a:lnTo>
                    <a:pt x="395477" y="693288"/>
                  </a:lnTo>
                  <a:lnTo>
                    <a:pt x="348234" y="696467"/>
                  </a:lnTo>
                  <a:lnTo>
                    <a:pt x="300990" y="693288"/>
                  </a:lnTo>
                  <a:lnTo>
                    <a:pt x="255675" y="684025"/>
                  </a:lnTo>
                  <a:lnTo>
                    <a:pt x="212705" y="669095"/>
                  </a:lnTo>
                  <a:lnTo>
                    <a:pt x="172494" y="648913"/>
                  </a:lnTo>
                  <a:lnTo>
                    <a:pt x="135458" y="623894"/>
                  </a:lnTo>
                  <a:lnTo>
                    <a:pt x="102012" y="594455"/>
                  </a:lnTo>
                  <a:lnTo>
                    <a:pt x="72573" y="561009"/>
                  </a:lnTo>
                  <a:lnTo>
                    <a:pt x="47554" y="523973"/>
                  </a:lnTo>
                  <a:lnTo>
                    <a:pt x="27372" y="483762"/>
                  </a:lnTo>
                  <a:lnTo>
                    <a:pt x="12442" y="440792"/>
                  </a:lnTo>
                  <a:lnTo>
                    <a:pt x="3179" y="395477"/>
                  </a:lnTo>
                  <a:lnTo>
                    <a:pt x="0" y="348234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858247" y="1932177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13231" y="4582439"/>
            <a:ext cx="1803400" cy="168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marR="142875" indent="3175" algn="ctr">
              <a:lnSpc>
                <a:spcPct val="114999"/>
              </a:lnSpc>
              <a:spcBef>
                <a:spcPts val="100"/>
              </a:spcBef>
            </a:pPr>
            <a:r>
              <a:rPr sz="1600" spc="-10" dirty="0">
                <a:latin typeface="Calibri Light"/>
                <a:cs typeface="Calibri Light"/>
              </a:rPr>
              <a:t>Настройка гиперпараметров</a:t>
            </a:r>
            <a:endParaRPr sz="16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16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16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Calibri Light"/>
                <a:cs typeface="Calibri Light"/>
              </a:rPr>
              <a:t>Расширение</a:t>
            </a:r>
            <a:endParaRPr sz="16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600" dirty="0">
                <a:latin typeface="Calibri Light"/>
                <a:cs typeface="Calibri Light"/>
              </a:rPr>
              <a:t>обучающей</a:t>
            </a:r>
            <a:r>
              <a:rPr sz="1600" spc="-9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выборки</a:t>
            </a:r>
            <a:endParaRPr sz="16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9315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Развитие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2047" y="88392"/>
            <a:ext cx="818388" cy="117195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64336" y="1818322"/>
            <a:ext cx="10064750" cy="725170"/>
            <a:chOff x="1164336" y="1818322"/>
            <a:chExt cx="10064750" cy="725170"/>
          </a:xfrm>
        </p:grpSpPr>
        <p:sp>
          <p:nvSpPr>
            <p:cNvPr id="5" name="object 5"/>
            <p:cNvSpPr/>
            <p:nvPr/>
          </p:nvSpPr>
          <p:spPr>
            <a:xfrm>
              <a:off x="1164336" y="2036064"/>
              <a:ext cx="10064750" cy="289560"/>
            </a:xfrm>
            <a:custGeom>
              <a:avLst/>
              <a:gdLst/>
              <a:ahLst/>
              <a:cxnLst/>
              <a:rect l="l" t="t" r="r" b="b"/>
              <a:pathLst>
                <a:path w="10064750" h="289560">
                  <a:moveTo>
                    <a:pt x="9501505" y="0"/>
                  </a:moveTo>
                  <a:lnTo>
                    <a:pt x="9501505" y="72389"/>
                  </a:lnTo>
                  <a:lnTo>
                    <a:pt x="0" y="72389"/>
                  </a:lnTo>
                  <a:lnTo>
                    <a:pt x="0" y="217170"/>
                  </a:lnTo>
                  <a:lnTo>
                    <a:pt x="9501505" y="217170"/>
                  </a:lnTo>
                  <a:lnTo>
                    <a:pt x="9501505" y="289560"/>
                  </a:lnTo>
                  <a:lnTo>
                    <a:pt x="10064496" y="144780"/>
                  </a:lnTo>
                  <a:lnTo>
                    <a:pt x="9501505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68018" y="1832610"/>
              <a:ext cx="696595" cy="696595"/>
            </a:xfrm>
            <a:custGeom>
              <a:avLst/>
              <a:gdLst/>
              <a:ahLst/>
              <a:cxnLst/>
              <a:rect l="l" t="t" r="r" b="b"/>
              <a:pathLst>
                <a:path w="696594" h="696594">
                  <a:moveTo>
                    <a:pt x="348233" y="0"/>
                  </a:moveTo>
                  <a:lnTo>
                    <a:pt x="300990" y="3179"/>
                  </a:lnTo>
                  <a:lnTo>
                    <a:pt x="255675" y="12442"/>
                  </a:lnTo>
                  <a:lnTo>
                    <a:pt x="212705" y="27372"/>
                  </a:lnTo>
                  <a:lnTo>
                    <a:pt x="172494" y="47554"/>
                  </a:lnTo>
                  <a:lnTo>
                    <a:pt x="135458" y="72573"/>
                  </a:lnTo>
                  <a:lnTo>
                    <a:pt x="102012" y="102012"/>
                  </a:lnTo>
                  <a:lnTo>
                    <a:pt x="72573" y="135458"/>
                  </a:lnTo>
                  <a:lnTo>
                    <a:pt x="47554" y="172494"/>
                  </a:lnTo>
                  <a:lnTo>
                    <a:pt x="27372" y="212705"/>
                  </a:lnTo>
                  <a:lnTo>
                    <a:pt x="12442" y="255675"/>
                  </a:lnTo>
                  <a:lnTo>
                    <a:pt x="3179" y="300990"/>
                  </a:lnTo>
                  <a:lnTo>
                    <a:pt x="0" y="348234"/>
                  </a:lnTo>
                  <a:lnTo>
                    <a:pt x="3179" y="395477"/>
                  </a:lnTo>
                  <a:lnTo>
                    <a:pt x="12442" y="440792"/>
                  </a:lnTo>
                  <a:lnTo>
                    <a:pt x="27372" y="483762"/>
                  </a:lnTo>
                  <a:lnTo>
                    <a:pt x="47554" y="523973"/>
                  </a:lnTo>
                  <a:lnTo>
                    <a:pt x="72573" y="561009"/>
                  </a:lnTo>
                  <a:lnTo>
                    <a:pt x="102012" y="594455"/>
                  </a:lnTo>
                  <a:lnTo>
                    <a:pt x="135458" y="623894"/>
                  </a:lnTo>
                  <a:lnTo>
                    <a:pt x="172494" y="648913"/>
                  </a:lnTo>
                  <a:lnTo>
                    <a:pt x="212705" y="669095"/>
                  </a:lnTo>
                  <a:lnTo>
                    <a:pt x="255675" y="684025"/>
                  </a:lnTo>
                  <a:lnTo>
                    <a:pt x="300990" y="693288"/>
                  </a:lnTo>
                  <a:lnTo>
                    <a:pt x="348233" y="696467"/>
                  </a:lnTo>
                  <a:lnTo>
                    <a:pt x="395477" y="693288"/>
                  </a:lnTo>
                  <a:lnTo>
                    <a:pt x="440792" y="684025"/>
                  </a:lnTo>
                  <a:lnTo>
                    <a:pt x="483762" y="669095"/>
                  </a:lnTo>
                  <a:lnTo>
                    <a:pt x="523973" y="648913"/>
                  </a:lnTo>
                  <a:lnTo>
                    <a:pt x="561009" y="623894"/>
                  </a:lnTo>
                  <a:lnTo>
                    <a:pt x="594455" y="594455"/>
                  </a:lnTo>
                  <a:lnTo>
                    <a:pt x="623894" y="561009"/>
                  </a:lnTo>
                  <a:lnTo>
                    <a:pt x="648913" y="523973"/>
                  </a:lnTo>
                  <a:lnTo>
                    <a:pt x="669095" y="483762"/>
                  </a:lnTo>
                  <a:lnTo>
                    <a:pt x="684025" y="440792"/>
                  </a:lnTo>
                  <a:lnTo>
                    <a:pt x="693288" y="395477"/>
                  </a:lnTo>
                  <a:lnTo>
                    <a:pt x="696468" y="348234"/>
                  </a:lnTo>
                  <a:lnTo>
                    <a:pt x="693288" y="300990"/>
                  </a:lnTo>
                  <a:lnTo>
                    <a:pt x="684025" y="255675"/>
                  </a:lnTo>
                  <a:lnTo>
                    <a:pt x="669095" y="212705"/>
                  </a:lnTo>
                  <a:lnTo>
                    <a:pt x="648913" y="172494"/>
                  </a:lnTo>
                  <a:lnTo>
                    <a:pt x="623894" y="135458"/>
                  </a:lnTo>
                  <a:lnTo>
                    <a:pt x="594455" y="102012"/>
                  </a:lnTo>
                  <a:lnTo>
                    <a:pt x="561009" y="72573"/>
                  </a:lnTo>
                  <a:lnTo>
                    <a:pt x="523973" y="47554"/>
                  </a:lnTo>
                  <a:lnTo>
                    <a:pt x="483762" y="27372"/>
                  </a:lnTo>
                  <a:lnTo>
                    <a:pt x="440792" y="12442"/>
                  </a:lnTo>
                  <a:lnTo>
                    <a:pt x="395477" y="3179"/>
                  </a:lnTo>
                  <a:lnTo>
                    <a:pt x="3482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68018" y="1832610"/>
              <a:ext cx="696595" cy="696595"/>
            </a:xfrm>
            <a:custGeom>
              <a:avLst/>
              <a:gdLst/>
              <a:ahLst/>
              <a:cxnLst/>
              <a:rect l="l" t="t" r="r" b="b"/>
              <a:pathLst>
                <a:path w="696594" h="696594">
                  <a:moveTo>
                    <a:pt x="0" y="348234"/>
                  </a:moveTo>
                  <a:lnTo>
                    <a:pt x="3179" y="300990"/>
                  </a:lnTo>
                  <a:lnTo>
                    <a:pt x="12442" y="255675"/>
                  </a:lnTo>
                  <a:lnTo>
                    <a:pt x="27372" y="212705"/>
                  </a:lnTo>
                  <a:lnTo>
                    <a:pt x="47554" y="172494"/>
                  </a:lnTo>
                  <a:lnTo>
                    <a:pt x="72573" y="135458"/>
                  </a:lnTo>
                  <a:lnTo>
                    <a:pt x="102012" y="102012"/>
                  </a:lnTo>
                  <a:lnTo>
                    <a:pt x="135458" y="72573"/>
                  </a:lnTo>
                  <a:lnTo>
                    <a:pt x="172494" y="47554"/>
                  </a:lnTo>
                  <a:lnTo>
                    <a:pt x="212705" y="27372"/>
                  </a:lnTo>
                  <a:lnTo>
                    <a:pt x="255675" y="12442"/>
                  </a:lnTo>
                  <a:lnTo>
                    <a:pt x="300990" y="3179"/>
                  </a:lnTo>
                  <a:lnTo>
                    <a:pt x="348233" y="0"/>
                  </a:lnTo>
                  <a:lnTo>
                    <a:pt x="395477" y="3179"/>
                  </a:lnTo>
                  <a:lnTo>
                    <a:pt x="440792" y="12442"/>
                  </a:lnTo>
                  <a:lnTo>
                    <a:pt x="483762" y="27372"/>
                  </a:lnTo>
                  <a:lnTo>
                    <a:pt x="523973" y="47554"/>
                  </a:lnTo>
                  <a:lnTo>
                    <a:pt x="561009" y="72573"/>
                  </a:lnTo>
                  <a:lnTo>
                    <a:pt x="594455" y="102012"/>
                  </a:lnTo>
                  <a:lnTo>
                    <a:pt x="623894" y="135458"/>
                  </a:lnTo>
                  <a:lnTo>
                    <a:pt x="648913" y="172494"/>
                  </a:lnTo>
                  <a:lnTo>
                    <a:pt x="669095" y="212705"/>
                  </a:lnTo>
                  <a:lnTo>
                    <a:pt x="684025" y="255675"/>
                  </a:lnTo>
                  <a:lnTo>
                    <a:pt x="693288" y="300990"/>
                  </a:lnTo>
                  <a:lnTo>
                    <a:pt x="696468" y="348234"/>
                  </a:lnTo>
                  <a:lnTo>
                    <a:pt x="693288" y="395477"/>
                  </a:lnTo>
                  <a:lnTo>
                    <a:pt x="684025" y="440792"/>
                  </a:lnTo>
                  <a:lnTo>
                    <a:pt x="669095" y="483762"/>
                  </a:lnTo>
                  <a:lnTo>
                    <a:pt x="648913" y="523973"/>
                  </a:lnTo>
                  <a:lnTo>
                    <a:pt x="623894" y="561009"/>
                  </a:lnTo>
                  <a:lnTo>
                    <a:pt x="594455" y="594455"/>
                  </a:lnTo>
                  <a:lnTo>
                    <a:pt x="561009" y="623894"/>
                  </a:lnTo>
                  <a:lnTo>
                    <a:pt x="523973" y="648913"/>
                  </a:lnTo>
                  <a:lnTo>
                    <a:pt x="483762" y="669095"/>
                  </a:lnTo>
                  <a:lnTo>
                    <a:pt x="440792" y="684025"/>
                  </a:lnTo>
                  <a:lnTo>
                    <a:pt x="395477" y="693288"/>
                  </a:lnTo>
                  <a:lnTo>
                    <a:pt x="348233" y="696467"/>
                  </a:lnTo>
                  <a:lnTo>
                    <a:pt x="300990" y="693288"/>
                  </a:lnTo>
                  <a:lnTo>
                    <a:pt x="255675" y="684025"/>
                  </a:lnTo>
                  <a:lnTo>
                    <a:pt x="212705" y="669095"/>
                  </a:lnTo>
                  <a:lnTo>
                    <a:pt x="172494" y="648913"/>
                  </a:lnTo>
                  <a:lnTo>
                    <a:pt x="135458" y="623894"/>
                  </a:lnTo>
                  <a:lnTo>
                    <a:pt x="102012" y="594455"/>
                  </a:lnTo>
                  <a:lnTo>
                    <a:pt x="72573" y="561009"/>
                  </a:lnTo>
                  <a:lnTo>
                    <a:pt x="47554" y="523973"/>
                  </a:lnTo>
                  <a:lnTo>
                    <a:pt x="27372" y="483762"/>
                  </a:lnTo>
                  <a:lnTo>
                    <a:pt x="12442" y="440792"/>
                  </a:lnTo>
                  <a:lnTo>
                    <a:pt x="3179" y="395477"/>
                  </a:lnTo>
                  <a:lnTo>
                    <a:pt x="0" y="348234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3352" y="2855874"/>
            <a:ext cx="3223260" cy="1007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7390" marR="5080" indent="-695325">
              <a:lnSpc>
                <a:spcPct val="115100"/>
              </a:lnSpc>
              <a:spcBef>
                <a:spcPts val="100"/>
              </a:spcBef>
            </a:pPr>
            <a:r>
              <a:rPr sz="2800" dirty="0">
                <a:latin typeface="Calibri Light"/>
                <a:cs typeface="Calibri Light"/>
              </a:rPr>
              <a:t>Повышение</a:t>
            </a:r>
            <a:r>
              <a:rPr sz="2800" spc="-140" dirty="0">
                <a:latin typeface="Calibri Light"/>
                <a:cs typeface="Calibri Light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точности </a:t>
            </a:r>
            <a:r>
              <a:rPr sz="2800" dirty="0">
                <a:latin typeface="Calibri Light"/>
                <a:cs typeface="Calibri Light"/>
              </a:rPr>
              <a:t>работы</a:t>
            </a:r>
            <a:r>
              <a:rPr sz="2800" spc="-100" dirty="0">
                <a:latin typeface="Calibri Light"/>
                <a:cs typeface="Calibri Light"/>
              </a:rPr>
              <a:t> </a:t>
            </a:r>
            <a:r>
              <a:rPr sz="2800" spc="-25" dirty="0">
                <a:latin typeface="Calibri Light"/>
                <a:cs typeface="Calibri Light"/>
              </a:rPr>
              <a:t>ИНС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1723" y="2934461"/>
            <a:ext cx="369125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0" marR="5080" indent="-10858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 Light"/>
                <a:cs typeface="Calibri Light"/>
              </a:rPr>
              <a:t>Перенос</a:t>
            </a:r>
            <a:r>
              <a:rPr sz="2800" spc="-110" dirty="0">
                <a:latin typeface="Calibri Light"/>
                <a:cs typeface="Calibri Light"/>
              </a:rPr>
              <a:t> </a:t>
            </a:r>
            <a:r>
              <a:rPr sz="2800" dirty="0">
                <a:latin typeface="Calibri Light"/>
                <a:cs typeface="Calibri Light"/>
              </a:rPr>
              <a:t>приложения</a:t>
            </a:r>
            <a:r>
              <a:rPr sz="2800" spc="-120" dirty="0">
                <a:latin typeface="Calibri Light"/>
                <a:cs typeface="Calibri Light"/>
              </a:rPr>
              <a:t> </a:t>
            </a:r>
            <a:r>
              <a:rPr sz="2800" spc="-25" dirty="0">
                <a:latin typeface="Calibri Light"/>
                <a:cs typeface="Calibri Light"/>
              </a:rPr>
              <a:t>на </a:t>
            </a:r>
            <a:r>
              <a:rPr sz="2800" spc="-10" dirty="0">
                <a:latin typeface="Calibri Light"/>
                <a:cs typeface="Calibri Light"/>
              </a:rPr>
              <a:t>мобильную</a:t>
            </a:r>
            <a:r>
              <a:rPr sz="2800" spc="-80" dirty="0">
                <a:latin typeface="Calibri Light"/>
                <a:cs typeface="Calibri Light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платформу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12747" y="1932177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6798" y="1800034"/>
            <a:ext cx="725170" cy="727075"/>
            <a:chOff x="5626798" y="1800034"/>
            <a:chExt cx="725170" cy="727075"/>
          </a:xfrm>
        </p:grpSpPr>
        <p:sp>
          <p:nvSpPr>
            <p:cNvPr id="12" name="object 12"/>
            <p:cNvSpPr/>
            <p:nvPr/>
          </p:nvSpPr>
          <p:spPr>
            <a:xfrm>
              <a:off x="5641085" y="1814322"/>
              <a:ext cx="696595" cy="698500"/>
            </a:xfrm>
            <a:custGeom>
              <a:avLst/>
              <a:gdLst/>
              <a:ahLst/>
              <a:cxnLst/>
              <a:rect l="l" t="t" r="r" b="b"/>
              <a:pathLst>
                <a:path w="696595" h="698500">
                  <a:moveTo>
                    <a:pt x="348234" y="0"/>
                  </a:moveTo>
                  <a:lnTo>
                    <a:pt x="300990" y="3185"/>
                  </a:lnTo>
                  <a:lnTo>
                    <a:pt x="255675" y="12463"/>
                  </a:lnTo>
                  <a:lnTo>
                    <a:pt x="212705" y="27420"/>
                  </a:lnTo>
                  <a:lnTo>
                    <a:pt x="172494" y="47639"/>
                  </a:lnTo>
                  <a:lnTo>
                    <a:pt x="135458" y="72705"/>
                  </a:lnTo>
                  <a:lnTo>
                    <a:pt x="102012" y="102203"/>
                  </a:lnTo>
                  <a:lnTo>
                    <a:pt x="72573" y="135717"/>
                  </a:lnTo>
                  <a:lnTo>
                    <a:pt x="47554" y="172832"/>
                  </a:lnTo>
                  <a:lnTo>
                    <a:pt x="27372" y="213133"/>
                  </a:lnTo>
                  <a:lnTo>
                    <a:pt x="12442" y="256204"/>
                  </a:lnTo>
                  <a:lnTo>
                    <a:pt x="3179" y="301630"/>
                  </a:lnTo>
                  <a:lnTo>
                    <a:pt x="0" y="348995"/>
                  </a:lnTo>
                  <a:lnTo>
                    <a:pt x="3179" y="396361"/>
                  </a:lnTo>
                  <a:lnTo>
                    <a:pt x="12442" y="441787"/>
                  </a:lnTo>
                  <a:lnTo>
                    <a:pt x="27372" y="484858"/>
                  </a:lnTo>
                  <a:lnTo>
                    <a:pt x="47554" y="525159"/>
                  </a:lnTo>
                  <a:lnTo>
                    <a:pt x="72573" y="562274"/>
                  </a:lnTo>
                  <a:lnTo>
                    <a:pt x="102012" y="595788"/>
                  </a:lnTo>
                  <a:lnTo>
                    <a:pt x="135458" y="625286"/>
                  </a:lnTo>
                  <a:lnTo>
                    <a:pt x="172494" y="650352"/>
                  </a:lnTo>
                  <a:lnTo>
                    <a:pt x="212705" y="670571"/>
                  </a:lnTo>
                  <a:lnTo>
                    <a:pt x="255675" y="685528"/>
                  </a:lnTo>
                  <a:lnTo>
                    <a:pt x="300990" y="694806"/>
                  </a:lnTo>
                  <a:lnTo>
                    <a:pt x="348234" y="697991"/>
                  </a:lnTo>
                  <a:lnTo>
                    <a:pt x="395477" y="694806"/>
                  </a:lnTo>
                  <a:lnTo>
                    <a:pt x="440792" y="685528"/>
                  </a:lnTo>
                  <a:lnTo>
                    <a:pt x="483762" y="670571"/>
                  </a:lnTo>
                  <a:lnTo>
                    <a:pt x="523973" y="650352"/>
                  </a:lnTo>
                  <a:lnTo>
                    <a:pt x="561009" y="625286"/>
                  </a:lnTo>
                  <a:lnTo>
                    <a:pt x="594455" y="595788"/>
                  </a:lnTo>
                  <a:lnTo>
                    <a:pt x="623894" y="562274"/>
                  </a:lnTo>
                  <a:lnTo>
                    <a:pt x="648913" y="525159"/>
                  </a:lnTo>
                  <a:lnTo>
                    <a:pt x="669095" y="484858"/>
                  </a:lnTo>
                  <a:lnTo>
                    <a:pt x="684025" y="441787"/>
                  </a:lnTo>
                  <a:lnTo>
                    <a:pt x="693288" y="396361"/>
                  </a:lnTo>
                  <a:lnTo>
                    <a:pt x="696467" y="348995"/>
                  </a:lnTo>
                  <a:lnTo>
                    <a:pt x="693288" y="301630"/>
                  </a:lnTo>
                  <a:lnTo>
                    <a:pt x="684025" y="256204"/>
                  </a:lnTo>
                  <a:lnTo>
                    <a:pt x="669095" y="213133"/>
                  </a:lnTo>
                  <a:lnTo>
                    <a:pt x="648913" y="172832"/>
                  </a:lnTo>
                  <a:lnTo>
                    <a:pt x="623894" y="135717"/>
                  </a:lnTo>
                  <a:lnTo>
                    <a:pt x="594455" y="102203"/>
                  </a:lnTo>
                  <a:lnTo>
                    <a:pt x="561009" y="72705"/>
                  </a:lnTo>
                  <a:lnTo>
                    <a:pt x="523973" y="47639"/>
                  </a:lnTo>
                  <a:lnTo>
                    <a:pt x="483762" y="27420"/>
                  </a:lnTo>
                  <a:lnTo>
                    <a:pt x="440792" y="12463"/>
                  </a:lnTo>
                  <a:lnTo>
                    <a:pt x="395477" y="3185"/>
                  </a:lnTo>
                  <a:lnTo>
                    <a:pt x="3482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41085" y="1814322"/>
              <a:ext cx="696595" cy="698500"/>
            </a:xfrm>
            <a:custGeom>
              <a:avLst/>
              <a:gdLst/>
              <a:ahLst/>
              <a:cxnLst/>
              <a:rect l="l" t="t" r="r" b="b"/>
              <a:pathLst>
                <a:path w="696595" h="698500">
                  <a:moveTo>
                    <a:pt x="0" y="348995"/>
                  </a:moveTo>
                  <a:lnTo>
                    <a:pt x="3179" y="301630"/>
                  </a:lnTo>
                  <a:lnTo>
                    <a:pt x="12442" y="256204"/>
                  </a:lnTo>
                  <a:lnTo>
                    <a:pt x="27372" y="213133"/>
                  </a:lnTo>
                  <a:lnTo>
                    <a:pt x="47554" y="172832"/>
                  </a:lnTo>
                  <a:lnTo>
                    <a:pt x="72573" y="135717"/>
                  </a:lnTo>
                  <a:lnTo>
                    <a:pt x="102012" y="102203"/>
                  </a:lnTo>
                  <a:lnTo>
                    <a:pt x="135458" y="72705"/>
                  </a:lnTo>
                  <a:lnTo>
                    <a:pt x="172494" y="47639"/>
                  </a:lnTo>
                  <a:lnTo>
                    <a:pt x="212705" y="27420"/>
                  </a:lnTo>
                  <a:lnTo>
                    <a:pt x="255675" y="12463"/>
                  </a:lnTo>
                  <a:lnTo>
                    <a:pt x="300990" y="3185"/>
                  </a:lnTo>
                  <a:lnTo>
                    <a:pt x="348234" y="0"/>
                  </a:lnTo>
                  <a:lnTo>
                    <a:pt x="395477" y="3185"/>
                  </a:lnTo>
                  <a:lnTo>
                    <a:pt x="440792" y="12463"/>
                  </a:lnTo>
                  <a:lnTo>
                    <a:pt x="483762" y="27420"/>
                  </a:lnTo>
                  <a:lnTo>
                    <a:pt x="523973" y="47639"/>
                  </a:lnTo>
                  <a:lnTo>
                    <a:pt x="561009" y="72705"/>
                  </a:lnTo>
                  <a:lnTo>
                    <a:pt x="594455" y="102203"/>
                  </a:lnTo>
                  <a:lnTo>
                    <a:pt x="623894" y="135717"/>
                  </a:lnTo>
                  <a:lnTo>
                    <a:pt x="648913" y="172832"/>
                  </a:lnTo>
                  <a:lnTo>
                    <a:pt x="669095" y="213133"/>
                  </a:lnTo>
                  <a:lnTo>
                    <a:pt x="684025" y="256204"/>
                  </a:lnTo>
                  <a:lnTo>
                    <a:pt x="693288" y="301630"/>
                  </a:lnTo>
                  <a:lnTo>
                    <a:pt x="696467" y="348995"/>
                  </a:lnTo>
                  <a:lnTo>
                    <a:pt x="693288" y="396361"/>
                  </a:lnTo>
                  <a:lnTo>
                    <a:pt x="684025" y="441787"/>
                  </a:lnTo>
                  <a:lnTo>
                    <a:pt x="669095" y="484858"/>
                  </a:lnTo>
                  <a:lnTo>
                    <a:pt x="648913" y="525159"/>
                  </a:lnTo>
                  <a:lnTo>
                    <a:pt x="623894" y="562274"/>
                  </a:lnTo>
                  <a:lnTo>
                    <a:pt x="594455" y="595788"/>
                  </a:lnTo>
                  <a:lnTo>
                    <a:pt x="561009" y="625286"/>
                  </a:lnTo>
                  <a:lnTo>
                    <a:pt x="523973" y="650352"/>
                  </a:lnTo>
                  <a:lnTo>
                    <a:pt x="483762" y="670571"/>
                  </a:lnTo>
                  <a:lnTo>
                    <a:pt x="440792" y="685528"/>
                  </a:lnTo>
                  <a:lnTo>
                    <a:pt x="395477" y="694806"/>
                  </a:lnTo>
                  <a:lnTo>
                    <a:pt x="348234" y="697991"/>
                  </a:lnTo>
                  <a:lnTo>
                    <a:pt x="300990" y="694806"/>
                  </a:lnTo>
                  <a:lnTo>
                    <a:pt x="255675" y="685528"/>
                  </a:lnTo>
                  <a:lnTo>
                    <a:pt x="212705" y="670571"/>
                  </a:lnTo>
                  <a:lnTo>
                    <a:pt x="172494" y="650352"/>
                  </a:lnTo>
                  <a:lnTo>
                    <a:pt x="135458" y="625286"/>
                  </a:lnTo>
                  <a:lnTo>
                    <a:pt x="102012" y="595788"/>
                  </a:lnTo>
                  <a:lnTo>
                    <a:pt x="72573" y="562274"/>
                  </a:lnTo>
                  <a:lnTo>
                    <a:pt x="47554" y="525159"/>
                  </a:lnTo>
                  <a:lnTo>
                    <a:pt x="27372" y="484858"/>
                  </a:lnTo>
                  <a:lnTo>
                    <a:pt x="12442" y="441787"/>
                  </a:lnTo>
                  <a:lnTo>
                    <a:pt x="3179" y="396361"/>
                  </a:lnTo>
                  <a:lnTo>
                    <a:pt x="0" y="348995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885434" y="1914270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598342" y="1818322"/>
            <a:ext cx="725170" cy="725170"/>
            <a:chOff x="9598342" y="1818322"/>
            <a:chExt cx="725170" cy="725170"/>
          </a:xfrm>
        </p:grpSpPr>
        <p:sp>
          <p:nvSpPr>
            <p:cNvPr id="16" name="object 16"/>
            <p:cNvSpPr/>
            <p:nvPr/>
          </p:nvSpPr>
          <p:spPr>
            <a:xfrm>
              <a:off x="9612630" y="1832610"/>
              <a:ext cx="696595" cy="696595"/>
            </a:xfrm>
            <a:custGeom>
              <a:avLst/>
              <a:gdLst/>
              <a:ahLst/>
              <a:cxnLst/>
              <a:rect l="l" t="t" r="r" b="b"/>
              <a:pathLst>
                <a:path w="696595" h="696594">
                  <a:moveTo>
                    <a:pt x="348234" y="0"/>
                  </a:moveTo>
                  <a:lnTo>
                    <a:pt x="300990" y="3179"/>
                  </a:lnTo>
                  <a:lnTo>
                    <a:pt x="255675" y="12442"/>
                  </a:lnTo>
                  <a:lnTo>
                    <a:pt x="212705" y="27372"/>
                  </a:lnTo>
                  <a:lnTo>
                    <a:pt x="172494" y="47554"/>
                  </a:lnTo>
                  <a:lnTo>
                    <a:pt x="135458" y="72573"/>
                  </a:lnTo>
                  <a:lnTo>
                    <a:pt x="102012" y="102012"/>
                  </a:lnTo>
                  <a:lnTo>
                    <a:pt x="72573" y="135458"/>
                  </a:lnTo>
                  <a:lnTo>
                    <a:pt x="47554" y="172494"/>
                  </a:lnTo>
                  <a:lnTo>
                    <a:pt x="27372" y="212705"/>
                  </a:lnTo>
                  <a:lnTo>
                    <a:pt x="12442" y="255675"/>
                  </a:lnTo>
                  <a:lnTo>
                    <a:pt x="3179" y="300990"/>
                  </a:lnTo>
                  <a:lnTo>
                    <a:pt x="0" y="348234"/>
                  </a:lnTo>
                  <a:lnTo>
                    <a:pt x="3179" y="395477"/>
                  </a:lnTo>
                  <a:lnTo>
                    <a:pt x="12442" y="440792"/>
                  </a:lnTo>
                  <a:lnTo>
                    <a:pt x="27372" y="483762"/>
                  </a:lnTo>
                  <a:lnTo>
                    <a:pt x="47554" y="523973"/>
                  </a:lnTo>
                  <a:lnTo>
                    <a:pt x="72573" y="561009"/>
                  </a:lnTo>
                  <a:lnTo>
                    <a:pt x="102012" y="594455"/>
                  </a:lnTo>
                  <a:lnTo>
                    <a:pt x="135458" y="623894"/>
                  </a:lnTo>
                  <a:lnTo>
                    <a:pt x="172494" y="648913"/>
                  </a:lnTo>
                  <a:lnTo>
                    <a:pt x="212705" y="669095"/>
                  </a:lnTo>
                  <a:lnTo>
                    <a:pt x="255675" y="684025"/>
                  </a:lnTo>
                  <a:lnTo>
                    <a:pt x="300990" y="693288"/>
                  </a:lnTo>
                  <a:lnTo>
                    <a:pt x="348234" y="696467"/>
                  </a:lnTo>
                  <a:lnTo>
                    <a:pt x="395477" y="693288"/>
                  </a:lnTo>
                  <a:lnTo>
                    <a:pt x="440792" y="684025"/>
                  </a:lnTo>
                  <a:lnTo>
                    <a:pt x="483762" y="669095"/>
                  </a:lnTo>
                  <a:lnTo>
                    <a:pt x="523973" y="648913"/>
                  </a:lnTo>
                  <a:lnTo>
                    <a:pt x="561009" y="623894"/>
                  </a:lnTo>
                  <a:lnTo>
                    <a:pt x="594455" y="594455"/>
                  </a:lnTo>
                  <a:lnTo>
                    <a:pt x="623894" y="561009"/>
                  </a:lnTo>
                  <a:lnTo>
                    <a:pt x="648913" y="523973"/>
                  </a:lnTo>
                  <a:lnTo>
                    <a:pt x="669095" y="483762"/>
                  </a:lnTo>
                  <a:lnTo>
                    <a:pt x="684025" y="440792"/>
                  </a:lnTo>
                  <a:lnTo>
                    <a:pt x="693288" y="395477"/>
                  </a:lnTo>
                  <a:lnTo>
                    <a:pt x="696468" y="348234"/>
                  </a:lnTo>
                  <a:lnTo>
                    <a:pt x="693288" y="300990"/>
                  </a:lnTo>
                  <a:lnTo>
                    <a:pt x="684025" y="255675"/>
                  </a:lnTo>
                  <a:lnTo>
                    <a:pt x="669095" y="212705"/>
                  </a:lnTo>
                  <a:lnTo>
                    <a:pt x="648913" y="172494"/>
                  </a:lnTo>
                  <a:lnTo>
                    <a:pt x="623894" y="135458"/>
                  </a:lnTo>
                  <a:lnTo>
                    <a:pt x="594455" y="102012"/>
                  </a:lnTo>
                  <a:lnTo>
                    <a:pt x="561009" y="72573"/>
                  </a:lnTo>
                  <a:lnTo>
                    <a:pt x="523973" y="47554"/>
                  </a:lnTo>
                  <a:lnTo>
                    <a:pt x="483762" y="27372"/>
                  </a:lnTo>
                  <a:lnTo>
                    <a:pt x="440792" y="12442"/>
                  </a:lnTo>
                  <a:lnTo>
                    <a:pt x="395477" y="3179"/>
                  </a:lnTo>
                  <a:lnTo>
                    <a:pt x="3482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612630" y="1832610"/>
              <a:ext cx="696595" cy="696595"/>
            </a:xfrm>
            <a:custGeom>
              <a:avLst/>
              <a:gdLst/>
              <a:ahLst/>
              <a:cxnLst/>
              <a:rect l="l" t="t" r="r" b="b"/>
              <a:pathLst>
                <a:path w="696595" h="696594">
                  <a:moveTo>
                    <a:pt x="0" y="348234"/>
                  </a:moveTo>
                  <a:lnTo>
                    <a:pt x="3179" y="300990"/>
                  </a:lnTo>
                  <a:lnTo>
                    <a:pt x="12442" y="255675"/>
                  </a:lnTo>
                  <a:lnTo>
                    <a:pt x="27372" y="212705"/>
                  </a:lnTo>
                  <a:lnTo>
                    <a:pt x="47554" y="172494"/>
                  </a:lnTo>
                  <a:lnTo>
                    <a:pt x="72573" y="135458"/>
                  </a:lnTo>
                  <a:lnTo>
                    <a:pt x="102012" y="102012"/>
                  </a:lnTo>
                  <a:lnTo>
                    <a:pt x="135458" y="72573"/>
                  </a:lnTo>
                  <a:lnTo>
                    <a:pt x="172494" y="47554"/>
                  </a:lnTo>
                  <a:lnTo>
                    <a:pt x="212705" y="27372"/>
                  </a:lnTo>
                  <a:lnTo>
                    <a:pt x="255675" y="12442"/>
                  </a:lnTo>
                  <a:lnTo>
                    <a:pt x="300990" y="3179"/>
                  </a:lnTo>
                  <a:lnTo>
                    <a:pt x="348234" y="0"/>
                  </a:lnTo>
                  <a:lnTo>
                    <a:pt x="395477" y="3179"/>
                  </a:lnTo>
                  <a:lnTo>
                    <a:pt x="440792" y="12442"/>
                  </a:lnTo>
                  <a:lnTo>
                    <a:pt x="483762" y="27372"/>
                  </a:lnTo>
                  <a:lnTo>
                    <a:pt x="523973" y="47554"/>
                  </a:lnTo>
                  <a:lnTo>
                    <a:pt x="561009" y="72573"/>
                  </a:lnTo>
                  <a:lnTo>
                    <a:pt x="594455" y="102012"/>
                  </a:lnTo>
                  <a:lnTo>
                    <a:pt x="623894" y="135458"/>
                  </a:lnTo>
                  <a:lnTo>
                    <a:pt x="648913" y="172494"/>
                  </a:lnTo>
                  <a:lnTo>
                    <a:pt x="669095" y="212705"/>
                  </a:lnTo>
                  <a:lnTo>
                    <a:pt x="684025" y="255675"/>
                  </a:lnTo>
                  <a:lnTo>
                    <a:pt x="693288" y="300990"/>
                  </a:lnTo>
                  <a:lnTo>
                    <a:pt x="696468" y="348234"/>
                  </a:lnTo>
                  <a:lnTo>
                    <a:pt x="693288" y="395477"/>
                  </a:lnTo>
                  <a:lnTo>
                    <a:pt x="684025" y="440792"/>
                  </a:lnTo>
                  <a:lnTo>
                    <a:pt x="669095" y="483762"/>
                  </a:lnTo>
                  <a:lnTo>
                    <a:pt x="648913" y="523973"/>
                  </a:lnTo>
                  <a:lnTo>
                    <a:pt x="623894" y="561009"/>
                  </a:lnTo>
                  <a:lnTo>
                    <a:pt x="594455" y="594455"/>
                  </a:lnTo>
                  <a:lnTo>
                    <a:pt x="561009" y="623894"/>
                  </a:lnTo>
                  <a:lnTo>
                    <a:pt x="523973" y="648913"/>
                  </a:lnTo>
                  <a:lnTo>
                    <a:pt x="483762" y="669095"/>
                  </a:lnTo>
                  <a:lnTo>
                    <a:pt x="440792" y="684025"/>
                  </a:lnTo>
                  <a:lnTo>
                    <a:pt x="395477" y="693288"/>
                  </a:lnTo>
                  <a:lnTo>
                    <a:pt x="348234" y="696467"/>
                  </a:lnTo>
                  <a:lnTo>
                    <a:pt x="300990" y="693288"/>
                  </a:lnTo>
                  <a:lnTo>
                    <a:pt x="255675" y="684025"/>
                  </a:lnTo>
                  <a:lnTo>
                    <a:pt x="212705" y="669095"/>
                  </a:lnTo>
                  <a:lnTo>
                    <a:pt x="172494" y="648913"/>
                  </a:lnTo>
                  <a:lnTo>
                    <a:pt x="135458" y="623894"/>
                  </a:lnTo>
                  <a:lnTo>
                    <a:pt x="102012" y="594455"/>
                  </a:lnTo>
                  <a:lnTo>
                    <a:pt x="72573" y="561009"/>
                  </a:lnTo>
                  <a:lnTo>
                    <a:pt x="47554" y="523973"/>
                  </a:lnTo>
                  <a:lnTo>
                    <a:pt x="27372" y="483762"/>
                  </a:lnTo>
                  <a:lnTo>
                    <a:pt x="12442" y="440792"/>
                  </a:lnTo>
                  <a:lnTo>
                    <a:pt x="3179" y="395477"/>
                  </a:lnTo>
                  <a:lnTo>
                    <a:pt x="0" y="348234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858247" y="1932177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13231" y="4582439"/>
            <a:ext cx="1803400" cy="168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marR="142875" indent="3175" algn="ctr">
              <a:lnSpc>
                <a:spcPct val="114999"/>
              </a:lnSpc>
              <a:spcBef>
                <a:spcPts val="100"/>
              </a:spcBef>
            </a:pPr>
            <a:r>
              <a:rPr sz="1600" spc="-10" dirty="0">
                <a:latin typeface="Calibri Light"/>
                <a:cs typeface="Calibri Light"/>
              </a:rPr>
              <a:t>Настройка гиперпараметров</a:t>
            </a:r>
            <a:endParaRPr sz="16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16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16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Calibri Light"/>
                <a:cs typeface="Calibri Light"/>
              </a:rPr>
              <a:t>Расширение</a:t>
            </a:r>
            <a:endParaRPr sz="16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600" dirty="0">
                <a:latin typeface="Calibri Light"/>
                <a:cs typeface="Calibri Light"/>
              </a:rPr>
              <a:t>обучающей</a:t>
            </a:r>
            <a:r>
              <a:rPr sz="1600" spc="-9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выборки</a:t>
            </a:r>
            <a:endParaRPr sz="1600">
              <a:latin typeface="Calibri Light"/>
              <a:cs typeface="Calibri Ligh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6252" y="4296312"/>
            <a:ext cx="2104611" cy="87449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97652" y="5574791"/>
            <a:ext cx="780288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9315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Развитие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2047" y="88392"/>
            <a:ext cx="818388" cy="117195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64336" y="1818322"/>
            <a:ext cx="10064750" cy="725170"/>
            <a:chOff x="1164336" y="1818322"/>
            <a:chExt cx="10064750" cy="725170"/>
          </a:xfrm>
        </p:grpSpPr>
        <p:sp>
          <p:nvSpPr>
            <p:cNvPr id="5" name="object 5"/>
            <p:cNvSpPr/>
            <p:nvPr/>
          </p:nvSpPr>
          <p:spPr>
            <a:xfrm>
              <a:off x="1164336" y="2036064"/>
              <a:ext cx="10064750" cy="289560"/>
            </a:xfrm>
            <a:custGeom>
              <a:avLst/>
              <a:gdLst/>
              <a:ahLst/>
              <a:cxnLst/>
              <a:rect l="l" t="t" r="r" b="b"/>
              <a:pathLst>
                <a:path w="10064750" h="289560">
                  <a:moveTo>
                    <a:pt x="9501505" y="0"/>
                  </a:moveTo>
                  <a:lnTo>
                    <a:pt x="9501505" y="72389"/>
                  </a:lnTo>
                  <a:lnTo>
                    <a:pt x="0" y="72389"/>
                  </a:lnTo>
                  <a:lnTo>
                    <a:pt x="0" y="217170"/>
                  </a:lnTo>
                  <a:lnTo>
                    <a:pt x="9501505" y="217170"/>
                  </a:lnTo>
                  <a:lnTo>
                    <a:pt x="9501505" y="289560"/>
                  </a:lnTo>
                  <a:lnTo>
                    <a:pt x="10064496" y="144780"/>
                  </a:lnTo>
                  <a:lnTo>
                    <a:pt x="9501505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68018" y="1832610"/>
              <a:ext cx="696595" cy="696595"/>
            </a:xfrm>
            <a:custGeom>
              <a:avLst/>
              <a:gdLst/>
              <a:ahLst/>
              <a:cxnLst/>
              <a:rect l="l" t="t" r="r" b="b"/>
              <a:pathLst>
                <a:path w="696594" h="696594">
                  <a:moveTo>
                    <a:pt x="348233" y="0"/>
                  </a:moveTo>
                  <a:lnTo>
                    <a:pt x="300990" y="3179"/>
                  </a:lnTo>
                  <a:lnTo>
                    <a:pt x="255675" y="12442"/>
                  </a:lnTo>
                  <a:lnTo>
                    <a:pt x="212705" y="27372"/>
                  </a:lnTo>
                  <a:lnTo>
                    <a:pt x="172494" y="47554"/>
                  </a:lnTo>
                  <a:lnTo>
                    <a:pt x="135458" y="72573"/>
                  </a:lnTo>
                  <a:lnTo>
                    <a:pt x="102012" y="102012"/>
                  </a:lnTo>
                  <a:lnTo>
                    <a:pt x="72573" y="135458"/>
                  </a:lnTo>
                  <a:lnTo>
                    <a:pt x="47554" y="172494"/>
                  </a:lnTo>
                  <a:lnTo>
                    <a:pt x="27372" y="212705"/>
                  </a:lnTo>
                  <a:lnTo>
                    <a:pt x="12442" y="255675"/>
                  </a:lnTo>
                  <a:lnTo>
                    <a:pt x="3179" y="300990"/>
                  </a:lnTo>
                  <a:lnTo>
                    <a:pt x="0" y="348234"/>
                  </a:lnTo>
                  <a:lnTo>
                    <a:pt x="3179" y="395477"/>
                  </a:lnTo>
                  <a:lnTo>
                    <a:pt x="12442" y="440792"/>
                  </a:lnTo>
                  <a:lnTo>
                    <a:pt x="27372" y="483762"/>
                  </a:lnTo>
                  <a:lnTo>
                    <a:pt x="47554" y="523973"/>
                  </a:lnTo>
                  <a:lnTo>
                    <a:pt x="72573" y="561009"/>
                  </a:lnTo>
                  <a:lnTo>
                    <a:pt x="102012" y="594455"/>
                  </a:lnTo>
                  <a:lnTo>
                    <a:pt x="135458" y="623894"/>
                  </a:lnTo>
                  <a:lnTo>
                    <a:pt x="172494" y="648913"/>
                  </a:lnTo>
                  <a:lnTo>
                    <a:pt x="212705" y="669095"/>
                  </a:lnTo>
                  <a:lnTo>
                    <a:pt x="255675" y="684025"/>
                  </a:lnTo>
                  <a:lnTo>
                    <a:pt x="300990" y="693288"/>
                  </a:lnTo>
                  <a:lnTo>
                    <a:pt x="348233" y="696467"/>
                  </a:lnTo>
                  <a:lnTo>
                    <a:pt x="395477" y="693288"/>
                  </a:lnTo>
                  <a:lnTo>
                    <a:pt x="440792" y="684025"/>
                  </a:lnTo>
                  <a:lnTo>
                    <a:pt x="483762" y="669095"/>
                  </a:lnTo>
                  <a:lnTo>
                    <a:pt x="523973" y="648913"/>
                  </a:lnTo>
                  <a:lnTo>
                    <a:pt x="561009" y="623894"/>
                  </a:lnTo>
                  <a:lnTo>
                    <a:pt x="594455" y="594455"/>
                  </a:lnTo>
                  <a:lnTo>
                    <a:pt x="623894" y="561009"/>
                  </a:lnTo>
                  <a:lnTo>
                    <a:pt x="648913" y="523973"/>
                  </a:lnTo>
                  <a:lnTo>
                    <a:pt x="669095" y="483762"/>
                  </a:lnTo>
                  <a:lnTo>
                    <a:pt x="684025" y="440792"/>
                  </a:lnTo>
                  <a:lnTo>
                    <a:pt x="693288" y="395477"/>
                  </a:lnTo>
                  <a:lnTo>
                    <a:pt x="696468" y="348234"/>
                  </a:lnTo>
                  <a:lnTo>
                    <a:pt x="693288" y="300990"/>
                  </a:lnTo>
                  <a:lnTo>
                    <a:pt x="684025" y="255675"/>
                  </a:lnTo>
                  <a:lnTo>
                    <a:pt x="669095" y="212705"/>
                  </a:lnTo>
                  <a:lnTo>
                    <a:pt x="648913" y="172494"/>
                  </a:lnTo>
                  <a:lnTo>
                    <a:pt x="623894" y="135458"/>
                  </a:lnTo>
                  <a:lnTo>
                    <a:pt x="594455" y="102012"/>
                  </a:lnTo>
                  <a:lnTo>
                    <a:pt x="561009" y="72573"/>
                  </a:lnTo>
                  <a:lnTo>
                    <a:pt x="523973" y="47554"/>
                  </a:lnTo>
                  <a:lnTo>
                    <a:pt x="483762" y="27372"/>
                  </a:lnTo>
                  <a:lnTo>
                    <a:pt x="440792" y="12442"/>
                  </a:lnTo>
                  <a:lnTo>
                    <a:pt x="395477" y="3179"/>
                  </a:lnTo>
                  <a:lnTo>
                    <a:pt x="3482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68018" y="1832610"/>
              <a:ext cx="696595" cy="696595"/>
            </a:xfrm>
            <a:custGeom>
              <a:avLst/>
              <a:gdLst/>
              <a:ahLst/>
              <a:cxnLst/>
              <a:rect l="l" t="t" r="r" b="b"/>
              <a:pathLst>
                <a:path w="696594" h="696594">
                  <a:moveTo>
                    <a:pt x="0" y="348234"/>
                  </a:moveTo>
                  <a:lnTo>
                    <a:pt x="3179" y="300990"/>
                  </a:lnTo>
                  <a:lnTo>
                    <a:pt x="12442" y="255675"/>
                  </a:lnTo>
                  <a:lnTo>
                    <a:pt x="27372" y="212705"/>
                  </a:lnTo>
                  <a:lnTo>
                    <a:pt x="47554" y="172494"/>
                  </a:lnTo>
                  <a:lnTo>
                    <a:pt x="72573" y="135458"/>
                  </a:lnTo>
                  <a:lnTo>
                    <a:pt x="102012" y="102012"/>
                  </a:lnTo>
                  <a:lnTo>
                    <a:pt x="135458" y="72573"/>
                  </a:lnTo>
                  <a:lnTo>
                    <a:pt x="172494" y="47554"/>
                  </a:lnTo>
                  <a:lnTo>
                    <a:pt x="212705" y="27372"/>
                  </a:lnTo>
                  <a:lnTo>
                    <a:pt x="255675" y="12442"/>
                  </a:lnTo>
                  <a:lnTo>
                    <a:pt x="300990" y="3179"/>
                  </a:lnTo>
                  <a:lnTo>
                    <a:pt x="348233" y="0"/>
                  </a:lnTo>
                  <a:lnTo>
                    <a:pt x="395477" y="3179"/>
                  </a:lnTo>
                  <a:lnTo>
                    <a:pt x="440792" y="12442"/>
                  </a:lnTo>
                  <a:lnTo>
                    <a:pt x="483762" y="27372"/>
                  </a:lnTo>
                  <a:lnTo>
                    <a:pt x="523973" y="47554"/>
                  </a:lnTo>
                  <a:lnTo>
                    <a:pt x="561009" y="72573"/>
                  </a:lnTo>
                  <a:lnTo>
                    <a:pt x="594455" y="102012"/>
                  </a:lnTo>
                  <a:lnTo>
                    <a:pt x="623894" y="135458"/>
                  </a:lnTo>
                  <a:lnTo>
                    <a:pt x="648913" y="172494"/>
                  </a:lnTo>
                  <a:lnTo>
                    <a:pt x="669095" y="212705"/>
                  </a:lnTo>
                  <a:lnTo>
                    <a:pt x="684025" y="255675"/>
                  </a:lnTo>
                  <a:lnTo>
                    <a:pt x="693288" y="300990"/>
                  </a:lnTo>
                  <a:lnTo>
                    <a:pt x="696468" y="348234"/>
                  </a:lnTo>
                  <a:lnTo>
                    <a:pt x="693288" y="395477"/>
                  </a:lnTo>
                  <a:lnTo>
                    <a:pt x="684025" y="440792"/>
                  </a:lnTo>
                  <a:lnTo>
                    <a:pt x="669095" y="483762"/>
                  </a:lnTo>
                  <a:lnTo>
                    <a:pt x="648913" y="523973"/>
                  </a:lnTo>
                  <a:lnTo>
                    <a:pt x="623894" y="561009"/>
                  </a:lnTo>
                  <a:lnTo>
                    <a:pt x="594455" y="594455"/>
                  </a:lnTo>
                  <a:lnTo>
                    <a:pt x="561009" y="623894"/>
                  </a:lnTo>
                  <a:lnTo>
                    <a:pt x="523973" y="648913"/>
                  </a:lnTo>
                  <a:lnTo>
                    <a:pt x="483762" y="669095"/>
                  </a:lnTo>
                  <a:lnTo>
                    <a:pt x="440792" y="684025"/>
                  </a:lnTo>
                  <a:lnTo>
                    <a:pt x="395477" y="693288"/>
                  </a:lnTo>
                  <a:lnTo>
                    <a:pt x="348233" y="696467"/>
                  </a:lnTo>
                  <a:lnTo>
                    <a:pt x="300990" y="693288"/>
                  </a:lnTo>
                  <a:lnTo>
                    <a:pt x="255675" y="684025"/>
                  </a:lnTo>
                  <a:lnTo>
                    <a:pt x="212705" y="669095"/>
                  </a:lnTo>
                  <a:lnTo>
                    <a:pt x="172494" y="648913"/>
                  </a:lnTo>
                  <a:lnTo>
                    <a:pt x="135458" y="623894"/>
                  </a:lnTo>
                  <a:lnTo>
                    <a:pt x="102012" y="594455"/>
                  </a:lnTo>
                  <a:lnTo>
                    <a:pt x="72573" y="561009"/>
                  </a:lnTo>
                  <a:lnTo>
                    <a:pt x="47554" y="523973"/>
                  </a:lnTo>
                  <a:lnTo>
                    <a:pt x="27372" y="483762"/>
                  </a:lnTo>
                  <a:lnTo>
                    <a:pt x="12442" y="440792"/>
                  </a:lnTo>
                  <a:lnTo>
                    <a:pt x="3179" y="395477"/>
                  </a:lnTo>
                  <a:lnTo>
                    <a:pt x="0" y="348234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447023" y="2917647"/>
            <a:ext cx="30264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119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 Light"/>
                <a:cs typeface="Calibri Light"/>
              </a:rPr>
              <a:t>Интеграция приложения</a:t>
            </a:r>
            <a:r>
              <a:rPr sz="2800" spc="-35" dirty="0">
                <a:latin typeface="Calibri Light"/>
                <a:cs typeface="Calibri Light"/>
              </a:rPr>
              <a:t> </a:t>
            </a:r>
            <a:r>
              <a:rPr sz="2800" dirty="0">
                <a:latin typeface="Calibri Light"/>
                <a:cs typeface="Calibri Light"/>
              </a:rPr>
              <a:t>с</a:t>
            </a:r>
            <a:r>
              <a:rPr sz="2800" spc="-35" dirty="0">
                <a:latin typeface="Calibri Light"/>
                <a:cs typeface="Calibri Light"/>
              </a:rPr>
              <a:t> </a:t>
            </a:r>
            <a:r>
              <a:rPr sz="2800" spc="-20" dirty="0">
                <a:latin typeface="Calibri Light"/>
                <a:cs typeface="Calibri Light"/>
              </a:rPr>
              <a:t>БПЛА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352" y="2855874"/>
            <a:ext cx="3223260" cy="1007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7390" marR="5080" indent="-695325">
              <a:lnSpc>
                <a:spcPct val="115100"/>
              </a:lnSpc>
              <a:spcBef>
                <a:spcPts val="100"/>
              </a:spcBef>
            </a:pPr>
            <a:r>
              <a:rPr sz="2800" dirty="0">
                <a:latin typeface="Calibri Light"/>
                <a:cs typeface="Calibri Light"/>
              </a:rPr>
              <a:t>Повышение</a:t>
            </a:r>
            <a:r>
              <a:rPr sz="2800" spc="-140" dirty="0">
                <a:latin typeface="Calibri Light"/>
                <a:cs typeface="Calibri Light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точности </a:t>
            </a:r>
            <a:r>
              <a:rPr sz="2800" dirty="0">
                <a:latin typeface="Calibri Light"/>
                <a:cs typeface="Calibri Light"/>
              </a:rPr>
              <a:t>работы</a:t>
            </a:r>
            <a:r>
              <a:rPr sz="2800" spc="-100" dirty="0">
                <a:latin typeface="Calibri Light"/>
                <a:cs typeface="Calibri Light"/>
              </a:rPr>
              <a:t> </a:t>
            </a:r>
            <a:r>
              <a:rPr sz="2800" spc="-25" dirty="0">
                <a:latin typeface="Calibri Light"/>
                <a:cs typeface="Calibri Light"/>
              </a:rPr>
              <a:t>ИНС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41723" y="2934461"/>
            <a:ext cx="369125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0" marR="5080" indent="-10858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 Light"/>
                <a:cs typeface="Calibri Light"/>
              </a:rPr>
              <a:t>Перенос</a:t>
            </a:r>
            <a:r>
              <a:rPr sz="2800" spc="-110" dirty="0">
                <a:latin typeface="Calibri Light"/>
                <a:cs typeface="Calibri Light"/>
              </a:rPr>
              <a:t> </a:t>
            </a:r>
            <a:r>
              <a:rPr sz="2800" dirty="0">
                <a:latin typeface="Calibri Light"/>
                <a:cs typeface="Calibri Light"/>
              </a:rPr>
              <a:t>приложения</a:t>
            </a:r>
            <a:r>
              <a:rPr sz="2800" spc="-120" dirty="0">
                <a:latin typeface="Calibri Light"/>
                <a:cs typeface="Calibri Light"/>
              </a:rPr>
              <a:t> </a:t>
            </a:r>
            <a:r>
              <a:rPr sz="2800" spc="-25" dirty="0">
                <a:latin typeface="Calibri Light"/>
                <a:cs typeface="Calibri Light"/>
              </a:rPr>
              <a:t>на </a:t>
            </a:r>
            <a:r>
              <a:rPr sz="2800" spc="-10" dirty="0">
                <a:latin typeface="Calibri Light"/>
                <a:cs typeface="Calibri Light"/>
              </a:rPr>
              <a:t>мобильную</a:t>
            </a:r>
            <a:r>
              <a:rPr sz="2800" spc="-80" dirty="0">
                <a:latin typeface="Calibri Light"/>
                <a:cs typeface="Calibri Light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платформу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2747" y="1932177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26798" y="1800034"/>
            <a:ext cx="725170" cy="727075"/>
            <a:chOff x="5626798" y="1800034"/>
            <a:chExt cx="725170" cy="727075"/>
          </a:xfrm>
        </p:grpSpPr>
        <p:sp>
          <p:nvSpPr>
            <p:cNvPr id="13" name="object 13"/>
            <p:cNvSpPr/>
            <p:nvPr/>
          </p:nvSpPr>
          <p:spPr>
            <a:xfrm>
              <a:off x="5641085" y="1814322"/>
              <a:ext cx="696595" cy="698500"/>
            </a:xfrm>
            <a:custGeom>
              <a:avLst/>
              <a:gdLst/>
              <a:ahLst/>
              <a:cxnLst/>
              <a:rect l="l" t="t" r="r" b="b"/>
              <a:pathLst>
                <a:path w="696595" h="698500">
                  <a:moveTo>
                    <a:pt x="348234" y="0"/>
                  </a:moveTo>
                  <a:lnTo>
                    <a:pt x="300990" y="3185"/>
                  </a:lnTo>
                  <a:lnTo>
                    <a:pt x="255675" y="12463"/>
                  </a:lnTo>
                  <a:lnTo>
                    <a:pt x="212705" y="27420"/>
                  </a:lnTo>
                  <a:lnTo>
                    <a:pt x="172494" y="47639"/>
                  </a:lnTo>
                  <a:lnTo>
                    <a:pt x="135458" y="72705"/>
                  </a:lnTo>
                  <a:lnTo>
                    <a:pt x="102012" y="102203"/>
                  </a:lnTo>
                  <a:lnTo>
                    <a:pt x="72573" y="135717"/>
                  </a:lnTo>
                  <a:lnTo>
                    <a:pt x="47554" y="172832"/>
                  </a:lnTo>
                  <a:lnTo>
                    <a:pt x="27372" y="213133"/>
                  </a:lnTo>
                  <a:lnTo>
                    <a:pt x="12442" y="256204"/>
                  </a:lnTo>
                  <a:lnTo>
                    <a:pt x="3179" y="301630"/>
                  </a:lnTo>
                  <a:lnTo>
                    <a:pt x="0" y="348995"/>
                  </a:lnTo>
                  <a:lnTo>
                    <a:pt x="3179" y="396361"/>
                  </a:lnTo>
                  <a:lnTo>
                    <a:pt x="12442" y="441787"/>
                  </a:lnTo>
                  <a:lnTo>
                    <a:pt x="27372" y="484858"/>
                  </a:lnTo>
                  <a:lnTo>
                    <a:pt x="47554" y="525159"/>
                  </a:lnTo>
                  <a:lnTo>
                    <a:pt x="72573" y="562274"/>
                  </a:lnTo>
                  <a:lnTo>
                    <a:pt x="102012" y="595788"/>
                  </a:lnTo>
                  <a:lnTo>
                    <a:pt x="135458" y="625286"/>
                  </a:lnTo>
                  <a:lnTo>
                    <a:pt x="172494" y="650352"/>
                  </a:lnTo>
                  <a:lnTo>
                    <a:pt x="212705" y="670571"/>
                  </a:lnTo>
                  <a:lnTo>
                    <a:pt x="255675" y="685528"/>
                  </a:lnTo>
                  <a:lnTo>
                    <a:pt x="300990" y="694806"/>
                  </a:lnTo>
                  <a:lnTo>
                    <a:pt x="348234" y="697991"/>
                  </a:lnTo>
                  <a:lnTo>
                    <a:pt x="395477" y="694806"/>
                  </a:lnTo>
                  <a:lnTo>
                    <a:pt x="440792" y="685528"/>
                  </a:lnTo>
                  <a:lnTo>
                    <a:pt x="483762" y="670571"/>
                  </a:lnTo>
                  <a:lnTo>
                    <a:pt x="523973" y="650352"/>
                  </a:lnTo>
                  <a:lnTo>
                    <a:pt x="561009" y="625286"/>
                  </a:lnTo>
                  <a:lnTo>
                    <a:pt x="594455" y="595788"/>
                  </a:lnTo>
                  <a:lnTo>
                    <a:pt x="623894" y="562274"/>
                  </a:lnTo>
                  <a:lnTo>
                    <a:pt x="648913" y="525159"/>
                  </a:lnTo>
                  <a:lnTo>
                    <a:pt x="669095" y="484858"/>
                  </a:lnTo>
                  <a:lnTo>
                    <a:pt x="684025" y="441787"/>
                  </a:lnTo>
                  <a:lnTo>
                    <a:pt x="693288" y="396361"/>
                  </a:lnTo>
                  <a:lnTo>
                    <a:pt x="696467" y="348995"/>
                  </a:lnTo>
                  <a:lnTo>
                    <a:pt x="693288" y="301630"/>
                  </a:lnTo>
                  <a:lnTo>
                    <a:pt x="684025" y="256204"/>
                  </a:lnTo>
                  <a:lnTo>
                    <a:pt x="669095" y="213133"/>
                  </a:lnTo>
                  <a:lnTo>
                    <a:pt x="648913" y="172832"/>
                  </a:lnTo>
                  <a:lnTo>
                    <a:pt x="623894" y="135717"/>
                  </a:lnTo>
                  <a:lnTo>
                    <a:pt x="594455" y="102203"/>
                  </a:lnTo>
                  <a:lnTo>
                    <a:pt x="561009" y="72705"/>
                  </a:lnTo>
                  <a:lnTo>
                    <a:pt x="523973" y="47639"/>
                  </a:lnTo>
                  <a:lnTo>
                    <a:pt x="483762" y="27420"/>
                  </a:lnTo>
                  <a:lnTo>
                    <a:pt x="440792" y="12463"/>
                  </a:lnTo>
                  <a:lnTo>
                    <a:pt x="395477" y="3185"/>
                  </a:lnTo>
                  <a:lnTo>
                    <a:pt x="3482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41085" y="1814322"/>
              <a:ext cx="696595" cy="698500"/>
            </a:xfrm>
            <a:custGeom>
              <a:avLst/>
              <a:gdLst/>
              <a:ahLst/>
              <a:cxnLst/>
              <a:rect l="l" t="t" r="r" b="b"/>
              <a:pathLst>
                <a:path w="696595" h="698500">
                  <a:moveTo>
                    <a:pt x="0" y="348995"/>
                  </a:moveTo>
                  <a:lnTo>
                    <a:pt x="3179" y="301630"/>
                  </a:lnTo>
                  <a:lnTo>
                    <a:pt x="12442" y="256204"/>
                  </a:lnTo>
                  <a:lnTo>
                    <a:pt x="27372" y="213133"/>
                  </a:lnTo>
                  <a:lnTo>
                    <a:pt x="47554" y="172832"/>
                  </a:lnTo>
                  <a:lnTo>
                    <a:pt x="72573" y="135717"/>
                  </a:lnTo>
                  <a:lnTo>
                    <a:pt x="102012" y="102203"/>
                  </a:lnTo>
                  <a:lnTo>
                    <a:pt x="135458" y="72705"/>
                  </a:lnTo>
                  <a:lnTo>
                    <a:pt x="172494" y="47639"/>
                  </a:lnTo>
                  <a:lnTo>
                    <a:pt x="212705" y="27420"/>
                  </a:lnTo>
                  <a:lnTo>
                    <a:pt x="255675" y="12463"/>
                  </a:lnTo>
                  <a:lnTo>
                    <a:pt x="300990" y="3185"/>
                  </a:lnTo>
                  <a:lnTo>
                    <a:pt x="348234" y="0"/>
                  </a:lnTo>
                  <a:lnTo>
                    <a:pt x="395477" y="3185"/>
                  </a:lnTo>
                  <a:lnTo>
                    <a:pt x="440792" y="12463"/>
                  </a:lnTo>
                  <a:lnTo>
                    <a:pt x="483762" y="27420"/>
                  </a:lnTo>
                  <a:lnTo>
                    <a:pt x="523973" y="47639"/>
                  </a:lnTo>
                  <a:lnTo>
                    <a:pt x="561009" y="72705"/>
                  </a:lnTo>
                  <a:lnTo>
                    <a:pt x="594455" y="102203"/>
                  </a:lnTo>
                  <a:lnTo>
                    <a:pt x="623894" y="135717"/>
                  </a:lnTo>
                  <a:lnTo>
                    <a:pt x="648913" y="172832"/>
                  </a:lnTo>
                  <a:lnTo>
                    <a:pt x="669095" y="213133"/>
                  </a:lnTo>
                  <a:lnTo>
                    <a:pt x="684025" y="256204"/>
                  </a:lnTo>
                  <a:lnTo>
                    <a:pt x="693288" y="301630"/>
                  </a:lnTo>
                  <a:lnTo>
                    <a:pt x="696467" y="348995"/>
                  </a:lnTo>
                  <a:lnTo>
                    <a:pt x="693288" y="396361"/>
                  </a:lnTo>
                  <a:lnTo>
                    <a:pt x="684025" y="441787"/>
                  </a:lnTo>
                  <a:lnTo>
                    <a:pt x="669095" y="484858"/>
                  </a:lnTo>
                  <a:lnTo>
                    <a:pt x="648913" y="525159"/>
                  </a:lnTo>
                  <a:lnTo>
                    <a:pt x="623894" y="562274"/>
                  </a:lnTo>
                  <a:lnTo>
                    <a:pt x="594455" y="595788"/>
                  </a:lnTo>
                  <a:lnTo>
                    <a:pt x="561009" y="625286"/>
                  </a:lnTo>
                  <a:lnTo>
                    <a:pt x="523973" y="650352"/>
                  </a:lnTo>
                  <a:lnTo>
                    <a:pt x="483762" y="670571"/>
                  </a:lnTo>
                  <a:lnTo>
                    <a:pt x="440792" y="685528"/>
                  </a:lnTo>
                  <a:lnTo>
                    <a:pt x="395477" y="694806"/>
                  </a:lnTo>
                  <a:lnTo>
                    <a:pt x="348234" y="697991"/>
                  </a:lnTo>
                  <a:lnTo>
                    <a:pt x="300990" y="694806"/>
                  </a:lnTo>
                  <a:lnTo>
                    <a:pt x="255675" y="685528"/>
                  </a:lnTo>
                  <a:lnTo>
                    <a:pt x="212705" y="670571"/>
                  </a:lnTo>
                  <a:lnTo>
                    <a:pt x="172494" y="650352"/>
                  </a:lnTo>
                  <a:lnTo>
                    <a:pt x="135458" y="625286"/>
                  </a:lnTo>
                  <a:lnTo>
                    <a:pt x="102012" y="595788"/>
                  </a:lnTo>
                  <a:lnTo>
                    <a:pt x="72573" y="562274"/>
                  </a:lnTo>
                  <a:lnTo>
                    <a:pt x="47554" y="525159"/>
                  </a:lnTo>
                  <a:lnTo>
                    <a:pt x="27372" y="484858"/>
                  </a:lnTo>
                  <a:lnTo>
                    <a:pt x="12442" y="441787"/>
                  </a:lnTo>
                  <a:lnTo>
                    <a:pt x="3179" y="396361"/>
                  </a:lnTo>
                  <a:lnTo>
                    <a:pt x="0" y="348995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885434" y="1914270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598342" y="1818322"/>
            <a:ext cx="725170" cy="725170"/>
            <a:chOff x="9598342" y="1818322"/>
            <a:chExt cx="725170" cy="725170"/>
          </a:xfrm>
        </p:grpSpPr>
        <p:sp>
          <p:nvSpPr>
            <p:cNvPr id="17" name="object 17"/>
            <p:cNvSpPr/>
            <p:nvPr/>
          </p:nvSpPr>
          <p:spPr>
            <a:xfrm>
              <a:off x="9612630" y="1832610"/>
              <a:ext cx="696595" cy="696595"/>
            </a:xfrm>
            <a:custGeom>
              <a:avLst/>
              <a:gdLst/>
              <a:ahLst/>
              <a:cxnLst/>
              <a:rect l="l" t="t" r="r" b="b"/>
              <a:pathLst>
                <a:path w="696595" h="696594">
                  <a:moveTo>
                    <a:pt x="348234" y="0"/>
                  </a:moveTo>
                  <a:lnTo>
                    <a:pt x="300990" y="3179"/>
                  </a:lnTo>
                  <a:lnTo>
                    <a:pt x="255675" y="12442"/>
                  </a:lnTo>
                  <a:lnTo>
                    <a:pt x="212705" y="27372"/>
                  </a:lnTo>
                  <a:lnTo>
                    <a:pt x="172494" y="47554"/>
                  </a:lnTo>
                  <a:lnTo>
                    <a:pt x="135458" y="72573"/>
                  </a:lnTo>
                  <a:lnTo>
                    <a:pt x="102012" y="102012"/>
                  </a:lnTo>
                  <a:lnTo>
                    <a:pt x="72573" y="135458"/>
                  </a:lnTo>
                  <a:lnTo>
                    <a:pt x="47554" y="172494"/>
                  </a:lnTo>
                  <a:lnTo>
                    <a:pt x="27372" y="212705"/>
                  </a:lnTo>
                  <a:lnTo>
                    <a:pt x="12442" y="255675"/>
                  </a:lnTo>
                  <a:lnTo>
                    <a:pt x="3179" y="300990"/>
                  </a:lnTo>
                  <a:lnTo>
                    <a:pt x="0" y="348234"/>
                  </a:lnTo>
                  <a:lnTo>
                    <a:pt x="3179" y="395477"/>
                  </a:lnTo>
                  <a:lnTo>
                    <a:pt x="12442" y="440792"/>
                  </a:lnTo>
                  <a:lnTo>
                    <a:pt x="27372" y="483762"/>
                  </a:lnTo>
                  <a:lnTo>
                    <a:pt x="47554" y="523973"/>
                  </a:lnTo>
                  <a:lnTo>
                    <a:pt x="72573" y="561009"/>
                  </a:lnTo>
                  <a:lnTo>
                    <a:pt x="102012" y="594455"/>
                  </a:lnTo>
                  <a:lnTo>
                    <a:pt x="135458" y="623894"/>
                  </a:lnTo>
                  <a:lnTo>
                    <a:pt x="172494" y="648913"/>
                  </a:lnTo>
                  <a:lnTo>
                    <a:pt x="212705" y="669095"/>
                  </a:lnTo>
                  <a:lnTo>
                    <a:pt x="255675" y="684025"/>
                  </a:lnTo>
                  <a:lnTo>
                    <a:pt x="300990" y="693288"/>
                  </a:lnTo>
                  <a:lnTo>
                    <a:pt x="348234" y="696467"/>
                  </a:lnTo>
                  <a:lnTo>
                    <a:pt x="395477" y="693288"/>
                  </a:lnTo>
                  <a:lnTo>
                    <a:pt x="440792" y="684025"/>
                  </a:lnTo>
                  <a:lnTo>
                    <a:pt x="483762" y="669095"/>
                  </a:lnTo>
                  <a:lnTo>
                    <a:pt x="523973" y="648913"/>
                  </a:lnTo>
                  <a:lnTo>
                    <a:pt x="561009" y="623894"/>
                  </a:lnTo>
                  <a:lnTo>
                    <a:pt x="594455" y="594455"/>
                  </a:lnTo>
                  <a:lnTo>
                    <a:pt x="623894" y="561009"/>
                  </a:lnTo>
                  <a:lnTo>
                    <a:pt x="648913" y="523973"/>
                  </a:lnTo>
                  <a:lnTo>
                    <a:pt x="669095" y="483762"/>
                  </a:lnTo>
                  <a:lnTo>
                    <a:pt x="684025" y="440792"/>
                  </a:lnTo>
                  <a:lnTo>
                    <a:pt x="693288" y="395477"/>
                  </a:lnTo>
                  <a:lnTo>
                    <a:pt x="696468" y="348234"/>
                  </a:lnTo>
                  <a:lnTo>
                    <a:pt x="693288" y="300990"/>
                  </a:lnTo>
                  <a:lnTo>
                    <a:pt x="684025" y="255675"/>
                  </a:lnTo>
                  <a:lnTo>
                    <a:pt x="669095" y="212705"/>
                  </a:lnTo>
                  <a:lnTo>
                    <a:pt x="648913" y="172494"/>
                  </a:lnTo>
                  <a:lnTo>
                    <a:pt x="623894" y="135458"/>
                  </a:lnTo>
                  <a:lnTo>
                    <a:pt x="594455" y="102012"/>
                  </a:lnTo>
                  <a:lnTo>
                    <a:pt x="561009" y="72573"/>
                  </a:lnTo>
                  <a:lnTo>
                    <a:pt x="523973" y="47554"/>
                  </a:lnTo>
                  <a:lnTo>
                    <a:pt x="483762" y="27372"/>
                  </a:lnTo>
                  <a:lnTo>
                    <a:pt x="440792" y="12442"/>
                  </a:lnTo>
                  <a:lnTo>
                    <a:pt x="395477" y="3179"/>
                  </a:lnTo>
                  <a:lnTo>
                    <a:pt x="3482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12630" y="1832610"/>
              <a:ext cx="696595" cy="696595"/>
            </a:xfrm>
            <a:custGeom>
              <a:avLst/>
              <a:gdLst/>
              <a:ahLst/>
              <a:cxnLst/>
              <a:rect l="l" t="t" r="r" b="b"/>
              <a:pathLst>
                <a:path w="696595" h="696594">
                  <a:moveTo>
                    <a:pt x="0" y="348234"/>
                  </a:moveTo>
                  <a:lnTo>
                    <a:pt x="3179" y="300990"/>
                  </a:lnTo>
                  <a:lnTo>
                    <a:pt x="12442" y="255675"/>
                  </a:lnTo>
                  <a:lnTo>
                    <a:pt x="27372" y="212705"/>
                  </a:lnTo>
                  <a:lnTo>
                    <a:pt x="47554" y="172494"/>
                  </a:lnTo>
                  <a:lnTo>
                    <a:pt x="72573" y="135458"/>
                  </a:lnTo>
                  <a:lnTo>
                    <a:pt x="102012" y="102012"/>
                  </a:lnTo>
                  <a:lnTo>
                    <a:pt x="135458" y="72573"/>
                  </a:lnTo>
                  <a:lnTo>
                    <a:pt x="172494" y="47554"/>
                  </a:lnTo>
                  <a:lnTo>
                    <a:pt x="212705" y="27372"/>
                  </a:lnTo>
                  <a:lnTo>
                    <a:pt x="255675" y="12442"/>
                  </a:lnTo>
                  <a:lnTo>
                    <a:pt x="300990" y="3179"/>
                  </a:lnTo>
                  <a:lnTo>
                    <a:pt x="348234" y="0"/>
                  </a:lnTo>
                  <a:lnTo>
                    <a:pt x="395477" y="3179"/>
                  </a:lnTo>
                  <a:lnTo>
                    <a:pt x="440792" y="12442"/>
                  </a:lnTo>
                  <a:lnTo>
                    <a:pt x="483762" y="27372"/>
                  </a:lnTo>
                  <a:lnTo>
                    <a:pt x="523973" y="47554"/>
                  </a:lnTo>
                  <a:lnTo>
                    <a:pt x="561009" y="72573"/>
                  </a:lnTo>
                  <a:lnTo>
                    <a:pt x="594455" y="102012"/>
                  </a:lnTo>
                  <a:lnTo>
                    <a:pt x="623894" y="135458"/>
                  </a:lnTo>
                  <a:lnTo>
                    <a:pt x="648913" y="172494"/>
                  </a:lnTo>
                  <a:lnTo>
                    <a:pt x="669095" y="212705"/>
                  </a:lnTo>
                  <a:lnTo>
                    <a:pt x="684025" y="255675"/>
                  </a:lnTo>
                  <a:lnTo>
                    <a:pt x="693288" y="300990"/>
                  </a:lnTo>
                  <a:lnTo>
                    <a:pt x="696468" y="348234"/>
                  </a:lnTo>
                  <a:lnTo>
                    <a:pt x="693288" y="395477"/>
                  </a:lnTo>
                  <a:lnTo>
                    <a:pt x="684025" y="440792"/>
                  </a:lnTo>
                  <a:lnTo>
                    <a:pt x="669095" y="483762"/>
                  </a:lnTo>
                  <a:lnTo>
                    <a:pt x="648913" y="523973"/>
                  </a:lnTo>
                  <a:lnTo>
                    <a:pt x="623894" y="561009"/>
                  </a:lnTo>
                  <a:lnTo>
                    <a:pt x="594455" y="594455"/>
                  </a:lnTo>
                  <a:lnTo>
                    <a:pt x="561009" y="623894"/>
                  </a:lnTo>
                  <a:lnTo>
                    <a:pt x="523973" y="648913"/>
                  </a:lnTo>
                  <a:lnTo>
                    <a:pt x="483762" y="669095"/>
                  </a:lnTo>
                  <a:lnTo>
                    <a:pt x="440792" y="684025"/>
                  </a:lnTo>
                  <a:lnTo>
                    <a:pt x="395477" y="693288"/>
                  </a:lnTo>
                  <a:lnTo>
                    <a:pt x="348234" y="696467"/>
                  </a:lnTo>
                  <a:lnTo>
                    <a:pt x="300990" y="693288"/>
                  </a:lnTo>
                  <a:lnTo>
                    <a:pt x="255675" y="684025"/>
                  </a:lnTo>
                  <a:lnTo>
                    <a:pt x="212705" y="669095"/>
                  </a:lnTo>
                  <a:lnTo>
                    <a:pt x="172494" y="648913"/>
                  </a:lnTo>
                  <a:lnTo>
                    <a:pt x="135458" y="623894"/>
                  </a:lnTo>
                  <a:lnTo>
                    <a:pt x="102012" y="594455"/>
                  </a:lnTo>
                  <a:lnTo>
                    <a:pt x="72573" y="561009"/>
                  </a:lnTo>
                  <a:lnTo>
                    <a:pt x="47554" y="523973"/>
                  </a:lnTo>
                  <a:lnTo>
                    <a:pt x="27372" y="483762"/>
                  </a:lnTo>
                  <a:lnTo>
                    <a:pt x="12442" y="440792"/>
                  </a:lnTo>
                  <a:lnTo>
                    <a:pt x="3179" y="395477"/>
                  </a:lnTo>
                  <a:lnTo>
                    <a:pt x="0" y="348234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858247" y="1932177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13231" y="4582439"/>
            <a:ext cx="1803400" cy="168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marR="142875" indent="3175" algn="ctr">
              <a:lnSpc>
                <a:spcPct val="114999"/>
              </a:lnSpc>
              <a:spcBef>
                <a:spcPts val="100"/>
              </a:spcBef>
            </a:pPr>
            <a:r>
              <a:rPr sz="1600" spc="-10" dirty="0">
                <a:latin typeface="Calibri Light"/>
                <a:cs typeface="Calibri Light"/>
              </a:rPr>
              <a:t>Настройка гиперпараметров</a:t>
            </a:r>
            <a:endParaRPr sz="16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16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16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Calibri Light"/>
                <a:cs typeface="Calibri Light"/>
              </a:rPr>
              <a:t>Расширение</a:t>
            </a:r>
            <a:endParaRPr sz="16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600" dirty="0">
                <a:latin typeface="Calibri Light"/>
                <a:cs typeface="Calibri Light"/>
              </a:rPr>
              <a:t>обучающей</a:t>
            </a:r>
            <a:r>
              <a:rPr sz="1600" spc="-9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выборки</a:t>
            </a:r>
            <a:endParaRPr sz="1600">
              <a:latin typeface="Calibri Light"/>
              <a:cs typeface="Calibri Ligh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6252" y="4296312"/>
            <a:ext cx="2104611" cy="87449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97652" y="5574791"/>
            <a:ext cx="780288" cy="87630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15991" y="4501903"/>
            <a:ext cx="1885169" cy="189888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00000"/>
                </a:solidFill>
              </a:rPr>
              <a:t>Спасибо!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728461" y="3681171"/>
            <a:ext cx="715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latin typeface="Calibri Light"/>
                <a:cs typeface="Calibri Light"/>
              </a:rPr>
              <a:t>&lt;/&gt;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2047" y="88392"/>
            <a:ext cx="818388" cy="11719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2707" y="1498472"/>
            <a:ext cx="7019925" cy="35013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741680">
              <a:lnSpc>
                <a:spcPts val="1300"/>
              </a:lnSpc>
              <a:spcBef>
                <a:spcPts val="260"/>
              </a:spcBef>
            </a:pPr>
            <a:r>
              <a:rPr sz="1200" dirty="0">
                <a:latin typeface="Courier New"/>
                <a:cs typeface="Courier New"/>
              </a:rPr>
              <a:t>Северный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(Арктический)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федеральный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университет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имени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М.В.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Ломоносова </a:t>
            </a:r>
            <a:r>
              <a:rPr sz="1200" dirty="0">
                <a:latin typeface="Courier New"/>
                <a:cs typeface="Courier New"/>
              </a:rPr>
              <a:t>Высшая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школа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информационных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технологий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и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автоматизированных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систем </a:t>
            </a:r>
            <a:r>
              <a:rPr sz="1200" dirty="0">
                <a:latin typeface="Courier New"/>
                <a:cs typeface="Courier New"/>
              </a:rPr>
              <a:t>Кафедра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информационных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систем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и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технологий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70"/>
              </a:lnSpc>
            </a:pPr>
            <a:r>
              <a:rPr sz="1200" dirty="0">
                <a:latin typeface="Courier New"/>
                <a:cs typeface="Courier New"/>
              </a:rPr>
              <a:t>группа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351066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70"/>
              </a:lnSpc>
              <a:spcBef>
                <a:spcPts val="1150"/>
              </a:spcBef>
            </a:pPr>
            <a:r>
              <a:rPr sz="1200" spc="-10" dirty="0">
                <a:latin typeface="Courier New"/>
                <a:cs typeface="Courier New"/>
              </a:rPr>
              <a:t>Доклад:</a:t>
            </a:r>
            <a:endParaRPr sz="1200">
              <a:latin typeface="Courier New"/>
              <a:cs typeface="Courier New"/>
            </a:endParaRPr>
          </a:p>
          <a:p>
            <a:pPr marL="12700" marR="97155" indent="367030">
              <a:lnSpc>
                <a:spcPts val="1300"/>
              </a:lnSpc>
              <a:spcBef>
                <a:spcPts val="90"/>
              </a:spcBef>
            </a:pPr>
            <a:r>
              <a:rPr sz="1200" dirty="0">
                <a:latin typeface="Courier New"/>
                <a:cs typeface="Courier New"/>
              </a:rPr>
              <a:t>Прокладка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оптимального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наземного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маршрута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передвижения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по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пересеченной </a:t>
            </a:r>
            <a:r>
              <a:rPr sz="1200" dirty="0">
                <a:latin typeface="Courier New"/>
                <a:cs typeface="Courier New"/>
              </a:rPr>
              <a:t>местности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арктической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зоны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путем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обработки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снимков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территории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с</a:t>
            </a:r>
            <a:r>
              <a:rPr sz="1200" spc="-10" dirty="0">
                <a:latin typeface="Courier New"/>
                <a:cs typeface="Courier New"/>
              </a:rPr>
              <a:t> применением </a:t>
            </a:r>
            <a:r>
              <a:rPr sz="1200" dirty="0">
                <a:latin typeface="Courier New"/>
                <a:cs typeface="Courier New"/>
              </a:rPr>
              <a:t>технологий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глубокого</a:t>
            </a:r>
            <a:r>
              <a:rPr sz="1200" spc="-40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обучения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70"/>
              </a:lnSpc>
              <a:spcBef>
                <a:spcPts val="1125"/>
              </a:spcBef>
            </a:pPr>
            <a:r>
              <a:rPr sz="1200" spc="-10" dirty="0">
                <a:latin typeface="Courier New"/>
                <a:cs typeface="Courier New"/>
              </a:rPr>
              <a:t>Авторы:</a:t>
            </a:r>
            <a:endParaRPr sz="1200">
              <a:latin typeface="Courier New"/>
              <a:cs typeface="Courier New"/>
            </a:endParaRPr>
          </a:p>
          <a:p>
            <a:pPr marL="379730" marR="3595370">
              <a:lnSpc>
                <a:spcPts val="1300"/>
              </a:lnSpc>
              <a:spcBef>
                <a:spcPts val="85"/>
              </a:spcBef>
            </a:pPr>
            <a:r>
              <a:rPr sz="1200" dirty="0">
                <a:latin typeface="Courier New"/>
                <a:cs typeface="Courier New"/>
              </a:rPr>
              <a:t>Воронцов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Роман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Антонович,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магистр </a:t>
            </a:r>
            <a:r>
              <a:rPr sz="1200" dirty="0">
                <a:latin typeface="Courier New"/>
                <a:cs typeface="Courier New"/>
              </a:rPr>
              <a:t>Якубов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Фарид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Ильясович,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магистр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70"/>
              </a:lnSpc>
              <a:spcBef>
                <a:spcPts val="1130"/>
              </a:spcBef>
            </a:pPr>
            <a:r>
              <a:rPr sz="1200" spc="-10" dirty="0">
                <a:latin typeface="Courier New"/>
                <a:cs typeface="Courier New"/>
              </a:rPr>
              <a:t>Преподаватель:</a:t>
            </a:r>
            <a:endParaRPr sz="1200">
              <a:latin typeface="Courier New"/>
              <a:cs typeface="Courier New"/>
            </a:endParaRPr>
          </a:p>
          <a:p>
            <a:pPr marL="12700" marR="5080" indent="367030">
              <a:lnSpc>
                <a:spcPts val="1300"/>
              </a:lnSpc>
              <a:spcBef>
                <a:spcPts val="90"/>
              </a:spcBef>
            </a:pPr>
            <a:r>
              <a:rPr sz="1200" dirty="0">
                <a:latin typeface="Courier New"/>
                <a:cs typeface="Courier New"/>
              </a:rPr>
              <a:t>Васендинна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Ирина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Сергеевна,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к.т.н.,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доцент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кафедры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информационных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систем </a:t>
            </a:r>
            <a:r>
              <a:rPr sz="1200" dirty="0">
                <a:latin typeface="Courier New"/>
                <a:cs typeface="Courier New"/>
              </a:rPr>
              <a:t>и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технологий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70"/>
              </a:lnSpc>
            </a:pPr>
            <a:r>
              <a:rPr sz="1200" dirty="0">
                <a:latin typeface="Courier New"/>
                <a:cs typeface="Courier New"/>
              </a:rPr>
              <a:t>г.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Архангельск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70"/>
              </a:lnSpc>
            </a:pPr>
            <a:r>
              <a:rPr sz="1200" dirty="0">
                <a:latin typeface="Courier New"/>
                <a:cs typeface="Courier New"/>
              </a:rPr>
              <a:t>25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апреля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2022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spc="-20" dirty="0">
                <a:latin typeface="Courier New"/>
                <a:cs typeface="Courier New"/>
              </a:rPr>
              <a:t>года</a:t>
            </a:r>
            <a:endParaRPr sz="12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2047" y="88392"/>
            <a:ext cx="818388" cy="117195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24009" y="6264402"/>
            <a:ext cx="2969260" cy="0"/>
          </a:xfrm>
          <a:custGeom>
            <a:avLst/>
            <a:gdLst/>
            <a:ahLst/>
            <a:cxnLst/>
            <a:rect l="l" t="t" r="r" b="b"/>
            <a:pathLst>
              <a:path w="2969259">
                <a:moveTo>
                  <a:pt x="0" y="0"/>
                </a:moveTo>
                <a:lnTo>
                  <a:pt x="2969006" y="0"/>
                </a:lnTo>
              </a:path>
            </a:pathLst>
          </a:custGeom>
          <a:ln w="19050">
            <a:solidFill>
              <a:srgbClr val="395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45413"/>
            <a:ext cx="959485" cy="0"/>
          </a:xfrm>
          <a:custGeom>
            <a:avLst/>
            <a:gdLst/>
            <a:ahLst/>
            <a:cxnLst/>
            <a:rect l="l" t="t" r="r" b="b"/>
            <a:pathLst>
              <a:path w="959485">
                <a:moveTo>
                  <a:pt x="0" y="0"/>
                </a:moveTo>
                <a:lnTo>
                  <a:pt x="958976" y="0"/>
                </a:lnTo>
              </a:path>
            </a:pathLst>
          </a:custGeom>
          <a:ln w="19050">
            <a:solidFill>
              <a:srgbClr val="395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23247" y="1493519"/>
            <a:ext cx="1027176" cy="102717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20200" y="2699004"/>
            <a:ext cx="1030224" cy="10271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23247" y="3904488"/>
            <a:ext cx="1027176" cy="10256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4058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Актуальность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2047" y="88392"/>
            <a:ext cx="818388" cy="11719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818284"/>
            <a:ext cx="4592955" cy="2969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800" dirty="0">
                <a:latin typeface="Calibri Light"/>
                <a:cs typeface="Calibri Light"/>
              </a:rPr>
              <a:t>В</a:t>
            </a:r>
            <a:r>
              <a:rPr sz="2800" spc="-80" dirty="0">
                <a:latin typeface="Calibri Light"/>
                <a:cs typeface="Calibri Light"/>
              </a:rPr>
              <a:t> </a:t>
            </a:r>
            <a:r>
              <a:rPr sz="2800" dirty="0" err="1">
                <a:latin typeface="Calibri Light"/>
                <a:cs typeface="Calibri Light"/>
              </a:rPr>
              <a:t>подобных</a:t>
            </a:r>
            <a:r>
              <a:rPr sz="2800" spc="-60" dirty="0">
                <a:latin typeface="Calibri Light"/>
                <a:cs typeface="Calibri Light"/>
              </a:rPr>
              <a:t> </a:t>
            </a:r>
            <a:r>
              <a:rPr sz="2800" spc="-10" dirty="0" err="1">
                <a:latin typeface="Calibri Light"/>
                <a:cs typeface="Calibri Light"/>
              </a:rPr>
              <a:t>условиях</a:t>
            </a:r>
            <a:endParaRPr lang="ru-RU" sz="2800" spc="-10" dirty="0">
              <a:latin typeface="Calibri Light"/>
              <a:cs typeface="Calibri Light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ru-RU" sz="2800" spc="-10" dirty="0">
                <a:latin typeface="Calibri Light"/>
                <a:cs typeface="Calibri Light"/>
              </a:rPr>
              <a:t>использование алгоритмов глубокого обучения </a:t>
            </a:r>
            <a:r>
              <a:rPr sz="2800" dirty="0" err="1">
                <a:latin typeface="Calibri Light"/>
                <a:cs typeface="Calibri Light"/>
              </a:rPr>
              <a:t>является</a:t>
            </a:r>
            <a:r>
              <a:rPr sz="2800" spc="-85" dirty="0">
                <a:latin typeface="Calibri Light"/>
                <a:cs typeface="Calibri Light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незаменимым инструментом</a:t>
            </a:r>
            <a:r>
              <a:rPr sz="2800" spc="-85" dirty="0">
                <a:latin typeface="Calibri Light"/>
                <a:cs typeface="Calibri Light"/>
              </a:rPr>
              <a:t> </a:t>
            </a:r>
            <a:r>
              <a:rPr sz="2800" spc="-25" dirty="0">
                <a:latin typeface="Calibri Light"/>
                <a:cs typeface="Calibri Light"/>
              </a:rPr>
              <a:t>для </a:t>
            </a:r>
            <a:r>
              <a:rPr sz="2800" spc="-10" dirty="0">
                <a:latin typeface="Calibri Light"/>
                <a:cs typeface="Calibri Light"/>
              </a:rPr>
              <a:t>экономической</a:t>
            </a:r>
            <a:r>
              <a:rPr sz="2800" spc="-70" dirty="0">
                <a:latin typeface="Calibri Light"/>
                <a:cs typeface="Calibri Light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деятельности человека</a:t>
            </a:r>
            <a:endParaRPr sz="2800" dirty="0">
              <a:latin typeface="Calibri Light"/>
              <a:cs typeface="Calibri Light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DF35E0D-5541-4295-A9FE-03EC49D8B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5099">
            <a:off x="7890987" y="2095851"/>
            <a:ext cx="1264260" cy="126426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3314345-B875-409B-8AB3-DBA0338B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392" y="2294762"/>
            <a:ext cx="1264260" cy="126426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F4C0E61-4897-4946-89A3-3FE5FD82B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12523">
            <a:off x="8935645" y="1908753"/>
            <a:ext cx="1264260" cy="126426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76FD43D-0DE9-4DD3-B5D0-0A8E59683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0559">
            <a:off x="9781252" y="1569781"/>
            <a:ext cx="913056" cy="91305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4D575DF-FD8E-409D-A5C1-6CCF0FA9F0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96950">
            <a:off x="8125148" y="1181260"/>
            <a:ext cx="1169835" cy="116983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6D0716F-0AFA-4DB3-9E02-5929CFBE8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108" y="1157130"/>
            <a:ext cx="1179300" cy="11793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5DD41FA-2419-4B2A-B522-483124028B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316684">
            <a:off x="7044357" y="1361599"/>
            <a:ext cx="318867" cy="31886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34D6292-FC19-423F-9150-59EAAB1850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3154" y="4251835"/>
            <a:ext cx="1381300" cy="13813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A1367D8-D320-425B-9987-7CB0774316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354156">
            <a:off x="7478743" y="3892723"/>
            <a:ext cx="1476967" cy="14769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05545"/>
            <a:ext cx="10515600" cy="1044722"/>
          </a:xfrm>
          <a:prstGeom prst="rect">
            <a:avLst/>
          </a:prstGeom>
        </p:spPr>
        <p:txBody>
          <a:bodyPr vert="horz" wrap="square" lIns="0" tIns="364058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Целевая аудитория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2047" y="88392"/>
            <a:ext cx="818388" cy="117195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38200" y="1882269"/>
            <a:ext cx="7007942" cy="43979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800" dirty="0">
                <a:latin typeface="Calibri Light"/>
                <a:cs typeface="Calibri Light"/>
              </a:rPr>
              <a:t>Потенциальные потребители: 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Calibri Light"/>
                <a:cs typeface="Calibri Light"/>
              </a:rPr>
              <a:t>Учебные заведения (вузы, колледжи, школы), 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Calibri Light"/>
                <a:cs typeface="Calibri Light"/>
              </a:rPr>
              <a:t>гостиницы, 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Calibri Light"/>
                <a:cs typeface="Calibri Light"/>
              </a:rPr>
              <a:t>конференц-центры, 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Calibri Light"/>
                <a:cs typeface="Calibri Light"/>
              </a:rPr>
              <a:t>библиотеки,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Calibri Light"/>
                <a:cs typeface="Calibri Light"/>
              </a:rPr>
              <a:t>музеи 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Calibri Light"/>
                <a:cs typeface="Calibri Light"/>
              </a:rPr>
              <a:t>другие организации, которым необходимо эффективно управлять инвентарём мебели.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39384DD-0492-4F56-BF7C-CD81068D9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98739">
            <a:off x="9314097" y="3137014"/>
            <a:ext cx="1410585" cy="141058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8C51756-656A-4CF7-B11C-D0A4EEDD3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61244">
            <a:off x="9370142" y="957477"/>
            <a:ext cx="1159501" cy="115950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9D9AA6C-8595-4B9B-A142-481233CF8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27840">
            <a:off x="7626644" y="1596083"/>
            <a:ext cx="1010520" cy="101052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D1CB2D9-0283-42B7-B63D-67260824F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291" y="166249"/>
            <a:ext cx="1429247" cy="142924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31CF3E0-7D4F-42DF-B053-FE593D4567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316684">
            <a:off x="5948730" y="425321"/>
            <a:ext cx="386449" cy="3864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84352"/>
            <a:ext cx="189801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39579E"/>
                </a:solidFill>
                <a:latin typeface="Calibri Light"/>
                <a:cs typeface="Calibri Light"/>
              </a:rPr>
              <a:t>Введение</a:t>
            </a:r>
            <a:endParaRPr sz="36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2047" y="88392"/>
            <a:ext cx="818388" cy="11719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818284"/>
            <a:ext cx="9230995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800" dirty="0">
                <a:latin typeface="Calibri Light"/>
                <a:cs typeface="Calibri Light"/>
              </a:rPr>
              <a:t>Аналоги</a:t>
            </a:r>
            <a:r>
              <a:rPr sz="2800" spc="-90" dirty="0">
                <a:latin typeface="Calibri Light"/>
                <a:cs typeface="Calibri Light"/>
              </a:rPr>
              <a:t> </a:t>
            </a:r>
            <a:r>
              <a:rPr sz="2800" dirty="0">
                <a:latin typeface="Calibri Light"/>
                <a:cs typeface="Calibri Light"/>
              </a:rPr>
              <a:t>присутствуют</a:t>
            </a:r>
            <a:r>
              <a:rPr sz="2800" spc="-50" dirty="0">
                <a:latin typeface="Calibri Light"/>
                <a:cs typeface="Calibri Light"/>
              </a:rPr>
              <a:t> </a:t>
            </a:r>
            <a:r>
              <a:rPr sz="2800" dirty="0">
                <a:latin typeface="Calibri Light"/>
                <a:cs typeface="Calibri Light"/>
              </a:rPr>
              <a:t>в</a:t>
            </a:r>
            <a:r>
              <a:rPr sz="2800" spc="-80" dirty="0">
                <a:latin typeface="Calibri Light"/>
                <a:cs typeface="Calibri Light"/>
              </a:rPr>
              <a:t> </a:t>
            </a:r>
            <a:r>
              <a:rPr sz="2800" dirty="0">
                <a:latin typeface="Calibri Light"/>
                <a:cs typeface="Calibri Light"/>
              </a:rPr>
              <a:t>сфере</a:t>
            </a:r>
            <a:r>
              <a:rPr sz="2800" spc="-75" dirty="0">
                <a:latin typeface="Calibri Light"/>
                <a:cs typeface="Calibri Light"/>
              </a:rPr>
              <a:t> </a:t>
            </a:r>
            <a:r>
              <a:rPr sz="2800" dirty="0">
                <a:latin typeface="Calibri Light"/>
                <a:cs typeface="Calibri Light"/>
              </a:rPr>
              <a:t>урбанистики,</a:t>
            </a:r>
            <a:r>
              <a:rPr sz="2800" spc="-60" dirty="0">
                <a:latin typeface="Calibri Light"/>
                <a:cs typeface="Calibri Light"/>
              </a:rPr>
              <a:t> </a:t>
            </a:r>
            <a:r>
              <a:rPr sz="2800" dirty="0">
                <a:latin typeface="Calibri Light"/>
                <a:cs typeface="Calibri Light"/>
              </a:rPr>
              <a:t>но</a:t>
            </a:r>
            <a:r>
              <a:rPr sz="2800" spc="-75" dirty="0">
                <a:latin typeface="Calibri Light"/>
                <a:cs typeface="Calibri Light"/>
              </a:rPr>
              <a:t> </a:t>
            </a:r>
            <a:r>
              <a:rPr sz="2800" dirty="0">
                <a:latin typeface="Calibri Light"/>
                <a:cs typeface="Calibri Light"/>
              </a:rPr>
              <a:t>не</a:t>
            </a:r>
            <a:r>
              <a:rPr sz="2800" spc="-75" dirty="0">
                <a:latin typeface="Calibri Light"/>
                <a:cs typeface="Calibri Light"/>
              </a:rPr>
              <a:t> </a:t>
            </a:r>
            <a:r>
              <a:rPr sz="2800" dirty="0">
                <a:latin typeface="Calibri Light"/>
                <a:cs typeface="Calibri Light"/>
              </a:rPr>
              <a:t>выходят</a:t>
            </a:r>
            <a:r>
              <a:rPr sz="2800" spc="-70" dirty="0">
                <a:latin typeface="Calibri Light"/>
                <a:cs typeface="Calibri Light"/>
              </a:rPr>
              <a:t> </a:t>
            </a:r>
            <a:r>
              <a:rPr sz="2800" spc="-25" dirty="0">
                <a:latin typeface="Calibri Light"/>
                <a:cs typeface="Calibri Light"/>
              </a:rPr>
              <a:t>за </a:t>
            </a:r>
            <a:r>
              <a:rPr sz="2800" dirty="0">
                <a:latin typeface="Calibri Light"/>
                <a:cs typeface="Calibri Light"/>
              </a:rPr>
              <a:t>пределы</a:t>
            </a:r>
            <a:r>
              <a:rPr sz="2800" spc="-125" dirty="0">
                <a:latin typeface="Calibri Light"/>
                <a:cs typeface="Calibri Light"/>
              </a:rPr>
              <a:t> </a:t>
            </a:r>
            <a:r>
              <a:rPr sz="2800" dirty="0">
                <a:latin typeface="Calibri Light"/>
                <a:cs typeface="Calibri Light"/>
              </a:rPr>
              <a:t>проложенных</a:t>
            </a:r>
            <a:r>
              <a:rPr sz="2800" spc="-145" dirty="0">
                <a:latin typeface="Calibri Light"/>
                <a:cs typeface="Calibri Light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коммуникаций</a:t>
            </a:r>
            <a:endParaRPr sz="2800">
              <a:latin typeface="Calibri Light"/>
              <a:cs typeface="Calibri Ligh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38171" y="3786695"/>
            <a:ext cx="1080135" cy="1080135"/>
            <a:chOff x="8738171" y="3786695"/>
            <a:chExt cx="1080135" cy="108013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74701" y="3870286"/>
              <a:ext cx="646289" cy="8781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42933" y="3791458"/>
              <a:ext cx="1070610" cy="1070610"/>
            </a:xfrm>
            <a:custGeom>
              <a:avLst/>
              <a:gdLst/>
              <a:ahLst/>
              <a:cxnLst/>
              <a:rect l="l" t="t" r="r" b="b"/>
              <a:pathLst>
                <a:path w="1070609" h="1070610">
                  <a:moveTo>
                    <a:pt x="162051" y="0"/>
                  </a:moveTo>
                  <a:lnTo>
                    <a:pt x="908304" y="0"/>
                  </a:lnTo>
                  <a:lnTo>
                    <a:pt x="940816" y="3302"/>
                  </a:lnTo>
                  <a:lnTo>
                    <a:pt x="998855" y="27686"/>
                  </a:lnTo>
                  <a:lnTo>
                    <a:pt x="1042670" y="71501"/>
                  </a:lnTo>
                  <a:lnTo>
                    <a:pt x="1067054" y="129540"/>
                  </a:lnTo>
                  <a:lnTo>
                    <a:pt x="1070229" y="162052"/>
                  </a:lnTo>
                  <a:lnTo>
                    <a:pt x="1070229" y="908304"/>
                  </a:lnTo>
                  <a:lnTo>
                    <a:pt x="1057529" y="971296"/>
                  </a:lnTo>
                  <a:lnTo>
                    <a:pt x="1022858" y="1022858"/>
                  </a:lnTo>
                  <a:lnTo>
                    <a:pt x="971296" y="1057529"/>
                  </a:lnTo>
                  <a:lnTo>
                    <a:pt x="908304" y="1070229"/>
                  </a:lnTo>
                  <a:lnTo>
                    <a:pt x="162051" y="1070229"/>
                  </a:lnTo>
                  <a:lnTo>
                    <a:pt x="99060" y="1057529"/>
                  </a:lnTo>
                  <a:lnTo>
                    <a:pt x="47498" y="1022858"/>
                  </a:lnTo>
                  <a:lnTo>
                    <a:pt x="12826" y="971296"/>
                  </a:lnTo>
                  <a:lnTo>
                    <a:pt x="0" y="908304"/>
                  </a:lnTo>
                  <a:lnTo>
                    <a:pt x="0" y="162052"/>
                  </a:lnTo>
                  <a:lnTo>
                    <a:pt x="12826" y="99060"/>
                  </a:lnTo>
                  <a:lnTo>
                    <a:pt x="47498" y="47498"/>
                  </a:lnTo>
                  <a:lnTo>
                    <a:pt x="99060" y="12827"/>
                  </a:lnTo>
                  <a:lnTo>
                    <a:pt x="162051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559107" y="3788219"/>
            <a:ext cx="1080135" cy="1078230"/>
            <a:chOff x="5559107" y="3788219"/>
            <a:chExt cx="1080135" cy="107823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5105" y="3891410"/>
              <a:ext cx="527885" cy="8719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63870" y="3792982"/>
              <a:ext cx="1070610" cy="1068705"/>
            </a:xfrm>
            <a:custGeom>
              <a:avLst/>
              <a:gdLst/>
              <a:ahLst/>
              <a:cxnLst/>
              <a:rect l="l" t="t" r="r" b="b"/>
              <a:pathLst>
                <a:path w="1070609" h="1068704">
                  <a:moveTo>
                    <a:pt x="181101" y="0"/>
                  </a:moveTo>
                  <a:lnTo>
                    <a:pt x="889253" y="0"/>
                  </a:lnTo>
                  <a:lnTo>
                    <a:pt x="925576" y="3683"/>
                  </a:lnTo>
                  <a:lnTo>
                    <a:pt x="990346" y="30988"/>
                  </a:lnTo>
                  <a:lnTo>
                    <a:pt x="1039368" y="80010"/>
                  </a:lnTo>
                  <a:lnTo>
                    <a:pt x="1066673" y="144780"/>
                  </a:lnTo>
                  <a:lnTo>
                    <a:pt x="1070355" y="181102"/>
                  </a:lnTo>
                  <a:lnTo>
                    <a:pt x="1070355" y="887730"/>
                  </a:lnTo>
                  <a:lnTo>
                    <a:pt x="1056004" y="958088"/>
                  </a:lnTo>
                  <a:lnTo>
                    <a:pt x="1017270" y="1015746"/>
                  </a:lnTo>
                  <a:lnTo>
                    <a:pt x="959611" y="1054481"/>
                  </a:lnTo>
                  <a:lnTo>
                    <a:pt x="889253" y="1068705"/>
                  </a:lnTo>
                  <a:lnTo>
                    <a:pt x="181101" y="1068705"/>
                  </a:lnTo>
                  <a:lnTo>
                    <a:pt x="110743" y="1054481"/>
                  </a:lnTo>
                  <a:lnTo>
                    <a:pt x="53085" y="1015746"/>
                  </a:lnTo>
                  <a:lnTo>
                    <a:pt x="14350" y="958088"/>
                  </a:lnTo>
                  <a:lnTo>
                    <a:pt x="0" y="887730"/>
                  </a:lnTo>
                  <a:lnTo>
                    <a:pt x="0" y="181102"/>
                  </a:lnTo>
                  <a:lnTo>
                    <a:pt x="14350" y="110744"/>
                  </a:lnTo>
                  <a:lnTo>
                    <a:pt x="53085" y="53086"/>
                  </a:lnTo>
                  <a:lnTo>
                    <a:pt x="110743" y="14351"/>
                  </a:lnTo>
                  <a:lnTo>
                    <a:pt x="181101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83535" y="3797808"/>
            <a:ext cx="1060703" cy="10591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66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Средства</a:t>
            </a:r>
            <a:r>
              <a:rPr spc="-80" dirty="0"/>
              <a:t> </a:t>
            </a:r>
            <a:r>
              <a:rPr spc="-10" dirty="0"/>
              <a:t>реализации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8703" y="1996461"/>
            <a:ext cx="3892272" cy="103157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5448" y="4023384"/>
            <a:ext cx="1112471" cy="11124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62555" y="4024884"/>
            <a:ext cx="1139638" cy="12085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06723" y="4066032"/>
            <a:ext cx="1086612" cy="13260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35202" y="5651398"/>
            <a:ext cx="76009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-10" dirty="0">
                <a:latin typeface="Segoe UI Light"/>
                <a:cs typeface="Segoe UI Light"/>
              </a:rPr>
              <a:t>KERAS</a:t>
            </a:r>
            <a:endParaRPr sz="2100">
              <a:latin typeface="Segoe UI Light"/>
              <a:cs typeface="Segoe U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9650" y="5646826"/>
            <a:ext cx="913765" cy="351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-10" dirty="0">
                <a:latin typeface="Segoe UI Light"/>
                <a:cs typeface="Segoe UI Light"/>
              </a:rPr>
              <a:t>NUMPY</a:t>
            </a:r>
            <a:endParaRPr sz="2100">
              <a:latin typeface="Segoe UI Light"/>
              <a:cs typeface="Segoe U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1120" y="5652617"/>
            <a:ext cx="360045" cy="351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-25" dirty="0">
                <a:latin typeface="Segoe UI Light"/>
                <a:cs typeface="Segoe UI Light"/>
              </a:rPr>
              <a:t>PIL</a:t>
            </a:r>
            <a:endParaRPr sz="2100">
              <a:latin typeface="Segoe UI Light"/>
              <a:cs typeface="Segoe UI Ligh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09391" y="4312550"/>
            <a:ext cx="1232284" cy="73683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54056" y="4005071"/>
            <a:ext cx="1344168" cy="134416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289163" y="5613298"/>
            <a:ext cx="1972310" cy="67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5295">
              <a:lnSpc>
                <a:spcPct val="101400"/>
              </a:lnSpc>
              <a:spcBef>
                <a:spcPts val="100"/>
              </a:spcBef>
            </a:pPr>
            <a:r>
              <a:rPr sz="2100" spc="-10" dirty="0">
                <a:latin typeface="Segoe UI Light"/>
                <a:cs typeface="Segoe UI Light"/>
              </a:rPr>
              <a:t>GOOGLE COLABORATORY</a:t>
            </a:r>
            <a:endParaRPr sz="2100">
              <a:latin typeface="Segoe UI Light"/>
              <a:cs typeface="Segoe U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74883" y="5775756"/>
            <a:ext cx="121031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-10" dirty="0">
                <a:latin typeface="Segoe UI Light"/>
                <a:cs typeface="Segoe UI Light"/>
              </a:rPr>
              <a:t>PYCHARM</a:t>
            </a:r>
            <a:endParaRPr sz="2100">
              <a:latin typeface="Segoe UI Light"/>
              <a:cs typeface="Segoe UI Ligh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34133" y="4088891"/>
            <a:ext cx="1130795" cy="105454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889119" y="5652617"/>
            <a:ext cx="998855" cy="351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-10" dirty="0">
                <a:latin typeface="Segoe UI Light"/>
                <a:cs typeface="Segoe UI Light"/>
              </a:rPr>
              <a:t>OpenCV</a:t>
            </a:r>
            <a:endParaRPr sz="2100">
              <a:latin typeface="Segoe UI Light"/>
              <a:cs typeface="Segoe UI 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91783" y="5649874"/>
            <a:ext cx="79311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-10" dirty="0">
                <a:latin typeface="Segoe UI Light"/>
                <a:cs typeface="Segoe UI Light"/>
              </a:rPr>
              <a:t>Tkinter</a:t>
            </a:r>
            <a:endParaRPr sz="2100">
              <a:latin typeface="Segoe UI Light"/>
              <a:cs typeface="Segoe UI Ligh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19444" y="4021835"/>
            <a:ext cx="1156715" cy="115671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052047" y="88392"/>
            <a:ext cx="818388" cy="11719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4058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00"/>
              </a:spcBef>
            </a:pPr>
            <a:r>
              <a:rPr dirty="0"/>
              <a:t>Подготовка</a:t>
            </a:r>
            <a:r>
              <a:rPr spc="-110" dirty="0"/>
              <a:t> </a:t>
            </a:r>
            <a:r>
              <a:rPr dirty="0"/>
              <a:t>набора</a:t>
            </a:r>
            <a:r>
              <a:rPr spc="-120" dirty="0"/>
              <a:t> </a:t>
            </a:r>
            <a:r>
              <a:rPr spc="-10" dirty="0"/>
              <a:t>данных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2047" y="88392"/>
            <a:ext cx="818388" cy="11719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872437"/>
            <a:ext cx="4290695" cy="3669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 Light"/>
                <a:cs typeface="Calibri Light"/>
              </a:rPr>
              <a:t>Источник:</a:t>
            </a:r>
            <a:endParaRPr sz="2800">
              <a:latin typeface="Calibri Light"/>
              <a:cs typeface="Calibri Light"/>
            </a:endParaRPr>
          </a:p>
          <a:p>
            <a:pPr marL="12700" marR="5080" algn="just">
              <a:lnSpc>
                <a:spcPct val="114999"/>
              </a:lnSpc>
              <a:spcBef>
                <a:spcPts val="1995"/>
              </a:spcBef>
            </a:pPr>
            <a:r>
              <a:rPr sz="2800" dirty="0">
                <a:latin typeface="Calibri Light"/>
                <a:cs typeface="Calibri Light"/>
              </a:rPr>
              <a:t>Результат</a:t>
            </a:r>
            <a:r>
              <a:rPr sz="2800" spc="-85" dirty="0">
                <a:latin typeface="Calibri Light"/>
                <a:cs typeface="Calibri Light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аэрофотосъемки</a:t>
            </a:r>
            <a:r>
              <a:rPr sz="2800" spc="-105" dirty="0">
                <a:latin typeface="Calibri Light"/>
                <a:cs typeface="Calibri Light"/>
              </a:rPr>
              <a:t> </a:t>
            </a:r>
            <a:r>
              <a:rPr sz="2800" spc="-50" dirty="0">
                <a:latin typeface="Calibri Light"/>
                <a:cs typeface="Calibri Light"/>
              </a:rPr>
              <a:t>с </a:t>
            </a:r>
            <a:r>
              <a:rPr sz="2800" dirty="0">
                <a:latin typeface="Calibri Light"/>
                <a:cs typeface="Calibri Light"/>
              </a:rPr>
              <a:t>помощью</a:t>
            </a:r>
            <a:r>
              <a:rPr sz="2800" spc="-90" dirty="0">
                <a:latin typeface="Calibri Light"/>
                <a:cs typeface="Calibri Light"/>
              </a:rPr>
              <a:t> </a:t>
            </a:r>
            <a:r>
              <a:rPr sz="2800" dirty="0">
                <a:latin typeface="Calibri Light"/>
                <a:cs typeface="Calibri Light"/>
              </a:rPr>
              <a:t>БПЛА</a:t>
            </a:r>
            <a:r>
              <a:rPr sz="2800" spc="-80" dirty="0">
                <a:latin typeface="Calibri Light"/>
                <a:cs typeface="Calibri Light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территории </a:t>
            </a:r>
            <a:r>
              <a:rPr sz="2800" dirty="0">
                <a:latin typeface="Calibri Light"/>
                <a:cs typeface="Calibri Light"/>
              </a:rPr>
              <a:t>Соловецких</a:t>
            </a:r>
            <a:r>
              <a:rPr sz="2800" spc="-155" dirty="0">
                <a:latin typeface="Calibri Light"/>
                <a:cs typeface="Calibri Light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островов</a:t>
            </a:r>
            <a:endParaRPr sz="2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2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545"/>
              </a:spcBef>
            </a:pPr>
            <a:endParaRPr sz="2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alibri Light"/>
                <a:cs typeface="Calibri Light"/>
              </a:rPr>
              <a:t>Разрешение</a:t>
            </a:r>
            <a:r>
              <a:rPr sz="2800" spc="-35" dirty="0">
                <a:latin typeface="Calibri Light"/>
                <a:cs typeface="Calibri Light"/>
              </a:rPr>
              <a:t> </a:t>
            </a:r>
            <a:r>
              <a:rPr sz="2800" dirty="0">
                <a:latin typeface="Calibri Light"/>
                <a:cs typeface="Calibri Light"/>
              </a:rPr>
              <a:t>5152</a:t>
            </a:r>
            <a:r>
              <a:rPr sz="2800" spc="-10" dirty="0">
                <a:latin typeface="Calibri Light"/>
                <a:cs typeface="Calibri Light"/>
              </a:rPr>
              <a:t> </a:t>
            </a:r>
            <a:r>
              <a:rPr sz="2800" dirty="0">
                <a:latin typeface="Calibri Light"/>
                <a:cs typeface="Calibri Light"/>
              </a:rPr>
              <a:t>x</a:t>
            </a:r>
            <a:r>
              <a:rPr sz="2800" spc="-45" dirty="0">
                <a:latin typeface="Calibri Light"/>
                <a:cs typeface="Calibri Light"/>
              </a:rPr>
              <a:t> </a:t>
            </a:r>
            <a:r>
              <a:rPr sz="2800" spc="-20" dirty="0">
                <a:latin typeface="Calibri Light"/>
                <a:cs typeface="Calibri Light"/>
              </a:rPr>
              <a:t>3864</a:t>
            </a:r>
            <a:endParaRPr sz="28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833372"/>
            <a:ext cx="5471159" cy="41026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4352"/>
            <a:ext cx="52730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Подготовка</a:t>
            </a:r>
            <a:r>
              <a:rPr spc="-110" dirty="0"/>
              <a:t> </a:t>
            </a:r>
            <a:r>
              <a:rPr dirty="0"/>
              <a:t>набора</a:t>
            </a:r>
            <a:r>
              <a:rPr spc="-120" dirty="0"/>
              <a:t> </a:t>
            </a:r>
            <a:r>
              <a:rPr spc="-10" dirty="0"/>
              <a:t>данных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2047" y="88392"/>
            <a:ext cx="818388" cy="11719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38854" y="1348511"/>
            <a:ext cx="4814570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marR="5080" indent="-489584">
              <a:lnSpc>
                <a:spcPct val="114999"/>
              </a:lnSpc>
              <a:spcBef>
                <a:spcPts val="100"/>
              </a:spcBef>
            </a:pPr>
            <a:r>
              <a:rPr sz="2800" dirty="0">
                <a:latin typeface="Calibri Light"/>
                <a:cs typeface="Calibri Light"/>
              </a:rPr>
              <a:t>Были</a:t>
            </a:r>
            <a:r>
              <a:rPr sz="2800" spc="-50" dirty="0">
                <a:latin typeface="Calibri Light"/>
                <a:cs typeface="Calibri Light"/>
              </a:rPr>
              <a:t> </a:t>
            </a:r>
            <a:r>
              <a:rPr sz="2800" dirty="0">
                <a:latin typeface="Calibri Light"/>
                <a:cs typeface="Calibri Light"/>
              </a:rPr>
              <a:t>выделены</a:t>
            </a:r>
            <a:r>
              <a:rPr sz="2800" spc="-50" dirty="0">
                <a:latin typeface="Calibri Light"/>
                <a:cs typeface="Calibri Light"/>
              </a:rPr>
              <a:t> </a:t>
            </a:r>
            <a:r>
              <a:rPr sz="2800" dirty="0">
                <a:latin typeface="Calibri Light"/>
                <a:cs typeface="Calibri Light"/>
              </a:rPr>
              <a:t>2</a:t>
            </a:r>
            <a:r>
              <a:rPr sz="2800" spc="-60" dirty="0">
                <a:latin typeface="Calibri Light"/>
                <a:cs typeface="Calibri Light"/>
              </a:rPr>
              <a:t> </a:t>
            </a:r>
            <a:r>
              <a:rPr sz="2800" dirty="0">
                <a:latin typeface="Calibri Light"/>
                <a:cs typeface="Calibri Light"/>
              </a:rPr>
              <a:t>типа</a:t>
            </a:r>
            <a:r>
              <a:rPr sz="2800" spc="-65" dirty="0">
                <a:latin typeface="Calibri Light"/>
                <a:cs typeface="Calibri Light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объекта, затрудняющие</a:t>
            </a:r>
            <a:r>
              <a:rPr sz="2800" spc="-90" dirty="0">
                <a:latin typeface="Calibri Light"/>
                <a:cs typeface="Calibri Light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движение</a:t>
            </a:r>
            <a:endParaRPr sz="28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3815" y="2468879"/>
            <a:ext cx="2944367" cy="22082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0825" y="3567429"/>
            <a:ext cx="2957068" cy="222097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20456" y="3573779"/>
            <a:ext cx="2944368" cy="22082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06751" y="2708148"/>
            <a:ext cx="586739" cy="5760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87840" y="2708148"/>
            <a:ext cx="608076" cy="56685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06220" y="6028131"/>
            <a:ext cx="2776220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45"/>
              </a:lnSpc>
              <a:spcBef>
                <a:spcPts val="100"/>
              </a:spcBef>
            </a:pPr>
            <a:r>
              <a:rPr sz="3200" dirty="0">
                <a:latin typeface="Calibri Light"/>
                <a:cs typeface="Calibri Light"/>
              </a:rPr>
              <a:t>159</a:t>
            </a:r>
            <a:r>
              <a:rPr sz="3200" spc="-50" dirty="0">
                <a:latin typeface="Calibri Light"/>
                <a:cs typeface="Calibri Light"/>
              </a:rPr>
              <a:t> </a:t>
            </a:r>
            <a:r>
              <a:rPr sz="3200" spc="-10" dirty="0">
                <a:latin typeface="Calibri Light"/>
                <a:cs typeface="Calibri Light"/>
              </a:rPr>
              <a:t>фотографий</a:t>
            </a:r>
            <a:endParaRPr sz="3200">
              <a:latin typeface="Calibri Light"/>
              <a:cs typeface="Calibri Light"/>
            </a:endParaRPr>
          </a:p>
          <a:p>
            <a:pPr marL="652145">
              <a:lnSpc>
                <a:spcPts val="2065"/>
              </a:lnSpc>
            </a:pPr>
            <a:r>
              <a:rPr sz="1800" dirty="0">
                <a:latin typeface="Calibri"/>
                <a:cs typeface="Calibri"/>
              </a:rPr>
              <a:t>Передаем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в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ИНС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37244" y="5907125"/>
            <a:ext cx="2635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9625" marR="5080" indent="-79756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Потоковая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автоматическая обработка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4058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Предобработка</a:t>
            </a:r>
            <a:r>
              <a:rPr spc="-100" dirty="0"/>
              <a:t> </a:t>
            </a:r>
            <a:r>
              <a:rPr spc="-10" dirty="0"/>
              <a:t>данных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2047" y="88392"/>
            <a:ext cx="818388" cy="11719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Гипотеза</a:t>
            </a:r>
            <a:r>
              <a:rPr spc="-100" dirty="0"/>
              <a:t> </a:t>
            </a:r>
            <a:r>
              <a:rPr spc="-25" dirty="0"/>
              <a:t>1:</a:t>
            </a:r>
          </a:p>
          <a:p>
            <a:pPr marL="12700" marR="5080">
              <a:lnSpc>
                <a:spcPct val="114999"/>
              </a:lnSpc>
              <a:spcBef>
                <a:spcPts val="1995"/>
              </a:spcBef>
            </a:pPr>
            <a:r>
              <a:rPr i="0" dirty="0">
                <a:latin typeface="Calibri Light"/>
                <a:cs typeface="Calibri Light"/>
              </a:rPr>
              <a:t>Разрезать</a:t>
            </a:r>
            <a:r>
              <a:rPr i="0" spc="-70" dirty="0">
                <a:latin typeface="Calibri Light"/>
                <a:cs typeface="Calibri Light"/>
              </a:rPr>
              <a:t> </a:t>
            </a:r>
            <a:r>
              <a:rPr i="0" dirty="0">
                <a:latin typeface="Calibri Light"/>
                <a:cs typeface="Calibri Light"/>
              </a:rPr>
              <a:t>изображения</a:t>
            </a:r>
            <a:r>
              <a:rPr i="0" spc="-80" dirty="0">
                <a:latin typeface="Calibri Light"/>
                <a:cs typeface="Calibri Light"/>
              </a:rPr>
              <a:t> </a:t>
            </a:r>
            <a:r>
              <a:rPr i="0" dirty="0">
                <a:latin typeface="Calibri Light"/>
                <a:cs typeface="Calibri Light"/>
              </a:rPr>
              <a:t>на</a:t>
            </a:r>
            <a:r>
              <a:rPr i="0" spc="-85" dirty="0">
                <a:latin typeface="Calibri Light"/>
                <a:cs typeface="Calibri Light"/>
              </a:rPr>
              <a:t> </a:t>
            </a:r>
            <a:r>
              <a:rPr i="0" dirty="0">
                <a:latin typeface="Calibri Light"/>
                <a:cs typeface="Calibri Light"/>
              </a:rPr>
              <a:t>куски</a:t>
            </a:r>
            <a:r>
              <a:rPr i="0" spc="-55" dirty="0">
                <a:latin typeface="Calibri Light"/>
                <a:cs typeface="Calibri Light"/>
              </a:rPr>
              <a:t> </a:t>
            </a:r>
            <a:r>
              <a:rPr i="0" dirty="0">
                <a:latin typeface="Calibri Light"/>
                <a:cs typeface="Calibri Light"/>
              </a:rPr>
              <a:t>–&gt;</a:t>
            </a:r>
            <a:r>
              <a:rPr i="0" spc="-65" dirty="0">
                <a:latin typeface="Calibri Light"/>
                <a:cs typeface="Calibri Light"/>
              </a:rPr>
              <a:t> </a:t>
            </a:r>
            <a:r>
              <a:rPr i="0" dirty="0">
                <a:latin typeface="Calibri Light"/>
                <a:cs typeface="Calibri Light"/>
              </a:rPr>
              <a:t>больше</a:t>
            </a:r>
            <a:r>
              <a:rPr i="0" spc="-75" dirty="0">
                <a:latin typeface="Calibri Light"/>
                <a:cs typeface="Calibri Light"/>
              </a:rPr>
              <a:t> </a:t>
            </a:r>
            <a:r>
              <a:rPr i="0" dirty="0">
                <a:latin typeface="Calibri Light"/>
                <a:cs typeface="Calibri Light"/>
              </a:rPr>
              <a:t>данных</a:t>
            </a:r>
            <a:r>
              <a:rPr i="0" spc="-50" dirty="0">
                <a:latin typeface="Calibri Light"/>
                <a:cs typeface="Calibri Light"/>
              </a:rPr>
              <a:t> </a:t>
            </a:r>
            <a:r>
              <a:rPr i="0" dirty="0">
                <a:latin typeface="Calibri Light"/>
                <a:cs typeface="Calibri Light"/>
              </a:rPr>
              <a:t>–&gt;</a:t>
            </a:r>
            <a:r>
              <a:rPr i="0" spc="-70" dirty="0">
                <a:latin typeface="Calibri Light"/>
                <a:cs typeface="Calibri Light"/>
              </a:rPr>
              <a:t> </a:t>
            </a:r>
            <a:r>
              <a:rPr i="0" spc="-20" dirty="0">
                <a:latin typeface="Calibri Light"/>
                <a:cs typeface="Calibri Light"/>
              </a:rPr>
              <a:t>выше </a:t>
            </a:r>
            <a:r>
              <a:rPr i="0" spc="-10" dirty="0">
                <a:latin typeface="Calibri Light"/>
                <a:cs typeface="Calibri Light"/>
              </a:rPr>
              <a:t>точность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07819" y="4355591"/>
            <a:ext cx="1478280" cy="622300"/>
          </a:xfrm>
          <a:prstGeom prst="rect">
            <a:avLst/>
          </a:prstGeom>
          <a:ln w="9525">
            <a:solidFill>
              <a:srgbClr val="BBBBBB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95"/>
              </a:spcBef>
            </a:pPr>
            <a:endParaRPr sz="110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</a:pPr>
            <a:r>
              <a:rPr sz="1100" spc="-10" dirty="0">
                <a:latin typeface="Segoe UI Light"/>
                <a:cs typeface="Segoe UI Light"/>
              </a:rPr>
              <a:t>СЕГМЕНТИРОВАНИЕ</a:t>
            </a:r>
            <a:endParaRPr sz="1100">
              <a:latin typeface="Segoe UI Light"/>
              <a:cs typeface="Segoe U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200" y="4433315"/>
            <a:ext cx="492759" cy="466725"/>
          </a:xfrm>
          <a:custGeom>
            <a:avLst/>
            <a:gdLst/>
            <a:ahLst/>
            <a:cxnLst/>
            <a:rect l="l" t="t" r="r" b="b"/>
            <a:pathLst>
              <a:path w="492759" h="466725">
                <a:moveTo>
                  <a:pt x="0" y="466343"/>
                </a:moveTo>
                <a:lnTo>
                  <a:pt x="492251" y="466343"/>
                </a:lnTo>
                <a:lnTo>
                  <a:pt x="492251" y="0"/>
                </a:lnTo>
                <a:lnTo>
                  <a:pt x="0" y="0"/>
                </a:lnTo>
                <a:lnTo>
                  <a:pt x="0" y="466343"/>
                </a:lnTo>
                <a:close/>
              </a:path>
            </a:pathLst>
          </a:custGeom>
          <a:ln w="952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3820" y="4566284"/>
            <a:ext cx="2603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Segoe UI Light"/>
                <a:cs typeface="Segoe UI Light"/>
              </a:rPr>
              <a:t>SRC</a:t>
            </a:r>
            <a:endParaRPr sz="1100">
              <a:latin typeface="Segoe UI Light"/>
              <a:cs typeface="Segoe U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5284" y="4355591"/>
            <a:ext cx="1478280" cy="622300"/>
          </a:xfrm>
          <a:prstGeom prst="rect">
            <a:avLst/>
          </a:prstGeom>
          <a:ln w="9525">
            <a:solidFill>
              <a:srgbClr val="BBBBBB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95"/>
              </a:spcBef>
            </a:pPr>
            <a:endParaRPr sz="1100">
              <a:latin typeface="Times New Roman"/>
              <a:cs typeface="Times New Roman"/>
            </a:endParaRPr>
          </a:p>
          <a:p>
            <a:pPr marL="473075">
              <a:lnSpc>
                <a:spcPct val="100000"/>
              </a:lnSpc>
            </a:pPr>
            <a:r>
              <a:rPr sz="1100" spc="-10" dirty="0">
                <a:latin typeface="Segoe UI Light"/>
                <a:cs typeface="Segoe UI Light"/>
              </a:rPr>
              <a:t>СЖАТИЕ</a:t>
            </a:r>
            <a:endParaRPr sz="1100">
              <a:latin typeface="Segoe UI Light"/>
              <a:cs typeface="Segoe U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22747" y="4355591"/>
            <a:ext cx="1478280" cy="622300"/>
          </a:xfrm>
          <a:prstGeom prst="rect">
            <a:avLst/>
          </a:prstGeom>
          <a:ln w="9525">
            <a:solidFill>
              <a:srgbClr val="BBBBBB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marL="285115" marR="116839" indent="-160020">
              <a:lnSpc>
                <a:spcPct val="100000"/>
              </a:lnSpc>
              <a:spcBef>
                <a:spcPts val="1100"/>
              </a:spcBef>
            </a:pPr>
            <a:r>
              <a:rPr sz="1100" dirty="0">
                <a:latin typeface="Segoe UI Light"/>
                <a:cs typeface="Segoe UI Light"/>
              </a:rPr>
              <a:t>УДАЛЕНИЕ</a:t>
            </a:r>
            <a:r>
              <a:rPr sz="1100" spc="-50" dirty="0">
                <a:latin typeface="Segoe UI Light"/>
                <a:cs typeface="Segoe UI Light"/>
              </a:rPr>
              <a:t> </a:t>
            </a:r>
            <a:r>
              <a:rPr sz="1100" spc="-10" dirty="0">
                <a:latin typeface="Segoe UI Light"/>
                <a:cs typeface="Segoe UI Light"/>
              </a:rPr>
              <a:t>ПУСТЫХ ФОТОГРАФИЙ</a:t>
            </a:r>
            <a:endParaRPr sz="1100">
              <a:latin typeface="Segoe UI Light"/>
              <a:cs typeface="Segoe U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7819" y="5484876"/>
            <a:ext cx="1478280" cy="622300"/>
          </a:xfrm>
          <a:prstGeom prst="rect">
            <a:avLst/>
          </a:prstGeom>
          <a:ln w="9525">
            <a:solidFill>
              <a:srgbClr val="BBBBBB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95"/>
              </a:spcBef>
            </a:pPr>
            <a:endParaRPr sz="11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</a:pPr>
            <a:r>
              <a:rPr sz="1100" spc="-10" dirty="0">
                <a:latin typeface="Segoe UI Light"/>
                <a:cs typeface="Segoe UI Light"/>
              </a:rPr>
              <a:t>АУГМЕНТАЦИЯ</a:t>
            </a:r>
            <a:endParaRPr sz="1100">
              <a:latin typeface="Segoe UI Light"/>
              <a:cs typeface="Segoe U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15284" y="5484876"/>
            <a:ext cx="1478280" cy="622300"/>
          </a:xfrm>
          <a:prstGeom prst="rect">
            <a:avLst/>
          </a:prstGeom>
          <a:ln w="9525">
            <a:solidFill>
              <a:srgbClr val="BBBBBB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95"/>
              </a:spcBef>
            </a:pPr>
            <a:endParaRPr sz="11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100" spc="-10" dirty="0">
                <a:latin typeface="Segoe UI Light"/>
                <a:cs typeface="Segoe UI Light"/>
              </a:rPr>
              <a:t>ПЕРЕКОДИРОВАНИЕ</a:t>
            </a:r>
            <a:endParaRPr sz="1100">
              <a:latin typeface="Segoe UI Light"/>
              <a:cs typeface="Segoe UI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22747" y="5484876"/>
            <a:ext cx="1478280" cy="622300"/>
          </a:xfrm>
          <a:prstGeom prst="rect">
            <a:avLst/>
          </a:prstGeom>
          <a:ln w="9525">
            <a:solidFill>
              <a:srgbClr val="BBBBBB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marL="427990" marR="226060" indent="-195580">
              <a:lnSpc>
                <a:spcPct val="100000"/>
              </a:lnSpc>
              <a:spcBef>
                <a:spcPts val="1100"/>
              </a:spcBef>
            </a:pPr>
            <a:r>
              <a:rPr sz="1100" spc="-10" dirty="0">
                <a:latin typeface="Segoe UI Light"/>
                <a:cs typeface="Segoe UI Light"/>
              </a:rPr>
              <a:t>ФОРМИРОВАНЕ ВЫБОРОК</a:t>
            </a:r>
            <a:endParaRPr sz="1100">
              <a:latin typeface="Segoe UI Light"/>
              <a:cs typeface="Segoe UI Ligh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28688" y="5562600"/>
            <a:ext cx="494030" cy="466725"/>
          </a:xfrm>
          <a:custGeom>
            <a:avLst/>
            <a:gdLst/>
            <a:ahLst/>
            <a:cxnLst/>
            <a:rect l="l" t="t" r="r" b="b"/>
            <a:pathLst>
              <a:path w="494029" h="466725">
                <a:moveTo>
                  <a:pt x="0" y="466344"/>
                </a:moveTo>
                <a:lnTo>
                  <a:pt x="493775" y="466344"/>
                </a:lnTo>
                <a:lnTo>
                  <a:pt x="493775" y="0"/>
                </a:lnTo>
                <a:lnTo>
                  <a:pt x="0" y="0"/>
                </a:lnTo>
                <a:lnTo>
                  <a:pt x="0" y="466344"/>
                </a:lnTo>
                <a:close/>
              </a:path>
            </a:pathLst>
          </a:custGeom>
          <a:ln w="952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33335" y="5611774"/>
            <a:ext cx="286385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 marR="5080" indent="-94615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Segoe UI Light"/>
                <a:cs typeface="Segoe UI Light"/>
              </a:rPr>
              <a:t>UNE </a:t>
            </a:r>
            <a:r>
              <a:rPr sz="1100" spc="-50" dirty="0">
                <a:latin typeface="Segoe UI Light"/>
                <a:cs typeface="Segoe UI Light"/>
              </a:rPr>
              <a:t>T</a:t>
            </a:r>
            <a:endParaRPr sz="1100">
              <a:latin typeface="Segoe UI Light"/>
              <a:cs typeface="Segoe UI Ligh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30452" y="4541520"/>
            <a:ext cx="277495" cy="248920"/>
          </a:xfrm>
          <a:custGeom>
            <a:avLst/>
            <a:gdLst/>
            <a:ahLst/>
            <a:cxnLst/>
            <a:rect l="l" t="t" r="r" b="b"/>
            <a:pathLst>
              <a:path w="277494" h="248920">
                <a:moveTo>
                  <a:pt x="153161" y="0"/>
                </a:moveTo>
                <a:lnTo>
                  <a:pt x="153161" y="62102"/>
                </a:lnTo>
                <a:lnTo>
                  <a:pt x="0" y="62102"/>
                </a:lnTo>
                <a:lnTo>
                  <a:pt x="0" y="186308"/>
                </a:lnTo>
                <a:lnTo>
                  <a:pt x="153161" y="186308"/>
                </a:lnTo>
                <a:lnTo>
                  <a:pt x="153161" y="248411"/>
                </a:lnTo>
                <a:lnTo>
                  <a:pt x="277367" y="124205"/>
                </a:lnTo>
                <a:lnTo>
                  <a:pt x="153161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86100" y="4541520"/>
            <a:ext cx="329565" cy="248920"/>
          </a:xfrm>
          <a:custGeom>
            <a:avLst/>
            <a:gdLst/>
            <a:ahLst/>
            <a:cxnLst/>
            <a:rect l="l" t="t" r="r" b="b"/>
            <a:pathLst>
              <a:path w="329564" h="248920">
                <a:moveTo>
                  <a:pt x="204977" y="0"/>
                </a:moveTo>
                <a:lnTo>
                  <a:pt x="204977" y="62102"/>
                </a:lnTo>
                <a:lnTo>
                  <a:pt x="0" y="62102"/>
                </a:lnTo>
                <a:lnTo>
                  <a:pt x="0" y="186308"/>
                </a:lnTo>
                <a:lnTo>
                  <a:pt x="204977" y="186308"/>
                </a:lnTo>
                <a:lnTo>
                  <a:pt x="204977" y="248411"/>
                </a:lnTo>
                <a:lnTo>
                  <a:pt x="329184" y="124205"/>
                </a:lnTo>
                <a:lnTo>
                  <a:pt x="204977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93564" y="4541520"/>
            <a:ext cx="329565" cy="248920"/>
          </a:xfrm>
          <a:custGeom>
            <a:avLst/>
            <a:gdLst/>
            <a:ahLst/>
            <a:cxnLst/>
            <a:rect l="l" t="t" r="r" b="b"/>
            <a:pathLst>
              <a:path w="329564" h="248920">
                <a:moveTo>
                  <a:pt x="204977" y="0"/>
                </a:moveTo>
                <a:lnTo>
                  <a:pt x="204977" y="62102"/>
                </a:lnTo>
                <a:lnTo>
                  <a:pt x="0" y="62102"/>
                </a:lnTo>
                <a:lnTo>
                  <a:pt x="0" y="186308"/>
                </a:lnTo>
                <a:lnTo>
                  <a:pt x="204977" y="186308"/>
                </a:lnTo>
                <a:lnTo>
                  <a:pt x="204977" y="248411"/>
                </a:lnTo>
                <a:lnTo>
                  <a:pt x="329184" y="124205"/>
                </a:lnTo>
                <a:lnTo>
                  <a:pt x="204977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01028" y="4541520"/>
            <a:ext cx="327660" cy="248920"/>
          </a:xfrm>
          <a:custGeom>
            <a:avLst/>
            <a:gdLst/>
            <a:ahLst/>
            <a:cxnLst/>
            <a:rect l="l" t="t" r="r" b="b"/>
            <a:pathLst>
              <a:path w="327659" h="248920">
                <a:moveTo>
                  <a:pt x="203453" y="0"/>
                </a:moveTo>
                <a:lnTo>
                  <a:pt x="203453" y="62102"/>
                </a:lnTo>
                <a:lnTo>
                  <a:pt x="0" y="62102"/>
                </a:lnTo>
                <a:lnTo>
                  <a:pt x="0" y="186308"/>
                </a:lnTo>
                <a:lnTo>
                  <a:pt x="203453" y="186308"/>
                </a:lnTo>
                <a:lnTo>
                  <a:pt x="203453" y="248411"/>
                </a:lnTo>
                <a:lnTo>
                  <a:pt x="327660" y="124205"/>
                </a:lnTo>
                <a:lnTo>
                  <a:pt x="203453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80160" y="5670803"/>
            <a:ext cx="327660" cy="248920"/>
          </a:xfrm>
          <a:custGeom>
            <a:avLst/>
            <a:gdLst/>
            <a:ahLst/>
            <a:cxnLst/>
            <a:rect l="l" t="t" r="r" b="b"/>
            <a:pathLst>
              <a:path w="327659" h="248920">
                <a:moveTo>
                  <a:pt x="203453" y="0"/>
                </a:moveTo>
                <a:lnTo>
                  <a:pt x="203453" y="62103"/>
                </a:lnTo>
                <a:lnTo>
                  <a:pt x="0" y="62103"/>
                </a:lnTo>
                <a:lnTo>
                  <a:pt x="0" y="186309"/>
                </a:lnTo>
                <a:lnTo>
                  <a:pt x="203453" y="186309"/>
                </a:lnTo>
                <a:lnTo>
                  <a:pt x="203453" y="248412"/>
                </a:lnTo>
                <a:lnTo>
                  <a:pt x="327659" y="124206"/>
                </a:lnTo>
                <a:lnTo>
                  <a:pt x="203453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86100" y="5670803"/>
            <a:ext cx="329565" cy="248920"/>
          </a:xfrm>
          <a:custGeom>
            <a:avLst/>
            <a:gdLst/>
            <a:ahLst/>
            <a:cxnLst/>
            <a:rect l="l" t="t" r="r" b="b"/>
            <a:pathLst>
              <a:path w="329564" h="248920">
                <a:moveTo>
                  <a:pt x="204977" y="0"/>
                </a:moveTo>
                <a:lnTo>
                  <a:pt x="204977" y="62103"/>
                </a:lnTo>
                <a:lnTo>
                  <a:pt x="0" y="62103"/>
                </a:lnTo>
                <a:lnTo>
                  <a:pt x="0" y="186309"/>
                </a:lnTo>
                <a:lnTo>
                  <a:pt x="204977" y="186309"/>
                </a:lnTo>
                <a:lnTo>
                  <a:pt x="204977" y="248412"/>
                </a:lnTo>
                <a:lnTo>
                  <a:pt x="329184" y="124206"/>
                </a:lnTo>
                <a:lnTo>
                  <a:pt x="204977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93564" y="5670803"/>
            <a:ext cx="329565" cy="248920"/>
          </a:xfrm>
          <a:custGeom>
            <a:avLst/>
            <a:gdLst/>
            <a:ahLst/>
            <a:cxnLst/>
            <a:rect l="l" t="t" r="r" b="b"/>
            <a:pathLst>
              <a:path w="329564" h="248920">
                <a:moveTo>
                  <a:pt x="204977" y="0"/>
                </a:moveTo>
                <a:lnTo>
                  <a:pt x="204977" y="62103"/>
                </a:lnTo>
                <a:lnTo>
                  <a:pt x="0" y="62103"/>
                </a:lnTo>
                <a:lnTo>
                  <a:pt x="0" y="186309"/>
                </a:lnTo>
                <a:lnTo>
                  <a:pt x="204977" y="186309"/>
                </a:lnTo>
                <a:lnTo>
                  <a:pt x="204977" y="248412"/>
                </a:lnTo>
                <a:lnTo>
                  <a:pt x="329184" y="124206"/>
                </a:lnTo>
                <a:lnTo>
                  <a:pt x="204977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01028" y="5670803"/>
            <a:ext cx="327660" cy="248920"/>
          </a:xfrm>
          <a:custGeom>
            <a:avLst/>
            <a:gdLst/>
            <a:ahLst/>
            <a:cxnLst/>
            <a:rect l="l" t="t" r="r" b="b"/>
            <a:pathLst>
              <a:path w="327659" h="248920">
                <a:moveTo>
                  <a:pt x="203453" y="0"/>
                </a:moveTo>
                <a:lnTo>
                  <a:pt x="203453" y="62103"/>
                </a:lnTo>
                <a:lnTo>
                  <a:pt x="0" y="62103"/>
                </a:lnTo>
                <a:lnTo>
                  <a:pt x="0" y="186309"/>
                </a:lnTo>
                <a:lnTo>
                  <a:pt x="203453" y="186309"/>
                </a:lnTo>
                <a:lnTo>
                  <a:pt x="203453" y="248412"/>
                </a:lnTo>
                <a:lnTo>
                  <a:pt x="327660" y="124206"/>
                </a:lnTo>
                <a:lnTo>
                  <a:pt x="203453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3822" y="4178674"/>
            <a:ext cx="2291042" cy="2215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571</Words>
  <Application>Microsoft Office PowerPoint</Application>
  <PresentationFormat>Широкоэкранный</PresentationFormat>
  <Paragraphs>214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Segoe UI Light</vt:lpstr>
      <vt:lpstr>Times New Roman</vt:lpstr>
      <vt:lpstr>Тема Office</vt:lpstr>
      <vt:lpstr>Мониторинга перемещения мебели и техники в общественных учреждениях с помощью технологии глубокого обучения</vt:lpstr>
      <vt:lpstr>Актуальность</vt:lpstr>
      <vt:lpstr>Актуальность</vt:lpstr>
      <vt:lpstr>Целевая аудитория</vt:lpstr>
      <vt:lpstr>Презентация PowerPoint</vt:lpstr>
      <vt:lpstr>Средства реализации</vt:lpstr>
      <vt:lpstr>Подготовка набора данных</vt:lpstr>
      <vt:lpstr>Подготовка набора данных</vt:lpstr>
      <vt:lpstr>Предобработка данных</vt:lpstr>
      <vt:lpstr>Подготовка набора данных</vt:lpstr>
      <vt:lpstr>Предобработка данных</vt:lpstr>
      <vt:lpstr>Архитектура нейронной сети</vt:lpstr>
      <vt:lpstr>Архитектура нейронной сети</vt:lpstr>
      <vt:lpstr>Выделение болотистых участков</vt:lpstr>
      <vt:lpstr>Волновой алгоритм</vt:lpstr>
      <vt:lpstr>Схема алгоритма</vt:lpstr>
      <vt:lpstr>Приложение</vt:lpstr>
      <vt:lpstr>Приложение</vt:lpstr>
      <vt:lpstr>Развитие</vt:lpstr>
      <vt:lpstr>Развитие</vt:lpstr>
      <vt:lpstr>Развитие</vt:lpstr>
      <vt:lpstr>Развитие</vt:lpstr>
      <vt:lpstr>Спасибо!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Мониторинга перемещения мебели и техники в общественных учреждениях с помощью технологии глубокого обучения</dc:title>
  <dc:creator>kin</dc:creator>
  <cp:lastModifiedBy>kin</cp:lastModifiedBy>
  <cp:revision>3</cp:revision>
  <dcterms:created xsi:type="dcterms:W3CDTF">2024-03-12T10:57:06Z</dcterms:created>
  <dcterms:modified xsi:type="dcterms:W3CDTF">2024-03-12T11:18:05Z</dcterms:modified>
</cp:coreProperties>
</file>