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50" r:id="rId2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794500" cy="992505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912C8C85-51F0-491E-9774-3900AFEF0FD7}">
  <a:tblStyle styleId="{912C8C85-51F0-491E-9774-3900AFEF0FD7}" styleName="Estilo claro 2 - Acento 6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2H>
      <a:tcStyle>
        <a:tcBdr/>
      </a:tcStyle>
    </a:band2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6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6"/>
        </a:fillRef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924" y="36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ChangeAspect="1" noGrp="1" noRot="1"/>
          </p:cNvSpPr>
          <p:nvPr>
            <p:ph type="sldImg" idx="3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9448799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6200" y="9448799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 bwMode="auto">
          <a:xfrm>
            <a:off x="3886200" y="9448799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  <a:defRPr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" name="Google Shape;35;p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44" name="Google Shape;44;p3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56" name="Google Shape;56;p4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68" name="Google Shape;68;p5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56" name="Google Shape;56;p4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68" name="Google Shape;68;p5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06" name="Google Shape;106;p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06" name="Google Shape;106;p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06" name="Google Shape;106;p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iapositiva de título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 bwMode="auto"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 bwMode="auto"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y objetos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 bwMode="auto"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111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11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 bwMode="auto"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111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11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 bwMode="auto"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 bwMode="auto"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  <a:defRPr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 bwMode="auto"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" name="Google Shape;40;p1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1-1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1" name="Google Shape;41;p1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4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8" name="Google Shape;48;p3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 bwMode="auto"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0" name="Google Shape;50;p3" descr="Icono&#10;&#10;Descripción generada automáticamente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11225212" y="249237"/>
            <a:ext cx="876299" cy="8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/>
        </p:nvSpPr>
        <p:spPr bwMode="auto">
          <a:xfrm>
            <a:off x="839787" y="1739900"/>
            <a:ext cx="91043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Estructuras de Datos vistas: arreglos - listas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2" name="Google Shape;52;p3"/>
          <p:cNvSpPr txBox="1"/>
          <p:nvPr/>
        </p:nvSpPr>
        <p:spPr bwMode="auto">
          <a:xfrm>
            <a:off x="839787" y="2662237"/>
            <a:ext cx="53546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Concepto de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Google Shape;40;p1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1-1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4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60" name="Google Shape;60;p4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/>
        </p:nvSpPr>
        <p:spPr bwMode="auto"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3" name="Google Shape;63;p4"/>
          <p:cNvSpPr txBox="1"/>
          <p:nvPr/>
        </p:nvSpPr>
        <p:spPr bwMode="auto">
          <a:xfrm>
            <a:off x="958102" y="1591582"/>
            <a:ext cx="5786664" cy="421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Un </a:t>
            </a:r>
            <a:r>
              <a:rPr lang="en-US" sz="26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arreglo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es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una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estructura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datos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compuesta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acceder a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cada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componente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una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variable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índice</a:t>
            </a:r>
            <a:r>
              <a:rPr lang="en-US" sz="26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endParaRPr lang="en-US" sz="26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Dicho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índice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da la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del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componente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la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estructura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datos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endParaRPr lang="en-US" sz="260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La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estructura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arreglo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almacena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posiciones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contiguas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memoria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5" name="Google Shape;65;p4" descr="Un dibujo de una cara feliz&#10;&#10;Descripción generada automáticamente con confianza media"/>
          <p:cNvPicPr/>
          <p:nvPr/>
        </p:nvPicPr>
        <p:blipFill>
          <a:blip r:embed="rId4">
            <a:alphaModFix/>
          </a:blip>
          <a:stretch/>
        </p:blipFill>
        <p:spPr bwMode="auto">
          <a:xfrm rot="20736386">
            <a:off x="57763" y="1455259"/>
            <a:ext cx="900339" cy="918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/>
          <p:cNvGrpSpPr/>
          <p:nvPr/>
        </p:nvGrpSpPr>
        <p:grpSpPr bwMode="auto">
          <a:xfrm>
            <a:off x="7848591" y="1268437"/>
            <a:ext cx="3842665" cy="3875379"/>
            <a:chOff x="7848591" y="1268437"/>
            <a:chExt cx="3842665" cy="3875379"/>
          </a:xfrm>
        </p:grpSpPr>
        <p:sp>
          <p:nvSpPr>
            <p:cNvPr id="62" name="Google Shape;62;p4"/>
            <p:cNvSpPr txBox="1"/>
            <p:nvPr/>
          </p:nvSpPr>
          <p:spPr bwMode="auto">
            <a:xfrm>
              <a:off x="7848591" y="1268437"/>
              <a:ext cx="3842665" cy="64629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3600" b="1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</a:rPr>
                <a:t>CARACTERISTICAS</a:t>
              </a:r>
              <a:endParaRPr sz="3600" b="1" i="0" u="none" strike="noStrike" cap="none">
                <a:solidFill>
                  <a:schemeClr val="accent2"/>
                </a:solidFill>
              </a:endParaRPr>
            </a:p>
          </p:txBody>
        </p:sp>
        <p:sp>
          <p:nvSpPr>
            <p:cNvPr id="2" name="Google Shape;62;p4"/>
            <p:cNvSpPr txBox="1"/>
            <p:nvPr/>
          </p:nvSpPr>
          <p:spPr bwMode="auto">
            <a:xfrm>
              <a:off x="8470409" y="2250757"/>
              <a:ext cx="3220848" cy="2893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H</a:t>
              </a: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omogénea</a:t>
              </a: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 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Estática</a:t>
              </a: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 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Acceso</a:t>
              </a: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 </a:t>
              </a: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directo</a:t>
              </a: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 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Indexad</a:t>
              </a: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a</a:t>
              </a: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 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ea typeface="Calibri"/>
                  <a:cs typeface="Calibri"/>
                </a:rPr>
                <a:t>Lineal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Dimensión</a:t>
              </a: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 </a:t>
              </a: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física</a:t>
              </a:r>
              <a:endParaRPr lang="en-US" sz="2600">
                <a:solidFill>
                  <a:schemeClr val="bg2">
                    <a:lumMod val="60000"/>
                    <a:lumOff val="40000"/>
                  </a:schemeClr>
                </a:solidFill>
                <a:latin typeface="Congenial"/>
                <a:cs typeface="Calibri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Dimensión</a:t>
              </a: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 </a:t>
              </a:r>
              <a:r>
                <a:rPr lang="en-US" sz="2600" i="0" u="none" strike="noStrike" cap="none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lógica</a:t>
              </a:r>
              <a:endParaRPr sz="2600" i="0" u="none" strike="noStrike" cap="none">
                <a:solidFill>
                  <a:schemeClr val="bg2">
                    <a:lumMod val="60000"/>
                    <a:lumOff val="40000"/>
                  </a:schemeClr>
                </a:solidFill>
                <a:latin typeface="Congenial"/>
              </a:endParaRPr>
            </a:p>
          </p:txBody>
        </p:sp>
      </p:grpSp>
      <p:sp>
        <p:nvSpPr>
          <p:cNvPr id="3" name="Google Shape;40;p1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1-1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4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72" name="Google Shape;72;p5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 bwMode="auto"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5" name="Google Shape;75;p5"/>
          <p:cNvSpPr txBox="1"/>
          <p:nvPr/>
        </p:nvSpPr>
        <p:spPr bwMode="auto">
          <a:xfrm>
            <a:off x="269250" y="1734488"/>
            <a:ext cx="7345362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/>
            </a:pP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arreglo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2200" b="1" i="0" u="none" strike="noStrike" cap="none">
                <a:solidFill>
                  <a:schemeClr val="bg2"/>
                </a:solidFill>
                <a:latin typeface="Consolas"/>
                <a:ea typeface="Consolas"/>
                <a:cs typeface="Consolas"/>
              </a:rPr>
              <a:t>array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rango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] of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1" i="0" u="none" strike="noStrike" cap="none">
                <a:solidFill>
                  <a:schemeClr val="bg2"/>
                </a:solidFill>
                <a:latin typeface="Consolas"/>
                <a:ea typeface="Consolas"/>
                <a:cs typeface="Consolas"/>
              </a:rPr>
              <a:t>tipo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Var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 v:arreglo; 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</p:txBody>
      </p:sp>
      <p:grpSp>
        <p:nvGrpSpPr>
          <p:cNvPr id="3" name="Grupo 2"/>
          <p:cNvGrpSpPr/>
          <p:nvPr/>
        </p:nvGrpSpPr>
        <p:grpSpPr bwMode="auto">
          <a:xfrm>
            <a:off x="4974957" y="2879800"/>
            <a:ext cx="6947793" cy="2973906"/>
            <a:chOff x="4974957" y="2879800"/>
            <a:chExt cx="6947793" cy="2973906"/>
          </a:xfrm>
        </p:grpSpPr>
        <p:sp>
          <p:nvSpPr>
            <p:cNvPr id="76" name="Google Shape;76;p5"/>
            <p:cNvSpPr txBox="1"/>
            <p:nvPr/>
          </p:nvSpPr>
          <p:spPr bwMode="auto">
            <a:xfrm>
              <a:off x="7856936" y="3145313"/>
              <a:ext cx="4065814" cy="2708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Agregar</a:t>
              </a: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 un </a:t>
              </a: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elemento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Insertar</a:t>
              </a: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 un </a:t>
              </a: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elemento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Eliminar</a:t>
              </a: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 un </a:t>
              </a: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elemento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Recorrer</a:t>
              </a: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 la </a:t>
              </a: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estructura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Buscar</a:t>
              </a: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 un </a:t>
              </a:r>
              <a:r>
                <a:rPr lang="en-U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element</a:t>
              </a:r>
              <a:r>
                <a:rPr lang="en-US" sz="2400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o</a:t>
              </a:r>
              <a:endParaRPr sz="1400" b="0" i="0" u="none" strike="noStrike" cap="none">
                <a:solidFill>
                  <a:srgbClr val="000000"/>
                </a:solidFill>
                <a:latin typeface="Consolas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2400"/>
                <a:buFont typeface="Consolas"/>
                <a:buNone/>
                <a:defRPr/>
              </a:pPr>
              <a:endParaRPr lang="en-US" sz="2400" b="1" i="0" u="none" strike="noStrike" cap="none">
                <a:solidFill>
                  <a:schemeClr val="accent4"/>
                </a:solidFill>
                <a:latin typeface="Consolas"/>
                <a:ea typeface="Consolas"/>
                <a:cs typeface="Consolas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2400"/>
                <a:buFont typeface="Consolas"/>
                <a:buNone/>
                <a:defRPr/>
              </a:pPr>
              <a:r>
                <a:rPr lang="en-US" sz="2600" b="1">
                  <a:solidFill>
                    <a:schemeClr val="accent4"/>
                  </a:solidFill>
                  <a:latin typeface="Consolas"/>
                  <a:ea typeface="Consolas"/>
                  <a:cs typeface="Consolas"/>
                </a:rPr>
                <a:t>O</a:t>
              </a:r>
              <a:r>
                <a:rPr lang="en-US" sz="2600" b="1" i="0" u="none" strike="noStrike" cap="none">
                  <a:solidFill>
                    <a:schemeClr val="accent4"/>
                  </a:solidFill>
                  <a:latin typeface="Consolas"/>
                  <a:ea typeface="Consolas"/>
                  <a:cs typeface="Consolas"/>
                </a:rPr>
                <a:t>rdenar</a:t>
              </a:r>
              <a:r>
                <a:rPr lang="en-US" sz="2600" b="1" i="0" u="none" strike="noStrike" cap="none">
                  <a:solidFill>
                    <a:schemeClr val="accent4"/>
                  </a:solidFill>
                  <a:latin typeface="Consolas"/>
                  <a:ea typeface="Consolas"/>
                  <a:cs typeface="Consolas"/>
                </a:rPr>
                <a:t> la </a:t>
              </a:r>
              <a:r>
                <a:rPr lang="en-US" sz="2600" b="1" i="0" u="none" strike="noStrike" cap="none">
                  <a:solidFill>
                    <a:schemeClr val="accent4"/>
                  </a:solidFill>
                  <a:latin typeface="Consolas"/>
                  <a:ea typeface="Consolas"/>
                  <a:cs typeface="Consolas"/>
                </a:rPr>
                <a:t>estructura</a:t>
              </a:r>
              <a:endParaRPr sz="2600" b="0" i="0" u="none" strike="noStrike" cap="none">
                <a:solidFill>
                  <a:schemeClr val="accent4"/>
                </a:solidFill>
                <a:latin typeface="Consolas"/>
              </a:endParaRPr>
            </a:p>
          </p:txBody>
        </p:sp>
        <p:grpSp>
          <p:nvGrpSpPr>
            <p:cNvPr id="77" name="Google Shape;77;p5"/>
            <p:cNvGrpSpPr/>
            <p:nvPr/>
          </p:nvGrpSpPr>
          <p:grpSpPr bwMode="auto">
            <a:xfrm>
              <a:off x="4974957" y="2879800"/>
              <a:ext cx="3041650" cy="2905125"/>
              <a:chOff x="2076206" y="3438525"/>
              <a:chExt cx="2460868" cy="2905125"/>
            </a:xfrm>
          </p:grpSpPr>
          <p:sp>
            <p:nvSpPr>
              <p:cNvPr id="78" name="Google Shape;78;p5"/>
              <p:cNvSpPr txBox="1"/>
              <p:nvPr/>
            </p:nvSpPr>
            <p:spPr bwMode="auto">
              <a:xfrm>
                <a:off x="2076206" y="4581525"/>
                <a:ext cx="227591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75B6"/>
                  </a:buClr>
                  <a:buSzPts val="3200"/>
                  <a:buFont typeface="Calibri"/>
                  <a:buNone/>
                  <a:defRPr/>
                </a:pPr>
                <a:r>
                  <a:rPr lang="en-US" sz="3200" b="1" i="0" u="none" strike="noStrike" cap="none">
                    <a:solidFill>
                      <a:schemeClr val="bg2"/>
                    </a:solidFill>
                    <a:latin typeface="Calibri"/>
                    <a:ea typeface="Calibri"/>
                    <a:cs typeface="Calibri"/>
                  </a:rPr>
                  <a:t>OPERACIONES</a:t>
                </a:r>
                <a:endParaRPr sz="14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 bwMode="auto">
              <a:xfrm>
                <a:off x="4147909" y="3438525"/>
                <a:ext cx="389166" cy="2905125"/>
              </a:xfrm>
              <a:prstGeom prst="leftBrace">
                <a:avLst>
                  <a:gd name="adj1" fmla="val 241"/>
                  <a:gd name="adj2" fmla="val 50000"/>
                </a:avLst>
              </a:pr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defRPr/>
                </a:pPr>
                <a:endParaRPr sz="1800" b="0" i="0" u="none" strike="noStrike" cap="none">
                  <a:solidFill>
                    <a:schemeClr val="bg2"/>
                  </a:solidFill>
                  <a:latin typeface="Tahoma"/>
                  <a:ea typeface="Tahoma"/>
                  <a:cs typeface="Tahoma"/>
                </a:endParaRPr>
              </a:p>
            </p:txBody>
          </p:sp>
        </p:grpSp>
      </p:grpSp>
      <p:grpSp>
        <p:nvGrpSpPr>
          <p:cNvPr id="39" name="Grupo 38"/>
          <p:cNvGrpSpPr/>
          <p:nvPr/>
        </p:nvGrpSpPr>
        <p:grpSpPr bwMode="auto">
          <a:xfrm>
            <a:off x="2635250" y="1404403"/>
            <a:ext cx="8012695" cy="614366"/>
            <a:chOff x="2121905" y="1459435"/>
            <a:chExt cx="8012695" cy="614366"/>
          </a:xfrm>
        </p:grpSpPr>
        <p:sp>
          <p:nvSpPr>
            <p:cNvPr id="18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20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" name="Google Shape;133;p8"/>
            <p:cNvSpPr txBox="1"/>
            <p:nvPr/>
          </p:nvSpPr>
          <p:spPr bwMode="auto">
            <a:xfrm>
              <a:off x="2334973" y="1529513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elem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33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5" name="Google Shape;133;p8"/>
            <p:cNvSpPr txBox="1"/>
            <p:nvPr/>
          </p:nvSpPr>
          <p:spPr bwMode="auto">
            <a:xfrm>
              <a:off x="3598485" y="1516697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elem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Google Shape;133;p8"/>
            <p:cNvSpPr txBox="1"/>
            <p:nvPr/>
          </p:nvSpPr>
          <p:spPr bwMode="auto">
            <a:xfrm>
              <a:off x="4969315" y="1529509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elem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Google Shape;133;p8"/>
            <p:cNvSpPr txBox="1"/>
            <p:nvPr/>
          </p:nvSpPr>
          <p:spPr bwMode="auto">
            <a:xfrm>
              <a:off x="6341686" y="1516693"/>
              <a:ext cx="83362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elem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38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40;p1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1-1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75;p5"/>
          <p:cNvSpPr txBox="1"/>
          <p:nvPr/>
        </p:nvSpPr>
        <p:spPr bwMode="auto">
          <a:xfrm>
            <a:off x="418168" y="2403471"/>
            <a:ext cx="734536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arregloEntero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2200" b="1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array 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[1..20] of</a:t>
            </a:r>
            <a:r>
              <a:rPr lang="en-US" sz="2200" b="1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 integer</a:t>
            </a: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200" b="0" i="0" u="none" strike="noStrike" cap="none">
              <a:solidFill>
                <a:schemeClr val="accent6"/>
              </a:solidFill>
              <a:latin typeface="Consolas"/>
            </a:endParaRPr>
          </a:p>
        </p:txBody>
      </p:sp>
      <p:sp>
        <p:nvSpPr>
          <p:cNvPr id="6" name="Google Shape;75;p5"/>
          <p:cNvSpPr txBox="1"/>
          <p:nvPr/>
        </p:nvSpPr>
        <p:spPr bwMode="auto">
          <a:xfrm>
            <a:off x="269250" y="4747848"/>
            <a:ext cx="734536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Var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 v: 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arregloEntero</a:t>
            </a: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;</a:t>
            </a:r>
            <a:endParaRPr lang="en-US" sz="2200" b="0" i="0" u="none" strike="noStrike" cap="none">
              <a:solidFill>
                <a:schemeClr val="accent6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4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60" name="Google Shape;60;p4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/>
        </p:nvSpPr>
        <p:spPr bwMode="auto"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LISTAS -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3" name="Google Shape;63;p4"/>
          <p:cNvSpPr txBox="1"/>
          <p:nvPr/>
        </p:nvSpPr>
        <p:spPr bwMode="auto">
          <a:xfrm>
            <a:off x="958102" y="1352476"/>
            <a:ext cx="6759575" cy="49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Una </a:t>
            </a:r>
            <a:r>
              <a:rPr lang="es-ES" sz="26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lista</a:t>
            </a: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es una estructura de datos lineal compuesta por nodos. </a:t>
            </a:r>
            <a:endParaRPr/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endParaRPr lang="es-ES" sz="26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Cada nodo de la lista posee el dato que almacena la lista y la dirección del siguiente nodo. </a:t>
            </a:r>
            <a:endParaRPr/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Toda lista puede recorrerse a partir de su primer elemento. </a:t>
            </a:r>
            <a:endParaRPr/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endParaRPr lang="es-ES" sz="26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Los elementos no necesariamente están en posiciones contiguas de memoria.</a:t>
            </a:r>
            <a:endParaRPr/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Para generar nuevos elementos en la lista, o eliminar alguno se deben utilizar las operaciones de new y </a:t>
            </a: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dispose</a:t>
            </a:r>
            <a:r>
              <a:rPr lang="es-E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respectivamente.</a:t>
            </a:r>
            <a:endParaRPr/>
          </a:p>
        </p:txBody>
      </p:sp>
      <p:pic>
        <p:nvPicPr>
          <p:cNvPr id="65" name="Google Shape;65;p4" descr="Un dibujo de una cara feliz&#10;&#10;Descripción generada automáticamente con confianza media"/>
          <p:cNvPicPr/>
          <p:nvPr/>
        </p:nvPicPr>
        <p:blipFill>
          <a:blip r:embed="rId4">
            <a:alphaModFix/>
          </a:blip>
          <a:stretch/>
        </p:blipFill>
        <p:spPr bwMode="auto">
          <a:xfrm rot="20992321">
            <a:off x="73780" y="1185371"/>
            <a:ext cx="900339" cy="918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upo 3"/>
          <p:cNvGrpSpPr/>
          <p:nvPr/>
        </p:nvGrpSpPr>
        <p:grpSpPr bwMode="auto">
          <a:xfrm>
            <a:off x="8088078" y="1793638"/>
            <a:ext cx="3913367" cy="2481727"/>
            <a:chOff x="8088078" y="1793638"/>
            <a:chExt cx="3913367" cy="2481727"/>
          </a:xfrm>
        </p:grpSpPr>
        <p:sp>
          <p:nvSpPr>
            <p:cNvPr id="62" name="Google Shape;62;p4"/>
            <p:cNvSpPr txBox="1"/>
            <p:nvPr/>
          </p:nvSpPr>
          <p:spPr bwMode="auto">
            <a:xfrm>
              <a:off x="8088078" y="1793638"/>
              <a:ext cx="3842665" cy="64629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3600" b="1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</a:rPr>
                <a:t>CARACTERISTICAS</a:t>
              </a:r>
              <a:endParaRPr sz="3600" b="1" i="0" u="none" strike="noStrike" cap="none">
                <a:solidFill>
                  <a:schemeClr val="accent2"/>
                </a:solidFill>
              </a:endParaRPr>
            </a:p>
          </p:txBody>
        </p:sp>
        <p:sp>
          <p:nvSpPr>
            <p:cNvPr id="2" name="Google Shape;62;p4"/>
            <p:cNvSpPr txBox="1"/>
            <p:nvPr/>
          </p:nvSpPr>
          <p:spPr bwMode="auto">
            <a:xfrm>
              <a:off x="8780597" y="2582634"/>
              <a:ext cx="3220848" cy="16927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Homogénea</a:t>
              </a: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 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Dinámica</a:t>
              </a: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 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Acceso</a:t>
              </a: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 </a:t>
              </a: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secuencial</a:t>
              </a: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 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genial"/>
                  <a:cs typeface="Calibri"/>
                </a:rPr>
                <a:t>Lineal</a:t>
              </a:r>
              <a:endParaRPr/>
            </a:p>
          </p:txBody>
        </p:sp>
      </p:grpSp>
      <p:sp>
        <p:nvSpPr>
          <p:cNvPr id="3" name="Google Shape;40;p1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1-1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4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72" name="Google Shape;72;p5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 bwMode="auto"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LISTAS -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5" name="Google Shape;75;p5"/>
          <p:cNvSpPr txBox="1"/>
          <p:nvPr/>
        </p:nvSpPr>
        <p:spPr bwMode="auto">
          <a:xfrm>
            <a:off x="269250" y="1734488"/>
            <a:ext cx="2869068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lista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= ^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nodo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nodo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= record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dato:tipo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sig: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lista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end; </a:t>
            </a:r>
            <a:endParaRPr lang="en-US" sz="2200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Var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 L:lista; 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</p:txBody>
      </p:sp>
      <p:grpSp>
        <p:nvGrpSpPr>
          <p:cNvPr id="12" name="Grupo 11"/>
          <p:cNvGrpSpPr/>
          <p:nvPr/>
        </p:nvGrpSpPr>
        <p:grpSpPr bwMode="auto">
          <a:xfrm>
            <a:off x="4626610" y="2611535"/>
            <a:ext cx="7444326" cy="3860873"/>
            <a:chOff x="4626610" y="2611535"/>
            <a:chExt cx="7444326" cy="3860873"/>
          </a:xfrm>
        </p:grpSpPr>
        <p:sp>
          <p:nvSpPr>
            <p:cNvPr id="76" name="Google Shape;76;p5"/>
            <p:cNvSpPr txBox="1"/>
            <p:nvPr/>
          </p:nvSpPr>
          <p:spPr bwMode="auto">
            <a:xfrm>
              <a:off x="7648205" y="2656019"/>
              <a:ext cx="4422731" cy="38163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s-E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Crear una lista vacía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s-E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Agregar un elemento adelante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s-E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Agregar un elemento atrás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s-E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Insertar un elemento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s-E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Eliminar un elemento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s-E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Recorrer la estructura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s-E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Buscar un elemento</a:t>
              </a:r>
              <a:endParaRPr/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endPara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AD47"/>
                </a:buClr>
                <a:buSzPts val="2400"/>
                <a:buFont typeface="Consolas"/>
                <a:buNone/>
                <a:defRPr/>
              </a:pPr>
              <a:r>
                <a:rPr lang="en-US" sz="2600" b="1">
                  <a:solidFill>
                    <a:schemeClr val="accent4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2600" b="1" i="0" u="none" strike="noStrike" cap="none">
                  <a:solidFill>
                    <a:schemeClr val="accent4"/>
                  </a:solidFill>
                  <a:latin typeface="Consolas"/>
                  <a:ea typeface="Consolas"/>
                  <a:cs typeface="Consolas"/>
                </a:rPr>
                <a:t>Ordenar</a:t>
              </a:r>
              <a:r>
                <a:rPr lang="en-US" sz="2600" b="1" i="0" u="none" strike="noStrike" cap="none">
                  <a:solidFill>
                    <a:schemeClr val="accent4"/>
                  </a:solidFill>
                  <a:latin typeface="Consolas"/>
                  <a:ea typeface="Consolas"/>
                  <a:cs typeface="Consolas"/>
                </a:rPr>
                <a:t> la </a:t>
              </a:r>
              <a:r>
                <a:rPr lang="en-US" sz="2600" b="1" i="0" u="none" strike="noStrike" cap="none">
                  <a:solidFill>
                    <a:schemeClr val="accent4"/>
                  </a:solidFill>
                  <a:latin typeface="Consolas"/>
                  <a:ea typeface="Consolas"/>
                  <a:cs typeface="Consolas"/>
                </a:rPr>
                <a:t>estructura</a:t>
              </a:r>
              <a:endParaRPr sz="2600" b="0" i="0" u="none" strike="noStrike" cap="none">
                <a:solidFill>
                  <a:schemeClr val="accent4"/>
                </a:solidFill>
                <a:latin typeface="Consolas"/>
              </a:endParaRPr>
            </a:p>
          </p:txBody>
        </p:sp>
        <p:grpSp>
          <p:nvGrpSpPr>
            <p:cNvPr id="77" name="Google Shape;77;p5"/>
            <p:cNvGrpSpPr/>
            <p:nvPr/>
          </p:nvGrpSpPr>
          <p:grpSpPr bwMode="auto">
            <a:xfrm>
              <a:off x="4626610" y="2611535"/>
              <a:ext cx="3085109" cy="3741869"/>
              <a:chOff x="2076206" y="3214163"/>
              <a:chExt cx="2447295" cy="3129486"/>
            </a:xfrm>
          </p:grpSpPr>
          <p:sp>
            <p:nvSpPr>
              <p:cNvPr id="78" name="Google Shape;78;p5"/>
              <p:cNvSpPr txBox="1"/>
              <p:nvPr/>
            </p:nvSpPr>
            <p:spPr bwMode="auto">
              <a:xfrm>
                <a:off x="2076206" y="4581525"/>
                <a:ext cx="2275918" cy="58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75B6"/>
                  </a:buClr>
                  <a:buSzPts val="3200"/>
                  <a:buFont typeface="Calibri"/>
                  <a:buNone/>
                  <a:defRPr/>
                </a:pPr>
                <a:r>
                  <a:rPr lang="en-US" sz="3200" b="1" i="0" u="none" strike="noStrike" cap="none">
                    <a:solidFill>
                      <a:schemeClr val="bg2"/>
                    </a:solidFill>
                    <a:latin typeface="Calibri"/>
                    <a:ea typeface="Calibri"/>
                    <a:cs typeface="Calibri"/>
                  </a:rPr>
                  <a:t>OPERACIONES</a:t>
                </a:r>
                <a:endParaRPr sz="1400" b="0" i="0" u="none" strike="noStrike" cap="none">
                  <a:solidFill>
                    <a:schemeClr val="bg2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 bwMode="auto">
              <a:xfrm>
                <a:off x="4147909" y="3214163"/>
                <a:ext cx="375593" cy="3129486"/>
              </a:xfrm>
              <a:prstGeom prst="leftBrace">
                <a:avLst>
                  <a:gd name="adj1" fmla="val 241"/>
                  <a:gd name="adj2" fmla="val 50000"/>
                </a:avLst>
              </a:prstGeom>
              <a:noFill/>
              <a:ln w="38100" cap="flat" cmpd="sng">
                <a:solidFill>
                  <a:schemeClr val="bg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  <a:defRPr/>
                </a:pPr>
                <a:endParaRPr sz="1800" b="0" i="0" u="none" strike="noStrike" cap="none">
                  <a:solidFill>
                    <a:schemeClr val="bg2"/>
                  </a:solidFill>
                  <a:latin typeface="Tahoma"/>
                  <a:ea typeface="Tahoma"/>
                  <a:cs typeface="Tahoma"/>
                </a:endParaRPr>
              </a:p>
            </p:txBody>
          </p:sp>
        </p:grpSp>
      </p:grpSp>
      <p:grpSp>
        <p:nvGrpSpPr>
          <p:cNvPr id="2" name="Grupo 1"/>
          <p:cNvGrpSpPr/>
          <p:nvPr/>
        </p:nvGrpSpPr>
        <p:grpSpPr bwMode="auto">
          <a:xfrm>
            <a:off x="2504028" y="1225258"/>
            <a:ext cx="8850818" cy="1018459"/>
            <a:chOff x="4273324" y="1902897"/>
            <a:chExt cx="8850670" cy="1018532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4440009" y="1902897"/>
              <a:ext cx="2100227" cy="46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Tahoma"/>
                </a:defRPr>
              </a:lvl1pPr>
              <a:lvl2pPr>
                <a:defRPr b="1">
                  <a:solidFill>
                    <a:schemeClr val="tx1"/>
                  </a:solidFill>
                  <a:latin typeface="Tahoma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9pPr>
            </a:lstStyle>
            <a:p>
              <a:pPr marL="0" lvl="1" algn="ctr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lang="es-MX" sz="2400">
                  <a:latin typeface="+mn-lt"/>
                  <a:cs typeface="Arial"/>
                </a:rPr>
                <a:t>dato | </a:t>
              </a:r>
              <a:r>
                <a:rPr lang="es-MX" sz="2400">
                  <a:latin typeface="+mn-lt"/>
                  <a:cs typeface="Arial"/>
                </a:rPr>
                <a:t>sig</a:t>
              </a:r>
              <a:endParaRPr lang="es-ES" sz="2400">
                <a:latin typeface="+mn-lt"/>
                <a:cs typeface="Arial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7658306" y="1946292"/>
              <a:ext cx="2100227" cy="46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Tahoma"/>
                </a:defRPr>
              </a:lvl1pPr>
              <a:lvl2pPr>
                <a:defRPr b="1">
                  <a:solidFill>
                    <a:schemeClr val="tx1"/>
                  </a:solidFill>
                  <a:latin typeface="Tahoma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9pPr>
            </a:lstStyle>
            <a:p>
              <a:pPr marL="0" lvl="1" algn="ctr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lang="es-MX" sz="2400">
                  <a:latin typeface="+mn-lt"/>
                  <a:cs typeface="Arial"/>
                </a:rPr>
                <a:t>dato | </a:t>
              </a:r>
              <a:r>
                <a:rPr lang="es-MX" sz="2400">
                  <a:latin typeface="+mn-lt"/>
                  <a:cs typeface="Arial"/>
                </a:rPr>
                <a:t>sig</a:t>
              </a:r>
              <a:endParaRPr lang="es-ES" sz="2400">
                <a:latin typeface="+mn-lt"/>
                <a:cs typeface="Arial"/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1023767" y="1953303"/>
              <a:ext cx="2100227" cy="461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 marL="342900" indent="-342900">
                <a:defRPr b="1">
                  <a:solidFill>
                    <a:schemeClr val="tx1"/>
                  </a:solidFill>
                  <a:latin typeface="Tahoma"/>
                </a:defRPr>
              </a:lvl1pPr>
              <a:lvl2pPr>
                <a:defRPr b="1">
                  <a:solidFill>
                    <a:schemeClr val="tx1"/>
                  </a:solidFill>
                  <a:latin typeface="Tahoma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b="1">
                  <a:solidFill>
                    <a:schemeClr val="tx1"/>
                  </a:solidFill>
                  <a:latin typeface="Tahoma"/>
                </a:defRPr>
              </a:lvl9pPr>
            </a:lstStyle>
            <a:p>
              <a:pPr marL="0" lvl="1" algn="ctr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lang="es-MX" sz="2400">
                  <a:latin typeface="+mn-lt"/>
                  <a:cs typeface="Arial"/>
                </a:rPr>
                <a:t>dato | </a:t>
              </a:r>
              <a:r>
                <a:rPr lang="es-MX" sz="2400">
                  <a:latin typeface="+mn-lt"/>
                  <a:cs typeface="Arial"/>
                </a:rPr>
                <a:t>nil</a:t>
              </a:r>
              <a:endParaRPr lang="es-ES" sz="2400">
                <a:latin typeface="+mn-lt"/>
                <a:cs typeface="Arial"/>
              </a:endParaRPr>
            </a:p>
          </p:txBody>
        </p:sp>
        <p:cxnSp>
          <p:nvCxnSpPr>
            <p:cNvPr id="7" name="Conector recto de flecha 6"/>
            <p:cNvCxnSpPr>
              <a:cxnSpLocks/>
            </p:cNvCxnSpPr>
            <p:nvPr/>
          </p:nvCxnSpPr>
          <p:spPr bwMode="auto">
            <a:xfrm>
              <a:off x="6224329" y="2214069"/>
              <a:ext cx="1340962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>
              <a:cxnSpLocks/>
            </p:cNvCxnSpPr>
            <p:nvPr/>
          </p:nvCxnSpPr>
          <p:spPr bwMode="auto">
            <a:xfrm>
              <a:off x="9978078" y="2133894"/>
              <a:ext cx="1045689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273324" y="2434359"/>
              <a:ext cx="886572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9pPr>
            </a:lstStyle>
            <a:p>
              <a:pPr>
                <a:defRPr/>
              </a:pPr>
              <a:r>
                <a:rPr lang="es-ES_tradnl" sz="2200">
                  <a:latin typeface="Consolas"/>
                </a:rPr>
                <a:t>L</a:t>
              </a:r>
              <a:endParaRPr lang="es-ES" sz="2200">
                <a:latin typeface="Consolas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8311521" y="2490542"/>
              <a:ext cx="886572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9pPr>
            </a:lstStyle>
            <a:p>
              <a:pPr>
                <a:defRPr/>
              </a:pPr>
              <a:r>
                <a:rPr lang="es-ES_tradnl" sz="2200">
                  <a:latin typeface="Consolas"/>
                </a:rPr>
                <a:t>ABCD</a:t>
              </a:r>
              <a:endParaRPr lang="es-ES" sz="2200">
                <a:latin typeface="Consolas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11792216" y="2490542"/>
              <a:ext cx="886572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Tahoma"/>
                </a:defRPr>
              </a:lvl9pPr>
            </a:lstStyle>
            <a:p>
              <a:pPr>
                <a:defRPr/>
              </a:pPr>
              <a:r>
                <a:rPr lang="es-ES_tradnl" sz="2200">
                  <a:latin typeface="Consolas"/>
                </a:rPr>
                <a:t>ADDD</a:t>
              </a:r>
              <a:endParaRPr lang="es-ES" sz="2200">
                <a:latin typeface="Consolas"/>
              </a:endParaRPr>
            </a:p>
          </p:txBody>
        </p:sp>
      </p:grpSp>
      <p:sp>
        <p:nvSpPr>
          <p:cNvPr id="4" name="Google Shape;40;p1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1-1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Google Shape;75;p5"/>
          <p:cNvSpPr txBox="1"/>
          <p:nvPr/>
        </p:nvSpPr>
        <p:spPr bwMode="auto">
          <a:xfrm>
            <a:off x="303653" y="1744005"/>
            <a:ext cx="2869068" cy="449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Type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accent6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listaE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= ^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nodo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accent6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nodo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 = record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dato:integer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   sig: 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lista</a:t>
            </a: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  <a:ea typeface="Consolas"/>
                <a:cs typeface="Consolas"/>
              </a:rPr>
              <a:t> end; </a:t>
            </a:r>
            <a:endParaRPr lang="en-US" sz="2200">
              <a:solidFill>
                <a:schemeClr val="accent6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accent6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accent6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endParaRPr lang="en-US" sz="2200" b="0" i="0" u="none" strike="noStrike" cap="none">
              <a:solidFill>
                <a:schemeClr val="accent6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>
                <a:solidFill>
                  <a:schemeClr val="accent6"/>
                </a:solidFill>
                <a:latin typeface="Consolas"/>
              </a:rPr>
              <a:t>Var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accent6"/>
                </a:solidFill>
                <a:latin typeface="Consolas"/>
              </a:rPr>
              <a:t> L:listaE; </a:t>
            </a:r>
            <a:endParaRPr sz="2200" b="0" i="0" u="none" strike="noStrike" cap="none">
              <a:solidFill>
                <a:schemeClr val="accent6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4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 bwMode="auto"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-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" name="Grupo 2"/>
          <p:cNvGrpSpPr/>
          <p:nvPr/>
        </p:nvGrpSpPr>
        <p:grpSpPr bwMode="auto">
          <a:xfrm>
            <a:off x="401009" y="1236755"/>
            <a:ext cx="3118199" cy="2556256"/>
            <a:chOff x="418757" y="1399377"/>
            <a:chExt cx="2922636" cy="2556256"/>
          </a:xfrm>
        </p:grpSpPr>
        <p:sp>
          <p:nvSpPr>
            <p:cNvPr id="115" name="Google Shape;115;p8"/>
            <p:cNvSpPr txBox="1"/>
            <p:nvPr/>
          </p:nvSpPr>
          <p:spPr bwMode="auto">
            <a:xfrm>
              <a:off x="563235" y="2016681"/>
              <a:ext cx="2778158" cy="1938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Calibri"/>
                <a:buNone/>
                <a:defRPr/>
              </a:pP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Cuál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 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sería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 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el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 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beneficio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 </a:t>
              </a:r>
              <a:endParaRPr/>
            </a:p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600"/>
                <a:buFont typeface="Calibri"/>
                <a:buNone/>
                <a:defRPr/>
              </a:pP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de 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tener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 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una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 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estructura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 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ordenada</a:t>
              </a:r>
              <a:r>
                <a:rPr lang="en-US" sz="2400" b="1" i="0" u="none" strike="noStrike" cap="none">
                  <a:solidFill>
                    <a:schemeClr val="dk2"/>
                  </a:solidFill>
                  <a:latin typeface="Bradley Hand ITC"/>
                  <a:ea typeface="Calibri"/>
                  <a:cs typeface="Calibri"/>
                </a:rPr>
                <a:t>?</a:t>
              </a:r>
              <a:endParaRPr sz="2400" b="1" i="0" u="none" strike="noStrike" cap="none">
                <a:solidFill>
                  <a:srgbClr val="000000"/>
                </a:solidFill>
                <a:latin typeface="Bradley Hand ITC"/>
              </a:endParaRPr>
            </a:p>
          </p:txBody>
        </p:sp>
        <p:sp>
          <p:nvSpPr>
            <p:cNvPr id="2" name="Lágrima 1"/>
            <p:cNvSpPr/>
            <p:nvPr/>
          </p:nvSpPr>
          <p:spPr bwMode="auto">
            <a:xfrm rot="1639731">
              <a:off x="418757" y="1399377"/>
              <a:ext cx="2920742" cy="2555105"/>
            </a:xfrm>
            <a:prstGeom prst="teardrop">
              <a:avLst>
                <a:gd name="adj" fmla="val 100000"/>
              </a:avLst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AR"/>
            </a:p>
          </p:txBody>
        </p:sp>
      </p:grpSp>
      <p:grpSp>
        <p:nvGrpSpPr>
          <p:cNvPr id="4" name="Grupo 3"/>
          <p:cNvGrpSpPr/>
          <p:nvPr/>
        </p:nvGrpSpPr>
        <p:grpSpPr bwMode="auto">
          <a:xfrm>
            <a:off x="4122068" y="1433483"/>
            <a:ext cx="7646208" cy="614366"/>
            <a:chOff x="2121905" y="1459435"/>
            <a:chExt cx="8012695" cy="614366"/>
          </a:xfrm>
        </p:grpSpPr>
        <p:sp>
          <p:nvSpPr>
            <p:cNvPr id="5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6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/>
            <p:cNvSpPr txBox="1"/>
            <p:nvPr/>
          </p:nvSpPr>
          <p:spPr bwMode="auto"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9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/>
            <p:cNvSpPr txBox="1"/>
            <p:nvPr/>
          </p:nvSpPr>
          <p:spPr bwMode="auto"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133;p8"/>
            <p:cNvSpPr txBox="1"/>
            <p:nvPr/>
          </p:nvSpPr>
          <p:spPr bwMode="auto"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133;p8"/>
            <p:cNvSpPr txBox="1"/>
            <p:nvPr/>
          </p:nvSpPr>
          <p:spPr bwMode="auto">
            <a:xfrm>
              <a:off x="6341686" y="1516693"/>
              <a:ext cx="1005156" cy="43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4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" name="Grupo 14"/>
          <p:cNvGrpSpPr/>
          <p:nvPr/>
        </p:nvGrpSpPr>
        <p:grpSpPr bwMode="auto">
          <a:xfrm>
            <a:off x="4122068" y="2823535"/>
            <a:ext cx="7646208" cy="614366"/>
            <a:chOff x="2121905" y="1459435"/>
            <a:chExt cx="8012695" cy="614366"/>
          </a:xfrm>
        </p:grpSpPr>
        <p:sp>
          <p:nvSpPr>
            <p:cNvPr id="16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17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/>
            <p:cNvSpPr txBox="1"/>
            <p:nvPr/>
          </p:nvSpPr>
          <p:spPr bwMode="auto"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0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/>
            <p:cNvSpPr txBox="1"/>
            <p:nvPr/>
          </p:nvSpPr>
          <p:spPr bwMode="auto"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" name="Google Shape;133;p8"/>
            <p:cNvSpPr txBox="1"/>
            <p:nvPr/>
          </p:nvSpPr>
          <p:spPr bwMode="auto"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Google Shape;133;p8"/>
            <p:cNvSpPr txBox="1"/>
            <p:nvPr/>
          </p:nvSpPr>
          <p:spPr bwMode="auto"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Consolas"/>
                </a:rPr>
                <a:t>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5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" name="Grupo 28"/>
          <p:cNvGrpSpPr/>
          <p:nvPr/>
        </p:nvGrpSpPr>
        <p:grpSpPr bwMode="auto">
          <a:xfrm>
            <a:off x="209000" y="4277894"/>
            <a:ext cx="11612886" cy="2178720"/>
            <a:chOff x="209000" y="4277894"/>
            <a:chExt cx="11612886" cy="2178720"/>
          </a:xfrm>
        </p:grpSpPr>
        <p:pic>
          <p:nvPicPr>
            <p:cNvPr id="26" name="Google Shape;112;p8" descr="Un dibujo de una cara feliz&#10;&#10;Descripción generada automáticamente con confianza media"/>
            <p:cNvPicPr/>
            <p:nvPr/>
          </p:nvPicPr>
          <p:blipFill>
            <a:blip r:embed="rId4">
              <a:alphaModFix/>
            </a:blip>
            <a:stretch/>
          </p:blipFill>
          <p:spPr bwMode="auto">
            <a:xfrm rot="20942023">
              <a:off x="209000" y="4580348"/>
              <a:ext cx="953407" cy="984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113;p8"/>
            <p:cNvSpPr txBox="1"/>
            <p:nvPr/>
          </p:nvSpPr>
          <p:spPr bwMode="auto">
            <a:xfrm>
              <a:off x="1247321" y="4277894"/>
              <a:ext cx="10574565" cy="2178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Un </a:t>
              </a:r>
              <a:r>
                <a:rPr lang="en-US" sz="2600" b="1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</a:rPr>
                <a:t>algoritmo</a:t>
              </a:r>
              <a:r>
                <a:rPr lang="en-US" sz="2600" b="1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</a:rPr>
                <a:t> de </a:t>
              </a:r>
              <a:r>
                <a:rPr lang="en-US" sz="2600" b="1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</a:rPr>
                <a:t>ordenación</a:t>
              </a:r>
              <a:r>
                <a:rPr lang="en-US" sz="2600" b="0" i="0" u="none" strike="noStrike" cap="none">
                  <a:solidFill>
                    <a:schemeClr val="accent2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es un 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proceso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por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el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 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cual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 un conjunto de 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elementos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  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puede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 ser 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ordenado</a:t>
              </a:r>
              <a:r>
                <a:rPr lang="en-US" sz="2600" b="0" i="0" u="none" strike="noStrike" cap="none">
                  <a:solidFill>
                    <a:srgbClr val="595959"/>
                  </a:solidFill>
                  <a:latin typeface="Calibri"/>
                  <a:ea typeface="Calibri"/>
                  <a:cs typeface="Calibri"/>
                </a:rPr>
                <a:t>.</a:t>
              </a:r>
              <a:endParaRPr/>
            </a:p>
            <a:p>
              <a:pPr marL="0" marR="0" lvl="0" indent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endPara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endParaRPr>
            </a:p>
            <a:p>
              <a:pPr marL="0" marR="0" lvl="0" indent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3200"/>
                <a:buFont typeface="Calibri"/>
                <a:buNone/>
                <a:defRPr/>
              </a:pP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Existe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una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gran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variedad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de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algoritmos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para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ordenar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arreglos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cada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uno con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características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diferentes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(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facilidad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de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escritura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,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memoria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utilizada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,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tiempo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 de 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ejecución</a:t>
              </a:r>
              <a:r>
                <a:rPr lang="en-US" sz="2600">
                  <a:solidFill>
                    <a:srgbClr val="595959"/>
                  </a:solidFill>
                  <a:latin typeface="Calibri"/>
                  <a:cs typeface="Calibri"/>
                </a:rPr>
                <a:t>)</a:t>
              </a:r>
              <a:endPara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8" name="Google Shape;40;p1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1-1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4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líneas&#10;&#10;Descripción generada automá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22797" y="1113369"/>
            <a:ext cx="7369203" cy="4556624"/>
          </a:xfrm>
          <a:prstGeom prst="rect">
            <a:avLst/>
          </a:prstGeom>
        </p:spPr>
      </p:pic>
      <p:sp>
        <p:nvSpPr>
          <p:cNvPr id="109" name="Google Shape;109;p8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 bwMode="auto"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-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Google Shape;40;p1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1-1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27" name="Tabla 31"/>
          <p:cNvGraphicFramePr>
            <a:graphicFrameLocks xmlns:a="http://schemas.openxmlformats.org/drawingml/2006/main" noGrp="1"/>
          </p:cNvGraphicFramePr>
          <p:nvPr/>
        </p:nvGraphicFramePr>
        <p:xfrm>
          <a:off x="239646" y="1644685"/>
          <a:ext cx="5101788" cy="29718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{912C8C85-51F0-491E-9774-3900AFEF0FD7}</a:tableStyleId>
              </a:tblPr>
              <a:tblGrid>
                <a:gridCol w="1879086"/>
                <a:gridCol w="3222702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100"/>
                        <a:t>ALGORITMO</a:t>
                      </a:r>
                      <a:endParaRPr lang="es-AR" sz="2100"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100"/>
                        <a:t>ORDEN de EJECUCION</a:t>
                      </a:r>
                      <a:endParaRPr lang="es-AR" sz="2100"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Selección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O(N</a:t>
                      </a:r>
                      <a:r>
                        <a:rPr lang="es-ES" sz="2200" baseline="30000">
                          <a:latin typeface="Consolas"/>
                        </a:rPr>
                        <a:t>2</a:t>
                      </a:r>
                      <a:r>
                        <a:rPr lang="es-ES" sz="2200">
                          <a:latin typeface="Consolas"/>
                        </a:rPr>
                        <a:t>)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Intercambio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O(N</a:t>
                      </a:r>
                      <a:r>
                        <a:rPr lang="es-ES" sz="2200" baseline="30000">
                          <a:latin typeface="Consolas"/>
                        </a:rPr>
                        <a:t>2</a:t>
                      </a:r>
                      <a:r>
                        <a:rPr lang="es-ES" sz="2200">
                          <a:latin typeface="Consolas"/>
                        </a:rPr>
                        <a:t>)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Inserción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O(N</a:t>
                      </a:r>
                      <a:r>
                        <a:rPr lang="es-ES" sz="2200" baseline="30000">
                          <a:latin typeface="Consolas"/>
                        </a:rPr>
                        <a:t>2</a:t>
                      </a:r>
                      <a:r>
                        <a:rPr lang="es-ES" sz="2200">
                          <a:latin typeface="Consolas"/>
                        </a:rPr>
                        <a:t>)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Heapsort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O(N(log N))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Mergesort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O(N(log N))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Quicksort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s-ES" sz="2200">
                          <a:latin typeface="Consolas"/>
                        </a:rPr>
                        <a:t>O(N(log N))</a:t>
                      </a:r>
                      <a:endParaRPr lang="es-AR" sz="2200">
                        <a:latin typeface="Consolas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4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 bwMode="auto"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-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Google Shape;40;p1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1-1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3" name="Google Shape;113;p8"/>
          <p:cNvSpPr txBox="1"/>
          <p:nvPr/>
        </p:nvSpPr>
        <p:spPr bwMode="auto">
          <a:xfrm>
            <a:off x="211794" y="1483206"/>
            <a:ext cx="11104561" cy="426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CONSIDERACIONES al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momento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implementar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un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algoritmo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:</a:t>
            </a:r>
            <a:endParaRPr/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Tiempo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de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ejecución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endParaRPr/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Facilidad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para la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escritura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del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mismo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endParaRPr/>
          </a:p>
          <a:p>
            <a:pPr marL="357187" marR="0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emoria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utilizada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en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su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ejecución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.</a:t>
            </a:r>
            <a:endParaRPr/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Complejidad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de las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estructuras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auxiliares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que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necesite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endParaRPr/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Requiere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el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mismo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tiempo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si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los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datos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ya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están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ordenados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si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están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al azar,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si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se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encuentran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el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orden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exactamente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inverso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al que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yo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los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quiero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tener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" name="Google Shape;62;p4"/>
          <p:cNvSpPr txBox="1"/>
          <p:nvPr/>
        </p:nvSpPr>
        <p:spPr bwMode="auto">
          <a:xfrm>
            <a:off x="2609563" y="5765111"/>
            <a:ext cx="63090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Selección</a:t>
            </a:r>
            <a:r>
              <a:rPr lang="en-US" sz="40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 -  </a:t>
            </a:r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4000" b="1" i="0" u="none" strike="noStrike" cap="none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nserción</a:t>
            </a:r>
            <a:endParaRPr lang="en-US" sz="4000" b="1" i="0" u="none" strike="noStrike" cap="none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4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Panorámica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subject/>
  <dc:creator>Cecilia Verónica Sanz</dc:creator>
  <cp:keywords/>
  <dc:description/>
  <dc:identifier/>
  <dc:language/>
  <cp:lastModifiedBy/>
  <cp:revision>16</cp:revision>
  <dcterms:created xsi:type="dcterms:W3CDTF">2004-03-08T16:29:06Z</dcterms:created>
  <dcterms:modified xsi:type="dcterms:W3CDTF">2024-09-01T19:32:00Z</dcterms:modified>
  <cp:category/>
  <cp:contentStatus/>
  <cp:version/>
</cp:coreProperties>
</file>