
<file path=[Content_Types].xml><?xml version="1.0" encoding="utf-8"?>
<Types xmlns="http://schemas.openxmlformats.org/package/2006/content-types">
  <Default Extension="mp4" ContentType="video/unknown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2.xml" ContentType="application/vnd.openxmlformats-officedocument.presentationml.notesSlide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50" r:id="rId2"/>
  </p:sldMasterIdLst>
  <p:notesMasterIdLst>
    <p:notesMasterId r:id="rId19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794500" cy="992505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0" d="100"/>
          <a:sy n="70" d="100"/>
        </p:scale>
        <p:origin x="444" y="68"/>
      </p:cViewPr>
      <p:guideLst>
        <p:guide pos="2160" orient="horz"/>
        <p:guide pos="384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rgbClr val="000000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 bwMode="auto">
          <a:xfrm>
            <a:off x="0" y="0"/>
            <a:ext cx="29718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 bwMode="auto">
          <a:xfrm>
            <a:off x="3886200" y="0"/>
            <a:ext cx="2895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" name="Google Shape;5;n"/>
          <p:cNvSpPr>
            <a:spLocks noChangeAspect="1" noGrp="1" noRot="1"/>
          </p:cNvSpPr>
          <p:nvPr>
            <p:ph type="sldImg" idx="3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 bwMode="auto">
          <a:xfrm>
            <a:off x="0" y="9448799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 bwMode="auto">
          <a:xfrm>
            <a:off x="3886200" y="9448799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" name="Google Shape;34;p1:notes"/>
          <p:cNvSpPr txBox="1"/>
          <p:nvPr/>
        </p:nvSpPr>
        <p:spPr bwMode="auto">
          <a:xfrm>
            <a:off x="3886200" y="9448799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ahoma"/>
              <a:buNone/>
              <a:defRPr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Tahoma"/>
                <a:ea typeface="Tahoma"/>
                <a:cs typeface="Tahoma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" name="Google Shape;35;p1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53" name="Google Shape;353;p15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44" name="Google Shape;344;p14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" name="Google Shape;352;p15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53" name="Google Shape;353;p15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" name="Google Shape;361;p16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62" name="Google Shape;362;p16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44" name="Google Shape;44;p3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91" name="Google Shape;191;p1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" name="Google Shape;190;p10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91" name="Google Shape;191;p10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06" name="Google Shape;106;p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06" name="Google Shape;106;p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06" name="Google Shape;106;p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06" name="Google Shape;106;p8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3" name="Google Shape;343;p14:notes"/>
          <p:cNvSpPr txBox="1">
            <a:spLocks noGrp="1"/>
          </p:cNvSpPr>
          <p:nvPr>
            <p:ph type="body" idx="1"/>
          </p:nvPr>
        </p:nvSpPr>
        <p:spPr bwMode="auto">
          <a:xfrm>
            <a:off x="914400" y="4724399"/>
            <a:ext cx="4953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344" name="Google Shape;344;p14:notes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73025" y="762000"/>
            <a:ext cx="6635750" cy="37338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Diapositiva de título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>
            <a:spLocks noGrp="1"/>
          </p:cNvSpPr>
          <p:nvPr>
            <p:ph type="ctrTitle"/>
          </p:nvPr>
        </p:nvSpPr>
        <p:spPr bwMode="auto">
          <a:xfrm>
            <a:off x="1524000" y="112453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pPr>
              <a:defRPr/>
            </a:pPr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" name="Google Shape;19;p32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" name="Google Shape;20;p32"/>
          <p:cNvSpPr txBox="1">
            <a:spLocks noGrp="1"/>
          </p:cNvSpPr>
          <p:nvPr>
            <p:ph type="sldNum" idx="12"/>
          </p:nvPr>
        </p:nvSpPr>
        <p:spPr bwMode="auto"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ítulo y objetos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Google Shape;28;p34"/>
          <p:cNvSpPr txBox="1"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>
                <a:solidFill>
                  <a:srgbClr val="59595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sldNum" idx="12"/>
          </p:nvPr>
        </p:nvSpPr>
        <p:spPr bwMode="auto"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111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11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31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31"/>
          <p:cNvSpPr txBox="1">
            <a:spLocks noGrp="1"/>
          </p:cNvSpPr>
          <p:nvPr>
            <p:ph type="sldNum" idx="12"/>
          </p:nvPr>
        </p:nvSpPr>
        <p:spPr bwMode="auto"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>
            <a:spLocks noGrp="1"/>
          </p:cNvSpPr>
          <p:nvPr>
            <p:ph type="title"/>
          </p:nvPr>
        </p:nvSpPr>
        <p:spPr bwMode="auto">
          <a:xfrm>
            <a:off x="84455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body" idx="1"/>
          </p:nvPr>
        </p:nvSpPr>
        <p:spPr bwMode="auto">
          <a:xfrm>
            <a:off x="844550" y="1828800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19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111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111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4325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Noto Sans Symbols"/>
              <a:buChar char="●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8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" name="Google Shape;26;p33"/>
          <p:cNvSpPr txBox="1">
            <a:spLocks noGrp="1"/>
          </p:cNvSpPr>
          <p:nvPr>
            <p:ph type="sldNum" idx="12"/>
          </p:nvPr>
        </p:nvSpPr>
        <p:spPr bwMode="auto">
          <a:xfrm>
            <a:off x="861695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‹Nº›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hf dt="0" ftr="0" hdr="0" sldNum="1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microsoft.com/office/2007/relationships/media" Target="../media/media1.mp4"/><Relationship Id="rId6" Type="http://schemas.openxmlformats.org/officeDocument/2006/relationships/video" Target="../media/media1.mp4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Google Shape;38;p1"/>
          <p:cNvSpPr txBox="1">
            <a:spLocks noGrp="1"/>
          </p:cNvSpPr>
          <p:nvPr>
            <p:ph type="ctrTitle"/>
          </p:nvPr>
        </p:nvSpPr>
        <p:spPr bwMode="auto">
          <a:xfrm>
            <a:off x="4632325" y="981075"/>
            <a:ext cx="7113587" cy="288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6000"/>
              <a:buFont typeface="Calibri"/>
              <a:buNone/>
              <a:defRPr/>
            </a:pP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</a:rPr>
              <a:t>Taller de </a:t>
            </a:r>
            <a:b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</a:rPr>
            </a:br>
            <a:r>
              <a:rPr lang="en-US" sz="6000" b="1" i="0" u="none">
                <a:solidFill>
                  <a:srgbClr val="2E75B6"/>
                </a:solidFill>
                <a:latin typeface="Calibri"/>
                <a:ea typeface="Calibri"/>
                <a:cs typeface="Calibri"/>
              </a:rPr>
              <a:t>Programación</a:t>
            </a:r>
            <a:endParaRPr/>
          </a:p>
        </p:txBody>
      </p:sp>
      <p:sp>
        <p:nvSpPr>
          <p:cNvPr id="39" name="Google Shape;39;p1"/>
          <p:cNvSpPr txBox="1"/>
          <p:nvPr/>
        </p:nvSpPr>
        <p:spPr bwMode="auto">
          <a:xfrm>
            <a:off x="9767887" y="6356350"/>
            <a:ext cx="86518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Tahoma"/>
              <a:buNone/>
              <a:defRPr/>
            </a:pPr>
            <a:r>
              <a:rPr lang="en-US" sz="800" b="0" i="0" u="none" strike="noStrike" cap="none">
                <a:solidFill>
                  <a:srgbClr val="898989"/>
                </a:solidFill>
                <a:latin typeface="Tahoma"/>
                <a:ea typeface="Tahoma"/>
                <a:cs typeface="Tahoma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41" name="Google Shape;41;p1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911424" y="1196752"/>
            <a:ext cx="3387725" cy="3387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6;p3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1-2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/>
        </p:nvSpPr>
        <p:spPr bwMode="auto">
          <a:xfrm>
            <a:off x="47625" y="6389915"/>
            <a:ext cx="2575832" cy="42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1-2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6" name="Google Shape;356;p15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57" name="Google Shape;357;p15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 bwMode="auto">
          <a:xfrm>
            <a:off x="1146175" y="273050"/>
            <a:ext cx="88795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9" name="Google Shape;359;p15"/>
          <p:cNvSpPr txBox="1"/>
          <p:nvPr/>
        </p:nvSpPr>
        <p:spPr bwMode="auto">
          <a:xfrm>
            <a:off x="1114425" y="1052512"/>
            <a:ext cx="10669587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Procedure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seleccion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( var v: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tVector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dimLog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indice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  <a:defRPr/>
            </a:pP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var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, j, pos: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indice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 item 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tipoElem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for i:=1 to dimLog-1 do begin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busca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el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mínimo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y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guarda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en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pos la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posición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}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    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pos :=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  for j := i+1 to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dimLog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     if v[ j ] &lt; v[ pos ] then pos:=j;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  <a:defRPr/>
            </a:pP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  <a:defRPr/>
            </a:pPr>
            <a:r>
              <a:rPr lang="en-US" sz="22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intercambia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v[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] y v[p]}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 item := v[ pos ];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 v[ pos ] := v[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];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 v[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] := item;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/>
          <p:nvPr/>
        </p:nvSpPr>
        <p:spPr bwMode="auto"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1-2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7" name="Google Shape;347;p14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48" name="Google Shape;348;p14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 txBox="1"/>
          <p:nvPr/>
        </p:nvSpPr>
        <p:spPr bwMode="auto">
          <a:xfrm>
            <a:off x="1146174" y="273050"/>
            <a:ext cx="859653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0" name="Google Shape;350;p14"/>
          <p:cNvSpPr txBox="1"/>
          <p:nvPr/>
        </p:nvSpPr>
        <p:spPr bwMode="auto">
          <a:xfrm>
            <a:off x="1638002" y="1111806"/>
            <a:ext cx="8258176" cy="5170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Program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ordenar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Const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dimF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=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200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/>
            </a:pPr>
            <a:endParaRPr sz="2200" b="0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vectorEnteros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array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[ 1..dimF]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of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integer;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endParaRPr lang="en-US" sz="2200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Var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  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vE:vectorEnteros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  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dimL:integer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endParaRPr lang="en-US" sz="2200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Begin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cargarVector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 (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vE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dimL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);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  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seleccion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 (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vE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dimL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);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End.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" name="Google Shape;355;p15"/>
          <p:cNvSpPr txBox="1"/>
          <p:nvPr/>
        </p:nvSpPr>
        <p:spPr bwMode="auto">
          <a:xfrm>
            <a:off x="47625" y="6389915"/>
            <a:ext cx="2575832" cy="423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1-2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6" name="Google Shape;356;p15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57" name="Google Shape;357;p15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15"/>
          <p:cNvSpPr txBox="1"/>
          <p:nvPr/>
        </p:nvSpPr>
        <p:spPr bwMode="auto">
          <a:xfrm>
            <a:off x="1146175" y="273050"/>
            <a:ext cx="887956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9" name="Google Shape;359;p15"/>
          <p:cNvSpPr txBox="1"/>
          <p:nvPr/>
        </p:nvSpPr>
        <p:spPr bwMode="auto">
          <a:xfrm>
            <a:off x="1114425" y="1052512"/>
            <a:ext cx="10669587" cy="551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Procedure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seleccion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( var v: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vectorEnteros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dimLog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: integer);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  <a:defRPr/>
            </a:pP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var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, j, pos: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integar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 item : integer;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		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for i:=1 to (dimLog-1) do begin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busca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el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mínimo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y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guarda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en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pos la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posición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}</a:t>
            </a:r>
            <a:endParaRPr sz="16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    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pos :=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  for j := i+1 to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dimLog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do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     if v[ j ] &lt; v[ pos ] then pos:=j;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ahoma"/>
              <a:buNone/>
              <a:defRPr/>
            </a:pPr>
            <a:endParaRPr sz="2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Font typeface="Consolas"/>
              <a:buNone/>
              <a:defRPr/>
            </a:pPr>
            <a:r>
              <a:rPr lang="en-US" sz="22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        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intercambia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 v[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1600" b="0" i="1" u="none" strike="noStrike" cap="none">
                <a:solidFill>
                  <a:srgbClr val="FF0000"/>
                </a:solidFill>
                <a:latin typeface="Consolas"/>
                <a:ea typeface="Consolas"/>
                <a:cs typeface="Consolas"/>
              </a:rPr>
              <a:t>] y v[p]}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 item := v[ pos ];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 v[ pos ] := v[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];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   v[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] := item;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end;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4" name="Google Shape;364;p16"/>
          <p:cNvSpPr txBox="1"/>
          <p:nvPr/>
        </p:nvSpPr>
        <p:spPr bwMode="auto">
          <a:xfrm>
            <a:off x="47623" y="6270171"/>
            <a:ext cx="3239861" cy="543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1-2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65" name="Google Shape;365;p16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66" name="Google Shape;366;p16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16"/>
          <p:cNvSpPr txBox="1"/>
          <p:nvPr/>
        </p:nvSpPr>
        <p:spPr bwMode="auto">
          <a:xfrm>
            <a:off x="1146174" y="273050"/>
            <a:ext cx="85312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" name="Google Shape;113;p8"/>
          <p:cNvSpPr txBox="1"/>
          <p:nvPr/>
        </p:nvSpPr>
        <p:spPr bwMode="auto">
          <a:xfrm>
            <a:off x="6824547" y="1966714"/>
            <a:ext cx="5367452" cy="4303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lang="en-US" sz="2400" baseline="30000">
                <a:solidFill>
                  <a:srgbClr val="595959"/>
                </a:solidFill>
                <a:latin typeface="Calibri"/>
                <a:cs typeface="Calibri"/>
              </a:rPr>
              <a:t>2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endParaRPr/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Muy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fácil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endParaRPr/>
          </a:p>
          <a:p>
            <a:pPr marL="357187" marR="0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El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arreglo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y variables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.</a:t>
            </a:r>
            <a:endParaRPr/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No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requiere</a:t>
            </a: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Siempre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require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el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mismo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tiempo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de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ejecución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" name="Google Shape;113;p8"/>
          <p:cNvSpPr txBox="1"/>
          <p:nvPr/>
        </p:nvSpPr>
        <p:spPr bwMode="auto">
          <a:xfrm>
            <a:off x="278702" y="1297566"/>
            <a:ext cx="6358995" cy="497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n-US" sz="2400" b="1" i="0" u="none" strike="noStrike" cap="none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CONSIDERACIONES</a:t>
            </a:r>
            <a:endParaRPr/>
          </a:p>
          <a:p>
            <a:pPr marL="0" marR="0" lv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Tiempo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de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ejecución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endParaRPr/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Facilidad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para la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escritura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del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mismo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endParaRPr/>
          </a:p>
          <a:p>
            <a:pPr marL="357187" marR="0"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M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emoria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utilizada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en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su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 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ejecución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.</a:t>
            </a:r>
            <a:endParaRPr/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Complejidad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de las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estructuras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auxiliares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que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necesite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.</a:t>
            </a:r>
            <a:endParaRPr/>
          </a:p>
          <a:p>
            <a:pPr marL="803275" marR="0" lvl="0" indent="-4460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endParaRPr lang="en-US" sz="2400">
              <a:solidFill>
                <a:srgbClr val="595959"/>
              </a:solidFill>
              <a:latin typeface="Calibri"/>
              <a:cs typeface="Calibri"/>
            </a:endParaRPr>
          </a:p>
          <a:p>
            <a:pPr marL="803275" marR="0" lvl="0" indent="-446088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Wingdings"/>
              <a:buChar char="§"/>
              <a:defRPr/>
            </a:pP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Requiere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el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mismo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tiempo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si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los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datos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ya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están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ordenados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,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si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están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al azar,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si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se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encuentran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el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orden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exactamente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inverso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al que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yo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los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quiero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lang="en-US" sz="2400">
                <a:solidFill>
                  <a:srgbClr val="595959"/>
                </a:solidFill>
                <a:latin typeface="Calibri"/>
                <a:cs typeface="Calibri"/>
              </a:rPr>
              <a:t>tener</a:t>
            </a:r>
            <a:r>
              <a:rPr lang="en-US" sz="2400" b="0" i="0" u="none" strike="noStrike" cap="none">
                <a:solidFill>
                  <a:srgbClr val="595959"/>
                </a:solidFill>
                <a:latin typeface="Calibri"/>
                <a:ea typeface="Arial"/>
                <a:cs typeface="Calibri"/>
              </a:rPr>
              <a:t>.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/>
        </p:nvSpPr>
        <p:spPr bwMode="auto">
          <a:xfrm>
            <a:off x="47623" y="6448425"/>
            <a:ext cx="2913289" cy="409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1-2 –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7" name="Google Shape;47;p3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48" name="Google Shape;48;p3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 txBox="1"/>
          <p:nvPr/>
        </p:nvSpPr>
        <p:spPr bwMode="auto">
          <a:xfrm>
            <a:off x="1146175" y="273050"/>
            <a:ext cx="198755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AGENDA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0" name="Google Shape;50;p3" descr="Icono&#10;&#10;Descripción generada automáticamente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11225212" y="249237"/>
            <a:ext cx="876299" cy="87629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3"/>
          <p:cNvSpPr txBox="1"/>
          <p:nvPr/>
        </p:nvSpPr>
        <p:spPr bwMode="auto">
          <a:xfrm>
            <a:off x="936625" y="1982787"/>
            <a:ext cx="9707562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Método</a:t>
            </a: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: </a:t>
            </a:r>
            <a:r>
              <a:rPr lang="en-US" sz="4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selección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 bwMode="auto"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4" name="Google Shape;194;p10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95" name="Google Shape;195;p10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 bwMode="auto">
          <a:xfrm>
            <a:off x="1146174" y="273050"/>
            <a:ext cx="86836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8" name="Google Shape;198;p10"/>
          <p:cNvSpPr txBox="1"/>
          <p:nvPr/>
        </p:nvSpPr>
        <p:spPr bwMode="auto">
          <a:xfrm>
            <a:off x="473755" y="1276887"/>
            <a:ext cx="11244490" cy="449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  <a:defRPr/>
            </a:pP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Este 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algortimo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consta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N 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vueltas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donde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N es la dimension 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lógica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del 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arreglo</a:t>
            </a: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  <a:defRPr/>
            </a:pPr>
            <a:endParaRPr lang="en-US" sz="220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  <a:defRPr/>
            </a:pPr>
            <a:r>
              <a:rPr lang="en-US" sz="2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n la 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primera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Vuelta,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recorre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todo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arreglo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desde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la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1 hasta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final (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dimL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) y 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guarda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encuentra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mas chico del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arreglo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. Al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terminar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recorrido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intercambia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la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1 con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ubicado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la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la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cual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encontró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menor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valor. </a:t>
            </a:r>
            <a:endParaRPr/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  <a:defRPr/>
            </a:pPr>
            <a:endParaRPr lang="en-US" sz="220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  <a:defRPr/>
            </a:pP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 la 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segunda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vuelta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ya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se sabe, que 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la 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1 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quedó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ubicado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menor</a:t>
            </a:r>
            <a:r>
              <a:rPr lang="en-US" sz="22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)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, y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por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lo tanto 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busca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partir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la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2 hasta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final y 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guarda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encuentra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mas chico del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arreglo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. Al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terminar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recorrido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, 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intercambia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 la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2 con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ubicado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la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la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cual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encontró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menor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valor.</a:t>
            </a:r>
            <a:endParaRPr/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  <a:defRPr/>
            </a:pPr>
            <a:endParaRPr lang="en-US" sz="2200">
              <a:solidFill>
                <a:srgbClr val="595959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3200"/>
              <a:buFont typeface="Calibri"/>
              <a:buNone/>
              <a:defRPr/>
            </a:pP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Esto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repite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hasta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recorrer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todo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arreglo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,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dando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así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un total de N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vueltas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(N= dimension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logica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del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arreglo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-1),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ya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que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último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.la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última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vuelta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ya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está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ubicado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su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200">
                <a:solidFill>
                  <a:srgbClr val="595959"/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" name="Google Shape;193;p10"/>
          <p:cNvSpPr txBox="1"/>
          <p:nvPr/>
        </p:nvSpPr>
        <p:spPr bwMode="auto"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94" name="Google Shape;194;p10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95" name="Google Shape;195;p10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 bwMode="auto">
          <a:xfrm>
            <a:off x="1146174" y="273050"/>
            <a:ext cx="8683625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" name="Burbuja">
            <a:hlinkClick r:id="" action="ppaction://media"/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4"/>
          <a:stretch/>
        </p:blipFill>
        <p:spPr bwMode="auto">
          <a:xfrm>
            <a:off x="1486038" y="2931846"/>
            <a:ext cx="9638194" cy="3273349"/>
          </a:xfrm>
          <a:prstGeom prst="rect">
            <a:avLst/>
          </a:prstGeom>
        </p:spPr>
      </p:pic>
      <p:sp>
        <p:nvSpPr>
          <p:cNvPr id="3" name="Google Shape;62;p4"/>
          <p:cNvSpPr txBox="1"/>
          <p:nvPr/>
        </p:nvSpPr>
        <p:spPr bwMode="auto">
          <a:xfrm>
            <a:off x="131735" y="1425008"/>
            <a:ext cx="3726588" cy="101562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Calibri"/>
              <a:buNone/>
              <a:defRPr/>
            </a:pPr>
            <a:r>
              <a:rPr lang="en-US" sz="3000" b="1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QUE NECESITAMOS CONOCER?</a:t>
            </a:r>
            <a:endParaRPr sz="3000" b="1" i="0" u="none" strike="noStrike" cap="non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Google Shape;62;p4"/>
          <p:cNvSpPr txBox="1"/>
          <p:nvPr/>
        </p:nvSpPr>
        <p:spPr bwMode="auto">
          <a:xfrm>
            <a:off x="4088975" y="1015999"/>
            <a:ext cx="7952211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/>
            </a:pP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Dimensión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lógica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del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arreglo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/>
            </a:pP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donde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va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mínimo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/>
            </a:pP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Rango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en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donde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se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busca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mínimo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desde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la que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va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mos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a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buscar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el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mínimo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  <a:endParaRPr/>
          </a:p>
          <a:p>
            <a:pPr marL="342900" marR="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/>
            </a:pP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Posición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del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elemento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mínimo</a:t>
            </a:r>
            <a:r>
              <a:rPr lang="en-US" sz="240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.</a:t>
            </a:r>
            <a:endParaRPr sz="2400" i="0" u="none" strike="noStrike" cap="none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118;p8"/>
          <p:cNvSpPr txBox="1"/>
          <p:nvPr/>
        </p:nvSpPr>
        <p:spPr bwMode="auto">
          <a:xfrm>
            <a:off x="718457" y="4033314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3" name="Google Shape;133;p8"/>
          <p:cNvSpPr txBox="1"/>
          <p:nvPr/>
        </p:nvSpPr>
        <p:spPr bwMode="auto">
          <a:xfrm>
            <a:off x="822383" y="4075726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endParaRPr lang="es-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p8"/>
          <p:cNvSpPr txBox="1"/>
          <p:nvPr/>
        </p:nvSpPr>
        <p:spPr bwMode="auto"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9" name="Google Shape;109;p8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 bwMode="auto"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" name="Grupo 3"/>
          <p:cNvGrpSpPr/>
          <p:nvPr/>
        </p:nvGrpSpPr>
        <p:grpSpPr bwMode="auto">
          <a:xfrm>
            <a:off x="381000" y="1391225"/>
            <a:ext cx="7646208" cy="614366"/>
            <a:chOff x="2121905" y="1459435"/>
            <a:chExt cx="8012695" cy="614366"/>
          </a:xfrm>
        </p:grpSpPr>
        <p:sp>
          <p:nvSpPr>
            <p:cNvPr id="5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6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/>
            <p:cNvSpPr txBox="1"/>
            <p:nvPr/>
          </p:nvSpPr>
          <p:spPr bwMode="auto"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9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/>
            <p:cNvSpPr txBox="1"/>
            <p:nvPr/>
          </p:nvSpPr>
          <p:spPr bwMode="auto"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133;p8"/>
            <p:cNvSpPr txBox="1"/>
            <p:nvPr/>
          </p:nvSpPr>
          <p:spPr bwMode="auto"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133;p8"/>
            <p:cNvSpPr txBox="1"/>
            <p:nvPr/>
          </p:nvSpPr>
          <p:spPr bwMode="auto">
            <a:xfrm>
              <a:off x="6341686" y="1516693"/>
              <a:ext cx="1005156" cy="43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4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/>
          <p:cNvSpPr txBox="1"/>
          <p:nvPr/>
        </p:nvSpPr>
        <p:spPr bwMode="auto">
          <a:xfrm>
            <a:off x="5709139" y="1472181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Google Shape;76;p5"/>
          <p:cNvSpPr txBox="1"/>
          <p:nvPr/>
        </p:nvSpPr>
        <p:spPr bwMode="auto">
          <a:xfrm>
            <a:off x="8953498" y="1174631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dimF</a:t>
            </a: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 = 6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>
                <a:solidFill>
                  <a:srgbClr val="595959"/>
                </a:solidFill>
                <a:latin typeface="Consolas"/>
              </a:rPr>
              <a:t>dimL</a:t>
            </a:r>
            <a:r>
              <a:rPr lang="es-ES" sz="2400">
                <a:solidFill>
                  <a:srgbClr val="595959"/>
                </a:solidFill>
                <a:latin typeface="Consolas"/>
              </a:rPr>
              <a:t>= 5</a:t>
            </a:r>
            <a:endParaRPr sz="1400" b="0" i="0" u="none" strike="noStrike" cap="none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26" name="Google Shape;76;p5"/>
          <p:cNvSpPr txBox="1"/>
          <p:nvPr/>
        </p:nvSpPr>
        <p:spPr bwMode="auto">
          <a:xfrm>
            <a:off x="308483" y="2339978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 b="1" i="0" u="none" strike="noStrike" cap="none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</a:rPr>
              <a:t>VUELTA 1</a:t>
            </a:r>
            <a:endParaRPr sz="1400" b="1" i="0" u="none" strike="noStrike" cap="none">
              <a:solidFill>
                <a:schemeClr val="accent1">
                  <a:lumMod val="75000"/>
                </a:schemeClr>
              </a:solidFill>
              <a:latin typeface="Consolas"/>
            </a:endParaRPr>
          </a:p>
        </p:txBody>
      </p:sp>
      <p:cxnSp>
        <p:nvCxnSpPr>
          <p:cNvPr id="33" name="Google Shape;120;p8"/>
          <p:cNvCxnSpPr>
            <a:cxnSpLocks/>
          </p:cNvCxnSpPr>
          <p:nvPr/>
        </p:nvCxnSpPr>
        <p:spPr bwMode="auto">
          <a:xfrm>
            <a:off x="1965373" y="403331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/>
          <p:cNvCxnSpPr>
            <a:cxnSpLocks/>
          </p:cNvCxnSpPr>
          <p:nvPr/>
        </p:nvCxnSpPr>
        <p:spPr bwMode="auto">
          <a:xfrm>
            <a:off x="3171095" y="4026964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/>
          <p:cNvSpPr txBox="1"/>
          <p:nvPr/>
        </p:nvSpPr>
        <p:spPr bwMode="auto">
          <a:xfrm>
            <a:off x="929865" y="4121892"/>
            <a:ext cx="79462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6" name="Google Shape;120;p8"/>
          <p:cNvCxnSpPr>
            <a:cxnSpLocks/>
          </p:cNvCxnSpPr>
          <p:nvPr/>
        </p:nvCxnSpPr>
        <p:spPr bwMode="auto">
          <a:xfrm>
            <a:off x="4625024" y="403331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/>
          <p:cNvCxnSpPr>
            <a:cxnSpLocks/>
          </p:cNvCxnSpPr>
          <p:nvPr/>
        </p:nvCxnSpPr>
        <p:spPr bwMode="auto">
          <a:xfrm>
            <a:off x="5901416" y="402696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/>
          <p:cNvSpPr txBox="1"/>
          <p:nvPr/>
        </p:nvSpPr>
        <p:spPr bwMode="auto">
          <a:xfrm>
            <a:off x="2127501" y="4084222"/>
            <a:ext cx="923386" cy="44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9" name="Google Shape;133;p8"/>
          <p:cNvSpPr txBox="1"/>
          <p:nvPr/>
        </p:nvSpPr>
        <p:spPr bwMode="auto">
          <a:xfrm>
            <a:off x="3435631" y="4097034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" name="Google Shape;133;p8"/>
          <p:cNvSpPr txBox="1"/>
          <p:nvPr/>
        </p:nvSpPr>
        <p:spPr bwMode="auto">
          <a:xfrm>
            <a:off x="4745232" y="4084218"/>
            <a:ext cx="959182" cy="4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Google Shape;121;p8"/>
          <p:cNvCxnSpPr>
            <a:cxnSpLocks/>
          </p:cNvCxnSpPr>
          <p:nvPr/>
        </p:nvCxnSpPr>
        <p:spPr bwMode="auto">
          <a:xfrm>
            <a:off x="7158343" y="4033310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" name="Google Shape;133;p8"/>
          <p:cNvSpPr txBox="1"/>
          <p:nvPr/>
        </p:nvSpPr>
        <p:spPr bwMode="auto">
          <a:xfrm>
            <a:off x="6046596" y="4086144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6" name="Flecha: hacia abajo 45"/>
          <p:cNvSpPr/>
          <p:nvPr/>
        </p:nvSpPr>
        <p:spPr bwMode="auto">
          <a:xfrm>
            <a:off x="760716" y="3256180"/>
            <a:ext cx="478672" cy="60166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7" name="Google Shape;76;p5"/>
          <p:cNvSpPr txBox="1"/>
          <p:nvPr/>
        </p:nvSpPr>
        <p:spPr bwMode="auto">
          <a:xfrm>
            <a:off x="9544360" y="3876289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mínimo = 1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000">
                <a:solidFill>
                  <a:srgbClr val="595959"/>
                </a:solidFill>
                <a:latin typeface="Consolas"/>
              </a:rPr>
              <a:t>pos</a:t>
            </a:r>
            <a:r>
              <a:rPr lang="es-ES" sz="2000">
                <a:solidFill>
                  <a:srgbClr val="595959"/>
                </a:solidFill>
                <a:latin typeface="Consolas"/>
              </a:rPr>
              <a:t>= 2</a:t>
            </a:r>
            <a:endParaRPr sz="2000" b="0" i="0" u="none" strike="noStrike" cap="none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53" name="Flecha: hacia abajo 52"/>
          <p:cNvSpPr/>
          <p:nvPr/>
        </p:nvSpPr>
        <p:spPr bwMode="auto">
          <a:xfrm rot="16199999">
            <a:off x="921524" y="4826744"/>
            <a:ext cx="478672" cy="798360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4" name="Google Shape;76;p5"/>
          <p:cNvSpPr txBox="1"/>
          <p:nvPr/>
        </p:nvSpPr>
        <p:spPr bwMode="auto">
          <a:xfrm>
            <a:off x="1459479" y="4810445"/>
            <a:ext cx="1047126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Se intercambia el elemento de la posición 1 (23) con el de la posición 2 (1).</a:t>
            </a:r>
            <a:endParaRPr sz="1400" b="0" i="0" u="none" strike="noStrike" cap="none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55" name="Flecha: hacia abajo 54"/>
          <p:cNvSpPr/>
          <p:nvPr/>
        </p:nvSpPr>
        <p:spPr bwMode="auto">
          <a:xfrm>
            <a:off x="1268372" y="3291572"/>
            <a:ext cx="478672" cy="6016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15" name="Grupo 14"/>
          <p:cNvGrpSpPr/>
          <p:nvPr/>
        </p:nvGrpSpPr>
        <p:grpSpPr bwMode="auto">
          <a:xfrm>
            <a:off x="2082783" y="5841512"/>
            <a:ext cx="7646208" cy="614366"/>
            <a:chOff x="2121905" y="1459435"/>
            <a:chExt cx="8012695" cy="614366"/>
          </a:xfrm>
        </p:grpSpPr>
        <p:sp>
          <p:nvSpPr>
            <p:cNvPr id="16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17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/>
            <p:cNvSpPr txBox="1"/>
            <p:nvPr/>
          </p:nvSpPr>
          <p:spPr bwMode="auto"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0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/>
            <p:cNvSpPr txBox="1"/>
            <p:nvPr/>
          </p:nvSpPr>
          <p:spPr bwMode="auto"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" name="Google Shape;133;p8"/>
            <p:cNvSpPr txBox="1"/>
            <p:nvPr/>
          </p:nvSpPr>
          <p:spPr bwMode="auto"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Google Shape;133;p8"/>
            <p:cNvSpPr txBox="1"/>
            <p:nvPr/>
          </p:nvSpPr>
          <p:spPr bwMode="auto">
            <a:xfrm>
              <a:off x="6341686" y="1516693"/>
              <a:ext cx="1005156" cy="43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5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133;p8"/>
          <p:cNvSpPr txBox="1"/>
          <p:nvPr/>
        </p:nvSpPr>
        <p:spPr bwMode="auto">
          <a:xfrm>
            <a:off x="7462745" y="5916965"/>
            <a:ext cx="959182" cy="4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1.11111E-6 L 0.08698 0.00255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4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0.10482 0.00671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34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68 -1.11111E-6 L 0.19414 -0.0030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581 -1.11111E-6 L 0.30312 0.00023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5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09 -1.11111E-6 L 0.41198 -0.00139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3" grpId="1" animBg="1"/>
      <p:bldP spid="26" grpId="0"/>
      <p:bldP spid="35" grpId="0"/>
      <p:bldP spid="38" grpId="0"/>
      <p:bldP spid="39" grpId="0"/>
      <p:bldP spid="40" grpId="0"/>
      <p:bldP spid="42" grpId="0"/>
      <p:bldP spid="46" grpId="0" animBg="1"/>
      <p:bldP spid="47" grpId="0"/>
      <p:bldP spid="53" grpId="0" animBg="1"/>
      <p:bldP spid="54" grpId="0"/>
      <p:bldP spid="55" grpId="0" animBg="1"/>
      <p:bldP spid="55" grpId="1" animBg="1"/>
      <p:bldP spid="55" grpId="2" animBg="1"/>
      <p:bldP spid="55" grpId="3" animBg="1"/>
      <p:bldP spid="55" grpId="4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118;p8"/>
          <p:cNvSpPr txBox="1"/>
          <p:nvPr/>
        </p:nvSpPr>
        <p:spPr bwMode="auto">
          <a:xfrm>
            <a:off x="558072" y="3411643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3" name="Google Shape;133;p8"/>
          <p:cNvSpPr txBox="1"/>
          <p:nvPr/>
        </p:nvSpPr>
        <p:spPr bwMode="auto">
          <a:xfrm>
            <a:off x="2028002" y="3455880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endParaRPr lang="es-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p8"/>
          <p:cNvSpPr txBox="1"/>
          <p:nvPr/>
        </p:nvSpPr>
        <p:spPr bwMode="auto"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9" name="Google Shape;109;p8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 bwMode="auto"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" name="Grupo 3"/>
          <p:cNvGrpSpPr/>
          <p:nvPr/>
        </p:nvGrpSpPr>
        <p:grpSpPr bwMode="auto">
          <a:xfrm>
            <a:off x="381000" y="1282374"/>
            <a:ext cx="7646208" cy="614366"/>
            <a:chOff x="2121905" y="1459435"/>
            <a:chExt cx="8012695" cy="614366"/>
          </a:xfrm>
        </p:grpSpPr>
        <p:sp>
          <p:nvSpPr>
            <p:cNvPr id="5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6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/>
            <p:cNvSpPr txBox="1"/>
            <p:nvPr/>
          </p:nvSpPr>
          <p:spPr bwMode="auto"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9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/>
            <p:cNvSpPr txBox="1"/>
            <p:nvPr/>
          </p:nvSpPr>
          <p:spPr bwMode="auto"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133;p8"/>
            <p:cNvSpPr txBox="1"/>
            <p:nvPr/>
          </p:nvSpPr>
          <p:spPr bwMode="auto"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133;p8"/>
            <p:cNvSpPr txBox="1"/>
            <p:nvPr/>
          </p:nvSpPr>
          <p:spPr bwMode="auto">
            <a:xfrm>
              <a:off x="6341686" y="1516693"/>
              <a:ext cx="1005156" cy="43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4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/>
          <p:cNvSpPr txBox="1"/>
          <p:nvPr/>
        </p:nvSpPr>
        <p:spPr bwMode="auto">
          <a:xfrm>
            <a:off x="5709139" y="1352444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Google Shape;76;p5"/>
          <p:cNvSpPr txBox="1"/>
          <p:nvPr/>
        </p:nvSpPr>
        <p:spPr bwMode="auto">
          <a:xfrm>
            <a:off x="8505130" y="1139579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dimF</a:t>
            </a: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 = 6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>
                <a:solidFill>
                  <a:srgbClr val="595959"/>
                </a:solidFill>
                <a:latin typeface="Consolas"/>
              </a:rPr>
              <a:t>dimL</a:t>
            </a:r>
            <a:r>
              <a:rPr lang="es-ES" sz="2400">
                <a:solidFill>
                  <a:srgbClr val="595959"/>
                </a:solidFill>
                <a:latin typeface="Consolas"/>
              </a:rPr>
              <a:t>= 5</a:t>
            </a:r>
            <a:endParaRPr sz="1400" b="0" i="0" u="none" strike="noStrike" cap="none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26" name="Google Shape;76;p5"/>
          <p:cNvSpPr txBox="1"/>
          <p:nvPr/>
        </p:nvSpPr>
        <p:spPr bwMode="auto">
          <a:xfrm>
            <a:off x="381000" y="2653816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 b="1" i="0" u="none" strike="noStrike" cap="none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</a:rPr>
              <a:t>VUELTA 2</a:t>
            </a:r>
            <a:endParaRPr sz="1400" b="1" i="0" u="none" strike="noStrike" cap="none">
              <a:solidFill>
                <a:schemeClr val="accent1">
                  <a:lumMod val="75000"/>
                </a:schemeClr>
              </a:solidFill>
              <a:latin typeface="Consolas"/>
            </a:endParaRPr>
          </a:p>
        </p:txBody>
      </p:sp>
      <p:cxnSp>
        <p:nvCxnSpPr>
          <p:cNvPr id="33" name="Google Shape;120;p8"/>
          <p:cNvCxnSpPr>
            <a:cxnSpLocks/>
          </p:cNvCxnSpPr>
          <p:nvPr/>
        </p:nvCxnSpPr>
        <p:spPr bwMode="auto">
          <a:xfrm>
            <a:off x="1889171" y="339878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/>
          <p:cNvCxnSpPr>
            <a:cxnSpLocks/>
          </p:cNvCxnSpPr>
          <p:nvPr/>
        </p:nvCxnSpPr>
        <p:spPr bwMode="auto">
          <a:xfrm>
            <a:off x="3094893" y="339243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/>
          <p:cNvSpPr txBox="1"/>
          <p:nvPr/>
        </p:nvSpPr>
        <p:spPr bwMode="auto">
          <a:xfrm>
            <a:off x="806348" y="3481876"/>
            <a:ext cx="923385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6" name="Google Shape;120;p8"/>
          <p:cNvCxnSpPr>
            <a:cxnSpLocks/>
          </p:cNvCxnSpPr>
          <p:nvPr/>
        </p:nvCxnSpPr>
        <p:spPr bwMode="auto">
          <a:xfrm>
            <a:off x="4548822" y="339877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/>
          <p:cNvCxnSpPr>
            <a:cxnSpLocks/>
          </p:cNvCxnSpPr>
          <p:nvPr/>
        </p:nvCxnSpPr>
        <p:spPr bwMode="auto">
          <a:xfrm>
            <a:off x="5825214" y="339242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33;p8"/>
          <p:cNvSpPr txBox="1"/>
          <p:nvPr/>
        </p:nvSpPr>
        <p:spPr bwMode="auto">
          <a:xfrm>
            <a:off x="3359429" y="3462502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" name="Google Shape;133;p8"/>
          <p:cNvSpPr txBox="1"/>
          <p:nvPr/>
        </p:nvSpPr>
        <p:spPr bwMode="auto">
          <a:xfrm>
            <a:off x="4669030" y="3449686"/>
            <a:ext cx="959182" cy="4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Google Shape;121;p8"/>
          <p:cNvCxnSpPr>
            <a:cxnSpLocks/>
          </p:cNvCxnSpPr>
          <p:nvPr/>
        </p:nvCxnSpPr>
        <p:spPr bwMode="auto">
          <a:xfrm>
            <a:off x="7082141" y="339877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/>
          <p:cNvSpPr txBox="1"/>
          <p:nvPr/>
        </p:nvSpPr>
        <p:spPr bwMode="auto">
          <a:xfrm>
            <a:off x="2073006" y="3499258"/>
            <a:ext cx="92338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2" name="Google Shape;133;p8"/>
          <p:cNvSpPr txBox="1"/>
          <p:nvPr/>
        </p:nvSpPr>
        <p:spPr bwMode="auto">
          <a:xfrm>
            <a:off x="5948622" y="3541857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6" name="Flecha: hacia abajo 45"/>
          <p:cNvSpPr/>
          <p:nvPr/>
        </p:nvSpPr>
        <p:spPr bwMode="auto">
          <a:xfrm>
            <a:off x="1941889" y="2747349"/>
            <a:ext cx="478672" cy="60166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1" name="Google Shape;76;p5"/>
          <p:cNvSpPr txBox="1"/>
          <p:nvPr/>
        </p:nvSpPr>
        <p:spPr bwMode="auto">
          <a:xfrm>
            <a:off x="8973036" y="3222259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mínimo = 4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000">
                <a:solidFill>
                  <a:srgbClr val="595959"/>
                </a:solidFill>
                <a:latin typeface="Consolas"/>
              </a:rPr>
              <a:t>pos</a:t>
            </a:r>
            <a:r>
              <a:rPr lang="es-ES" sz="2000">
                <a:solidFill>
                  <a:srgbClr val="595959"/>
                </a:solidFill>
                <a:latin typeface="Consolas"/>
              </a:rPr>
              <a:t>= 4</a:t>
            </a:r>
            <a:endParaRPr sz="2000" b="0" i="0" u="none" strike="noStrike" cap="none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53" name="Flecha: hacia abajo 52"/>
          <p:cNvSpPr/>
          <p:nvPr/>
        </p:nvSpPr>
        <p:spPr bwMode="auto">
          <a:xfrm rot="16199999">
            <a:off x="697289" y="4329516"/>
            <a:ext cx="478672" cy="60166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4" name="Google Shape;76;p5"/>
          <p:cNvSpPr txBox="1"/>
          <p:nvPr/>
        </p:nvSpPr>
        <p:spPr bwMode="auto">
          <a:xfrm>
            <a:off x="1200688" y="4272512"/>
            <a:ext cx="1045505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Se intercambia el elemento de la posición 2 (23) con el de la posición 4 (4).</a:t>
            </a:r>
            <a:endParaRPr sz="1400" b="0" i="0" u="none" strike="noStrike" cap="none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55" name="Flecha: hacia abajo 54"/>
          <p:cNvSpPr/>
          <p:nvPr/>
        </p:nvSpPr>
        <p:spPr bwMode="auto">
          <a:xfrm>
            <a:off x="2487387" y="2742536"/>
            <a:ext cx="478672" cy="6016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15" name="Grupo 14"/>
          <p:cNvGrpSpPr/>
          <p:nvPr/>
        </p:nvGrpSpPr>
        <p:grpSpPr bwMode="auto">
          <a:xfrm>
            <a:off x="2052963" y="5633656"/>
            <a:ext cx="7646208" cy="614366"/>
            <a:chOff x="2121905" y="1459435"/>
            <a:chExt cx="8012695" cy="614366"/>
          </a:xfrm>
        </p:grpSpPr>
        <p:sp>
          <p:nvSpPr>
            <p:cNvPr id="16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17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/>
            <p:cNvSpPr txBox="1"/>
            <p:nvPr/>
          </p:nvSpPr>
          <p:spPr bwMode="auto"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0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/>
            <p:cNvSpPr txBox="1"/>
            <p:nvPr/>
          </p:nvSpPr>
          <p:spPr bwMode="auto"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" name="Google Shape;133;p8"/>
            <p:cNvSpPr txBox="1"/>
            <p:nvPr/>
          </p:nvSpPr>
          <p:spPr bwMode="auto"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Google Shape;133;p8"/>
            <p:cNvSpPr txBox="1"/>
            <p:nvPr/>
          </p:nvSpPr>
          <p:spPr bwMode="auto">
            <a:xfrm>
              <a:off x="6341686" y="1516693"/>
              <a:ext cx="1005156" cy="430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5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133;p8"/>
          <p:cNvSpPr txBox="1"/>
          <p:nvPr/>
        </p:nvSpPr>
        <p:spPr bwMode="auto">
          <a:xfrm>
            <a:off x="7381102" y="5703726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09075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502 0 L 0.1987 -0.00255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77" y="-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1.85185E-6 L 0.21458 -0.0034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7 -0.00255 L 0.30859 -0.00394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9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3" grpId="1" animBg="1"/>
      <p:bldP spid="26" grpId="0"/>
      <p:bldP spid="35" grpId="0"/>
      <p:bldP spid="39" grpId="0"/>
      <p:bldP spid="40" grpId="0"/>
      <p:bldP spid="38" grpId="0"/>
      <p:bldP spid="42" grpId="0"/>
      <p:bldP spid="46" grpId="0" animBg="1"/>
      <p:bldP spid="51" grpId="0"/>
      <p:bldP spid="53" grpId="0" animBg="1"/>
      <p:bldP spid="54" grpId="0"/>
      <p:bldP spid="55" grpId="0" animBg="1"/>
      <p:bldP spid="55" grpId="1" animBg="1"/>
      <p:bldP spid="55" grpId="2" animBg="1"/>
      <p:bldP spid="55" grpId="3" animBg="1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118;p8"/>
          <p:cNvSpPr txBox="1"/>
          <p:nvPr/>
        </p:nvSpPr>
        <p:spPr bwMode="auto">
          <a:xfrm>
            <a:off x="584671" y="3198228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3" name="Google Shape;133;p8"/>
          <p:cNvSpPr txBox="1"/>
          <p:nvPr/>
        </p:nvSpPr>
        <p:spPr bwMode="auto">
          <a:xfrm>
            <a:off x="3377367" y="3230451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endParaRPr lang="es-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p8"/>
          <p:cNvSpPr txBox="1"/>
          <p:nvPr/>
        </p:nvSpPr>
        <p:spPr bwMode="auto"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 1 – Módulo 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9" name="Google Shape;109;p8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 bwMode="auto"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" name="Grupo 3"/>
          <p:cNvGrpSpPr/>
          <p:nvPr/>
        </p:nvGrpSpPr>
        <p:grpSpPr bwMode="auto">
          <a:xfrm>
            <a:off x="381000" y="1445658"/>
            <a:ext cx="7646208" cy="614366"/>
            <a:chOff x="2121905" y="1459435"/>
            <a:chExt cx="8012695" cy="614366"/>
          </a:xfrm>
        </p:grpSpPr>
        <p:sp>
          <p:nvSpPr>
            <p:cNvPr id="5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6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/>
            <p:cNvSpPr txBox="1"/>
            <p:nvPr/>
          </p:nvSpPr>
          <p:spPr bwMode="auto"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9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/>
            <p:cNvSpPr txBox="1"/>
            <p:nvPr/>
          </p:nvSpPr>
          <p:spPr bwMode="auto"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133;p8"/>
            <p:cNvSpPr txBox="1"/>
            <p:nvPr/>
          </p:nvSpPr>
          <p:spPr bwMode="auto"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100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133;p8"/>
            <p:cNvSpPr txBox="1"/>
            <p:nvPr/>
          </p:nvSpPr>
          <p:spPr bwMode="auto"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Consolas"/>
                </a:rPr>
                <a:t>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4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/>
          <p:cNvSpPr txBox="1"/>
          <p:nvPr/>
        </p:nvSpPr>
        <p:spPr bwMode="auto">
          <a:xfrm>
            <a:off x="5709139" y="1515728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Google Shape;76;p5"/>
          <p:cNvSpPr txBox="1"/>
          <p:nvPr/>
        </p:nvSpPr>
        <p:spPr bwMode="auto">
          <a:xfrm>
            <a:off x="8953498" y="1229064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dimF</a:t>
            </a: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 = 6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>
                <a:solidFill>
                  <a:srgbClr val="595959"/>
                </a:solidFill>
                <a:latin typeface="Consolas"/>
              </a:rPr>
              <a:t>dimL</a:t>
            </a:r>
            <a:r>
              <a:rPr lang="es-ES" sz="2400">
                <a:solidFill>
                  <a:srgbClr val="595959"/>
                </a:solidFill>
                <a:latin typeface="Consolas"/>
              </a:rPr>
              <a:t>= 5</a:t>
            </a:r>
            <a:endParaRPr sz="1400" b="0" i="0" u="none" strike="noStrike" cap="none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26" name="Google Shape;76;p5"/>
          <p:cNvSpPr txBox="1"/>
          <p:nvPr/>
        </p:nvSpPr>
        <p:spPr bwMode="auto">
          <a:xfrm>
            <a:off x="312820" y="2613785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 b="1" i="0" u="none" strike="noStrike" cap="none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</a:rPr>
              <a:t>VUELTA 3</a:t>
            </a:r>
            <a:endParaRPr sz="1400" b="1" i="0" u="none" strike="noStrike" cap="none">
              <a:solidFill>
                <a:schemeClr val="accent1">
                  <a:lumMod val="75000"/>
                </a:schemeClr>
              </a:solidFill>
              <a:latin typeface="Consolas"/>
            </a:endParaRPr>
          </a:p>
        </p:txBody>
      </p:sp>
      <p:cxnSp>
        <p:nvCxnSpPr>
          <p:cNvPr id="33" name="Google Shape;120;p8"/>
          <p:cNvCxnSpPr>
            <a:cxnSpLocks/>
          </p:cNvCxnSpPr>
          <p:nvPr/>
        </p:nvCxnSpPr>
        <p:spPr bwMode="auto">
          <a:xfrm>
            <a:off x="1913816" y="320711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/>
          <p:cNvCxnSpPr>
            <a:cxnSpLocks/>
          </p:cNvCxnSpPr>
          <p:nvPr/>
        </p:nvCxnSpPr>
        <p:spPr bwMode="auto">
          <a:xfrm>
            <a:off x="3119538" y="3200762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/>
          <p:cNvSpPr txBox="1"/>
          <p:nvPr/>
        </p:nvSpPr>
        <p:spPr bwMode="auto">
          <a:xfrm>
            <a:off x="830993" y="3290206"/>
            <a:ext cx="923385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6" name="Google Shape;120;p8"/>
          <p:cNvCxnSpPr>
            <a:cxnSpLocks/>
          </p:cNvCxnSpPr>
          <p:nvPr/>
        </p:nvCxnSpPr>
        <p:spPr bwMode="auto">
          <a:xfrm>
            <a:off x="4573467" y="320710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/>
          <p:cNvCxnSpPr>
            <a:cxnSpLocks/>
          </p:cNvCxnSpPr>
          <p:nvPr/>
        </p:nvCxnSpPr>
        <p:spPr bwMode="auto">
          <a:xfrm>
            <a:off x="5849859" y="320075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33;p8"/>
          <p:cNvSpPr txBox="1"/>
          <p:nvPr/>
        </p:nvSpPr>
        <p:spPr bwMode="auto">
          <a:xfrm>
            <a:off x="3375911" y="3290206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" name="Google Shape;133;p8"/>
          <p:cNvSpPr txBox="1"/>
          <p:nvPr/>
        </p:nvSpPr>
        <p:spPr bwMode="auto">
          <a:xfrm>
            <a:off x="4693674" y="3258016"/>
            <a:ext cx="959182" cy="4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Google Shape;121;p8"/>
          <p:cNvCxnSpPr>
            <a:cxnSpLocks/>
          </p:cNvCxnSpPr>
          <p:nvPr/>
        </p:nvCxnSpPr>
        <p:spPr bwMode="auto">
          <a:xfrm>
            <a:off x="7106786" y="3207108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/>
          <p:cNvSpPr txBox="1"/>
          <p:nvPr/>
        </p:nvSpPr>
        <p:spPr bwMode="auto">
          <a:xfrm>
            <a:off x="1988864" y="3306674"/>
            <a:ext cx="92338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2" name="Google Shape;133;p8"/>
          <p:cNvSpPr txBox="1"/>
          <p:nvPr/>
        </p:nvSpPr>
        <p:spPr bwMode="auto">
          <a:xfrm>
            <a:off x="5973267" y="3350187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6" name="Flecha: hacia abajo 45"/>
          <p:cNvSpPr/>
          <p:nvPr/>
        </p:nvSpPr>
        <p:spPr bwMode="auto">
          <a:xfrm>
            <a:off x="3242344" y="2531239"/>
            <a:ext cx="478672" cy="60166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50" name="Google Shape;76;p5"/>
          <p:cNvSpPr txBox="1"/>
          <p:nvPr/>
        </p:nvSpPr>
        <p:spPr bwMode="auto">
          <a:xfrm>
            <a:off x="8953497" y="3033375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mínimo = 7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000">
                <a:solidFill>
                  <a:srgbClr val="595959"/>
                </a:solidFill>
                <a:latin typeface="Consolas"/>
              </a:rPr>
              <a:t>pos</a:t>
            </a:r>
            <a:r>
              <a:rPr lang="es-ES" sz="2000">
                <a:solidFill>
                  <a:srgbClr val="595959"/>
                </a:solidFill>
                <a:latin typeface="Consolas"/>
              </a:rPr>
              <a:t>= 5</a:t>
            </a:r>
            <a:endParaRPr sz="2000" b="0" i="0" u="none" strike="noStrike" cap="none">
              <a:solidFill>
                <a:schemeClr val="accent4"/>
              </a:solidFill>
              <a:latin typeface="Consolas"/>
            </a:endParaRPr>
          </a:p>
        </p:txBody>
      </p:sp>
      <p:grpSp>
        <p:nvGrpSpPr>
          <p:cNvPr id="29" name="Grupo 28"/>
          <p:cNvGrpSpPr/>
          <p:nvPr/>
        </p:nvGrpSpPr>
        <p:grpSpPr bwMode="auto">
          <a:xfrm>
            <a:off x="723464" y="4261829"/>
            <a:ext cx="11098421" cy="830956"/>
            <a:chOff x="723464" y="4261829"/>
            <a:chExt cx="11098421" cy="830956"/>
          </a:xfrm>
        </p:grpSpPr>
        <p:sp>
          <p:nvSpPr>
            <p:cNvPr id="53" name="Flecha: hacia abajo 52"/>
            <p:cNvSpPr/>
            <p:nvPr/>
          </p:nvSpPr>
          <p:spPr bwMode="auto">
            <a:xfrm rot="16199999">
              <a:off x="784959" y="4376477"/>
              <a:ext cx="478672" cy="601661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54" name="Google Shape;76;p5"/>
            <p:cNvSpPr txBox="1"/>
            <p:nvPr/>
          </p:nvSpPr>
          <p:spPr bwMode="auto">
            <a:xfrm>
              <a:off x="1421264" y="4261829"/>
              <a:ext cx="10400621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s-E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Se intercambia el elemento de la posición 3(100) con el de la posición 5 (7).</a:t>
              </a:r>
              <a:endParaRPr sz="1400" b="0" i="0" u="none" strike="noStrike" cap="none">
                <a:solidFill>
                  <a:schemeClr val="accent4"/>
                </a:solidFill>
                <a:latin typeface="Consolas"/>
              </a:endParaRPr>
            </a:p>
          </p:txBody>
        </p:sp>
      </p:grpSp>
      <p:sp>
        <p:nvSpPr>
          <p:cNvPr id="55" name="Flecha: hacia abajo 54"/>
          <p:cNvSpPr/>
          <p:nvPr/>
        </p:nvSpPr>
        <p:spPr bwMode="auto">
          <a:xfrm>
            <a:off x="3833218" y="2537861"/>
            <a:ext cx="478672" cy="6016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15" name="Grupo 14"/>
          <p:cNvGrpSpPr/>
          <p:nvPr/>
        </p:nvGrpSpPr>
        <p:grpSpPr bwMode="auto">
          <a:xfrm>
            <a:off x="2272896" y="5470581"/>
            <a:ext cx="7646208" cy="614366"/>
            <a:chOff x="2121905" y="1459435"/>
            <a:chExt cx="8012695" cy="614366"/>
          </a:xfrm>
        </p:grpSpPr>
        <p:sp>
          <p:nvSpPr>
            <p:cNvPr id="16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17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8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9" name="Google Shape;133;p8"/>
            <p:cNvSpPr txBox="1"/>
            <p:nvPr/>
          </p:nvSpPr>
          <p:spPr bwMode="auto"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0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/>
            <p:cNvSpPr txBox="1"/>
            <p:nvPr/>
          </p:nvSpPr>
          <p:spPr bwMode="auto"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3" name="Google Shape;133;p8"/>
            <p:cNvSpPr txBox="1"/>
            <p:nvPr/>
          </p:nvSpPr>
          <p:spPr bwMode="auto"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4" name="Google Shape;133;p8"/>
            <p:cNvSpPr txBox="1"/>
            <p:nvPr/>
          </p:nvSpPr>
          <p:spPr bwMode="auto"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Consolas"/>
                </a:rPr>
                <a:t>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5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8" name="Google Shape;133;p8"/>
          <p:cNvSpPr txBox="1"/>
          <p:nvPr/>
        </p:nvSpPr>
        <p:spPr bwMode="auto">
          <a:xfrm>
            <a:off x="7601035" y="5540650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11111E-6 L 0.0875 -0.0009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7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22222E-6 L 0.11315 0.0083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204 1.11111E-6 L 0.19011 -0.00116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198 2.22222E-6 L 0.22005 -0.0011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9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43" grpId="1" animBg="1"/>
      <p:bldP spid="43" grpId="2" animBg="1"/>
      <p:bldP spid="26" grpId="0"/>
      <p:bldP spid="35" grpId="0"/>
      <p:bldP spid="39" grpId="0"/>
      <p:bldP spid="40" grpId="0"/>
      <p:bldP spid="38" grpId="0"/>
      <p:bldP spid="42" grpId="0"/>
      <p:bldP spid="46" grpId="0" animBg="1"/>
      <p:bldP spid="50" grpId="0"/>
      <p:bldP spid="55" grpId="0" animBg="1"/>
      <p:bldP spid="55" grpId="1" animBg="1"/>
      <p:bldP spid="55" grpId="2" animBg="1"/>
      <p:bldP spid="2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" name="Google Shape;118;p8"/>
          <p:cNvSpPr txBox="1"/>
          <p:nvPr/>
        </p:nvSpPr>
        <p:spPr bwMode="auto">
          <a:xfrm>
            <a:off x="732245" y="3758951"/>
            <a:ext cx="7646208" cy="601661"/>
          </a:xfrm>
          <a:prstGeom prst="rect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sp>
        <p:nvSpPr>
          <p:cNvPr id="43" name="Google Shape;133;p8"/>
          <p:cNvSpPr txBox="1"/>
          <p:nvPr/>
        </p:nvSpPr>
        <p:spPr bwMode="auto">
          <a:xfrm>
            <a:off x="4850621" y="3766721"/>
            <a:ext cx="959182" cy="523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endParaRPr lang="es-ES"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3" name="Google Shape;120;p8"/>
          <p:cNvCxnSpPr>
            <a:cxnSpLocks/>
          </p:cNvCxnSpPr>
          <p:nvPr/>
        </p:nvCxnSpPr>
        <p:spPr bwMode="auto">
          <a:xfrm>
            <a:off x="1987145" y="3736235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" name="Google Shape;121;p8"/>
          <p:cNvCxnSpPr>
            <a:cxnSpLocks/>
          </p:cNvCxnSpPr>
          <p:nvPr/>
        </p:nvCxnSpPr>
        <p:spPr bwMode="auto">
          <a:xfrm>
            <a:off x="3192867" y="3729885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" name="Google Shape;133;p8"/>
          <p:cNvSpPr txBox="1"/>
          <p:nvPr/>
        </p:nvSpPr>
        <p:spPr bwMode="auto">
          <a:xfrm>
            <a:off x="904322" y="3819329"/>
            <a:ext cx="923385" cy="430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6" name="Google Shape;120;p8"/>
          <p:cNvCxnSpPr>
            <a:cxnSpLocks/>
          </p:cNvCxnSpPr>
          <p:nvPr/>
        </p:nvCxnSpPr>
        <p:spPr bwMode="auto">
          <a:xfrm>
            <a:off x="4646796" y="373623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21;p8"/>
          <p:cNvCxnSpPr>
            <a:cxnSpLocks/>
          </p:cNvCxnSpPr>
          <p:nvPr/>
        </p:nvCxnSpPr>
        <p:spPr bwMode="auto">
          <a:xfrm>
            <a:off x="5923187" y="372988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9" name="Google Shape;133;p8"/>
          <p:cNvSpPr txBox="1"/>
          <p:nvPr/>
        </p:nvSpPr>
        <p:spPr bwMode="auto">
          <a:xfrm>
            <a:off x="3457404" y="3799955"/>
            <a:ext cx="941183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7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0" name="Google Shape;133;p8"/>
          <p:cNvSpPr txBox="1"/>
          <p:nvPr/>
        </p:nvSpPr>
        <p:spPr bwMode="auto">
          <a:xfrm>
            <a:off x="4879363" y="3840531"/>
            <a:ext cx="959182" cy="430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41" name="Google Shape;121;p8"/>
          <p:cNvCxnSpPr>
            <a:cxnSpLocks/>
          </p:cNvCxnSpPr>
          <p:nvPr/>
        </p:nvCxnSpPr>
        <p:spPr bwMode="auto">
          <a:xfrm>
            <a:off x="7180115" y="3736231"/>
            <a:ext cx="0" cy="608012"/>
          </a:xfrm>
          <a:prstGeom prst="straightConnector1">
            <a:avLst/>
          </a:prstGeom>
          <a:noFill/>
          <a:ln w="38100" cap="flat" cmpd="sng">
            <a:solidFill>
              <a:srgbClr val="76717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133;p8"/>
          <p:cNvSpPr txBox="1"/>
          <p:nvPr/>
        </p:nvSpPr>
        <p:spPr bwMode="auto">
          <a:xfrm>
            <a:off x="2160707" y="3827119"/>
            <a:ext cx="923386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8" name="Google Shape;108;p8"/>
          <p:cNvSpPr txBox="1"/>
          <p:nvPr/>
        </p:nvSpPr>
        <p:spPr bwMode="auto">
          <a:xfrm>
            <a:off x="47623" y="6351365"/>
            <a:ext cx="2829949" cy="46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1–2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9" name="Google Shape;109;p8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110" name="Google Shape;110;p8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8"/>
          <p:cNvSpPr txBox="1"/>
          <p:nvPr/>
        </p:nvSpPr>
        <p:spPr bwMode="auto">
          <a:xfrm>
            <a:off x="1146175" y="273050"/>
            <a:ext cx="855299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" name="Grupo 3"/>
          <p:cNvGrpSpPr/>
          <p:nvPr/>
        </p:nvGrpSpPr>
        <p:grpSpPr bwMode="auto">
          <a:xfrm>
            <a:off x="381000" y="1576287"/>
            <a:ext cx="7646208" cy="614366"/>
            <a:chOff x="2121905" y="1459435"/>
            <a:chExt cx="8012695" cy="614366"/>
          </a:xfrm>
        </p:grpSpPr>
        <p:sp>
          <p:nvSpPr>
            <p:cNvPr id="5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6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7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8" name="Google Shape;133;p8"/>
            <p:cNvSpPr txBox="1"/>
            <p:nvPr/>
          </p:nvSpPr>
          <p:spPr bwMode="auto"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9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10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11" name="Google Shape;133;p8"/>
            <p:cNvSpPr txBox="1"/>
            <p:nvPr/>
          </p:nvSpPr>
          <p:spPr bwMode="auto"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2" name="Google Shape;133;p8"/>
            <p:cNvSpPr txBox="1"/>
            <p:nvPr/>
          </p:nvSpPr>
          <p:spPr bwMode="auto"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13" name="Google Shape;133;p8"/>
            <p:cNvSpPr txBox="1"/>
            <p:nvPr/>
          </p:nvSpPr>
          <p:spPr bwMode="auto"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Consolas"/>
                </a:rPr>
                <a:t>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14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" name="Google Shape;133;p8"/>
          <p:cNvSpPr txBox="1"/>
          <p:nvPr/>
        </p:nvSpPr>
        <p:spPr bwMode="auto">
          <a:xfrm>
            <a:off x="5709139" y="1646357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" name="Google Shape;76;p5"/>
          <p:cNvSpPr txBox="1"/>
          <p:nvPr/>
        </p:nvSpPr>
        <p:spPr bwMode="auto">
          <a:xfrm>
            <a:off x="8953498" y="1359693"/>
            <a:ext cx="2106387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dimF</a:t>
            </a:r>
            <a:r>
              <a:rPr lang="es-ES" sz="24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 = 6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>
                <a:solidFill>
                  <a:srgbClr val="595959"/>
                </a:solidFill>
                <a:latin typeface="Consolas"/>
              </a:rPr>
              <a:t>dimL</a:t>
            </a:r>
            <a:r>
              <a:rPr lang="es-ES" sz="2400">
                <a:solidFill>
                  <a:srgbClr val="595959"/>
                </a:solidFill>
                <a:latin typeface="Consolas"/>
              </a:rPr>
              <a:t>= 5</a:t>
            </a:r>
            <a:endParaRPr sz="1400" b="0" i="0" u="none" strike="noStrike" cap="none">
              <a:solidFill>
                <a:schemeClr val="accent4"/>
              </a:solidFill>
              <a:latin typeface="Consolas"/>
            </a:endParaRPr>
          </a:p>
        </p:txBody>
      </p:sp>
      <p:sp>
        <p:nvSpPr>
          <p:cNvPr id="26" name="Google Shape;76;p5"/>
          <p:cNvSpPr txBox="1"/>
          <p:nvPr/>
        </p:nvSpPr>
        <p:spPr bwMode="auto">
          <a:xfrm>
            <a:off x="381000" y="2892096"/>
            <a:ext cx="2106387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400" b="1" i="0" u="none" strike="noStrike" cap="none">
                <a:solidFill>
                  <a:schemeClr val="accent1">
                    <a:lumMod val="75000"/>
                  </a:schemeClr>
                </a:solidFill>
                <a:latin typeface="Consolas"/>
                <a:ea typeface="Consolas"/>
                <a:cs typeface="Consolas"/>
              </a:rPr>
              <a:t>VUELTA 4</a:t>
            </a:r>
            <a:endParaRPr sz="1400" b="1" i="0" u="none" strike="noStrike" cap="none">
              <a:solidFill>
                <a:schemeClr val="accent1">
                  <a:lumMod val="75000"/>
                </a:schemeClr>
              </a:solidFill>
              <a:latin typeface="Consolas"/>
            </a:endParaRPr>
          </a:p>
        </p:txBody>
      </p:sp>
      <p:sp>
        <p:nvSpPr>
          <p:cNvPr id="42" name="Google Shape;133;p8"/>
          <p:cNvSpPr txBox="1"/>
          <p:nvPr/>
        </p:nvSpPr>
        <p:spPr bwMode="auto">
          <a:xfrm>
            <a:off x="6051647" y="3824813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6" name="Flecha: hacia abajo 45"/>
          <p:cNvSpPr/>
          <p:nvPr/>
        </p:nvSpPr>
        <p:spPr bwMode="auto">
          <a:xfrm>
            <a:off x="4767924" y="2979409"/>
            <a:ext cx="478672" cy="601661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7" name="Google Shape;76;p5"/>
          <p:cNvSpPr txBox="1"/>
          <p:nvPr/>
        </p:nvSpPr>
        <p:spPr bwMode="auto">
          <a:xfrm>
            <a:off x="9353367" y="3581070"/>
            <a:ext cx="2106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000" b="0" i="0" u="none" strike="noStrike" cap="none">
                <a:solidFill>
                  <a:srgbClr val="595959"/>
                </a:solidFill>
                <a:latin typeface="Consolas"/>
                <a:ea typeface="Consolas"/>
                <a:cs typeface="Consolas"/>
              </a:rPr>
              <a:t>mínimo = 23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Consolas"/>
              <a:buNone/>
              <a:defRPr/>
            </a:pPr>
            <a:r>
              <a:rPr lang="es-ES" sz="2000">
                <a:solidFill>
                  <a:srgbClr val="595959"/>
                </a:solidFill>
                <a:latin typeface="Consolas"/>
              </a:rPr>
              <a:t>pos</a:t>
            </a:r>
            <a:r>
              <a:rPr lang="es-ES" sz="2000">
                <a:solidFill>
                  <a:srgbClr val="595959"/>
                </a:solidFill>
                <a:latin typeface="Consolas"/>
              </a:rPr>
              <a:t>= 4</a:t>
            </a:r>
            <a:endParaRPr sz="2000" b="0" i="0" u="none" strike="noStrike" cap="none">
              <a:solidFill>
                <a:schemeClr val="accent4"/>
              </a:solidFill>
              <a:latin typeface="Consolas"/>
            </a:endParaRPr>
          </a:p>
        </p:txBody>
      </p:sp>
      <p:grpSp>
        <p:nvGrpSpPr>
          <p:cNvPr id="17" name="Grupo 16"/>
          <p:cNvGrpSpPr/>
          <p:nvPr/>
        </p:nvGrpSpPr>
        <p:grpSpPr bwMode="auto">
          <a:xfrm>
            <a:off x="764182" y="4852439"/>
            <a:ext cx="11277004" cy="830956"/>
            <a:chOff x="3341556" y="5884547"/>
            <a:chExt cx="11277004" cy="830956"/>
          </a:xfrm>
        </p:grpSpPr>
        <p:sp>
          <p:nvSpPr>
            <p:cNvPr id="53" name="Flecha: hacia abajo 52"/>
            <p:cNvSpPr/>
            <p:nvPr/>
          </p:nvSpPr>
          <p:spPr bwMode="auto">
            <a:xfrm rot="16199999">
              <a:off x="3403051" y="5999195"/>
              <a:ext cx="478672" cy="601661"/>
            </a:xfrm>
            <a:prstGeom prst="down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s-AR"/>
            </a:p>
          </p:txBody>
        </p:sp>
        <p:sp>
          <p:nvSpPr>
            <p:cNvPr id="54" name="Google Shape;76;p5"/>
            <p:cNvSpPr txBox="1"/>
            <p:nvPr/>
          </p:nvSpPr>
          <p:spPr bwMode="auto">
            <a:xfrm>
              <a:off x="4039356" y="5884547"/>
              <a:ext cx="10579204" cy="8309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2400"/>
                <a:buFont typeface="Consolas"/>
                <a:buNone/>
                <a:defRPr/>
              </a:pPr>
              <a:r>
                <a:rPr lang="es-ES" sz="2400" b="0" i="0" u="none" strike="noStrike" cap="none">
                  <a:solidFill>
                    <a:srgbClr val="595959"/>
                  </a:solidFill>
                  <a:latin typeface="Consolas"/>
                  <a:ea typeface="Consolas"/>
                  <a:cs typeface="Consolas"/>
                </a:rPr>
                <a:t>Se intercambia el elemento de la posición 4(23) con el de la posición 4 (23).</a:t>
              </a:r>
              <a:endParaRPr sz="1400" b="0" i="0" u="none" strike="noStrike" cap="none">
                <a:solidFill>
                  <a:schemeClr val="accent4"/>
                </a:solidFill>
                <a:latin typeface="Consolas"/>
              </a:endParaRPr>
            </a:p>
          </p:txBody>
        </p:sp>
      </p:grpSp>
      <p:sp>
        <p:nvSpPr>
          <p:cNvPr id="55" name="Flecha: hacia abajo 54"/>
          <p:cNvSpPr/>
          <p:nvPr/>
        </p:nvSpPr>
        <p:spPr bwMode="auto">
          <a:xfrm>
            <a:off x="5366957" y="2977556"/>
            <a:ext cx="478672" cy="601661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s-AR"/>
          </a:p>
        </p:txBody>
      </p:sp>
      <p:grpSp>
        <p:nvGrpSpPr>
          <p:cNvPr id="18" name="Grupo 17"/>
          <p:cNvGrpSpPr/>
          <p:nvPr/>
        </p:nvGrpSpPr>
        <p:grpSpPr bwMode="auto">
          <a:xfrm>
            <a:off x="2997782" y="5970730"/>
            <a:ext cx="7646208" cy="614366"/>
            <a:chOff x="2121905" y="1459435"/>
            <a:chExt cx="8012695" cy="614366"/>
          </a:xfrm>
        </p:grpSpPr>
        <p:sp>
          <p:nvSpPr>
            <p:cNvPr id="19" name="Google Shape;118;p8"/>
            <p:cNvSpPr txBox="1"/>
            <p:nvPr/>
          </p:nvSpPr>
          <p:spPr bwMode="auto">
            <a:xfrm>
              <a:off x="2121905" y="1465789"/>
              <a:ext cx="8012695" cy="601661"/>
            </a:xfrm>
            <a:prstGeom prst="rect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  <a:defRPr/>
              </a:pPr>
              <a:endParaRPr sz="1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</a:endParaRPr>
            </a:p>
          </p:txBody>
        </p:sp>
        <p:cxnSp>
          <p:nvCxnSpPr>
            <p:cNvPr id="20" name="Google Shape;120;p8"/>
            <p:cNvCxnSpPr>
              <a:cxnSpLocks/>
            </p:cNvCxnSpPr>
            <p:nvPr/>
          </p:nvCxnSpPr>
          <p:spPr bwMode="auto">
            <a:xfrm>
              <a:off x="3428586" y="146578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1" name="Google Shape;121;p8"/>
            <p:cNvCxnSpPr>
              <a:cxnSpLocks/>
            </p:cNvCxnSpPr>
            <p:nvPr/>
          </p:nvCxnSpPr>
          <p:spPr bwMode="auto">
            <a:xfrm>
              <a:off x="4692099" y="1459439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2" name="Google Shape;133;p8"/>
            <p:cNvSpPr txBox="1"/>
            <p:nvPr/>
          </p:nvSpPr>
          <p:spPr bwMode="auto">
            <a:xfrm>
              <a:off x="2334973" y="1529513"/>
              <a:ext cx="967643" cy="4308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23" name="Google Shape;120;p8"/>
            <p:cNvCxnSpPr>
              <a:cxnSpLocks/>
            </p:cNvCxnSpPr>
            <p:nvPr/>
          </p:nvCxnSpPr>
          <p:spPr bwMode="auto">
            <a:xfrm>
              <a:off x="6215716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121;p8"/>
            <p:cNvCxnSpPr>
              <a:cxnSpLocks/>
            </p:cNvCxnSpPr>
            <p:nvPr/>
          </p:nvCxnSpPr>
          <p:spPr bwMode="auto">
            <a:xfrm>
              <a:off x="7553286" y="145943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sp>
          <p:nvSpPr>
            <p:cNvPr id="25" name="Google Shape;133;p8"/>
            <p:cNvSpPr txBox="1"/>
            <p:nvPr/>
          </p:nvSpPr>
          <p:spPr bwMode="auto">
            <a:xfrm>
              <a:off x="3598485" y="1516697"/>
              <a:ext cx="967644" cy="4436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8" name="Google Shape;133;p8"/>
            <p:cNvSpPr txBox="1"/>
            <p:nvPr/>
          </p:nvSpPr>
          <p:spPr bwMode="auto">
            <a:xfrm>
              <a:off x="4969315" y="1529509"/>
              <a:ext cx="986294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 b="0" i="0" u="none" strike="noStrike" cap="none">
                  <a:solidFill>
                    <a:schemeClr val="dk1"/>
                  </a:solidFill>
                  <a:latin typeface="Consolas"/>
                  <a:ea typeface="Consolas"/>
                  <a:cs typeface="Consolas"/>
                </a:rPr>
                <a:t>7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29" name="Google Shape;133;p8"/>
            <p:cNvSpPr txBox="1"/>
            <p:nvPr/>
          </p:nvSpPr>
          <p:spPr bwMode="auto">
            <a:xfrm>
              <a:off x="6341686" y="1516693"/>
              <a:ext cx="1005156" cy="43084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onsolas"/>
                <a:buNone/>
                <a:defRPr/>
              </a:pPr>
              <a:r>
                <a:rPr lang="en-US" sz="2200">
                  <a:solidFill>
                    <a:schemeClr val="dk1"/>
                  </a:solidFill>
                  <a:latin typeface="Consolas"/>
                </a:rPr>
                <a:t>23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cxnSp>
          <p:nvCxnSpPr>
            <p:cNvPr id="30" name="Google Shape;121;p8"/>
            <p:cNvCxnSpPr>
              <a:cxnSpLocks/>
            </p:cNvCxnSpPr>
            <p:nvPr/>
          </p:nvCxnSpPr>
          <p:spPr bwMode="auto">
            <a:xfrm>
              <a:off x="8870458" y="1465785"/>
              <a:ext cx="0" cy="608012"/>
            </a:xfrm>
            <a:prstGeom prst="straightConnector1">
              <a:avLst/>
            </a:prstGeom>
            <a:noFill/>
            <a:ln w="38100" cap="flat" cmpd="sng">
              <a:solidFill>
                <a:srgbClr val="76717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31" name="Google Shape;133;p8"/>
          <p:cNvSpPr txBox="1"/>
          <p:nvPr/>
        </p:nvSpPr>
        <p:spPr bwMode="auto">
          <a:xfrm>
            <a:off x="8325921" y="6040800"/>
            <a:ext cx="959182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100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7.40741E-7 L 0.07955 -0.0016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1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3" grpId="0" animBg="1"/>
      <p:bldP spid="35" grpId="0"/>
      <p:bldP spid="39" grpId="0"/>
      <p:bldP spid="40" grpId="0"/>
      <p:bldP spid="38" grpId="0"/>
      <p:bldP spid="26" grpId="0"/>
      <p:bldP spid="42" grpId="0"/>
      <p:bldP spid="46" grpId="0" animBg="1"/>
      <p:bldP spid="47" grpId="0"/>
      <p:bldP spid="55" grpId="0" animBg="1"/>
      <p:bldP spid="55" grpId="1" animBg="1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" name="Google Shape;346;p14"/>
          <p:cNvSpPr txBox="1"/>
          <p:nvPr/>
        </p:nvSpPr>
        <p:spPr bwMode="auto">
          <a:xfrm>
            <a:off x="47625" y="644842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Tahoma"/>
              <a:buNone/>
              <a:defRPr/>
            </a:pP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Clase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1-2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Módulo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 </a:t>
            </a:r>
            <a:r>
              <a:rPr lang="en-US" sz="1200" b="0" i="0" u="none" strike="noStrike" cap="none">
                <a:solidFill>
                  <a:srgbClr val="595959"/>
                </a:solidFill>
                <a:latin typeface="Tahoma"/>
                <a:ea typeface="Tahoma"/>
                <a:cs typeface="Tahoma"/>
              </a:rPr>
              <a:t>Imperativo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47" name="Google Shape;347;p14"/>
          <p:cNvSpPr txBox="1"/>
          <p:nvPr/>
        </p:nvSpPr>
        <p:spPr bwMode="auto">
          <a:xfrm>
            <a:off x="936625" y="274637"/>
            <a:ext cx="11104561" cy="741362"/>
          </a:xfrm>
          <a:prstGeom prst="rect">
            <a:avLst/>
          </a:prstGeom>
          <a:solidFill>
            <a:srgbClr val="FFC000"/>
          </a:solidFill>
          <a:ln w="12700" cap="flat" cmpd="sng">
            <a:solidFill>
              <a:srgbClr val="FFC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</a:endParaRPr>
          </a:p>
        </p:txBody>
      </p:sp>
      <p:pic>
        <p:nvPicPr>
          <p:cNvPr id="348" name="Google Shape;348;p14" descr="Imagen que contiene dibujo&#10;&#10;Descripción generada automáticamente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21999" y="177266"/>
            <a:ext cx="936103" cy="936103"/>
          </a:xfrm>
          <a:prstGeom prst="rect">
            <a:avLst/>
          </a:prstGeom>
          <a:noFill/>
          <a:ln>
            <a:noFill/>
          </a:ln>
        </p:spPr>
      </p:pic>
      <p:sp>
        <p:nvSpPr>
          <p:cNvPr id="349" name="Google Shape;349;p14"/>
          <p:cNvSpPr txBox="1"/>
          <p:nvPr/>
        </p:nvSpPr>
        <p:spPr bwMode="auto">
          <a:xfrm>
            <a:off x="1146174" y="273050"/>
            <a:ext cx="859653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/>
            </a:pP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ARREGLOS – 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Ordenación</a:t>
            </a:r>
            <a:r>
              <a:rPr lang="en-US"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SELECCION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50" name="Google Shape;350;p14"/>
          <p:cNvSpPr txBox="1"/>
          <p:nvPr/>
        </p:nvSpPr>
        <p:spPr bwMode="auto">
          <a:xfrm>
            <a:off x="2507797" y="1078266"/>
            <a:ext cx="8258176" cy="5847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Program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ordenar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Const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dimF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...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máxima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longitud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del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arreglo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}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  <a:defRPr/>
            </a:pPr>
            <a:endParaRPr sz="2200" b="0" i="1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Type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TipoElem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...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{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tipo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de 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datos</a:t>
            </a:r>
            <a:r>
              <a:rPr lang="en-US" sz="2200" b="0" i="1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del vector }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Indice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0..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dimF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  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Tvector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=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array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 [ 1..dimF] </a:t>
            </a:r>
            <a:r>
              <a:rPr lang="en-US" sz="22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of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TipoElem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endParaRPr lang="en-US" sz="2200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Var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  a:Tvector;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  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dimL:integer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endParaRPr lang="en-US" sz="2200">
              <a:solidFill>
                <a:schemeClr val="dk1"/>
              </a:solidFill>
              <a:latin typeface="Consolas"/>
            </a:endParaRPr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Begin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 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cargarVector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 (a, 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dimL</a:t>
            </a: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);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>
                <a:solidFill>
                  <a:schemeClr val="dk1"/>
                </a:solidFill>
                <a:latin typeface="Consolas"/>
              </a:rPr>
              <a:t>  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seleccion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 (a, 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dimL</a:t>
            </a:r>
            <a:r>
              <a:rPr lang="en-US" sz="2200">
                <a:solidFill>
                  <a:schemeClr val="dk1"/>
                </a:solidFill>
                <a:latin typeface="Consolas"/>
              </a:rPr>
              <a:t>); </a:t>
            </a:r>
            <a:endParaRPr/>
          </a:p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nsolas"/>
              <a:buNone/>
              <a:defRPr/>
            </a:pPr>
            <a:r>
              <a:rPr lang="en-US" sz="2200" b="0" i="0" u="none" strike="noStrike" cap="none">
                <a:solidFill>
                  <a:schemeClr val="dk1"/>
                </a:solidFill>
                <a:latin typeface="Consolas"/>
              </a:rPr>
              <a:t>End.</a:t>
            </a:r>
            <a:endParaRPr sz="2200" b="0" i="0" u="none" strike="noStrike" cap="none">
              <a:solidFill>
                <a:srgbClr val="000000"/>
              </a:solidFill>
              <a:latin typeface="Consola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3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1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2_HDOfficeLightV0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ONLYOFFICE/8.1.1.27</Application>
  <DocSecurity>0</DocSecurity>
  <PresentationFormat>Panorámica</PresentationFormat>
  <Paragraphs>0</Paragraphs>
  <Slides>13</Slides>
  <Notes>13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Taller de  Programación</dc:title>
  <dc:subject/>
  <dc:creator>Cecilia Verónica Sanz</dc:creator>
  <cp:keywords/>
  <dc:description/>
  <dc:identifier/>
  <dc:language/>
  <cp:lastModifiedBy/>
  <cp:revision>17</cp:revision>
  <dcterms:created xsi:type="dcterms:W3CDTF">2004-03-08T16:29:06Z</dcterms:created>
  <dcterms:modified xsi:type="dcterms:W3CDTF">2024-09-01T20:59:53Z</dcterms:modified>
  <cp:category/>
  <cp:contentStatus/>
  <cp:version/>
</cp:coreProperties>
</file>