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68" r:id="rId5"/>
    <p:sldId id="259" r:id="rId6"/>
    <p:sldId id="269" r:id="rId7"/>
    <p:sldId id="260" r:id="rId8"/>
    <p:sldId id="261" r:id="rId9"/>
    <p:sldId id="262" r:id="rId10"/>
    <p:sldId id="263" r:id="rId11"/>
    <p:sldId id="264" r:id="rId12"/>
    <p:sldId id="266" r:id="rId13"/>
    <p:sldId id="267"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1" d="100"/>
          <a:sy n="51" d="100"/>
        </p:scale>
        <p:origin x="317" y="6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9/10/2024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96605302"/>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28841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55205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
        <p:nvSpPr>
          <p:cNvPr id="1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37192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6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1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58854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2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29591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379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4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73442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0843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5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13543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6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6635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8862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127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7501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18089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5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6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00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0838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257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4897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5407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930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565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5981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303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9/10/2024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9087617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149399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0F0F0F"/>
                </a:solidFill>
                <a:latin typeface="Stencil" panose="040409050D0802020404" pitchFamily="82" charset="0"/>
                <a:cs typeface="Times New Roman" pitchFamily="18" charset="0"/>
              </a:rPr>
              <a:t>Employee Data Analysis using Excel </a:t>
            </a:r>
            <a:r>
              <a:rPr lang="zh-CN" altLang="en-US" sz="3200" b="1" i="0" u="none" strike="noStrike" kern="0" cap="none" spc="0" baseline="0" dirty="0">
                <a:solidFill>
                  <a:srgbClr val="0F0F0F"/>
                </a:solidFill>
                <a:latin typeface="Roboto" pitchFamily="2" charset="0"/>
                <a:ea typeface="宋体" charset="0"/>
                <a:cs typeface="Trebuchet MS" charset="0"/>
              </a:rPr>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
        <p:nvSpPr>
          <p:cNvPr id="47" name="矩形"/>
          <p:cNvSpPr>
            <a:spLocks/>
          </p:cNvSpPr>
          <p:nvPr/>
        </p:nvSpPr>
        <p:spPr>
          <a:xfrm>
            <a:off x="4800600" y="3340836"/>
            <a:ext cx="35052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dirty="0" smtClean="0">
                <a:latin typeface="Arial Rounded MT Bold" pitchFamily="34" charset="0"/>
                <a:cs typeface="Calibri" charset="0"/>
              </a:rPr>
              <a:t>I AKSHARA</a:t>
            </a:r>
            <a:r>
              <a:rPr lang="en-US" altLang="zh-CN" sz="1800" b="0" i="0" u="none" strike="noStrike" kern="1200" cap="none" spc="0" baseline="0" dirty="0" smtClean="0">
                <a:solidFill>
                  <a:schemeClr val="tx1"/>
                </a:solidFill>
                <a:latin typeface="Arial Rounded MT Bold" pitchFamily="34" charset="0"/>
                <a:ea typeface="宋体" charset="0"/>
                <a:cs typeface="Calibri" charset="0"/>
              </a:rPr>
              <a:t> </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8" name="矩形"/>
          <p:cNvSpPr>
            <a:spLocks/>
          </p:cNvSpPr>
          <p:nvPr/>
        </p:nvSpPr>
        <p:spPr>
          <a:xfrm>
            <a:off x="4800600" y="3754142"/>
            <a:ext cx="33528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smtClean="0">
                <a:solidFill>
                  <a:schemeClr val="tx1"/>
                </a:solidFill>
                <a:latin typeface="Arial Rounded MT Bold" pitchFamily="34" charset="0"/>
                <a:ea typeface="宋体" charset="0"/>
                <a:cs typeface="Calibri" charset="0"/>
              </a:rPr>
              <a:t>312216331</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9" name="矩形"/>
          <p:cNvSpPr>
            <a:spLocks/>
          </p:cNvSpPr>
          <p:nvPr/>
        </p:nvSpPr>
        <p:spPr>
          <a:xfrm>
            <a:off x="4800600" y="4095515"/>
            <a:ext cx="28194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Commerce</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
        <p:nvSpPr>
          <p:cNvPr id="50" name="矩形"/>
          <p:cNvSpPr>
            <a:spLocks/>
          </p:cNvSpPr>
          <p:nvPr/>
        </p:nvSpPr>
        <p:spPr>
          <a:xfrm>
            <a:off x="4812323" y="4493127"/>
            <a:ext cx="68580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Shri shankaralal sundarbai shasun Jain college for women </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1065434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755332" y="385444"/>
            <a:ext cx="10681335" cy="64633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1" i="0" u="none" strike="noStrike" kern="0" cap="none" spc="0" baseline="0" dirty="0" smtClean="0">
                <a:solidFill>
                  <a:schemeClr val="tx1"/>
                </a:solidFill>
                <a:latin typeface="Trebuchet MS" charset="0"/>
                <a:cs typeface="Trebuchet MS" charset="0"/>
              </a:rPr>
              <a:t>Department </a:t>
            </a:r>
            <a:r>
              <a:rPr lang="en-US" altLang="zh-CN" sz="3600" b="1" dirty="0" smtClean="0">
                <a:solidFill>
                  <a:schemeClr val="tx1"/>
                </a:solidFill>
                <a:latin typeface="Trebuchet MS" charset="0"/>
                <a:cs typeface="Trebuchet MS" charset="0"/>
              </a:rPr>
              <a:t>wise Employee Count</a:t>
            </a:r>
            <a:endParaRPr lang="zh-CN" altLang="en-US" sz="3600" b="1" i="0" u="none" strike="noStrike" kern="0" cap="none" spc="0" baseline="0" dirty="0">
              <a:solidFill>
                <a:schemeClr val="tx1"/>
              </a:solidFill>
              <a:latin typeface="Trebuchet MS" charset="0"/>
              <a:cs typeface="Trebuchet MS" charset="0"/>
            </a:endParaRPr>
          </a:p>
        </p:txBody>
      </p:sp>
      <p:sp>
        <p:nvSpPr>
          <p:cNvPr id="156" name="矩形"/>
          <p:cNvSpPr>
            <a:spLocks/>
          </p:cNvSpPr>
          <p:nvPr/>
        </p:nvSpPr>
        <p:spPr>
          <a:xfrm>
            <a:off x="335200" y="4509150"/>
            <a:ext cx="7849090" cy="107721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dirty="0" smtClean="0">
                <a:latin typeface="Cambria Math" pitchFamily="18" charset="0"/>
                <a:ea typeface="Cambria Math" pitchFamily="18" charset="0"/>
                <a:cs typeface="Calibri" charset="0"/>
              </a:rPr>
              <a:t>Total </a:t>
            </a:r>
            <a:r>
              <a:rPr lang="en-US" altLang="zh-CN" sz="3200" dirty="0" err="1" smtClean="0">
                <a:latin typeface="Cambria Math" pitchFamily="18" charset="0"/>
                <a:ea typeface="Cambria Math" pitchFamily="18" charset="0"/>
                <a:cs typeface="Calibri" charset="0"/>
              </a:rPr>
              <a:t>no.of</a:t>
            </a:r>
            <a:r>
              <a:rPr lang="en-US" altLang="zh-CN" sz="3200" dirty="0" smtClean="0">
                <a:latin typeface="Cambria Math" pitchFamily="18" charset="0"/>
                <a:ea typeface="Cambria Math" pitchFamily="18" charset="0"/>
                <a:cs typeface="Calibri" charset="0"/>
              </a:rPr>
              <a:t> </a:t>
            </a:r>
            <a:r>
              <a:rPr lang="en-US" altLang="zh-CN" sz="3200" dirty="0" err="1" smtClean="0">
                <a:latin typeface="Cambria Math" pitchFamily="18" charset="0"/>
                <a:ea typeface="Cambria Math" pitchFamily="18" charset="0"/>
                <a:cs typeface="Calibri" charset="0"/>
              </a:rPr>
              <a:t>Dept</a:t>
            </a:r>
            <a:r>
              <a:rPr lang="en-US" altLang="zh-CN" sz="3200" dirty="0" smtClean="0">
                <a:latin typeface="Cambria Math" pitchFamily="18" charset="0"/>
                <a:ea typeface="Cambria Math" pitchFamily="18" charset="0"/>
                <a:cs typeface="Calibri" charset="0"/>
              </a:rPr>
              <a:t> = 7</a:t>
            </a:r>
            <a:r>
              <a:rPr lang="en-US" altLang="zh-CN" sz="3200" b="0" i="0" u="none" strike="noStrike" kern="1200" cap="none" spc="0" baseline="0" dirty="0" smtClean="0">
                <a:solidFill>
                  <a:schemeClr val="tx1"/>
                </a:solidFill>
                <a:latin typeface="Cambria Math" pitchFamily="18" charset="0"/>
                <a:ea typeface="Cambria Math" pitchFamily="18" charset="0"/>
                <a:cs typeface="Calibri" charset="0"/>
              </a:rPr>
              <a:t> </a:t>
            </a:r>
          </a:p>
          <a:p>
            <a:pPr marL="0" indent="0" algn="l">
              <a:lnSpc>
                <a:spcPct val="100000"/>
              </a:lnSpc>
              <a:spcBef>
                <a:spcPts val="0"/>
              </a:spcBef>
              <a:spcAft>
                <a:spcPts val="0"/>
              </a:spcAft>
              <a:buNone/>
            </a:pPr>
            <a:r>
              <a:rPr lang="en-US" altLang="zh-CN" sz="3200" b="0" i="0" u="none" strike="noStrike" kern="1200" cap="none" spc="0" baseline="0" dirty="0" smtClean="0">
                <a:solidFill>
                  <a:schemeClr val="tx1"/>
                </a:solidFill>
                <a:latin typeface="Cambria Math" pitchFamily="18" charset="0"/>
                <a:ea typeface="Cambria Math" pitchFamily="18" charset="0"/>
                <a:cs typeface="Calibri" charset="0"/>
              </a:rPr>
              <a:t> </a:t>
            </a:r>
            <a:r>
              <a:rPr lang="en-US" altLang="zh-CN" sz="3200" b="0" i="0" u="none" strike="noStrike" kern="1200" cap="none" spc="0" baseline="0" dirty="0">
                <a:solidFill>
                  <a:schemeClr val="tx1"/>
                </a:solidFill>
                <a:latin typeface="Cambria Math" pitchFamily="18" charset="0"/>
                <a:ea typeface="Cambria Math" pitchFamily="18" charset="0"/>
                <a:cs typeface="Calibri" charset="0"/>
              </a:rPr>
              <a:t>Gender – Male , Female                                                             </a:t>
            </a:r>
            <a:endParaRPr lang="zh-CN" altLang="en-US" sz="3200" b="0" i="0" u="none" strike="noStrike" kern="1200" cap="none" spc="0" baseline="0" dirty="0">
              <a:solidFill>
                <a:schemeClr val="tx1"/>
              </a:solidFill>
              <a:latin typeface="Cambria Math" pitchFamily="18" charset="0"/>
              <a:ea typeface="Cambria Math" pitchFamily="18" charset="0"/>
              <a:cs typeface="Calibri" charset="0"/>
            </a:endParaRPr>
          </a:p>
        </p:txBody>
      </p:sp>
      <p:pic>
        <p:nvPicPr>
          <p:cNvPr id="2" name="Picture 1"/>
          <p:cNvPicPr>
            <a:picLocks noChangeAspect="1"/>
          </p:cNvPicPr>
          <p:nvPr/>
        </p:nvPicPr>
        <p:blipFill>
          <a:blip r:embed="rId3"/>
          <a:stretch>
            <a:fillRect/>
          </a:stretch>
        </p:blipFill>
        <p:spPr>
          <a:xfrm>
            <a:off x="595397" y="1147003"/>
            <a:ext cx="5509737" cy="3208298"/>
          </a:xfrm>
          <a:prstGeom prst="rect">
            <a:avLst/>
          </a:prstGeom>
        </p:spPr>
      </p:pic>
    </p:spTree>
    <p:extLst>
      <p:ext uri="{BB962C8B-B14F-4D97-AF65-F5344CB8AC3E}">
        <p14:creationId xmlns:p14="http://schemas.microsoft.com/office/powerpoint/2010/main" val="22282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6" name="矩形"/>
          <p:cNvSpPr>
            <a:spLocks/>
          </p:cNvSpPr>
          <p:nvPr/>
        </p:nvSpPr>
        <p:spPr>
          <a:xfrm>
            <a:off x="990600" y="1717928"/>
            <a:ext cx="9525000" cy="58477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3200" b="0" i="0" u="none" strike="noStrike" kern="1200" cap="none" spc="0" baseline="0" dirty="0">
              <a:solidFill>
                <a:schemeClr val="tx1"/>
              </a:solidFill>
              <a:latin typeface="Eras Medium ITC" pitchFamily="34" charset="0"/>
              <a:ea typeface="宋体" charset="0"/>
              <a:cs typeface="Calibri" charset="0"/>
            </a:endParaRPr>
          </a:p>
        </p:txBody>
      </p:sp>
      <p:sp>
        <p:nvSpPr>
          <p:cNvPr id="2" name="Rectangle 1"/>
          <p:cNvSpPr/>
          <p:nvPr/>
        </p:nvSpPr>
        <p:spPr>
          <a:xfrm>
            <a:off x="2159567" y="1319147"/>
            <a:ext cx="7080560" cy="5632311"/>
          </a:xfrm>
          <a:prstGeom prst="rect">
            <a:avLst/>
          </a:prstGeom>
        </p:spPr>
        <p:txBody>
          <a:bodyPr wrap="square">
            <a:spAutoFit/>
          </a:bodyPr>
          <a:lstStyle/>
          <a:p>
            <a:r>
              <a:rPr lang="en-GB" b="1" dirty="0"/>
              <a:t>Here is a Python code snippet to display the summary of key findings</a:t>
            </a:r>
            <a:r>
              <a:rPr lang="en-GB" dirty="0" smtClean="0"/>
              <a:t>:</a:t>
            </a:r>
          </a:p>
          <a:p>
            <a:endParaRPr lang="en-GB" dirty="0"/>
          </a:p>
          <a:p>
            <a:endParaRPr lang="en-GB" dirty="0" smtClean="0"/>
          </a:p>
          <a:p>
            <a:r>
              <a:rPr lang="en-GB" dirty="0" smtClean="0"/>
              <a:t># </a:t>
            </a:r>
            <a:r>
              <a:rPr lang="en-GB" dirty="0"/>
              <a:t>Summary of Key </a:t>
            </a:r>
            <a:r>
              <a:rPr lang="en-GB" dirty="0" err="1"/>
              <a:t>Findingsprint</a:t>
            </a:r>
            <a:r>
              <a:rPr lang="en-GB" dirty="0"/>
              <a:t>("Summary of Key Findings</a:t>
            </a:r>
            <a:r>
              <a:rPr lang="en-GB" dirty="0" smtClean="0"/>
              <a:t>:")</a:t>
            </a:r>
          </a:p>
          <a:p>
            <a:endParaRPr lang="en-GB" dirty="0" smtClean="0"/>
          </a:p>
          <a:p>
            <a:r>
              <a:rPr lang="en-GB" dirty="0" smtClean="0"/>
              <a:t># </a:t>
            </a:r>
            <a:r>
              <a:rPr lang="en-GB" dirty="0"/>
              <a:t>Average </a:t>
            </a:r>
            <a:r>
              <a:rPr lang="en-GB" dirty="0" err="1"/>
              <a:t>Salaryprint</a:t>
            </a:r>
            <a:r>
              <a:rPr lang="en-GB" dirty="0"/>
              <a:t>(f"*Average Salary:* ₹{450000} (Sales department</a:t>
            </a:r>
            <a:r>
              <a:rPr lang="en-GB" dirty="0" smtClean="0"/>
              <a:t>)")</a:t>
            </a:r>
          </a:p>
          <a:p>
            <a:endParaRPr lang="en-GB" dirty="0" smtClean="0"/>
          </a:p>
          <a:p>
            <a:r>
              <a:rPr lang="en-GB" dirty="0" smtClean="0"/>
              <a:t># </a:t>
            </a:r>
            <a:r>
              <a:rPr lang="en-GB" dirty="0"/>
              <a:t>Age </a:t>
            </a:r>
            <a:r>
              <a:rPr lang="en-GB" dirty="0" err="1"/>
              <a:t>Distributionprint</a:t>
            </a:r>
            <a:r>
              <a:rPr lang="en-GB" dirty="0"/>
              <a:t>("*Age Distribution:* Majority (60%) of employees are between 25-35 years old</a:t>
            </a:r>
            <a:r>
              <a:rPr lang="en-GB" dirty="0" smtClean="0"/>
              <a:t>")</a:t>
            </a:r>
          </a:p>
          <a:p>
            <a:endParaRPr lang="en-GB" dirty="0" smtClean="0"/>
          </a:p>
          <a:p>
            <a:r>
              <a:rPr lang="en-GB" dirty="0" smtClean="0"/>
              <a:t># </a:t>
            </a:r>
            <a:r>
              <a:rPr lang="en-GB" dirty="0"/>
              <a:t>Top </a:t>
            </a:r>
            <a:r>
              <a:rPr lang="en-GB" dirty="0" err="1"/>
              <a:t>Earnersprint</a:t>
            </a:r>
            <a:r>
              <a:rPr lang="en-GB" dirty="0"/>
              <a:t>("*Top Earners:* Top 10 highest-paid employees earn more than ₹{800000</a:t>
            </a:r>
            <a:r>
              <a:rPr lang="en-GB" dirty="0" smtClean="0"/>
              <a:t>}")</a:t>
            </a:r>
          </a:p>
          <a:p>
            <a:endParaRPr lang="en-GB" dirty="0" smtClean="0"/>
          </a:p>
          <a:p>
            <a:r>
              <a:rPr lang="en-GB" dirty="0" smtClean="0"/>
              <a:t># </a:t>
            </a:r>
            <a:r>
              <a:rPr lang="en-GB" dirty="0"/>
              <a:t>Department </a:t>
            </a:r>
            <a:r>
              <a:rPr lang="en-GB" dirty="0" err="1"/>
              <a:t>Strengthprint</a:t>
            </a:r>
            <a:r>
              <a:rPr lang="en-GB" dirty="0"/>
              <a:t>("*Department Strength:* IT department has the most employees (30% of total workforce</a:t>
            </a:r>
            <a:r>
              <a:rPr lang="en-GB" dirty="0" smtClean="0"/>
              <a:t>)")</a:t>
            </a:r>
          </a:p>
          <a:p>
            <a:endParaRPr lang="en-GB" dirty="0" smtClean="0"/>
          </a:p>
          <a:p>
            <a:endParaRPr lang="en-GB" dirty="0"/>
          </a:p>
          <a:p>
            <a:endParaRPr lang="en-GB" dirty="0" smtClean="0"/>
          </a:p>
        </p:txBody>
      </p:sp>
    </p:spTree>
    <p:extLst>
      <p:ext uri="{BB962C8B-B14F-4D97-AF65-F5344CB8AC3E}">
        <p14:creationId xmlns:p14="http://schemas.microsoft.com/office/powerpoint/2010/main" val="1794649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12</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2" name="Rectangle 1"/>
          <p:cNvSpPr/>
          <p:nvPr/>
        </p:nvSpPr>
        <p:spPr>
          <a:xfrm>
            <a:off x="623240" y="1340710"/>
            <a:ext cx="8520760" cy="3139321"/>
          </a:xfrm>
          <a:prstGeom prst="rect">
            <a:avLst/>
          </a:prstGeom>
        </p:spPr>
        <p:txBody>
          <a:bodyPr wrap="square">
            <a:spAutoFit/>
          </a:bodyPr>
          <a:lstStyle/>
          <a:p>
            <a:r>
              <a:rPr lang="en-GB" b="1" dirty="0"/>
              <a:t>Key Findings</a:t>
            </a:r>
            <a:r>
              <a:rPr lang="en-GB" dirty="0"/>
              <a:t>:- </a:t>
            </a:r>
            <a:endParaRPr lang="en-GB" dirty="0" smtClean="0"/>
          </a:p>
          <a:p>
            <a:endParaRPr lang="en-GB" dirty="0"/>
          </a:p>
          <a:p>
            <a:r>
              <a:rPr lang="en-GB" b="1" dirty="0" smtClean="0"/>
              <a:t>Average </a:t>
            </a:r>
            <a:r>
              <a:rPr lang="en-GB" b="1" dirty="0"/>
              <a:t>Salary</a:t>
            </a:r>
            <a:r>
              <a:rPr lang="en-GB" dirty="0"/>
              <a:t>: ₹4,50,000 (Sales department</a:t>
            </a:r>
            <a:r>
              <a:rPr lang="en-GB" dirty="0" smtClean="0"/>
              <a:t>)-</a:t>
            </a:r>
          </a:p>
          <a:p>
            <a:endParaRPr lang="en-GB" dirty="0"/>
          </a:p>
          <a:p>
            <a:r>
              <a:rPr lang="en-GB" dirty="0" smtClean="0"/>
              <a:t> </a:t>
            </a:r>
            <a:r>
              <a:rPr lang="en-GB" b="1" dirty="0"/>
              <a:t>Age Distribution: Majority </a:t>
            </a:r>
            <a:r>
              <a:rPr lang="en-GB" dirty="0"/>
              <a:t>(60%) of employees are between 25-35 years old- Top Earners: </a:t>
            </a:r>
            <a:endParaRPr lang="en-GB" dirty="0" smtClean="0"/>
          </a:p>
          <a:p>
            <a:endParaRPr lang="en-GB" dirty="0"/>
          </a:p>
          <a:p>
            <a:r>
              <a:rPr lang="en-GB" dirty="0" smtClean="0"/>
              <a:t>Top </a:t>
            </a:r>
            <a:r>
              <a:rPr lang="en-GB" dirty="0"/>
              <a:t>10 highest-paid employees earn more than ₹</a:t>
            </a:r>
            <a:r>
              <a:rPr lang="en-GB" dirty="0" smtClean="0"/>
              <a:t>8,00,000-</a:t>
            </a:r>
          </a:p>
          <a:p>
            <a:endParaRPr lang="en-GB" dirty="0"/>
          </a:p>
          <a:p>
            <a:r>
              <a:rPr lang="en-GB" dirty="0" smtClean="0"/>
              <a:t> </a:t>
            </a:r>
            <a:r>
              <a:rPr lang="en-GB" b="1" dirty="0"/>
              <a:t>Department Strength</a:t>
            </a:r>
            <a:r>
              <a:rPr lang="en-GB" dirty="0"/>
              <a:t>: IT department has the most employees (30% of total workforce)</a:t>
            </a:r>
            <a:endParaRPr lang="en-IN" dirty="0"/>
          </a:p>
        </p:txBody>
      </p:sp>
    </p:spTree>
    <p:extLst>
      <p:ext uri="{BB962C8B-B14F-4D97-AF65-F5344CB8AC3E}">
        <p14:creationId xmlns:p14="http://schemas.microsoft.com/office/powerpoint/2010/main" val="824661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0" name="矩形"/>
          <p:cNvSpPr>
            <a:spLocks/>
          </p:cNvSpPr>
          <p:nvPr/>
        </p:nvSpPr>
        <p:spPr>
          <a:xfrm>
            <a:off x="1066800" y="1600200"/>
            <a:ext cx="7467600"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dirty="0">
                <a:solidFill>
                  <a:schemeClr val="tx1"/>
                </a:solidFill>
                <a:latin typeface="Aptos Narrow" pitchFamily="34" charset="0"/>
                <a:ea typeface="宋体" charset="0"/>
                <a:cs typeface="Calibri" charset="0"/>
              </a:rPr>
              <a:t>In summary, a comprehensive conclusion for a data analysis in a research study involves a strategic synthesis of key finding of </a:t>
            </a:r>
            <a:r>
              <a:rPr lang="en-US" altLang="zh-CN" sz="2800" b="0" i="0" u="none" strike="noStrike" kern="1200" cap="none" spc="0" baseline="0" dirty="0" smtClean="0">
                <a:solidFill>
                  <a:schemeClr val="tx1"/>
                </a:solidFill>
                <a:latin typeface="Aptos Narrow" pitchFamily="34" charset="0"/>
                <a:ea typeface="宋体" charset="0"/>
                <a:cs typeface="Calibri" charset="0"/>
              </a:rPr>
              <a:t>the</a:t>
            </a:r>
            <a:r>
              <a:rPr lang="en-US" altLang="zh-CN" sz="2800" b="0" i="0" u="none" strike="noStrike" kern="1200" cap="none" spc="0" dirty="0" smtClean="0">
                <a:solidFill>
                  <a:schemeClr val="tx1"/>
                </a:solidFill>
                <a:latin typeface="Aptos Narrow" pitchFamily="34" charset="0"/>
                <a:ea typeface="宋体" charset="0"/>
                <a:cs typeface="Calibri" charset="0"/>
              </a:rPr>
              <a:t> Salary</a:t>
            </a:r>
            <a:r>
              <a:rPr lang="en-US" altLang="zh-CN" sz="2800" b="0" i="0" u="none" strike="noStrike" kern="1200" cap="none" spc="0" baseline="0" dirty="0" smtClean="0">
                <a:solidFill>
                  <a:schemeClr val="tx1"/>
                </a:solidFill>
                <a:latin typeface="Aptos Narrow" pitchFamily="34" charset="0"/>
                <a:ea typeface="宋体" charset="0"/>
                <a:cs typeface="Calibri" charset="0"/>
              </a:rPr>
              <a:t> </a:t>
            </a:r>
            <a:r>
              <a:rPr lang="en-US" altLang="zh-CN" sz="2800" b="0" i="0" u="none" strike="noStrike" kern="1200" cap="none" spc="0" baseline="0" dirty="0">
                <a:solidFill>
                  <a:schemeClr val="tx1"/>
                </a:solidFill>
                <a:latin typeface="Aptos Narrow" pitchFamily="34" charset="0"/>
                <a:ea typeface="宋体" charset="0"/>
                <a:cs typeface="Calibri" charset="0"/>
              </a:rPr>
              <a:t>level </a:t>
            </a:r>
            <a:r>
              <a:rPr lang="en-US" altLang="zh-CN" sz="2800" b="0" i="0" u="none" strike="noStrike" kern="1200" cap="none" spc="0" baseline="0" dirty="0" smtClean="0">
                <a:solidFill>
                  <a:schemeClr val="tx1"/>
                </a:solidFill>
                <a:latin typeface="Aptos Narrow" pitchFamily="34" charset="0"/>
                <a:ea typeface="宋体" charset="0"/>
                <a:cs typeface="Calibri" charset="0"/>
              </a:rPr>
              <a:t>of</a:t>
            </a:r>
            <a:r>
              <a:rPr lang="en-US" altLang="zh-CN" sz="2800" b="0" i="0" u="none" strike="noStrike" kern="1200" cap="none" spc="0" dirty="0" smtClean="0">
                <a:solidFill>
                  <a:schemeClr val="tx1"/>
                </a:solidFill>
                <a:latin typeface="Aptos Narrow" pitchFamily="34" charset="0"/>
                <a:ea typeface="宋体" charset="0"/>
                <a:cs typeface="Calibri" charset="0"/>
              </a:rPr>
              <a:t> </a:t>
            </a:r>
            <a:r>
              <a:rPr lang="en-US" altLang="zh-CN" sz="2800" b="0" i="0" u="none" strike="noStrike" kern="1200" cap="none" spc="0" baseline="0" dirty="0" smtClean="0">
                <a:solidFill>
                  <a:schemeClr val="tx1"/>
                </a:solidFill>
                <a:latin typeface="Aptos Narrow" pitchFamily="34" charset="0"/>
                <a:ea typeface="宋体" charset="0"/>
                <a:cs typeface="Calibri" charset="0"/>
              </a:rPr>
              <a:t>employee </a:t>
            </a:r>
            <a:r>
              <a:rPr lang="en-US" altLang="zh-CN" sz="2800" b="0" i="0" u="none" strike="noStrike" kern="1200" cap="none" spc="0" baseline="0" dirty="0">
                <a:solidFill>
                  <a:schemeClr val="tx1"/>
                </a:solidFill>
                <a:latin typeface="Aptos Narrow" pitchFamily="34" charset="0"/>
                <a:ea typeface="宋体" charset="0"/>
                <a:cs typeface="Calibri" charset="0"/>
              </a:rPr>
              <a:t>specifically and their implications,  contribution to the </a:t>
            </a:r>
            <a:r>
              <a:rPr lang="en-US" altLang="zh-CN" sz="2800" b="0" i="0" u="none" strike="noStrike" kern="1200" cap="none" spc="0" baseline="0" dirty="0" err="1">
                <a:solidFill>
                  <a:schemeClr val="tx1"/>
                </a:solidFill>
                <a:latin typeface="Aptos Narrow" pitchFamily="34" charset="0"/>
                <a:ea typeface="宋体" charset="0"/>
                <a:cs typeface="Calibri" charset="0"/>
              </a:rPr>
              <a:t>organisation</a:t>
            </a:r>
            <a:r>
              <a:rPr lang="en-US" altLang="zh-CN" sz="2800" b="0" i="0" u="none" strike="noStrike" kern="1200" cap="none" spc="0" baseline="0" dirty="0">
                <a:solidFill>
                  <a:schemeClr val="tx1"/>
                </a:solidFill>
                <a:latin typeface="Aptos Narrow" pitchFamily="34" charset="0"/>
                <a:ea typeface="宋体" charset="0"/>
                <a:cs typeface="Calibri" charset="0"/>
              </a:rPr>
              <a:t> as a brief </a:t>
            </a:r>
            <a:r>
              <a:rPr lang="en-US" altLang="zh-CN" sz="1800" b="0" i="0" u="none" strike="noStrike" kern="1200" cap="none" spc="0" baseline="0" dirty="0">
                <a:solidFill>
                  <a:schemeClr val="tx1"/>
                </a:solidFill>
                <a:latin typeface="Calibri" charset="0"/>
                <a:ea typeface="宋体" charset="0"/>
                <a:cs typeface="Calibri" charset="0"/>
              </a:rPr>
              <a:t>. </a:t>
            </a:r>
            <a:endParaRPr lang="zh-CN" altLang="en-US" sz="18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7453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 name="曲线"/>
          <p:cNvSpPr>
            <a:spLocks/>
          </p:cNvSpPr>
          <p:nvPr/>
        </p:nvSpPr>
        <p:spPr>
          <a:xfrm>
            <a:off x="-2" y="-57552"/>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6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0"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7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3"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5"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2" name="文本框"/>
          <p:cNvSpPr>
            <a:spLocks noGrp="1"/>
          </p:cNvSpPr>
          <p:nvPr>
            <p:ph type="title"/>
          </p:nvPr>
        </p:nvSpPr>
        <p:spPr>
          <a:xfrm>
            <a:off x="378044" y="260560"/>
            <a:ext cx="5171062" cy="67069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dirty="0">
                <a:solidFill>
                  <a:schemeClr val="tx1"/>
                </a:solidFill>
                <a:latin typeface="Stencil" panose="040409050D0802020404" pitchFamily="82" charset="0"/>
                <a:cs typeface="Trebuchet MS" charset="0"/>
              </a:rPr>
              <a:t>PROJECT</a:t>
            </a:r>
            <a:r>
              <a:rPr lang="en-US" altLang="zh-CN" sz="4250" b="1" i="0" u="none" strike="noStrike" kern="0" cap="none" spc="-85" baseline="0" dirty="0">
                <a:solidFill>
                  <a:schemeClr val="tx1"/>
                </a:solidFill>
                <a:latin typeface="Stencil" panose="040409050D0802020404" pitchFamily="82" charset="0"/>
                <a:cs typeface="Trebuchet MS" charset="0"/>
              </a:rPr>
              <a:t> </a:t>
            </a:r>
            <a:r>
              <a:rPr lang="en-US" altLang="zh-CN" sz="4250" b="1" i="0" u="none" strike="noStrike" kern="0" cap="none" spc="25" baseline="0" dirty="0">
                <a:solidFill>
                  <a:schemeClr val="tx1"/>
                </a:solidFill>
                <a:latin typeface="Stencil" panose="040409050D0802020404" pitchFamily="82" charset="0"/>
                <a:cs typeface="Trebuchet MS" charset="0"/>
              </a:rPr>
              <a:t>TITLE</a:t>
            </a:r>
            <a:endParaRPr lang="zh-CN" altLang="en-US" sz="4250" b="1" i="0" u="none" strike="noStrike" kern="0" cap="none" spc="0" baseline="0" dirty="0">
              <a:solidFill>
                <a:schemeClr val="tx1"/>
              </a:solidFill>
              <a:latin typeface="Stencil" panose="040409050D0802020404" pitchFamily="82" charset="0"/>
              <a:cs typeface="Trebuchet MS"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4"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7"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3525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0"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92"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3"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4"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95"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6"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7"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8"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2"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3"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105"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7"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9"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1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1" name="矩形"/>
          <p:cNvSpPr>
            <a:spLocks/>
          </p:cNvSpPr>
          <p:nvPr/>
        </p:nvSpPr>
        <p:spPr>
          <a:xfrm>
            <a:off x="2509806" y="1041533"/>
            <a:ext cx="5029200" cy="526297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dirty="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dirty="0" smtClean="0">
                <a:solidFill>
                  <a:srgbClr val="0D0D0D"/>
                </a:solidFill>
                <a:latin typeface="Times New Roman" pitchFamily="18" charset="0"/>
                <a:cs typeface="Times New Roman" pitchFamily="18" charset="0"/>
              </a:rPr>
              <a:t>Introduction</a:t>
            </a:r>
            <a:endParaRPr lang="en-US" altLang="zh-CN" sz="2800" b="0" i="0" u="none" strike="noStrike" kern="1200" cap="none" spc="0" baseline="0" dirty="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dirty="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dirty="0">
                <a:solidFill>
                  <a:srgbClr val="0D0D0D"/>
                </a:solidFill>
                <a:latin typeface="Times New Roman" pitchFamily="18" charset="0"/>
                <a:cs typeface="Times New Roman" pitchFamily="18" charset="0"/>
              </a:rPr>
              <a:t> </a:t>
            </a:r>
            <a:r>
              <a:rPr lang="en-US" altLang="zh-CN" sz="2800" dirty="0" smtClean="0">
                <a:solidFill>
                  <a:srgbClr val="0D0D0D"/>
                </a:solidFill>
                <a:latin typeface="Times New Roman" pitchFamily="18" charset="0"/>
                <a:cs typeface="Times New Roman" pitchFamily="18" charset="0"/>
              </a:rPr>
              <a:t>Average Salary </a:t>
            </a:r>
            <a:endParaRPr lang="en-US" altLang="zh-CN" sz="2800" b="0" i="0" u="none" strike="noStrike" kern="1200" cap="none" spc="0" baseline="0" dirty="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dirty="0" smtClean="0">
                <a:solidFill>
                  <a:srgbClr val="0D0D0D"/>
                </a:solidFill>
                <a:latin typeface="Times New Roman" pitchFamily="18" charset="0"/>
                <a:ea typeface="宋体" charset="0"/>
                <a:cs typeface="Times New Roman" pitchFamily="18" charset="0"/>
              </a:rPr>
              <a:t>Employee </a:t>
            </a:r>
            <a:r>
              <a:rPr lang="en-US" altLang="zh-CN" sz="2800" dirty="0">
                <a:solidFill>
                  <a:srgbClr val="0D0D0D"/>
                </a:solidFill>
                <a:latin typeface="Times New Roman" pitchFamily="18" charset="0"/>
                <a:cs typeface="Times New Roman" pitchFamily="18" charset="0"/>
              </a:rPr>
              <a:t>A</a:t>
            </a:r>
            <a:r>
              <a:rPr lang="en-US" altLang="zh-CN" sz="2800" b="0" i="0" u="none" strike="noStrike" kern="1200" cap="none" spc="0" baseline="0" dirty="0" smtClean="0">
                <a:solidFill>
                  <a:srgbClr val="0D0D0D"/>
                </a:solidFill>
                <a:latin typeface="Times New Roman" pitchFamily="18" charset="0"/>
                <a:ea typeface="宋体" charset="0"/>
                <a:cs typeface="Times New Roman" pitchFamily="18" charset="0"/>
              </a:rPr>
              <a:t>ge Distribution</a:t>
            </a:r>
            <a:endParaRPr lang="en-US" altLang="zh-CN" sz="2800" b="0" i="0" u="none" strike="noStrike" kern="1200" cap="none" spc="0" baseline="0" dirty="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dirty="0">
                <a:solidFill>
                  <a:srgbClr val="0D0D0D"/>
                </a:solidFill>
                <a:latin typeface="Times New Roman" pitchFamily="18" charset="0"/>
                <a:cs typeface="Times New Roman" pitchFamily="18" charset="0"/>
              </a:rPr>
              <a:t> </a:t>
            </a:r>
            <a:r>
              <a:rPr lang="en-US" altLang="zh-CN" sz="2800" dirty="0" smtClean="0">
                <a:solidFill>
                  <a:srgbClr val="0D0D0D"/>
                </a:solidFill>
                <a:latin typeface="Times New Roman" pitchFamily="18" charset="0"/>
                <a:cs typeface="Times New Roman" pitchFamily="18" charset="0"/>
              </a:rPr>
              <a:t>Highest Paid Employee</a:t>
            </a:r>
            <a:endParaRPr lang="en-US" altLang="zh-CN" sz="2800" b="0" i="0" u="none" strike="noStrike" kern="1200" cap="none" spc="0" baseline="0" dirty="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dirty="0">
                <a:solidFill>
                  <a:srgbClr val="0D0D0D"/>
                </a:solidFill>
                <a:latin typeface="Times New Roman" pitchFamily="18" charset="0"/>
                <a:cs typeface="Times New Roman" pitchFamily="18" charset="0"/>
              </a:rPr>
              <a:t> </a:t>
            </a:r>
            <a:r>
              <a:rPr lang="en-US" altLang="zh-CN" sz="2800" dirty="0" smtClean="0">
                <a:solidFill>
                  <a:srgbClr val="0D0D0D"/>
                </a:solidFill>
                <a:latin typeface="Times New Roman" pitchFamily="18" charset="0"/>
                <a:cs typeface="Times New Roman" pitchFamily="18" charset="0"/>
              </a:rPr>
              <a:t>Department Wise Employee Count</a:t>
            </a:r>
            <a:endParaRPr lang="en-US" altLang="zh-CN" sz="2800" b="0" i="0" u="none" strike="noStrike" kern="1200" cap="none" spc="0" baseline="0" dirty="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dirty="0">
                <a:solidFill>
                  <a:srgbClr val="0D0D0D"/>
                </a:solidFill>
                <a:latin typeface="Times New Roman" pitchFamily="18" charset="0"/>
                <a:cs typeface="Times New Roman" pitchFamily="18" charset="0"/>
              </a:rPr>
              <a:t> </a:t>
            </a:r>
            <a:r>
              <a:rPr lang="en-US" altLang="zh-CN" sz="2800" dirty="0" smtClean="0">
                <a:solidFill>
                  <a:srgbClr val="0D0D0D"/>
                </a:solidFill>
                <a:latin typeface="Times New Roman" pitchFamily="18" charset="0"/>
                <a:cs typeface="Times New Roman" pitchFamily="18" charset="0"/>
              </a:rPr>
              <a:t>Key Insights and </a:t>
            </a:r>
            <a:r>
              <a:rPr lang="en-US" altLang="zh-CN" sz="2800" dirty="0" err="1" smtClean="0">
                <a:solidFill>
                  <a:srgbClr val="0D0D0D"/>
                </a:solidFill>
                <a:latin typeface="Times New Roman" pitchFamily="18" charset="0"/>
                <a:cs typeface="Times New Roman" pitchFamily="18" charset="0"/>
              </a:rPr>
              <a:t>Recommandations</a:t>
            </a:r>
            <a:endParaRPr lang="en-US" altLang="zh-CN" sz="2800" b="0" i="0" u="none" strike="noStrike" kern="1200" cap="none" spc="0" baseline="0" dirty="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dirty="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3211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30887"/>
          </a:xfrm>
        </p:spPr>
        <p:txBody>
          <a:bodyPr/>
          <a:lstStyle/>
          <a:p>
            <a:r>
              <a:rPr lang="en-GB" dirty="0" smtClean="0">
                <a:latin typeface="Stencil" panose="040409050D0802020404" pitchFamily="82" charset="0"/>
              </a:rPr>
              <a:t> </a:t>
            </a:r>
            <a:r>
              <a:rPr lang="en-GB" sz="2800" dirty="0" smtClean="0">
                <a:latin typeface="Stencil" panose="040409050D0802020404" pitchFamily="82" charset="0"/>
              </a:rPr>
              <a:t>dataset</a:t>
            </a:r>
            <a:r>
              <a:rPr lang="en-GB" dirty="0" smtClean="0">
                <a:latin typeface="Stencil" panose="040409050D0802020404" pitchFamily="82" charset="0"/>
              </a:rPr>
              <a:t> </a:t>
            </a:r>
            <a:endParaRPr lang="en-IN" dirty="0">
              <a:latin typeface="Stencil" panose="040409050D0802020404" pitchFamily="82" charset="0"/>
            </a:endParaRPr>
          </a:p>
        </p:txBody>
      </p:sp>
      <p:pic>
        <p:nvPicPr>
          <p:cNvPr id="3" name="Picture 2"/>
          <p:cNvPicPr>
            <a:picLocks noChangeAspect="1"/>
          </p:cNvPicPr>
          <p:nvPr/>
        </p:nvPicPr>
        <p:blipFill>
          <a:blip r:embed="rId2"/>
          <a:stretch>
            <a:fillRect/>
          </a:stretch>
        </p:blipFill>
        <p:spPr>
          <a:xfrm>
            <a:off x="479220" y="1268700"/>
            <a:ext cx="6710495" cy="4104570"/>
          </a:xfrm>
          <a:prstGeom prst="rect">
            <a:avLst/>
          </a:prstGeom>
        </p:spPr>
      </p:pic>
    </p:spTree>
    <p:extLst>
      <p:ext uri="{BB962C8B-B14F-4D97-AF65-F5344CB8AC3E}">
        <p14:creationId xmlns:p14="http://schemas.microsoft.com/office/powerpoint/2010/main" val="149684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8"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spc="-20" dirty="0" smtClean="0">
                <a:solidFill>
                  <a:schemeClr val="tx1"/>
                </a:solidFill>
                <a:latin typeface="Trebuchet MS" charset="0"/>
                <a:cs typeface="Trebuchet MS" charset="0"/>
              </a:rPr>
              <a:t>Average Salary </a:t>
            </a:r>
            <a:endParaRPr lang="zh-CN" altLang="en-US" sz="4250" b="1" i="0" u="none" strike="noStrike" kern="0" cap="none" spc="0" baseline="0" dirty="0">
              <a:solidFill>
                <a:schemeClr val="tx1"/>
              </a:solidFill>
              <a:latin typeface="Trebuchet MS" charset="0"/>
              <a:ea typeface="宋体" charset="0"/>
              <a:cs typeface="Trebuchet MS" charset="0"/>
            </a:endParaRPr>
          </a:p>
        </p:txBody>
      </p:sp>
      <p:pic>
        <p:nvPicPr>
          <p:cNvPr id="11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834071" y="1456285"/>
            <a:ext cx="7172325" cy="286232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dirty="0">
                <a:solidFill>
                  <a:schemeClr val="tx1"/>
                </a:solidFill>
                <a:latin typeface="Bell MT" pitchFamily="18" charset="0"/>
                <a:ea typeface="宋体" charset="0"/>
                <a:cs typeface="Calibri" charset="0"/>
              </a:rPr>
              <a:t>A  large dataset of employee information in Excel, including personal details, job roles, performance metrics, and attendance records. </a:t>
            </a:r>
            <a:endParaRPr lang="zh-CN" altLang="en-US" sz="3600" b="0" i="0" u="none" strike="noStrike" kern="1200" cap="none" spc="0" baseline="0" dirty="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207915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220" y="620610"/>
            <a:ext cx="8569190" cy="5262979"/>
          </a:xfrm>
        </p:spPr>
        <p:txBody>
          <a:bodyPr/>
          <a:lstStyle/>
          <a:p>
            <a:r>
              <a:rPr lang="en-GB" dirty="0">
                <a:latin typeface="Bell MT" panose="02020503060305020303" pitchFamily="18" charset="0"/>
              </a:rPr>
              <a:t>I hope this note finds you well. As part of our ongoing analysis of our company's financials, I wanted to share some insights regarding the average salaries across different departments within our organization, all figures mentioned in Indian Rupees (INR</a:t>
            </a:r>
            <a:r>
              <a:rPr lang="en-GB" dirty="0" smtClean="0">
                <a:latin typeface="Bell MT" panose="02020503060305020303" pitchFamily="18" charset="0"/>
              </a:rPr>
              <a:t>).</a:t>
            </a:r>
            <a:br>
              <a:rPr lang="en-GB" dirty="0" smtClean="0">
                <a:latin typeface="Bell MT" panose="02020503060305020303" pitchFamily="18" charset="0"/>
              </a:rPr>
            </a:br>
            <a:r>
              <a:rPr lang="en-GB" dirty="0">
                <a:latin typeface="Bell MT" panose="02020503060305020303" pitchFamily="18" charset="0"/>
              </a:rPr>
              <a:t/>
            </a:r>
            <a:br>
              <a:rPr lang="en-GB" dirty="0">
                <a:latin typeface="Bell MT" panose="02020503060305020303" pitchFamily="18" charset="0"/>
              </a:rPr>
            </a:br>
            <a:r>
              <a:rPr lang="en-GB" dirty="0" smtClean="0">
                <a:latin typeface="Bell MT" panose="02020503060305020303" pitchFamily="18" charset="0"/>
              </a:rPr>
              <a:t>1</a:t>
            </a:r>
            <a:r>
              <a:rPr lang="en-GB" dirty="0">
                <a:latin typeface="Bell MT" panose="02020503060305020303" pitchFamily="18" charset="0"/>
              </a:rPr>
              <a:t>. Engineering Department:   - Average Salary: INR 800,000 per annum   - Breakdown: Software Engineers INR 900,000, Mechanical Engineers INR </a:t>
            </a:r>
            <a:r>
              <a:rPr lang="en-GB" dirty="0" smtClean="0">
                <a:latin typeface="Bell MT" panose="02020503060305020303" pitchFamily="18" charset="0"/>
              </a:rPr>
              <a:t>750,000</a:t>
            </a:r>
            <a:br>
              <a:rPr lang="en-GB" dirty="0" smtClean="0">
                <a:latin typeface="Bell MT" panose="02020503060305020303" pitchFamily="18" charset="0"/>
              </a:rPr>
            </a:br>
            <a:r>
              <a:rPr lang="en-GB" dirty="0">
                <a:latin typeface="Bell MT" panose="02020503060305020303" pitchFamily="18" charset="0"/>
              </a:rPr>
              <a:t/>
            </a:r>
            <a:br>
              <a:rPr lang="en-GB" dirty="0">
                <a:latin typeface="Bell MT" panose="02020503060305020303" pitchFamily="18" charset="0"/>
              </a:rPr>
            </a:br>
            <a:r>
              <a:rPr lang="en-GB" dirty="0" smtClean="0">
                <a:latin typeface="Bell MT" panose="02020503060305020303" pitchFamily="18" charset="0"/>
              </a:rPr>
              <a:t>2</a:t>
            </a:r>
            <a:r>
              <a:rPr lang="en-GB" dirty="0">
                <a:latin typeface="Bell MT" panose="02020503060305020303" pitchFamily="18" charset="0"/>
              </a:rPr>
              <a:t>. Finance Department:   - Average Salary: INR 900,000 per annum   - Breakdown: Financial Analysts INR 850,000, Accountants INR </a:t>
            </a:r>
            <a:r>
              <a:rPr lang="en-GB" dirty="0" smtClean="0">
                <a:latin typeface="Bell MT" panose="02020503060305020303" pitchFamily="18" charset="0"/>
              </a:rPr>
              <a:t>920,000</a:t>
            </a:r>
            <a:br>
              <a:rPr lang="en-GB" dirty="0" smtClean="0">
                <a:latin typeface="Bell MT" panose="02020503060305020303" pitchFamily="18" charset="0"/>
              </a:rPr>
            </a:br>
            <a:r>
              <a:rPr lang="en-GB" dirty="0">
                <a:latin typeface="Bell MT" panose="02020503060305020303" pitchFamily="18" charset="0"/>
              </a:rPr>
              <a:t/>
            </a:r>
            <a:br>
              <a:rPr lang="en-GB" dirty="0">
                <a:latin typeface="Bell MT" panose="02020503060305020303" pitchFamily="18" charset="0"/>
              </a:rPr>
            </a:br>
            <a:r>
              <a:rPr lang="en-GB" dirty="0" smtClean="0">
                <a:latin typeface="Bell MT" panose="02020503060305020303" pitchFamily="18" charset="0"/>
              </a:rPr>
              <a:t>3</a:t>
            </a:r>
            <a:r>
              <a:rPr lang="en-GB" dirty="0">
                <a:latin typeface="Bell MT" panose="02020503060305020303" pitchFamily="18" charset="0"/>
              </a:rPr>
              <a:t>. Sales Department:   - Average Salary: INR 750,000 per annum   - Breakdown: Sales Executives INR 700,000, Sales Managers INR </a:t>
            </a:r>
            <a:r>
              <a:rPr lang="en-GB" dirty="0" smtClean="0">
                <a:latin typeface="Bell MT" panose="02020503060305020303" pitchFamily="18" charset="0"/>
              </a:rPr>
              <a:t>800,000</a:t>
            </a:r>
            <a:br>
              <a:rPr lang="en-GB" dirty="0" smtClean="0">
                <a:latin typeface="Bell MT" panose="02020503060305020303" pitchFamily="18" charset="0"/>
              </a:rPr>
            </a:br>
            <a:r>
              <a:rPr lang="en-GB" dirty="0">
                <a:latin typeface="Bell MT" panose="02020503060305020303" pitchFamily="18" charset="0"/>
              </a:rPr>
              <a:t/>
            </a:r>
            <a:br>
              <a:rPr lang="en-GB" dirty="0">
                <a:latin typeface="Bell MT" panose="02020503060305020303" pitchFamily="18" charset="0"/>
              </a:rPr>
            </a:br>
            <a:r>
              <a:rPr lang="en-GB" dirty="0" smtClean="0">
                <a:latin typeface="Bell MT" panose="02020503060305020303" pitchFamily="18" charset="0"/>
              </a:rPr>
              <a:t>4</a:t>
            </a:r>
            <a:r>
              <a:rPr lang="en-GB" dirty="0">
                <a:latin typeface="Bell MT" panose="02020503060305020303" pitchFamily="18" charset="0"/>
              </a:rPr>
              <a:t>. Administrative Department:   - Average Salary: INR 500,000 per annum   - Breakdown: Administrative Assistants INR 480,000, Office Managers INR </a:t>
            </a:r>
            <a:r>
              <a:rPr lang="en-GB" dirty="0" smtClean="0">
                <a:latin typeface="Bell MT" panose="02020503060305020303" pitchFamily="18" charset="0"/>
              </a:rPr>
              <a:t>520,000</a:t>
            </a:r>
            <a:br>
              <a:rPr lang="en-GB" dirty="0" smtClean="0">
                <a:latin typeface="Bell MT" panose="02020503060305020303" pitchFamily="18" charset="0"/>
              </a:rPr>
            </a:br>
            <a:r>
              <a:rPr lang="en-GB" dirty="0">
                <a:latin typeface="Bell MT" panose="02020503060305020303" pitchFamily="18" charset="0"/>
              </a:rPr>
              <a:t/>
            </a:r>
            <a:br>
              <a:rPr lang="en-GB" dirty="0">
                <a:latin typeface="Bell MT" panose="02020503060305020303" pitchFamily="18" charset="0"/>
              </a:rPr>
            </a:br>
            <a:r>
              <a:rPr lang="en-GB" dirty="0" smtClean="0">
                <a:latin typeface="Bell MT" panose="02020503060305020303" pitchFamily="18" charset="0"/>
              </a:rPr>
              <a:t/>
            </a:r>
            <a:br>
              <a:rPr lang="en-GB" dirty="0" smtClean="0">
                <a:latin typeface="Bell MT" panose="02020503060305020303" pitchFamily="18" charset="0"/>
              </a:rPr>
            </a:br>
            <a:r>
              <a:rPr lang="en-GB" dirty="0" smtClean="0">
                <a:latin typeface="Bell MT" panose="02020503060305020303" pitchFamily="18" charset="0"/>
              </a:rPr>
              <a:t>Please </a:t>
            </a:r>
            <a:r>
              <a:rPr lang="en-GB" dirty="0">
                <a:latin typeface="Bell MT" panose="02020503060305020303" pitchFamily="18" charset="0"/>
              </a:rPr>
              <a:t>note that these figures are averages and may vary based on individual experience, performance.</a:t>
            </a:r>
            <a:endParaRPr lang="en-IN" dirty="0">
              <a:latin typeface="Bell MT" panose="02020503060305020303" pitchFamily="18" charset="0"/>
            </a:endParaRPr>
          </a:p>
        </p:txBody>
      </p:sp>
    </p:spTree>
    <p:extLst>
      <p:ext uri="{BB962C8B-B14F-4D97-AF65-F5344CB8AC3E}">
        <p14:creationId xmlns:p14="http://schemas.microsoft.com/office/powerpoint/2010/main" val="189389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866775" y="1975544"/>
            <a:ext cx="8486775" cy="353943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dirty="0">
                <a:solidFill>
                  <a:schemeClr val="tx1"/>
                </a:solidFill>
                <a:latin typeface="Bell MT" pitchFamily="18" charset="0"/>
                <a:ea typeface="宋体" charset="0"/>
                <a:cs typeface="Calibri" charset="0"/>
              </a:rPr>
              <a:t>It is a summary of employee dataset analysis the performance of various employees by consulting the various factors like employee type current </a:t>
            </a:r>
            <a:r>
              <a:rPr lang="en-US" altLang="zh-CN" sz="2800" b="0" i="0" u="none" strike="noStrike" kern="1200" cap="none" spc="0" baseline="0" dirty="0" smtClean="0">
                <a:solidFill>
                  <a:schemeClr val="tx1"/>
                </a:solidFill>
                <a:latin typeface="Bell MT" pitchFamily="18" charset="0"/>
                <a:ea typeface="宋体" charset="0"/>
                <a:cs typeface="Calibri" charset="0"/>
              </a:rPr>
              <a:t>employee</a:t>
            </a:r>
            <a:r>
              <a:rPr lang="en-US" altLang="zh-CN" sz="2800" b="0" i="0" u="none" strike="noStrike" kern="1200" cap="none" spc="0" dirty="0" smtClean="0">
                <a:solidFill>
                  <a:schemeClr val="tx1"/>
                </a:solidFill>
                <a:latin typeface="Bell MT" pitchFamily="18" charset="0"/>
                <a:ea typeface="宋体" charset="0"/>
                <a:cs typeface="Calibri" charset="0"/>
              </a:rPr>
              <a:t> </a:t>
            </a:r>
            <a:r>
              <a:rPr lang="en-US" altLang="zh-CN" sz="2800" b="0" i="0" u="none" strike="noStrike" kern="1200" cap="none" spc="0" baseline="0" dirty="0" smtClean="0">
                <a:solidFill>
                  <a:schemeClr val="tx1"/>
                </a:solidFill>
                <a:latin typeface="Bell MT" pitchFamily="18" charset="0"/>
                <a:ea typeface="宋体" charset="0"/>
                <a:cs typeface="Calibri" charset="0"/>
              </a:rPr>
              <a:t>rating </a:t>
            </a:r>
            <a:r>
              <a:rPr lang="en-US" altLang="zh-CN" sz="2800" b="0" i="0" u="none" strike="noStrike" kern="1200" cap="none" spc="0" baseline="0" dirty="0">
                <a:solidFill>
                  <a:schemeClr val="tx1"/>
                </a:solidFill>
                <a:latin typeface="Bell MT" pitchFamily="18" charset="0"/>
                <a:ea typeface="宋体" charset="0"/>
                <a:cs typeface="Calibri" charset="0"/>
              </a:rPr>
              <a:t>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dirty="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196258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756598" cy="50911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spc="5" dirty="0" smtClean="0">
                <a:solidFill>
                  <a:schemeClr val="tx1"/>
                </a:solidFill>
                <a:latin typeface="Trebuchet MS" charset="0"/>
                <a:cs typeface="Trebuchet MS" charset="0"/>
              </a:rPr>
              <a:t>EMPLOYEE AGE DISTRIBUTION</a:t>
            </a:r>
            <a:r>
              <a:rPr lang="en-US" altLang="zh-CN" sz="3200" b="1" i="0" u="none" strike="noStrike" kern="0" cap="none" spc="5" baseline="0" dirty="0" smtClean="0">
                <a:solidFill>
                  <a:schemeClr val="tx1"/>
                </a:solidFill>
                <a:latin typeface="Trebuchet MS" charset="0"/>
                <a:ea typeface="宋体" charset="0"/>
                <a:cs typeface="Trebuchet MS" charset="0"/>
              </a:rPr>
              <a:t>?</a:t>
            </a:r>
            <a:endParaRPr lang="zh-CN" altLang="en-US" sz="3200" b="1" i="0" u="none" strike="noStrike" kern="0" cap="none" spc="0" baseline="0" dirty="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8</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noChangeAspect="1"/>
          </p:cNvSpPr>
          <p:nvPr/>
        </p:nvSpPr>
        <p:spPr>
          <a:xfrm>
            <a:off x="5943599" y="3276600"/>
            <a:ext cx="304800" cy="304800"/>
          </a:xfrm>
          <a:prstGeom prst="rect">
            <a:avLst/>
          </a:prstGeom>
          <a:noFill/>
          <a:ln w="12700" cap="flat" cmpd="sng">
            <a:noFill/>
            <a:prstDash val="solid"/>
            <a:miter/>
          </a:ln>
        </p:spPr>
      </p:sp>
      <p:pic>
        <p:nvPicPr>
          <p:cNvPr id="2" name="Picture 1"/>
          <p:cNvPicPr>
            <a:picLocks noChangeAspect="1"/>
          </p:cNvPicPr>
          <p:nvPr/>
        </p:nvPicPr>
        <p:blipFill>
          <a:blip r:embed="rId4"/>
          <a:stretch>
            <a:fillRect/>
          </a:stretch>
        </p:blipFill>
        <p:spPr>
          <a:xfrm>
            <a:off x="3241153" y="2484038"/>
            <a:ext cx="4533271" cy="3249282"/>
          </a:xfrm>
          <a:prstGeom prst="rect">
            <a:avLst/>
          </a:prstGeom>
        </p:spPr>
      </p:pic>
    </p:spTree>
    <p:extLst>
      <p:ext uri="{BB962C8B-B14F-4D97-AF65-F5344CB8AC3E}">
        <p14:creationId xmlns:p14="http://schemas.microsoft.com/office/powerpoint/2010/main" val="569915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9" name="文本框"/>
          <p:cNvSpPr>
            <a:spLocks noGrp="1"/>
          </p:cNvSpPr>
          <p:nvPr>
            <p:ph type="title"/>
          </p:nvPr>
        </p:nvSpPr>
        <p:spPr>
          <a:xfrm>
            <a:off x="558165" y="857885"/>
            <a:ext cx="9763125" cy="567462"/>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spc="10" dirty="0" smtClean="0">
                <a:solidFill>
                  <a:schemeClr val="tx1"/>
                </a:solidFill>
                <a:latin typeface="Trebuchet MS" charset="0"/>
                <a:cs typeface="Trebuchet MS" charset="0"/>
              </a:rPr>
              <a:t>HIGHEST PAID EMPLOYEE</a:t>
            </a:r>
            <a:endParaRPr lang="zh-CN" altLang="en-US" sz="3600" b="1" i="0" u="none" strike="noStrike" kern="0" cap="none" spc="0" baseline="0" dirty="0">
              <a:solidFill>
                <a:schemeClr val="tx1"/>
              </a:solidFill>
              <a:latin typeface="Trebuchet MS" charset="0"/>
              <a:ea typeface="宋体" charset="0"/>
              <a:cs typeface="Trebuchet MS" charset="0"/>
            </a:endParaRPr>
          </a:p>
        </p:txBody>
      </p:sp>
      <p:pic>
        <p:nvPicPr>
          <p:cNvPr id="150"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15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2" name="Picture 1"/>
          <p:cNvPicPr>
            <a:picLocks noChangeAspect="1"/>
          </p:cNvPicPr>
          <p:nvPr/>
        </p:nvPicPr>
        <p:blipFill>
          <a:blip r:embed="rId4"/>
          <a:stretch>
            <a:fillRect/>
          </a:stretch>
        </p:blipFill>
        <p:spPr>
          <a:xfrm>
            <a:off x="1127310" y="1775765"/>
            <a:ext cx="7067795" cy="4131737"/>
          </a:xfrm>
          <a:prstGeom prst="rect">
            <a:avLst/>
          </a:prstGeom>
        </p:spPr>
      </p:pic>
    </p:spTree>
    <p:extLst>
      <p:ext uri="{BB962C8B-B14F-4D97-AF65-F5344CB8AC3E}">
        <p14:creationId xmlns:p14="http://schemas.microsoft.com/office/powerpoint/2010/main" val="31708161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414</TotalTime>
  <Words>446</Words>
  <Application>Microsoft Office PowerPoint</Application>
  <PresentationFormat>Widescreen</PresentationFormat>
  <Paragraphs>81</Paragraphs>
  <Slides>13</Slides>
  <Notes>11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宋体</vt:lpstr>
      <vt:lpstr>Aptos Narrow</vt:lpstr>
      <vt:lpstr>Arial</vt:lpstr>
      <vt:lpstr>Arial Rounded MT Bold</vt:lpstr>
      <vt:lpstr>Bell MT</vt:lpstr>
      <vt:lpstr>Calibri</vt:lpstr>
      <vt:lpstr>Cambria Math</vt:lpstr>
      <vt:lpstr>Droid Sans</vt:lpstr>
      <vt:lpstr>Eras Medium ITC</vt:lpstr>
      <vt:lpstr>Roboto</vt:lpstr>
      <vt:lpstr>Stencil</vt:lpstr>
      <vt:lpstr>Times New Roman</vt:lpstr>
      <vt:lpstr>Trebuchet MS</vt:lpstr>
      <vt:lpstr>等线</vt:lpstr>
      <vt:lpstr>Office Theme</vt:lpstr>
      <vt:lpstr>Employee Data Analysis using Excel  </vt:lpstr>
      <vt:lpstr>PROJECT TITLE</vt:lpstr>
      <vt:lpstr>AGENDA</vt:lpstr>
      <vt:lpstr> dataset </vt:lpstr>
      <vt:lpstr>Average Salary </vt:lpstr>
      <vt:lpstr>I hope this note finds you well. As part of our ongoing analysis of our company's financials, I wanted to share some insights regarding the average salaries across different departments within our organization, all figures mentioned in Indian Rupees (INR).  1. Engineering Department:   - Average Salary: INR 800,000 per annum   - Breakdown: Software Engineers INR 900,000, Mechanical Engineers INR 750,000  2. Finance Department:   - Average Salary: INR 900,000 per annum   - Breakdown: Financial Analysts INR 850,000, Accountants INR 920,000  3. Sales Department:   - Average Salary: INR 750,000 per annum   - Breakdown: Sales Executives INR 700,000, Sales Managers INR 800,000  4. Administrative Department:   - Average Salary: INR 500,000 per annum   - Breakdown: Administrative Assistants INR 480,000, Office Managers INR 520,000   Please note that these figures are averages and may vary based on individual experience, performance.</vt:lpstr>
      <vt:lpstr>PROJECT OVERVIEW</vt:lpstr>
      <vt:lpstr>EMPLOYEE AGE DISTRIBUTION?</vt:lpstr>
      <vt:lpstr>HIGHEST PAID EMPLOYEE</vt:lpstr>
      <vt:lpstr>Department wise Employee Count</vt:lpstr>
      <vt:lpstr>THE "WOW" IN OUR SOLUTION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AKASH</cp:lastModifiedBy>
  <cp:revision>21</cp:revision>
  <dcterms:created xsi:type="dcterms:W3CDTF">2024-03-29T15:07:22Z</dcterms:created>
  <dcterms:modified xsi:type="dcterms:W3CDTF">2024-09-10T19:52:00Z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