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257" r:id="rId3"/>
    <p:sldId id="258" r:id="rId4"/>
    <p:sldId id="259" r:id="rId5"/>
    <p:sldId id="281" r:id="rId6"/>
    <p:sldId id="282" r:id="rId7"/>
    <p:sldId id="261" r:id="rId8"/>
    <p:sldId id="267" r:id="rId9"/>
    <p:sldId id="263" r:id="rId10"/>
    <p:sldId id="276" r:id="rId11"/>
    <p:sldId id="277" r:id="rId12"/>
    <p:sldId id="278" r:id="rId13"/>
    <p:sldId id="260" r:id="rId14"/>
    <p:sldId id="264" r:id="rId15"/>
    <p:sldId id="271" r:id="rId16"/>
    <p:sldId id="272" r:id="rId17"/>
    <p:sldId id="273" r:id="rId18"/>
    <p:sldId id="274" r:id="rId19"/>
    <p:sldId id="279" r:id="rId20"/>
    <p:sldId id="269" r:id="rId21"/>
    <p:sldId id="280" r:id="rId22"/>
    <p:sldId id="283" r:id="rId23"/>
    <p:sldId id="2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91" autoAdjust="0"/>
  </p:normalViewPr>
  <p:slideViewPr>
    <p:cSldViewPr snapToGrid="0">
      <p:cViewPr>
        <p:scale>
          <a:sx n="90" d="100"/>
          <a:sy n="90" d="100"/>
        </p:scale>
        <p:origin x="820" y="21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C07EB-4237-4689-BCEC-FD229CC771D1}" type="datetime1">
              <a:rPr lang="en-US" smtClean="0"/>
              <a:t>3/27/2024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E0E158-A96C-43C6-AFDA-24EFFE696CDF}" type="slidenum">
              <a:rPr lang="en-US" smtClean="0"/>
              <a:t>‹#›</a:t>
            </a:fld>
            <a:endParaRPr lang="en-US"/>
          </a:p>
        </p:txBody>
      </p:sp>
    </p:spTree>
    <p:extLst>
      <p:ext uri="{BB962C8B-B14F-4D97-AF65-F5344CB8AC3E}">
        <p14:creationId xmlns:p14="http://schemas.microsoft.com/office/powerpoint/2010/main" val="8973104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P1-P1-S-20-01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9EB05-2993-4ED6-B183-9B70D1358DF2}" type="datetime1">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Project Title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FEFBD-D254-4142-B3DF-3182BB9EBA19}" type="slidenum">
              <a:rPr lang="en-US" smtClean="0"/>
              <a:t>‹#›</a:t>
            </a:fld>
            <a:endParaRPr lang="en-US"/>
          </a:p>
        </p:txBody>
      </p:sp>
    </p:spTree>
    <p:extLst>
      <p:ext uri="{BB962C8B-B14F-4D97-AF65-F5344CB8AC3E}">
        <p14:creationId xmlns:p14="http://schemas.microsoft.com/office/powerpoint/2010/main" val="22589776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6FEFBD-D254-4142-B3DF-3182BB9EBA19}" type="slidenum">
              <a:rPr lang="en-US" smtClean="0"/>
              <a:t>1</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Header Placeholder 5"/>
          <p:cNvSpPr>
            <a:spLocks noGrp="1"/>
          </p:cNvSpPr>
          <p:nvPr>
            <p:ph type="hdr" sz="quarter" idx="12"/>
          </p:nvPr>
        </p:nvSpPr>
        <p:spPr/>
        <p:txBody>
          <a:bodyPr/>
          <a:lstStyle/>
          <a:p>
            <a:r>
              <a:rPr lang="en-US"/>
              <a:t>P1-P1-S-20-01</a:t>
            </a:r>
          </a:p>
        </p:txBody>
      </p:sp>
      <p:sp>
        <p:nvSpPr>
          <p:cNvPr id="7" name="Date Placeholder 6"/>
          <p:cNvSpPr>
            <a:spLocks noGrp="1"/>
          </p:cNvSpPr>
          <p:nvPr>
            <p:ph type="dt" idx="13"/>
          </p:nvPr>
        </p:nvSpPr>
        <p:spPr/>
        <p:txBody>
          <a:bodyPr/>
          <a:lstStyle/>
          <a:p>
            <a:fld id="{06699198-3357-4EF9-B937-D1C625DCCF6C}" type="datetime1">
              <a:rPr lang="en-US" smtClean="0"/>
              <a:t>3/27/2024</a:t>
            </a:fld>
            <a:endParaRPr lang="en-US"/>
          </a:p>
        </p:txBody>
      </p:sp>
    </p:spTree>
    <p:extLst>
      <p:ext uri="{BB962C8B-B14F-4D97-AF65-F5344CB8AC3E}">
        <p14:creationId xmlns:p14="http://schemas.microsoft.com/office/powerpoint/2010/main" val="490111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DFD</a:t>
            </a:r>
            <a:r>
              <a:rPr lang="en-US" dirty="0" smtClean="0"/>
              <a:t> also called Context Diagram </a:t>
            </a:r>
          </a:p>
          <a:p>
            <a:endParaRPr lang="en-US" dirty="0" smtClean="0"/>
          </a:p>
          <a:p>
            <a:r>
              <a:rPr lang="en-US" b="1" dirty="0" smtClean="0"/>
              <a:t>Overview</a:t>
            </a:r>
            <a:r>
              <a:rPr lang="en-US" b="1" baseline="0" dirty="0" smtClean="0"/>
              <a:t> of the system as a single high level process</a:t>
            </a:r>
            <a:endParaRPr lang="en-US" b="1"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10</a:t>
            </a:fld>
            <a:endParaRPr lang="en-US"/>
          </a:p>
        </p:txBody>
      </p:sp>
    </p:spTree>
    <p:extLst>
      <p:ext uri="{BB962C8B-B14F-4D97-AF65-F5344CB8AC3E}">
        <p14:creationId xmlns:p14="http://schemas.microsoft.com/office/powerpoint/2010/main" val="301357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Helps developers and analysts understand how data flows within each major process.</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11</a:t>
            </a:fld>
            <a:endParaRPr lang="en-US"/>
          </a:p>
        </p:txBody>
      </p:sp>
    </p:spTree>
    <p:extLst>
      <p:ext uri="{BB962C8B-B14F-4D97-AF65-F5344CB8AC3E}">
        <p14:creationId xmlns:p14="http://schemas.microsoft.com/office/powerpoint/2010/main" val="3982147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Assists in designing the implementation details of each process.</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12</a:t>
            </a:fld>
            <a:endParaRPr lang="en-US"/>
          </a:p>
        </p:txBody>
      </p:sp>
    </p:spTree>
    <p:extLst>
      <p:ext uri="{BB962C8B-B14F-4D97-AF65-F5344CB8AC3E}">
        <p14:creationId xmlns:p14="http://schemas.microsoft.com/office/powerpoint/2010/main" val="104761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a:t>
            </a:r>
            <a:r>
              <a:rPr lang="en-US" baseline="0" dirty="0" smtClean="0"/>
              <a:t> to show flow of one activity/action state to another in the system</a:t>
            </a:r>
            <a:endParaRPr lang="en-US" dirty="0" smtClean="0"/>
          </a:p>
          <a:p>
            <a:endParaRPr lang="en-US" dirty="0" smtClean="0"/>
          </a:p>
          <a:p>
            <a:r>
              <a:rPr lang="en-US" dirty="0" smtClean="0"/>
              <a:t>Arrows represent control</a:t>
            </a:r>
            <a:r>
              <a:rPr lang="en-US" baseline="0" dirty="0" smtClean="0"/>
              <a:t> flow</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13</a:t>
            </a:fld>
            <a:endParaRPr lang="en-US"/>
          </a:p>
        </p:txBody>
      </p:sp>
    </p:spTree>
    <p:extLst>
      <p:ext uri="{BB962C8B-B14F-4D97-AF65-F5344CB8AC3E}">
        <p14:creationId xmlns:p14="http://schemas.microsoft.com/office/powerpoint/2010/main" val="37438383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Sequence Diagram is the interaction between the objects of the system. Overall interaction between the system object takes place here.</a:t>
            </a:r>
          </a:p>
          <a:p>
            <a:endParaRPr lang="en-US" dirty="0" smtClean="0"/>
          </a:p>
          <a:p>
            <a:r>
              <a:rPr lang="en-US" dirty="0" smtClean="0"/>
              <a:t>Simple Line with filled arrow head is the message that the any object/user is sending to another object</a:t>
            </a:r>
          </a:p>
          <a:p>
            <a:endParaRPr lang="en-US" dirty="0" smtClean="0"/>
          </a:p>
          <a:p>
            <a:r>
              <a:rPr lang="en-US" dirty="0" smtClean="0"/>
              <a:t>Dashed Line with arrow is the response generated in turn of the request that user/object did from the current object.</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14</a:t>
            </a:fld>
            <a:endParaRPr lang="en-US"/>
          </a:p>
        </p:txBody>
      </p:sp>
    </p:spTree>
    <p:extLst>
      <p:ext uri="{BB962C8B-B14F-4D97-AF65-F5344CB8AC3E}">
        <p14:creationId xmlns:p14="http://schemas.microsoft.com/office/powerpoint/2010/main" val="3197954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System Sequence Diagrams are commonly used during the early stages of system analysis and design to model and document the interactions between actors and the system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15</a:t>
            </a:fld>
            <a:endParaRPr lang="en-US"/>
          </a:p>
        </p:txBody>
      </p:sp>
    </p:spTree>
    <p:extLst>
      <p:ext uri="{BB962C8B-B14F-4D97-AF65-F5344CB8AC3E}">
        <p14:creationId xmlns:p14="http://schemas.microsoft.com/office/powerpoint/2010/main" val="779477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System Sequence Diagrams are commonly used during the early stages of system analysis and design to model and document the interactions between actors and the system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P1-P1-S-20-01</a:t>
            </a:r>
            <a:endParaRPr lang="en-US"/>
          </a:p>
        </p:txBody>
      </p:sp>
      <p:sp>
        <p:nvSpPr>
          <p:cNvPr id="5" name="Date Placeholder 4"/>
          <p:cNvSpPr>
            <a:spLocks noGrp="1"/>
          </p:cNvSpPr>
          <p:nvPr>
            <p:ph type="dt" idx="11"/>
          </p:nvPr>
        </p:nvSpPr>
        <p:spPr/>
        <p:txBody>
          <a:bodyPr/>
          <a:lstStyle/>
          <a:p>
            <a:fld id="{AE19EB05-2993-4ED6-B183-9B70D1358DF2}" type="datetime1">
              <a:rPr lang="en-US" smtClean="0"/>
              <a:t>3/28/2024</a:t>
            </a:fld>
            <a:endParaRPr lang="en-US"/>
          </a:p>
        </p:txBody>
      </p:sp>
      <p:sp>
        <p:nvSpPr>
          <p:cNvPr id="6" name="Footer Placeholder 5"/>
          <p:cNvSpPr>
            <a:spLocks noGrp="1"/>
          </p:cNvSpPr>
          <p:nvPr>
            <p:ph type="ftr" sz="quarter" idx="12"/>
          </p:nvPr>
        </p:nvSpPr>
        <p:spPr/>
        <p:txBody>
          <a:bodyPr/>
          <a:lstStyle/>
          <a:p>
            <a:r>
              <a:rPr lang="en-US" smtClean="0"/>
              <a:t>Project Title</a:t>
            </a:r>
            <a:endParaRPr lang="en-US"/>
          </a:p>
        </p:txBody>
      </p:sp>
      <p:sp>
        <p:nvSpPr>
          <p:cNvPr id="7" name="Slide Number Placeholder 6"/>
          <p:cNvSpPr>
            <a:spLocks noGrp="1"/>
          </p:cNvSpPr>
          <p:nvPr>
            <p:ph type="sldNum" sz="quarter" idx="13"/>
          </p:nvPr>
        </p:nvSpPr>
        <p:spPr/>
        <p:txBody>
          <a:bodyPr/>
          <a:lstStyle/>
          <a:p>
            <a:fld id="{786FEFBD-D254-4142-B3DF-3182BB9EBA19}" type="slidenum">
              <a:rPr lang="en-US" smtClean="0"/>
              <a:t>16</a:t>
            </a:fld>
            <a:endParaRPr lang="en-US"/>
          </a:p>
        </p:txBody>
      </p:sp>
    </p:spTree>
    <p:extLst>
      <p:ext uri="{BB962C8B-B14F-4D97-AF65-F5344CB8AC3E}">
        <p14:creationId xmlns:p14="http://schemas.microsoft.com/office/powerpoint/2010/main" val="4082516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System Sequence Diagrams are commonly used during the early stages of system analysis and design to model and document the interactions between actors and the system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P1-P1-S-20-01</a:t>
            </a:r>
            <a:endParaRPr lang="en-US"/>
          </a:p>
        </p:txBody>
      </p:sp>
      <p:sp>
        <p:nvSpPr>
          <p:cNvPr id="5" name="Date Placeholder 4"/>
          <p:cNvSpPr>
            <a:spLocks noGrp="1"/>
          </p:cNvSpPr>
          <p:nvPr>
            <p:ph type="dt" idx="11"/>
          </p:nvPr>
        </p:nvSpPr>
        <p:spPr/>
        <p:txBody>
          <a:bodyPr/>
          <a:lstStyle/>
          <a:p>
            <a:fld id="{AE19EB05-2993-4ED6-B183-9B70D1358DF2}" type="datetime1">
              <a:rPr lang="en-US" smtClean="0"/>
              <a:t>3/28/2024</a:t>
            </a:fld>
            <a:endParaRPr lang="en-US"/>
          </a:p>
        </p:txBody>
      </p:sp>
      <p:sp>
        <p:nvSpPr>
          <p:cNvPr id="6" name="Footer Placeholder 5"/>
          <p:cNvSpPr>
            <a:spLocks noGrp="1"/>
          </p:cNvSpPr>
          <p:nvPr>
            <p:ph type="ftr" sz="quarter" idx="12"/>
          </p:nvPr>
        </p:nvSpPr>
        <p:spPr/>
        <p:txBody>
          <a:bodyPr/>
          <a:lstStyle/>
          <a:p>
            <a:r>
              <a:rPr lang="en-US" smtClean="0"/>
              <a:t>Project Title</a:t>
            </a:r>
            <a:endParaRPr lang="en-US"/>
          </a:p>
        </p:txBody>
      </p:sp>
      <p:sp>
        <p:nvSpPr>
          <p:cNvPr id="7" name="Slide Number Placeholder 6"/>
          <p:cNvSpPr>
            <a:spLocks noGrp="1"/>
          </p:cNvSpPr>
          <p:nvPr>
            <p:ph type="sldNum" sz="quarter" idx="13"/>
          </p:nvPr>
        </p:nvSpPr>
        <p:spPr/>
        <p:txBody>
          <a:bodyPr/>
          <a:lstStyle/>
          <a:p>
            <a:fld id="{786FEFBD-D254-4142-B3DF-3182BB9EBA19}" type="slidenum">
              <a:rPr lang="en-US" smtClean="0"/>
              <a:t>17</a:t>
            </a:fld>
            <a:endParaRPr lang="en-US"/>
          </a:p>
        </p:txBody>
      </p:sp>
    </p:spTree>
    <p:extLst>
      <p:ext uri="{BB962C8B-B14F-4D97-AF65-F5344CB8AC3E}">
        <p14:creationId xmlns:p14="http://schemas.microsoft.com/office/powerpoint/2010/main" val="548509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System Sequence Diagrams are commonly used during the early stages of system analysis and design to model and document the interactions between actors and the system</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P1-P1-S-20-01</a:t>
            </a:r>
            <a:endParaRPr lang="en-US"/>
          </a:p>
        </p:txBody>
      </p:sp>
      <p:sp>
        <p:nvSpPr>
          <p:cNvPr id="5" name="Date Placeholder 4"/>
          <p:cNvSpPr>
            <a:spLocks noGrp="1"/>
          </p:cNvSpPr>
          <p:nvPr>
            <p:ph type="dt" idx="11"/>
          </p:nvPr>
        </p:nvSpPr>
        <p:spPr/>
        <p:txBody>
          <a:bodyPr/>
          <a:lstStyle/>
          <a:p>
            <a:fld id="{AE19EB05-2993-4ED6-B183-9B70D1358DF2}" type="datetime1">
              <a:rPr lang="en-US" smtClean="0"/>
              <a:t>3/28/2024</a:t>
            </a:fld>
            <a:endParaRPr lang="en-US"/>
          </a:p>
        </p:txBody>
      </p:sp>
      <p:sp>
        <p:nvSpPr>
          <p:cNvPr id="6" name="Footer Placeholder 5"/>
          <p:cNvSpPr>
            <a:spLocks noGrp="1"/>
          </p:cNvSpPr>
          <p:nvPr>
            <p:ph type="ftr" sz="quarter" idx="12"/>
          </p:nvPr>
        </p:nvSpPr>
        <p:spPr/>
        <p:txBody>
          <a:bodyPr/>
          <a:lstStyle/>
          <a:p>
            <a:r>
              <a:rPr lang="en-US" smtClean="0"/>
              <a:t>Project Title</a:t>
            </a:r>
            <a:endParaRPr lang="en-US"/>
          </a:p>
        </p:txBody>
      </p:sp>
      <p:sp>
        <p:nvSpPr>
          <p:cNvPr id="7" name="Slide Number Placeholder 6"/>
          <p:cNvSpPr>
            <a:spLocks noGrp="1"/>
          </p:cNvSpPr>
          <p:nvPr>
            <p:ph type="sldNum" sz="quarter" idx="13"/>
          </p:nvPr>
        </p:nvSpPr>
        <p:spPr/>
        <p:txBody>
          <a:bodyPr/>
          <a:lstStyle/>
          <a:p>
            <a:fld id="{786FEFBD-D254-4142-B3DF-3182BB9EBA19}" type="slidenum">
              <a:rPr lang="en-US" smtClean="0"/>
              <a:t>18</a:t>
            </a:fld>
            <a:endParaRPr lang="en-US"/>
          </a:p>
        </p:txBody>
      </p:sp>
    </p:spTree>
    <p:extLst>
      <p:ext uri="{BB962C8B-B14F-4D97-AF65-F5344CB8AC3E}">
        <p14:creationId xmlns:p14="http://schemas.microsoft.com/office/powerpoint/2010/main" val="3746858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component diagram is a type of structural diagram in the Unified Modeling Language (UML) used to visualize the components of a system and their relationships.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Inside the component there are the modules like in application we have </a:t>
            </a:r>
            <a:r>
              <a:rPr lang="en-US" sz="1200" b="0" i="0" kern="1200" dirty="0" err="1" smtClean="0">
                <a:solidFill>
                  <a:schemeClr val="tx1"/>
                </a:solidFill>
                <a:effectLst/>
                <a:latin typeface="+mn-lt"/>
                <a:ea typeface="+mn-ea"/>
                <a:cs typeface="+mn-cs"/>
              </a:rPr>
              <a:t>Alert,SearchAndFilter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OO</a:t>
            </a:r>
            <a:r>
              <a:rPr lang="en-US" sz="1200" b="0" i="0" kern="1200" dirty="0" smtClean="0">
                <a:solidFill>
                  <a:schemeClr val="tx1"/>
                </a:solidFill>
                <a:effectLst/>
                <a:latin typeface="+mn-lt"/>
                <a:ea typeface="+mn-ea"/>
                <a:cs typeface="+mn-cs"/>
              </a:rPr>
              <a:t> programming approach, the component diagram allows a senior developer to group classes together based on common purpose so that the developer and others can look at a software development project at a high level.</a:t>
            </a:r>
            <a:endParaRPr lang="en-US" dirty="0"/>
          </a:p>
        </p:txBody>
      </p:sp>
      <p:sp>
        <p:nvSpPr>
          <p:cNvPr id="4" name="Header Placeholder 3"/>
          <p:cNvSpPr>
            <a:spLocks noGrp="1"/>
          </p:cNvSpPr>
          <p:nvPr>
            <p:ph type="hdr" sz="quarter" idx="10"/>
          </p:nvPr>
        </p:nvSpPr>
        <p:spPr/>
        <p:txBody>
          <a:bodyPr/>
          <a:lstStyle/>
          <a:p>
            <a:r>
              <a:rPr lang="en-US" smtClean="0"/>
              <a:t>P1-P1-S-20-01</a:t>
            </a:r>
            <a:endParaRPr lang="en-US"/>
          </a:p>
        </p:txBody>
      </p:sp>
      <p:sp>
        <p:nvSpPr>
          <p:cNvPr id="5" name="Date Placeholder 4"/>
          <p:cNvSpPr>
            <a:spLocks noGrp="1"/>
          </p:cNvSpPr>
          <p:nvPr>
            <p:ph type="dt" idx="11"/>
          </p:nvPr>
        </p:nvSpPr>
        <p:spPr/>
        <p:txBody>
          <a:bodyPr/>
          <a:lstStyle/>
          <a:p>
            <a:fld id="{AE19EB05-2993-4ED6-B183-9B70D1358DF2}" type="datetime1">
              <a:rPr lang="en-US" smtClean="0"/>
              <a:t>3/28/2024</a:t>
            </a:fld>
            <a:endParaRPr lang="en-US"/>
          </a:p>
        </p:txBody>
      </p:sp>
      <p:sp>
        <p:nvSpPr>
          <p:cNvPr id="6" name="Footer Placeholder 5"/>
          <p:cNvSpPr>
            <a:spLocks noGrp="1"/>
          </p:cNvSpPr>
          <p:nvPr>
            <p:ph type="ftr" sz="quarter" idx="12"/>
          </p:nvPr>
        </p:nvSpPr>
        <p:spPr/>
        <p:txBody>
          <a:bodyPr/>
          <a:lstStyle/>
          <a:p>
            <a:r>
              <a:rPr lang="en-US" smtClean="0"/>
              <a:t>Project Title</a:t>
            </a:r>
            <a:endParaRPr lang="en-US"/>
          </a:p>
        </p:txBody>
      </p:sp>
      <p:sp>
        <p:nvSpPr>
          <p:cNvPr id="7" name="Slide Number Placeholder 6"/>
          <p:cNvSpPr>
            <a:spLocks noGrp="1"/>
          </p:cNvSpPr>
          <p:nvPr>
            <p:ph type="sldNum" sz="quarter" idx="13"/>
          </p:nvPr>
        </p:nvSpPr>
        <p:spPr/>
        <p:txBody>
          <a:bodyPr/>
          <a:lstStyle/>
          <a:p>
            <a:fld id="{786FEFBD-D254-4142-B3DF-3182BB9EBA19}" type="slidenum">
              <a:rPr lang="en-US" smtClean="0"/>
              <a:t>19</a:t>
            </a:fld>
            <a:endParaRPr lang="en-US"/>
          </a:p>
        </p:txBody>
      </p:sp>
    </p:spTree>
    <p:extLst>
      <p:ext uri="{BB962C8B-B14F-4D97-AF65-F5344CB8AC3E}">
        <p14:creationId xmlns:p14="http://schemas.microsoft.com/office/powerpoint/2010/main" val="3607381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a:t>
            </a:fld>
            <a:endParaRPr lang="en-US"/>
          </a:p>
        </p:txBody>
      </p:sp>
    </p:spTree>
    <p:extLst>
      <p:ext uri="{BB962C8B-B14F-4D97-AF65-F5344CB8AC3E}">
        <p14:creationId xmlns:p14="http://schemas.microsoft.com/office/powerpoint/2010/main" val="8073739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20</a:t>
            </a:fld>
            <a:endParaRPr lang="en-US"/>
          </a:p>
        </p:txBody>
      </p:sp>
    </p:spTree>
    <p:extLst>
      <p:ext uri="{BB962C8B-B14F-4D97-AF65-F5344CB8AC3E}">
        <p14:creationId xmlns:p14="http://schemas.microsoft.com/office/powerpoint/2010/main" val="19271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21</a:t>
            </a:fld>
            <a:endParaRPr lang="en-US"/>
          </a:p>
        </p:txBody>
      </p:sp>
    </p:spTree>
    <p:extLst>
      <p:ext uri="{BB962C8B-B14F-4D97-AF65-F5344CB8AC3E}">
        <p14:creationId xmlns:p14="http://schemas.microsoft.com/office/powerpoint/2010/main" val="2036438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Generalization: smoking</a:t>
            </a:r>
            <a:r>
              <a:rPr lang="en-US" baseline="0" dirty="0" smtClean="0"/>
              <a:t> behavior (child inherits) and </a:t>
            </a:r>
            <a:r>
              <a:rPr lang="en-US" b="1" baseline="0" dirty="0" smtClean="0"/>
              <a:t>adds</a:t>
            </a:r>
            <a:r>
              <a:rPr lang="en-US" baseline="0" dirty="0" smtClean="0"/>
              <a:t> to parent detect behavior</a:t>
            </a:r>
          </a:p>
          <a:p>
            <a:endParaRPr lang="en-US" dirty="0" smtClean="0"/>
          </a:p>
          <a:p>
            <a:r>
              <a:rPr lang="en-US" dirty="0" smtClean="0"/>
              <a:t>Include:</a:t>
            </a:r>
            <a:r>
              <a:rPr lang="en-US" baseline="0" dirty="0" smtClean="0"/>
              <a:t> included use case detect behavior never stands alone, it occurs because address alert is a greater significant use case </a:t>
            </a:r>
          </a:p>
          <a:p>
            <a:endParaRPr lang="en-US" baseline="0" dirty="0" smtClean="0"/>
          </a:p>
          <a:p>
            <a:r>
              <a:rPr lang="en-US" baseline="0" dirty="0" smtClean="0"/>
              <a:t>Extend: base can stand alone (view data) but extension can be done on its behavior under certain conditions by another use case (search and filter)</a:t>
            </a: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P1-P1-S-20-01</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A9DB4D-DA56-4B2F-B2F4-9EBBA2A76FFA}"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Project Title</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6FEFBD-D254-4142-B3DF-3182BB9EBA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874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23</a:t>
            </a:fld>
            <a:endParaRPr lang="en-US"/>
          </a:p>
        </p:txBody>
      </p:sp>
    </p:spTree>
    <p:extLst>
      <p:ext uri="{BB962C8B-B14F-4D97-AF65-F5344CB8AC3E}">
        <p14:creationId xmlns:p14="http://schemas.microsoft.com/office/powerpoint/2010/main" val="224262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3</a:t>
            </a:fld>
            <a:endParaRPr lang="en-US"/>
          </a:p>
        </p:txBody>
      </p:sp>
    </p:spTree>
    <p:extLst>
      <p:ext uri="{BB962C8B-B14F-4D97-AF65-F5344CB8AC3E}">
        <p14:creationId xmlns:p14="http://schemas.microsoft.com/office/powerpoint/2010/main" val="869311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4</a:t>
            </a:fld>
            <a:endParaRPr lang="en-US"/>
          </a:p>
        </p:txBody>
      </p:sp>
    </p:spTree>
    <p:extLst>
      <p:ext uri="{BB962C8B-B14F-4D97-AF65-F5344CB8AC3E}">
        <p14:creationId xmlns:p14="http://schemas.microsoft.com/office/powerpoint/2010/main" val="175845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P1-P1-S-20-01</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C70B19-5A09-4673-B44C-50B6938DA65A}"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Project Title</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6FEFBD-D254-4142-B3DF-3182BB9EBA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6630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P1-P1-S-20-01</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5AD6C-4BFD-413A-A9CA-5AA3630A7682}"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3/28/2024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Project Title</a:t>
            </a: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6FEFBD-D254-4142-B3DF-3182BB9EBA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41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Generalization: smoking</a:t>
            </a:r>
            <a:r>
              <a:rPr lang="en-US" baseline="0" dirty="0" smtClean="0"/>
              <a:t> behavior (child inherits) and </a:t>
            </a:r>
            <a:r>
              <a:rPr lang="en-US" b="1" baseline="0" dirty="0" smtClean="0"/>
              <a:t>adds</a:t>
            </a:r>
            <a:r>
              <a:rPr lang="en-US" baseline="0" dirty="0" smtClean="0"/>
              <a:t> to parent detect behavior</a:t>
            </a:r>
          </a:p>
          <a:p>
            <a:endParaRPr lang="en-US" dirty="0" smtClean="0"/>
          </a:p>
          <a:p>
            <a:r>
              <a:rPr lang="en-US" dirty="0" smtClean="0"/>
              <a:t>Include:</a:t>
            </a:r>
            <a:r>
              <a:rPr lang="en-US" baseline="0" dirty="0" smtClean="0"/>
              <a:t> included use case detect behavior never stands alone, it occurs because address alert is a greater significant use case </a:t>
            </a:r>
          </a:p>
          <a:p>
            <a:endParaRPr lang="en-US" baseline="0" dirty="0" smtClean="0"/>
          </a:p>
          <a:p>
            <a:r>
              <a:rPr lang="en-US" baseline="0" dirty="0" smtClean="0"/>
              <a:t>Extend: base can stand alone (view data) but extension can be done on its behavior under certain conditions by another use case (search and filter)</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3/27/2024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7</a:t>
            </a:fld>
            <a:endParaRPr lang="en-US"/>
          </a:p>
        </p:txBody>
      </p:sp>
    </p:spTree>
    <p:extLst>
      <p:ext uri="{BB962C8B-B14F-4D97-AF65-F5344CB8AC3E}">
        <p14:creationId xmlns:p14="http://schemas.microsoft.com/office/powerpoint/2010/main" val="1781748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 diagram isn't applicable as such but for more better view/understanding of the system</a:t>
            </a:r>
          </a:p>
          <a:p>
            <a:endParaRPr lang="en-US" dirty="0" smtClean="0"/>
          </a:p>
          <a:p>
            <a:r>
              <a:rPr lang="en-US" dirty="0" smtClean="0"/>
              <a:t>Represents a blueprint for creating objects</a:t>
            </a:r>
          </a:p>
          <a:p>
            <a:endParaRPr lang="en-US" dirty="0" smtClean="0"/>
          </a:p>
          <a:p>
            <a:r>
              <a:rPr lang="en-US" dirty="0" smtClean="0"/>
              <a:t>Attributes: Represent the data fields or properties of a class</a:t>
            </a:r>
          </a:p>
          <a:p>
            <a:endParaRPr lang="en-US" dirty="0" smtClean="0"/>
          </a:p>
          <a:p>
            <a:r>
              <a:rPr lang="en-US" dirty="0" smtClean="0"/>
              <a:t>Methods: Represent the operations or functions that can be performed by objects of the class.</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8</a:t>
            </a:fld>
            <a:endParaRPr lang="en-US"/>
          </a:p>
        </p:txBody>
      </p:sp>
    </p:spTree>
    <p:extLst>
      <p:ext uri="{BB962C8B-B14F-4D97-AF65-F5344CB8AC3E}">
        <p14:creationId xmlns:p14="http://schemas.microsoft.com/office/powerpoint/2010/main" val="371212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kern="1200" dirty="0" smtClean="0">
                <a:solidFill>
                  <a:schemeClr val="tx1"/>
                </a:solidFill>
                <a:effectLst/>
                <a:latin typeface="+mn-lt"/>
                <a:ea typeface="+mn-ea"/>
                <a:cs typeface="+mn-cs"/>
              </a:rPr>
              <a:t>Domain models are more abstract and conceptual, capturing the fundamental concepts, entities, and relationships within the problem domain.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simple terms, a class diagram is about how the pieces of a software system fit together, like building blocks, while a domain model diagram is more about the real-world concepts and relationships that the system deals with, before any technical details are considered.</a:t>
            </a:r>
            <a:endParaRPr lang="en-US" dirty="0"/>
          </a:p>
        </p:txBody>
      </p:sp>
      <p:sp>
        <p:nvSpPr>
          <p:cNvPr id="4" name="Header Placeholder 3"/>
          <p:cNvSpPr>
            <a:spLocks noGrp="1"/>
          </p:cNvSpPr>
          <p:nvPr>
            <p:ph type="hdr" sz="quarter" idx="10"/>
          </p:nvPr>
        </p:nvSpPr>
        <p:spPr/>
        <p:txBody>
          <a:bodyPr/>
          <a:lstStyle/>
          <a:p>
            <a:r>
              <a:rPr lang="en-US"/>
              <a:t>P1-P1-S-20-01</a:t>
            </a:r>
          </a:p>
        </p:txBody>
      </p:sp>
      <p:sp>
        <p:nvSpPr>
          <p:cNvPr id="5" name="Date Placeholder 4"/>
          <p:cNvSpPr>
            <a:spLocks noGrp="1"/>
          </p:cNvSpPr>
          <p:nvPr>
            <p:ph type="dt" idx="11"/>
          </p:nvPr>
        </p:nvSpPr>
        <p:spPr/>
        <p:txBody>
          <a:bodyPr/>
          <a:lstStyle/>
          <a:p>
            <a:fld id="{09A9DB4D-DA56-4B2F-B2F4-9EBBA2A76FFA}" type="datetime1">
              <a:rPr lang="en-US" smtClean="0"/>
              <a:t>3/28/2024</a:t>
            </a:fld>
            <a:endParaRPr lang="en-US"/>
          </a:p>
        </p:txBody>
      </p:sp>
      <p:sp>
        <p:nvSpPr>
          <p:cNvPr id="6" name="Footer Placeholder 5"/>
          <p:cNvSpPr>
            <a:spLocks noGrp="1"/>
          </p:cNvSpPr>
          <p:nvPr>
            <p:ph type="ftr" sz="quarter" idx="12"/>
          </p:nvPr>
        </p:nvSpPr>
        <p:spPr/>
        <p:txBody>
          <a:bodyPr/>
          <a:lstStyle/>
          <a:p>
            <a:r>
              <a:rPr lang="en-US"/>
              <a:t>Project Title</a:t>
            </a:r>
          </a:p>
        </p:txBody>
      </p:sp>
      <p:sp>
        <p:nvSpPr>
          <p:cNvPr id="7" name="Slide Number Placeholder 6"/>
          <p:cNvSpPr>
            <a:spLocks noGrp="1"/>
          </p:cNvSpPr>
          <p:nvPr>
            <p:ph type="sldNum" sz="quarter" idx="13"/>
          </p:nvPr>
        </p:nvSpPr>
        <p:spPr/>
        <p:txBody>
          <a:bodyPr/>
          <a:lstStyle/>
          <a:p>
            <a:fld id="{786FEFBD-D254-4142-B3DF-3182BB9EBA19}" type="slidenum">
              <a:rPr lang="en-US" smtClean="0"/>
              <a:t>9</a:t>
            </a:fld>
            <a:endParaRPr lang="en-US"/>
          </a:p>
        </p:txBody>
      </p:sp>
    </p:spTree>
    <p:extLst>
      <p:ext uri="{BB962C8B-B14F-4D97-AF65-F5344CB8AC3E}">
        <p14:creationId xmlns:p14="http://schemas.microsoft.com/office/powerpoint/2010/main" val="173261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7DF904-A76C-4547-AD6B-2EC0D34E110C}" type="datetime1">
              <a:rPr lang="en-US" smtClean="0"/>
              <a:t>3/27/2024</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322859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17D0B3-335B-4B8A-8743-E10436674414}" type="datetime1">
              <a:rPr lang="en-US" smtClean="0"/>
              <a:t>3/27/2024</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29782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C584F2-939B-4AA9-B34B-CEA038FA78A9}" type="datetime1">
              <a:rPr lang="en-US" smtClean="0"/>
              <a:t>3/27/2024</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90757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0D4D4-4AB5-4530-88B4-CEEB0D6B6974}" type="datetime1">
              <a:rPr lang="en-US" smtClean="0"/>
              <a:t>3/27/2024</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31649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9C4556-2C53-400A-B52E-CFE8A5B7D4C2}" type="datetime1">
              <a:rPr lang="en-US" smtClean="0"/>
              <a:t>3/27/2024</a:t>
            </a:fld>
            <a:endParaRPr lang="en-US"/>
          </a:p>
        </p:txBody>
      </p:sp>
      <p:sp>
        <p:nvSpPr>
          <p:cNvPr id="5" name="Footer Placeholder 4"/>
          <p:cNvSpPr>
            <a:spLocks noGrp="1"/>
          </p:cNvSpPr>
          <p:nvPr>
            <p:ph type="ftr" sz="quarter" idx="11"/>
          </p:nvPr>
        </p:nvSpPr>
        <p:spPr/>
        <p:txBody>
          <a:bodyPr/>
          <a:lstStyle/>
          <a:p>
            <a:r>
              <a:rPr lang="en-US"/>
              <a:t>Your Project Code(P1-P1-S-20-01) Project Title</a:t>
            </a:r>
          </a:p>
        </p:txBody>
      </p:sp>
      <p:sp>
        <p:nvSpPr>
          <p:cNvPr id="6" name="Slide Number Placeholder 5"/>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1033742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CBBA09-33CF-402E-BB8A-941BE1CEAAFB}" type="datetime1">
              <a:rPr lang="en-US" smtClean="0"/>
              <a:t>3/27/2024</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03282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431203-6E24-49C4-A73D-322126FB9AA3}" type="datetime1">
              <a:rPr lang="en-US" smtClean="0"/>
              <a:t>3/27/2024</a:t>
            </a:fld>
            <a:endParaRPr lang="en-US"/>
          </a:p>
        </p:txBody>
      </p:sp>
      <p:sp>
        <p:nvSpPr>
          <p:cNvPr id="8" name="Footer Placeholder 7"/>
          <p:cNvSpPr>
            <a:spLocks noGrp="1"/>
          </p:cNvSpPr>
          <p:nvPr>
            <p:ph type="ftr" sz="quarter" idx="11"/>
          </p:nvPr>
        </p:nvSpPr>
        <p:spPr/>
        <p:txBody>
          <a:bodyPr/>
          <a:lstStyle/>
          <a:p>
            <a:r>
              <a:rPr lang="en-US"/>
              <a:t>Your Project Code(P1-P1-S-20-01) Project Title</a:t>
            </a:r>
          </a:p>
        </p:txBody>
      </p:sp>
      <p:sp>
        <p:nvSpPr>
          <p:cNvPr id="9" name="Slide Number Placeholder 8"/>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40402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697CB8-69DB-415F-B70B-584E1D4B5382}" type="datetime1">
              <a:rPr lang="en-US" smtClean="0"/>
              <a:t>3/27/2024</a:t>
            </a:fld>
            <a:endParaRPr lang="en-US"/>
          </a:p>
        </p:txBody>
      </p:sp>
      <p:sp>
        <p:nvSpPr>
          <p:cNvPr id="4" name="Footer Placeholder 3"/>
          <p:cNvSpPr>
            <a:spLocks noGrp="1"/>
          </p:cNvSpPr>
          <p:nvPr>
            <p:ph type="ftr" sz="quarter" idx="11"/>
          </p:nvPr>
        </p:nvSpPr>
        <p:spPr/>
        <p:txBody>
          <a:bodyPr/>
          <a:lstStyle/>
          <a:p>
            <a:r>
              <a:rPr lang="en-US"/>
              <a:t>Your Project Code(P1-P1-S-20-01) Project Title</a:t>
            </a:r>
          </a:p>
        </p:txBody>
      </p:sp>
      <p:sp>
        <p:nvSpPr>
          <p:cNvPr id="5" name="Slide Number Placeholder 4"/>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1137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CC84DA-0940-4731-8877-87A550E45FEE}" type="datetime1">
              <a:rPr lang="en-US" smtClean="0"/>
              <a:t>3/27/2024</a:t>
            </a:fld>
            <a:endParaRPr lang="en-US"/>
          </a:p>
        </p:txBody>
      </p:sp>
      <p:sp>
        <p:nvSpPr>
          <p:cNvPr id="3" name="Footer Placeholder 2"/>
          <p:cNvSpPr>
            <a:spLocks noGrp="1"/>
          </p:cNvSpPr>
          <p:nvPr>
            <p:ph type="ftr" sz="quarter" idx="11"/>
          </p:nvPr>
        </p:nvSpPr>
        <p:spPr/>
        <p:txBody>
          <a:bodyPr/>
          <a:lstStyle/>
          <a:p>
            <a:r>
              <a:rPr lang="en-US"/>
              <a:t>Your Project Code(P1-P1-S-20-01) Project Title</a:t>
            </a:r>
          </a:p>
        </p:txBody>
      </p:sp>
      <p:sp>
        <p:nvSpPr>
          <p:cNvPr id="4" name="Slide Number Placeholder 3"/>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9693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316400-5575-480E-B7EF-9E88528ECCC8}" type="datetime1">
              <a:rPr lang="en-US" smtClean="0"/>
              <a:t>3/27/2024</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446092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264A7A-48D0-4476-83B1-1F1233CA3DDC}" type="datetime1">
              <a:rPr lang="en-US" smtClean="0"/>
              <a:t>3/27/2024</a:t>
            </a:fld>
            <a:endParaRPr lang="en-US"/>
          </a:p>
        </p:txBody>
      </p:sp>
      <p:sp>
        <p:nvSpPr>
          <p:cNvPr id="6" name="Footer Placeholder 5"/>
          <p:cNvSpPr>
            <a:spLocks noGrp="1"/>
          </p:cNvSpPr>
          <p:nvPr>
            <p:ph type="ftr" sz="quarter" idx="11"/>
          </p:nvPr>
        </p:nvSpPr>
        <p:spPr/>
        <p:txBody>
          <a:bodyPr/>
          <a:lstStyle/>
          <a:p>
            <a:r>
              <a:rPr lang="en-US"/>
              <a:t>Your Project Code(P1-P1-S-20-01) Project Title</a:t>
            </a:r>
          </a:p>
        </p:txBody>
      </p:sp>
      <p:sp>
        <p:nvSpPr>
          <p:cNvPr id="7" name="Slide Number Placeholder 6"/>
          <p:cNvSpPr>
            <a:spLocks noGrp="1"/>
          </p:cNvSpPr>
          <p:nvPr>
            <p:ph type="sldNum" sz="quarter" idx="12"/>
          </p:nvPr>
        </p:nvSpPr>
        <p:spPr/>
        <p:txBody>
          <a:bodyPr/>
          <a:lstStyle/>
          <a:p>
            <a:fld id="{FCB64944-C185-42A3-B9E2-0C66306C0823}" type="slidenum">
              <a:rPr lang="en-US" smtClean="0"/>
              <a:t>‹#›</a:t>
            </a:fld>
            <a:endParaRPr lang="en-US"/>
          </a:p>
        </p:txBody>
      </p:sp>
    </p:spTree>
    <p:extLst>
      <p:ext uri="{BB962C8B-B14F-4D97-AF65-F5344CB8AC3E}">
        <p14:creationId xmlns:p14="http://schemas.microsoft.com/office/powerpoint/2010/main" val="287339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026B10-3FB8-4C7E-957B-87D304575392}" type="datetime1">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Project Code(P1-P1-S-20-01) 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B64944-C185-42A3-B9E2-0C66306C0823}" type="slidenum">
              <a:rPr lang="en-US" smtClean="0"/>
              <a:t>‹#›</a:t>
            </a:fld>
            <a:endParaRPr lang="en-US"/>
          </a:p>
        </p:txBody>
      </p:sp>
    </p:spTree>
    <p:extLst>
      <p:ext uri="{BB962C8B-B14F-4D97-AF65-F5344CB8AC3E}">
        <p14:creationId xmlns:p14="http://schemas.microsoft.com/office/powerpoint/2010/main" val="381734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591302"/>
            <a:ext cx="9144000" cy="1679118"/>
          </a:xfrm>
        </p:spPr>
        <p:txBody>
          <a:bodyPr/>
          <a:lstStyle/>
          <a:p>
            <a:r>
              <a:rPr lang="en-US" u="sng" dirty="0"/>
              <a:t>Supervisor</a:t>
            </a:r>
          </a:p>
          <a:p>
            <a:r>
              <a:rPr lang="en-US" b="0" dirty="0">
                <a:solidFill>
                  <a:schemeClr val="tx1"/>
                </a:solidFill>
              </a:rPr>
              <a:t>Mr. Usman </a:t>
            </a:r>
            <a:r>
              <a:rPr lang="en-US" b="0" dirty="0" err="1">
                <a:solidFill>
                  <a:schemeClr val="tx1"/>
                </a:solidFill>
              </a:rPr>
              <a:t>Ghous</a:t>
            </a:r>
            <a:endParaRPr lang="en-US" b="0" dirty="0">
              <a:solidFill>
                <a:schemeClr val="tx1"/>
              </a:solidFill>
            </a:endParaRPr>
          </a:p>
          <a:p>
            <a:endParaRPr lang="en-US" u="sng" dirty="0"/>
          </a:p>
        </p:txBody>
      </p:sp>
      <p:pic>
        <p:nvPicPr>
          <p:cNvPr id="5"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685" y="64682"/>
            <a:ext cx="1385664" cy="1385664"/>
          </a:xfrm>
          <a:prstGeom prst="rect">
            <a:avLst/>
          </a:prstGeom>
        </p:spPr>
      </p:pic>
      <p:graphicFrame>
        <p:nvGraphicFramePr>
          <p:cNvPr id="4" name="Table 5">
            <a:extLst>
              <a:ext uri="{FF2B5EF4-FFF2-40B4-BE49-F238E27FC236}">
                <a16:creationId xmlns:a16="http://schemas.microsoft.com/office/drawing/2014/main" id="{6B089713-3296-CD30-1ACB-ED4E380E8EEA}"/>
              </a:ext>
            </a:extLst>
          </p:cNvPr>
          <p:cNvGraphicFramePr>
            <a:graphicFrameLocks noGrp="1"/>
          </p:cNvGraphicFramePr>
          <p:nvPr>
            <p:extLst>
              <p:ext uri="{D42A27DB-BD31-4B8C-83A1-F6EECF244321}">
                <p14:modId xmlns:p14="http://schemas.microsoft.com/office/powerpoint/2010/main" val="4146070854"/>
              </p:ext>
            </p:extLst>
          </p:nvPr>
        </p:nvGraphicFramePr>
        <p:xfrm>
          <a:off x="2032000" y="2143442"/>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97038679"/>
                    </a:ext>
                  </a:extLst>
                </a:gridCol>
                <a:gridCol w="4064000">
                  <a:extLst>
                    <a:ext uri="{9D8B030D-6E8A-4147-A177-3AD203B41FA5}">
                      <a16:colId xmlns:a16="http://schemas.microsoft.com/office/drawing/2014/main" val="345199996"/>
                    </a:ext>
                  </a:extLst>
                </a:gridCol>
              </a:tblGrid>
              <a:tr h="370840">
                <a:tc>
                  <a:txBody>
                    <a:bodyPr/>
                    <a:lstStyle/>
                    <a:p>
                      <a:r>
                        <a:rPr lang="en-US" b="0" dirty="0">
                          <a:solidFill>
                            <a:schemeClr val="tx1"/>
                          </a:solidFill>
                        </a:rPr>
                        <a:t>Abdullah Basit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b="0" dirty="0">
                          <a:solidFill>
                            <a:schemeClr val="tx1"/>
                          </a:solidFill>
                        </a:rPr>
                        <a:t>20I-0623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92855957"/>
                  </a:ext>
                </a:extLst>
              </a:tr>
              <a:tr h="370840">
                <a:tc>
                  <a:txBody>
                    <a:bodyPr/>
                    <a:lstStyle/>
                    <a:p>
                      <a:r>
                        <a:rPr lang="en-US" b="0" dirty="0"/>
                        <a:t>Muhammad Abubakar Siddique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t>20F-0101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6581396"/>
                  </a:ext>
                </a:extLst>
              </a:tr>
              <a:tr h="370840">
                <a:tc>
                  <a:txBody>
                    <a:bodyPr/>
                    <a:lstStyle/>
                    <a:p>
                      <a:r>
                        <a:rPr lang="en-US" b="0" dirty="0" err="1"/>
                        <a:t>Areeba</a:t>
                      </a:r>
                      <a:r>
                        <a:rPr lang="en-US" b="0" dirty="0"/>
                        <a:t> Rasheed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t>19F-0238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06805"/>
                  </a:ext>
                </a:extLst>
              </a:tr>
            </a:tbl>
          </a:graphicData>
        </a:graphic>
      </p:graphicFrame>
      <p:sp>
        <p:nvSpPr>
          <p:cNvPr id="6" name="Subtitle 2">
            <a:extLst>
              <a:ext uri="{FF2B5EF4-FFF2-40B4-BE49-F238E27FC236}">
                <a16:creationId xmlns:a16="http://schemas.microsoft.com/office/drawing/2014/main" id="{3CC5CF9C-6BBF-A56C-E928-B5234FC94292}"/>
              </a:ext>
            </a:extLst>
          </p:cNvPr>
          <p:cNvSpPr txBox="1">
            <a:spLocks/>
          </p:cNvSpPr>
          <p:nvPr/>
        </p:nvSpPr>
        <p:spPr>
          <a:xfrm>
            <a:off x="1425388" y="1587580"/>
            <a:ext cx="9144000" cy="4410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u="sng" dirty="0"/>
              <a:t>Team</a:t>
            </a:r>
          </a:p>
        </p:txBody>
      </p:sp>
    </p:spTree>
    <p:extLst>
      <p:ext uri="{BB962C8B-B14F-4D97-AF65-F5344CB8AC3E}">
        <p14:creationId xmlns:p14="http://schemas.microsoft.com/office/powerpoint/2010/main" val="1938904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Data Flow Diagram Level 0</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35" y="2205671"/>
            <a:ext cx="11030226" cy="2851564"/>
          </a:xfrm>
          <a:prstGeom prst="rect">
            <a:avLst/>
          </a:prstGeom>
        </p:spPr>
      </p:pic>
    </p:spTree>
    <p:extLst>
      <p:ext uri="{BB962C8B-B14F-4D97-AF65-F5344CB8AC3E}">
        <p14:creationId xmlns:p14="http://schemas.microsoft.com/office/powerpoint/2010/main" val="1824751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720" y="748013"/>
            <a:ext cx="6245682" cy="5790899"/>
          </a:xfrm>
          <a:prstGeom prst="rect">
            <a:avLst/>
          </a:prstGeom>
        </p:spPr>
      </p:pic>
      <p:sp>
        <p:nvSpPr>
          <p:cNvPr id="2" name="Title 1"/>
          <p:cNvSpPr>
            <a:spLocks noGrp="1"/>
          </p:cNvSpPr>
          <p:nvPr>
            <p:ph type="title"/>
          </p:nvPr>
        </p:nvSpPr>
        <p:spPr>
          <a:xfrm>
            <a:off x="838200" y="365125"/>
            <a:ext cx="8952914" cy="1325563"/>
          </a:xfrm>
        </p:spPr>
        <p:txBody>
          <a:bodyPr>
            <a:normAutofit/>
          </a:bodyPr>
          <a:lstStyle/>
          <a:p>
            <a:r>
              <a:rPr lang="en-US" b="0" i="0" u="none" strike="noStrike" baseline="0" dirty="0">
                <a:solidFill>
                  <a:srgbClr val="000000"/>
                </a:solidFill>
                <a:latin typeface="Times New Roman" panose="02020603050405020304" pitchFamily="18" charset="0"/>
              </a:rPr>
              <a:t>Data </a:t>
            </a:r>
            <a:r>
              <a:rPr lang="en-US" b="0" i="0" u="none" strike="noStrike" baseline="0" dirty="0" smtClean="0">
                <a:solidFill>
                  <a:srgbClr val="000000"/>
                </a:solidFill>
                <a:latin typeface="Times New Roman" panose="02020603050405020304" pitchFamily="18" charset="0"/>
              </a:rPr>
              <a:t>Flow</a:t>
            </a:r>
            <a:r>
              <a:rPr lang="en-US" b="0" i="0" u="none" strike="noStrike" dirty="0" smtClean="0">
                <a:solidFill>
                  <a:srgbClr val="000000"/>
                </a:solidFill>
                <a:latin typeface="Times New Roman" panose="02020603050405020304" pitchFamily="18" charset="0"/>
              </a:rPr>
              <a:t> </a:t>
            </a:r>
            <a:r>
              <a:rPr lang="en-US" b="0" i="0" u="none" strike="noStrike" baseline="0" dirty="0" smtClean="0">
                <a:solidFill>
                  <a:srgbClr val="000000"/>
                </a:solidFill>
                <a:latin typeface="Times New Roman" panose="02020603050405020304" pitchFamily="18" charset="0"/>
              </a:rPr>
              <a:t>Diagram </a:t>
            </a:r>
            <a:br>
              <a:rPr lang="en-US" b="0" i="0" u="none" strike="noStrike" baseline="0" dirty="0" smtClean="0">
                <a:solidFill>
                  <a:srgbClr val="000000"/>
                </a:solidFill>
                <a:latin typeface="Times New Roman" panose="02020603050405020304" pitchFamily="18" charset="0"/>
              </a:rPr>
            </a:br>
            <a:r>
              <a:rPr lang="en-US" b="0" i="0" u="none" strike="noStrike" baseline="0" dirty="0" smtClean="0">
                <a:solidFill>
                  <a:srgbClr val="000000"/>
                </a:solidFill>
                <a:latin typeface="Times New Roman" panose="02020603050405020304" pitchFamily="18" charset="0"/>
              </a:rPr>
              <a:t>Level </a:t>
            </a:r>
            <a:r>
              <a:rPr lang="en-US" b="0" i="0" u="none" strike="noStrike" baseline="0" dirty="0">
                <a:solidFill>
                  <a:srgbClr val="000000"/>
                </a:solidFill>
                <a:latin typeface="Times New Roman" panose="02020603050405020304" pitchFamily="18" charset="0"/>
              </a:rPr>
              <a:t>1</a:t>
            </a:r>
            <a:endParaRPr lang="en-US" dirty="0"/>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849127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381" y="608603"/>
            <a:ext cx="6188148" cy="5930309"/>
          </a:xfrm>
          <a:prstGeom prst="rect">
            <a:avLst/>
          </a:prstGeom>
        </p:spPr>
      </p:pic>
      <p:sp>
        <p:nvSpPr>
          <p:cNvPr id="2" name="Title 1"/>
          <p:cNvSpPr>
            <a:spLocks noGrp="1"/>
          </p:cNvSpPr>
          <p:nvPr>
            <p:ph type="title"/>
          </p:nvPr>
        </p:nvSpPr>
        <p:spPr>
          <a:xfrm>
            <a:off x="590528" y="444754"/>
            <a:ext cx="8952914" cy="1325563"/>
          </a:xfrm>
        </p:spPr>
        <p:txBody>
          <a:bodyPr>
            <a:normAutofit/>
          </a:bodyPr>
          <a:lstStyle/>
          <a:p>
            <a:r>
              <a:rPr lang="en-US" b="0" i="0" u="none" strike="noStrike" baseline="0" dirty="0">
                <a:solidFill>
                  <a:srgbClr val="000000"/>
                </a:solidFill>
                <a:latin typeface="Times New Roman" panose="02020603050405020304" pitchFamily="18" charset="0"/>
              </a:rPr>
              <a:t>Data Flow </a:t>
            </a:r>
            <a:r>
              <a:rPr lang="en-US" b="0" i="0" u="none" strike="noStrike" baseline="0" dirty="0" smtClean="0">
                <a:solidFill>
                  <a:srgbClr val="000000"/>
                </a:solidFill>
                <a:latin typeface="Times New Roman" panose="02020603050405020304" pitchFamily="18" charset="0"/>
              </a:rPr>
              <a:t>Diagram </a:t>
            </a:r>
            <a:r>
              <a:rPr lang="en-US" b="0" i="0" u="none" strike="noStrike" baseline="0" dirty="0">
                <a:solidFill>
                  <a:srgbClr val="000000"/>
                </a:solidFill>
                <a:latin typeface="Times New Roman" panose="02020603050405020304" pitchFamily="18" charset="0"/>
              </a:rPr>
              <a:t/>
            </a:r>
            <a:br>
              <a:rPr lang="en-US" b="0" i="0" u="none" strike="noStrike" baseline="0" dirty="0">
                <a:solidFill>
                  <a:srgbClr val="000000"/>
                </a:solidFill>
                <a:latin typeface="Times New Roman" panose="02020603050405020304" pitchFamily="18" charset="0"/>
              </a:rPr>
            </a:br>
            <a:r>
              <a:rPr lang="en-US" b="0" i="0" u="none" strike="noStrike" baseline="0" dirty="0">
                <a:solidFill>
                  <a:srgbClr val="000000"/>
                </a:solidFill>
                <a:latin typeface="Times New Roman" panose="02020603050405020304" pitchFamily="18" charset="0"/>
              </a:rPr>
              <a:t>Level 2</a:t>
            </a:r>
            <a:endParaRPr lang="en-US" dirty="0"/>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12</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4270883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software system&#10;&#10;Description automatically generated">
            <a:extLst>
              <a:ext uri="{FF2B5EF4-FFF2-40B4-BE49-F238E27FC236}">
                <a16:creationId xmlns:a16="http://schemas.microsoft.com/office/drawing/2014/main" id="{12C2A8E3-75FD-D1FA-C0CF-BAA57D602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7016" y="541230"/>
            <a:ext cx="5352293" cy="5997682"/>
          </a:xfrm>
          <a:prstGeom prst="rect">
            <a:avLst/>
          </a:prstGeom>
        </p:spPr>
      </p:pic>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Activity Diagram</a:t>
            </a:r>
            <a:endParaRPr lang="en-US" dirty="0"/>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13</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482162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Sequence Diagram</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descr="A diagram of a project&#10;&#10;Description automatically generated">
            <a:extLst>
              <a:ext uri="{FF2B5EF4-FFF2-40B4-BE49-F238E27FC236}">
                <a16:creationId xmlns:a16="http://schemas.microsoft.com/office/drawing/2014/main" id="{74503705-2220-6CB9-51DB-221AA57309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75" y="2070979"/>
            <a:ext cx="10601325" cy="4229100"/>
          </a:xfrm>
          <a:prstGeom prst="rect">
            <a:avLst/>
          </a:prstGeom>
        </p:spPr>
      </p:pic>
    </p:spTree>
    <p:extLst>
      <p:ext uri="{BB962C8B-B14F-4D97-AF65-F5344CB8AC3E}">
        <p14:creationId xmlns:p14="http://schemas.microsoft.com/office/powerpoint/2010/main" val="1711458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15</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descr="A white paper with black text&#10;&#10;Description automatically generated">
            <a:extLst>
              <a:ext uri="{FF2B5EF4-FFF2-40B4-BE49-F238E27FC236}">
                <a16:creationId xmlns:a16="http://schemas.microsoft.com/office/drawing/2014/main" id="{DFB8E581-E90F-920D-2FAF-CD5E7F829BBB}"/>
              </a:ext>
            </a:extLst>
          </p:cNvPr>
          <p:cNvPicPr>
            <a:picLocks noChangeAspect="1"/>
          </p:cNvPicPr>
          <p:nvPr/>
        </p:nvPicPr>
        <p:blipFill rotWithShape="1">
          <a:blip r:embed="rId4">
            <a:extLst>
              <a:ext uri="{28A0092B-C50C-407E-A947-70E740481C1C}">
                <a14:useLocalDpi xmlns:a14="http://schemas.microsoft.com/office/drawing/2010/main" val="0"/>
              </a:ext>
            </a:extLst>
          </a:blip>
          <a:srcRect r="27439" b="79795"/>
          <a:stretch/>
        </p:blipFill>
        <p:spPr>
          <a:xfrm>
            <a:off x="3263484" y="1750082"/>
            <a:ext cx="4407145" cy="4606268"/>
          </a:xfrm>
          <a:prstGeom prst="rect">
            <a:avLst/>
          </a:prstGeom>
        </p:spPr>
      </p:pic>
      <p:sp>
        <p:nvSpPr>
          <p:cNvPr id="11" name="Title 1">
            <a:extLst>
              <a:ext uri="{FF2B5EF4-FFF2-40B4-BE49-F238E27FC236}">
                <a16:creationId xmlns:a16="http://schemas.microsoft.com/office/drawing/2014/main" id="{D2C14FF6-38DC-2753-278E-B45508584A46}"/>
              </a:ext>
            </a:extLst>
          </p:cNvPr>
          <p:cNvSpPr txBox="1">
            <a:spLocks/>
          </p:cNvSpPr>
          <p:nvPr/>
        </p:nvSpPr>
        <p:spPr>
          <a:xfrm>
            <a:off x="990600" y="517525"/>
            <a:ext cx="895291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0000"/>
                </a:solidFill>
                <a:latin typeface="Times New Roman" panose="02020603050405020304" pitchFamily="18" charset="0"/>
              </a:rPr>
              <a:t>System Sequence Diagram</a:t>
            </a:r>
            <a:endParaRPr lang="en-US" dirty="0"/>
          </a:p>
        </p:txBody>
      </p:sp>
      <p:sp>
        <p:nvSpPr>
          <p:cNvPr id="12" name="Title 1">
            <a:extLst>
              <a:ext uri="{FF2B5EF4-FFF2-40B4-BE49-F238E27FC236}">
                <a16:creationId xmlns:a16="http://schemas.microsoft.com/office/drawing/2014/main" id="{F476B778-EBEF-295F-DF37-9F4A525A51A8}"/>
              </a:ext>
            </a:extLst>
          </p:cNvPr>
          <p:cNvSpPr txBox="1">
            <a:spLocks/>
          </p:cNvSpPr>
          <p:nvPr/>
        </p:nvSpPr>
        <p:spPr>
          <a:xfrm>
            <a:off x="5132295" y="6387150"/>
            <a:ext cx="1250576" cy="303524"/>
          </a:xfrm>
          <a:prstGeom prst="rect">
            <a:avLst/>
          </a:prstGeom>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mn-lt"/>
                <a:cs typeface="Times New Roman" panose="02020603050405020304" pitchFamily="18" charset="0"/>
              </a:rPr>
              <a:t>Login SSD</a:t>
            </a:r>
          </a:p>
        </p:txBody>
      </p:sp>
    </p:spTree>
    <p:extLst>
      <p:ext uri="{BB962C8B-B14F-4D97-AF65-F5344CB8AC3E}">
        <p14:creationId xmlns:p14="http://schemas.microsoft.com/office/powerpoint/2010/main" val="1611978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0652-7CC0-1A99-B81D-2D6A579C5CDF}"/>
              </a:ext>
            </a:extLst>
          </p:cNvPr>
          <p:cNvSpPr>
            <a:spLocks noGrp="1"/>
          </p:cNvSpPr>
          <p:nvPr>
            <p:ph type="title"/>
          </p:nvPr>
        </p:nvSpPr>
        <p:spPr/>
        <p:txBody>
          <a:bodyPr/>
          <a:lstStyle/>
          <a:p>
            <a:r>
              <a:rPr lang="en-US" dirty="0">
                <a:solidFill>
                  <a:srgbClr val="000000"/>
                </a:solidFill>
                <a:latin typeface="Times New Roman" panose="02020603050405020304" pitchFamily="18" charset="0"/>
              </a:rPr>
              <a:t>System Sequence Diagram</a:t>
            </a:r>
            <a:endParaRPr lang="en-US" dirty="0"/>
          </a:p>
        </p:txBody>
      </p:sp>
      <p:pic>
        <p:nvPicPr>
          <p:cNvPr id="7" name="Content Placeholder 6" descr="A white paper with black text&#10;&#10;Description automatically generated">
            <a:extLst>
              <a:ext uri="{FF2B5EF4-FFF2-40B4-BE49-F238E27FC236}">
                <a16:creationId xmlns:a16="http://schemas.microsoft.com/office/drawing/2014/main" id="{BA609BF6-C28C-111F-306C-208931DC6E1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2652" b="54992"/>
          <a:stretch/>
        </p:blipFill>
        <p:spPr>
          <a:xfrm>
            <a:off x="3966692" y="1464290"/>
            <a:ext cx="5680482" cy="4766554"/>
          </a:xfrm>
        </p:spPr>
      </p:pic>
      <p:sp>
        <p:nvSpPr>
          <p:cNvPr id="5" name="Slide Number Placeholder 4">
            <a:extLst>
              <a:ext uri="{FF2B5EF4-FFF2-40B4-BE49-F238E27FC236}">
                <a16:creationId xmlns:a16="http://schemas.microsoft.com/office/drawing/2014/main" id="{0CDE2CD5-ABA0-BB8B-A7BB-9E7661F97F04}"/>
              </a:ext>
            </a:extLst>
          </p:cNvPr>
          <p:cNvSpPr>
            <a:spLocks noGrp="1"/>
          </p:cNvSpPr>
          <p:nvPr>
            <p:ph type="sldNum" sz="quarter" idx="12"/>
          </p:nvPr>
        </p:nvSpPr>
        <p:spPr/>
        <p:txBody>
          <a:bodyPr/>
          <a:lstStyle/>
          <a:p>
            <a:fld id="{FCB64944-C185-42A3-B9E2-0C66306C0823}" type="slidenum">
              <a:rPr lang="en-US" smtClean="0"/>
              <a:t>16</a:t>
            </a:fld>
            <a:endParaRPr lang="en-US"/>
          </a:p>
        </p:txBody>
      </p:sp>
      <p:sp>
        <p:nvSpPr>
          <p:cNvPr id="8" name="Title 1">
            <a:extLst>
              <a:ext uri="{FF2B5EF4-FFF2-40B4-BE49-F238E27FC236}">
                <a16:creationId xmlns:a16="http://schemas.microsoft.com/office/drawing/2014/main" id="{33A54D65-9B5C-5249-307C-5CEE28AC5224}"/>
              </a:ext>
            </a:extLst>
          </p:cNvPr>
          <p:cNvSpPr txBox="1">
            <a:spLocks/>
          </p:cNvSpPr>
          <p:nvPr/>
        </p:nvSpPr>
        <p:spPr>
          <a:xfrm>
            <a:off x="5186177" y="6230844"/>
            <a:ext cx="1860177" cy="483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cs typeface="Times New Roman" panose="02020603050405020304" pitchFamily="18" charset="0"/>
              </a:rPr>
              <a:t>Address Alert SSD</a:t>
            </a:r>
          </a:p>
        </p:txBody>
      </p:sp>
      <p:pic>
        <p:nvPicPr>
          <p:cNvPr id="9" name="Content Placeholder 9">
            <a:extLst>
              <a:ext uri="{FF2B5EF4-FFF2-40B4-BE49-F238E27FC236}">
                <a16:creationId xmlns:a16="http://schemas.microsoft.com/office/drawing/2014/main" id="{68FD65F1-7201-9E03-BFE3-1ED2B19B14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a:prstGeom prst="rect">
            <a:avLst/>
          </a:prstGeom>
        </p:spPr>
      </p:pic>
    </p:spTree>
    <p:extLst>
      <p:ext uri="{BB962C8B-B14F-4D97-AF65-F5344CB8AC3E}">
        <p14:creationId xmlns:p14="http://schemas.microsoft.com/office/powerpoint/2010/main" val="32329458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0652-7CC0-1A99-B81D-2D6A579C5CDF}"/>
              </a:ext>
            </a:extLst>
          </p:cNvPr>
          <p:cNvSpPr>
            <a:spLocks noGrp="1"/>
          </p:cNvSpPr>
          <p:nvPr>
            <p:ph type="title"/>
          </p:nvPr>
        </p:nvSpPr>
        <p:spPr/>
        <p:txBody>
          <a:bodyPr/>
          <a:lstStyle/>
          <a:p>
            <a:r>
              <a:rPr lang="en-US" dirty="0">
                <a:solidFill>
                  <a:srgbClr val="000000"/>
                </a:solidFill>
                <a:latin typeface="Times New Roman" panose="02020603050405020304" pitchFamily="18" charset="0"/>
              </a:rPr>
              <a:t>System Sequence Diagram</a:t>
            </a:r>
            <a:endParaRPr lang="en-US" dirty="0"/>
          </a:p>
        </p:txBody>
      </p:sp>
      <p:sp>
        <p:nvSpPr>
          <p:cNvPr id="5" name="Slide Number Placeholder 4">
            <a:extLst>
              <a:ext uri="{FF2B5EF4-FFF2-40B4-BE49-F238E27FC236}">
                <a16:creationId xmlns:a16="http://schemas.microsoft.com/office/drawing/2014/main" id="{0CDE2CD5-ABA0-BB8B-A7BB-9E7661F97F04}"/>
              </a:ext>
            </a:extLst>
          </p:cNvPr>
          <p:cNvSpPr>
            <a:spLocks noGrp="1"/>
          </p:cNvSpPr>
          <p:nvPr>
            <p:ph type="sldNum" sz="quarter" idx="12"/>
          </p:nvPr>
        </p:nvSpPr>
        <p:spPr/>
        <p:txBody>
          <a:bodyPr/>
          <a:lstStyle/>
          <a:p>
            <a:fld id="{FCB64944-C185-42A3-B9E2-0C66306C0823}" type="slidenum">
              <a:rPr lang="en-US" smtClean="0"/>
              <a:t>17</a:t>
            </a:fld>
            <a:endParaRPr lang="en-US"/>
          </a:p>
        </p:txBody>
      </p:sp>
      <p:sp>
        <p:nvSpPr>
          <p:cNvPr id="8" name="Title 1">
            <a:extLst>
              <a:ext uri="{FF2B5EF4-FFF2-40B4-BE49-F238E27FC236}">
                <a16:creationId xmlns:a16="http://schemas.microsoft.com/office/drawing/2014/main" id="{33A54D65-9B5C-5249-307C-5CEE28AC5224}"/>
              </a:ext>
            </a:extLst>
          </p:cNvPr>
          <p:cNvSpPr txBox="1">
            <a:spLocks/>
          </p:cNvSpPr>
          <p:nvPr/>
        </p:nvSpPr>
        <p:spPr>
          <a:xfrm>
            <a:off x="5186177" y="6230844"/>
            <a:ext cx="2155917" cy="48311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cs typeface="Times New Roman" panose="02020603050405020304" pitchFamily="18" charset="0"/>
              </a:rPr>
              <a:t>Search And Filter SSD</a:t>
            </a:r>
          </a:p>
        </p:txBody>
      </p:sp>
      <p:pic>
        <p:nvPicPr>
          <p:cNvPr id="9" name="Content Placeholder 8" descr="A white paper with black text&#10;&#10;Description automatically generated">
            <a:extLst>
              <a:ext uri="{FF2B5EF4-FFF2-40B4-BE49-F238E27FC236}">
                <a16:creationId xmlns:a16="http://schemas.microsoft.com/office/drawing/2014/main" id="{4A871400-34EB-7C81-DFB7-EDD2982A32B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407" t="44985" r="21466" b="36061"/>
          <a:stretch/>
        </p:blipFill>
        <p:spPr>
          <a:xfrm>
            <a:off x="3751729" y="1405589"/>
            <a:ext cx="4688541" cy="4825255"/>
          </a:xfrm>
        </p:spPr>
      </p:pic>
      <p:pic>
        <p:nvPicPr>
          <p:cNvPr id="10" name="Content Placeholder 9">
            <a:extLst>
              <a:ext uri="{FF2B5EF4-FFF2-40B4-BE49-F238E27FC236}">
                <a16:creationId xmlns:a16="http://schemas.microsoft.com/office/drawing/2014/main" id="{3A0EB19C-B401-3D3D-A13C-6C178C0CFA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a:prstGeom prst="rect">
            <a:avLst/>
          </a:prstGeom>
        </p:spPr>
      </p:pic>
    </p:spTree>
    <p:extLst>
      <p:ext uri="{BB962C8B-B14F-4D97-AF65-F5344CB8AC3E}">
        <p14:creationId xmlns:p14="http://schemas.microsoft.com/office/powerpoint/2010/main" val="3979974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0652-7CC0-1A99-B81D-2D6A579C5CDF}"/>
              </a:ext>
            </a:extLst>
          </p:cNvPr>
          <p:cNvSpPr>
            <a:spLocks noGrp="1"/>
          </p:cNvSpPr>
          <p:nvPr>
            <p:ph type="title"/>
          </p:nvPr>
        </p:nvSpPr>
        <p:spPr/>
        <p:txBody>
          <a:bodyPr/>
          <a:lstStyle/>
          <a:p>
            <a:r>
              <a:rPr lang="en-US" dirty="0">
                <a:solidFill>
                  <a:srgbClr val="000000"/>
                </a:solidFill>
                <a:latin typeface="Times New Roman" panose="02020603050405020304" pitchFamily="18" charset="0"/>
              </a:rPr>
              <a:t>System Sequence Diagram</a:t>
            </a:r>
            <a:endParaRPr lang="en-US" dirty="0"/>
          </a:p>
        </p:txBody>
      </p:sp>
      <p:sp>
        <p:nvSpPr>
          <p:cNvPr id="5" name="Slide Number Placeholder 4">
            <a:extLst>
              <a:ext uri="{FF2B5EF4-FFF2-40B4-BE49-F238E27FC236}">
                <a16:creationId xmlns:a16="http://schemas.microsoft.com/office/drawing/2014/main" id="{0CDE2CD5-ABA0-BB8B-A7BB-9E7661F97F04}"/>
              </a:ext>
            </a:extLst>
          </p:cNvPr>
          <p:cNvSpPr>
            <a:spLocks noGrp="1"/>
          </p:cNvSpPr>
          <p:nvPr>
            <p:ph type="sldNum" sz="quarter" idx="12"/>
          </p:nvPr>
        </p:nvSpPr>
        <p:spPr/>
        <p:txBody>
          <a:bodyPr/>
          <a:lstStyle/>
          <a:p>
            <a:fld id="{FCB64944-C185-42A3-B9E2-0C66306C0823}" type="slidenum">
              <a:rPr lang="en-US" smtClean="0"/>
              <a:t>18</a:t>
            </a:fld>
            <a:endParaRPr lang="en-US"/>
          </a:p>
        </p:txBody>
      </p:sp>
      <p:sp>
        <p:nvSpPr>
          <p:cNvPr id="8" name="Title 1">
            <a:extLst>
              <a:ext uri="{FF2B5EF4-FFF2-40B4-BE49-F238E27FC236}">
                <a16:creationId xmlns:a16="http://schemas.microsoft.com/office/drawing/2014/main" id="{33A54D65-9B5C-5249-307C-5CEE28AC5224}"/>
              </a:ext>
            </a:extLst>
          </p:cNvPr>
          <p:cNvSpPr txBox="1">
            <a:spLocks/>
          </p:cNvSpPr>
          <p:nvPr/>
        </p:nvSpPr>
        <p:spPr>
          <a:xfrm>
            <a:off x="5186177" y="6230844"/>
            <a:ext cx="2155917" cy="4831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cs typeface="Times New Roman" panose="02020603050405020304" pitchFamily="18" charset="0"/>
              </a:rPr>
              <a:t>Generate Report SSD</a:t>
            </a:r>
          </a:p>
        </p:txBody>
      </p:sp>
      <p:pic>
        <p:nvPicPr>
          <p:cNvPr id="7" name="Content Placeholder 6" descr="A white paper with black text&#10;&#10;Description automatically generated">
            <a:extLst>
              <a:ext uri="{FF2B5EF4-FFF2-40B4-BE49-F238E27FC236}">
                <a16:creationId xmlns:a16="http://schemas.microsoft.com/office/drawing/2014/main" id="{541255AE-74BA-3017-5C47-4AB51CCE8A8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4904" r="13925" b="12964"/>
          <a:stretch/>
        </p:blipFill>
        <p:spPr>
          <a:xfrm>
            <a:off x="3758934" y="1318947"/>
            <a:ext cx="5010401" cy="4835594"/>
          </a:xfrm>
        </p:spPr>
      </p:pic>
      <p:pic>
        <p:nvPicPr>
          <p:cNvPr id="10" name="Content Placeholder 9">
            <a:extLst>
              <a:ext uri="{FF2B5EF4-FFF2-40B4-BE49-F238E27FC236}">
                <a16:creationId xmlns:a16="http://schemas.microsoft.com/office/drawing/2014/main" id="{DDB6FFB9-5D62-272F-0BFD-7C5C8F8661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a:prstGeom prst="rect">
            <a:avLst/>
          </a:prstGeom>
        </p:spPr>
      </p:pic>
    </p:spTree>
    <p:extLst>
      <p:ext uri="{BB962C8B-B14F-4D97-AF65-F5344CB8AC3E}">
        <p14:creationId xmlns:p14="http://schemas.microsoft.com/office/powerpoint/2010/main" val="18926404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0652-7CC0-1A99-B81D-2D6A579C5CDF}"/>
              </a:ext>
            </a:extLst>
          </p:cNvPr>
          <p:cNvSpPr>
            <a:spLocks noGrp="1"/>
          </p:cNvSpPr>
          <p:nvPr>
            <p:ph type="title"/>
          </p:nvPr>
        </p:nvSpPr>
        <p:spPr/>
        <p:txBody>
          <a:bodyPr/>
          <a:lstStyle/>
          <a:p>
            <a:r>
              <a:rPr lang="en-US" dirty="0">
                <a:solidFill>
                  <a:srgbClr val="000000"/>
                </a:solidFill>
                <a:latin typeface="Times New Roman" panose="02020603050405020304" pitchFamily="18" charset="0"/>
              </a:rPr>
              <a:t>Component </a:t>
            </a:r>
            <a:br>
              <a:rPr lang="en-US" dirty="0">
                <a:solidFill>
                  <a:srgbClr val="000000"/>
                </a:solidFill>
                <a:latin typeface="Times New Roman" panose="02020603050405020304" pitchFamily="18" charset="0"/>
              </a:rPr>
            </a:br>
            <a:r>
              <a:rPr lang="en-US" dirty="0">
                <a:solidFill>
                  <a:srgbClr val="000000"/>
                </a:solidFill>
                <a:latin typeface="Times New Roman" panose="02020603050405020304" pitchFamily="18" charset="0"/>
              </a:rPr>
              <a:t>Diagram</a:t>
            </a:r>
            <a:endParaRPr lang="en-US" dirty="0"/>
          </a:p>
        </p:txBody>
      </p:sp>
      <p:sp>
        <p:nvSpPr>
          <p:cNvPr id="5" name="Slide Number Placeholder 4">
            <a:extLst>
              <a:ext uri="{FF2B5EF4-FFF2-40B4-BE49-F238E27FC236}">
                <a16:creationId xmlns:a16="http://schemas.microsoft.com/office/drawing/2014/main" id="{0CDE2CD5-ABA0-BB8B-A7BB-9E7661F97F04}"/>
              </a:ext>
            </a:extLst>
          </p:cNvPr>
          <p:cNvSpPr>
            <a:spLocks noGrp="1"/>
          </p:cNvSpPr>
          <p:nvPr>
            <p:ph type="sldNum" sz="quarter" idx="12"/>
          </p:nvPr>
        </p:nvSpPr>
        <p:spPr/>
        <p:txBody>
          <a:bodyPr/>
          <a:lstStyle/>
          <a:p>
            <a:fld id="{FCB64944-C185-42A3-B9E2-0C66306C0823}" type="slidenum">
              <a:rPr lang="en-US" smtClean="0"/>
              <a:t>19</a:t>
            </a:fld>
            <a:endParaRPr lang="en-US"/>
          </a:p>
        </p:txBody>
      </p:sp>
      <p:pic>
        <p:nvPicPr>
          <p:cNvPr id="7" name="Content Placeholder 6" descr="A diagram of a computer&#10;&#10;Description automatically generated">
            <a:extLst>
              <a:ext uri="{FF2B5EF4-FFF2-40B4-BE49-F238E27FC236}">
                <a16:creationId xmlns:a16="http://schemas.microsoft.com/office/drawing/2014/main" id="{E19673D1-C326-511F-7265-D95960AA33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1401" y="377243"/>
            <a:ext cx="6259642" cy="6344232"/>
          </a:xfrm>
        </p:spPr>
      </p:pic>
      <p:pic>
        <p:nvPicPr>
          <p:cNvPr id="10" name="Content Placeholder 9">
            <a:extLst>
              <a:ext uri="{FF2B5EF4-FFF2-40B4-BE49-F238E27FC236}">
                <a16:creationId xmlns:a16="http://schemas.microsoft.com/office/drawing/2014/main" id="{50A0F0E9-8733-AE3C-E32C-B1A49AD8F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a:prstGeom prst="rect">
            <a:avLst/>
          </a:prstGeom>
        </p:spPr>
      </p:pic>
    </p:spTree>
    <p:extLst>
      <p:ext uri="{BB962C8B-B14F-4D97-AF65-F5344CB8AC3E}">
        <p14:creationId xmlns:p14="http://schemas.microsoft.com/office/powerpoint/2010/main" val="1256162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249" y="2545615"/>
            <a:ext cx="8952914" cy="1325563"/>
          </a:xfrm>
        </p:spPr>
        <p:txBody>
          <a:bodyPr/>
          <a:lstStyle/>
          <a:p>
            <a:r>
              <a:rPr lang="en-US" dirty="0">
                <a:solidFill>
                  <a:srgbClr val="00B0F0"/>
                </a:solidFill>
              </a:rPr>
              <a:t>Project Title: </a:t>
            </a:r>
            <a:r>
              <a:rPr lang="en-US" sz="3600" dirty="0"/>
              <a:t>Smart Surveillance System (SSS) </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2</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13471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745" y="472101"/>
            <a:ext cx="3891627" cy="6144674"/>
          </a:xfrm>
          <a:prstGeom prst="rect">
            <a:avLst/>
          </a:prstGeom>
        </p:spPr>
      </p:pic>
      <p:sp>
        <p:nvSpPr>
          <p:cNvPr id="2" name="Title 1"/>
          <p:cNvSpPr>
            <a:spLocks noGrp="1"/>
          </p:cNvSpPr>
          <p:nvPr>
            <p:ph type="title"/>
          </p:nvPr>
        </p:nvSpPr>
        <p:spPr>
          <a:xfrm>
            <a:off x="838200" y="365125"/>
            <a:ext cx="8952914" cy="1325563"/>
          </a:xfrm>
        </p:spPr>
        <p:txBody>
          <a:bodyPr/>
          <a:lstStyle/>
          <a:p>
            <a:r>
              <a:rPr lang="en-US" b="0" i="0" u="none" strike="noStrike" baseline="0" dirty="0" smtClean="0">
                <a:solidFill>
                  <a:srgbClr val="000000"/>
                </a:solidFill>
                <a:latin typeface="Times New Roman" panose="02020603050405020304" pitchFamily="18" charset="0"/>
              </a:rPr>
              <a:t>Entity</a:t>
            </a:r>
            <a:r>
              <a:rPr lang="en-US" b="0" i="0" u="none" strike="noStrike" dirty="0" smtClean="0">
                <a:solidFill>
                  <a:srgbClr val="000000"/>
                </a:solidFill>
                <a:latin typeface="Times New Roman" panose="02020603050405020304" pitchFamily="18" charset="0"/>
              </a:rPr>
              <a:t> </a:t>
            </a:r>
            <a:r>
              <a:rPr lang="en-US" b="0" i="0" u="none" strike="noStrike" dirty="0" smtClean="0">
                <a:solidFill>
                  <a:srgbClr val="000000"/>
                </a:solidFill>
                <a:latin typeface="Times New Roman" panose="02020603050405020304" pitchFamily="18" charset="0"/>
              </a:rPr>
              <a:t>Relationship</a:t>
            </a:r>
            <a:br>
              <a:rPr lang="en-US" b="0" i="0" u="none" strike="noStrike" dirty="0" smtClean="0">
                <a:solidFill>
                  <a:srgbClr val="000000"/>
                </a:solidFill>
                <a:latin typeface="Times New Roman" panose="02020603050405020304" pitchFamily="18" charset="0"/>
              </a:rPr>
            </a:br>
            <a:r>
              <a:rPr lang="en-US" b="0" i="0" u="none" strike="noStrike" dirty="0" smtClean="0">
                <a:solidFill>
                  <a:srgbClr val="000000"/>
                </a:solidFill>
                <a:latin typeface="Times New Roman" panose="02020603050405020304" pitchFamily="18" charset="0"/>
              </a:rPr>
              <a:t>Diagram </a:t>
            </a:r>
            <a:endParaRPr lang="en-US" dirty="0"/>
          </a:p>
        </p:txBody>
      </p:sp>
      <p:pic>
        <p:nvPicPr>
          <p:cNvPr id="10" name="Content Placeholder 9"/>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20</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191723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dirty="0"/>
              <a:t>High Level Diagram</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21</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1026" name="Picture 2">
            <a:extLst>
              <a:ext uri="{FF2B5EF4-FFF2-40B4-BE49-F238E27FC236}">
                <a16:creationId xmlns:a16="http://schemas.microsoft.com/office/drawing/2014/main" id="{71937D9E-08B5-7D63-217D-8D88C50F8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2741" y="1209101"/>
            <a:ext cx="7209620" cy="542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349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smtClean="0">
                <a:solidFill>
                  <a:srgbClr val="000000"/>
                </a:solidFill>
                <a:latin typeface="Times New Roman" panose="02020603050405020304" pitchFamily="18" charset="0"/>
              </a:rPr>
              <a:t>Commitment </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64944-C185-42A3-B9E2-0C66306C082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8965"/>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p:cNvSpPr/>
          <p:nvPr/>
        </p:nvSpPr>
        <p:spPr>
          <a:xfrm>
            <a:off x="811240" y="1828489"/>
            <a:ext cx="1066799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p>
        </p:txBody>
      </p:sp>
      <p:sp>
        <p:nvSpPr>
          <p:cNvPr id="7" name="TextBox 6"/>
          <p:cNvSpPr txBox="1"/>
          <p:nvPr/>
        </p:nvSpPr>
        <p:spPr>
          <a:xfrm>
            <a:off x="838200" y="1544400"/>
            <a:ext cx="5888665" cy="1569660"/>
          </a:xfrm>
          <a:prstGeom prst="rect">
            <a:avLst/>
          </a:prstGeom>
          <a:noFill/>
        </p:spPr>
        <p:txBody>
          <a:bodyPr wrap="square" rtlCol="0">
            <a:spAutoFit/>
          </a:bodyPr>
          <a:lstStyle/>
          <a:p>
            <a:pPr marL="342900" indent="-342900">
              <a:buFont typeface="+mj-lt"/>
              <a:buAutoNum type="arabicPeriod"/>
            </a:pPr>
            <a:r>
              <a:rPr lang="en-US" sz="2400" dirty="0" smtClean="0"/>
              <a:t>Login</a:t>
            </a:r>
          </a:p>
          <a:p>
            <a:pPr marL="342900" indent="-342900">
              <a:buFont typeface="+mj-lt"/>
              <a:buAutoNum type="arabicPeriod"/>
            </a:pPr>
            <a:r>
              <a:rPr lang="en-US" sz="2400" dirty="0" smtClean="0"/>
              <a:t>Identifying Individuals (Facial Recognition)</a:t>
            </a:r>
          </a:p>
          <a:p>
            <a:pPr marL="342900" indent="-342900">
              <a:buFont typeface="+mj-lt"/>
              <a:buAutoNum type="arabicPeriod"/>
            </a:pPr>
            <a:r>
              <a:rPr lang="en-US" sz="2400" dirty="0" smtClean="0"/>
              <a:t>Manage Data</a:t>
            </a:r>
          </a:p>
          <a:p>
            <a:pPr marL="342900" indent="-342900">
              <a:buFont typeface="+mj-lt"/>
              <a:buAutoNum type="arabicPeriod"/>
            </a:pPr>
            <a:r>
              <a:rPr lang="en-US" sz="2400" dirty="0" smtClean="0"/>
              <a:t>View Data Summary</a:t>
            </a:r>
            <a:endParaRPr lang="en-US" sz="2400" dirty="0"/>
          </a:p>
        </p:txBody>
      </p:sp>
    </p:spTree>
    <p:extLst>
      <p:ext uri="{BB962C8B-B14F-4D97-AF65-F5344CB8AC3E}">
        <p14:creationId xmlns:p14="http://schemas.microsoft.com/office/powerpoint/2010/main" val="3508586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2406" y="2433075"/>
            <a:ext cx="2777197" cy="1325563"/>
          </a:xfrm>
        </p:spPr>
        <p:txBody>
          <a:bodyPr>
            <a:normAutofit/>
          </a:bodyPr>
          <a:lstStyle/>
          <a:p>
            <a:r>
              <a:rPr lang="en-US" dirty="0">
                <a:solidFill>
                  <a:srgbClr val="000000"/>
                </a:solidFill>
                <a:latin typeface="Times New Roman" panose="02020603050405020304" pitchFamily="18" charset="0"/>
              </a:rPr>
              <a:t>Thank You</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23</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823600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 Outline (FYP Report v 1.0)</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3</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6609" y="1717635"/>
            <a:ext cx="10667994" cy="4247317"/>
          </a:xfrm>
          <a:prstGeom prst="rect">
            <a:avLst/>
          </a:prstGeom>
        </p:spPr>
        <p:txBody>
          <a:bodyPr wrap="square">
            <a:spAutoFit/>
          </a:bodyPr>
          <a:lstStyle/>
          <a:p>
            <a:pPr lvl="1"/>
            <a:r>
              <a:rPr lang="en-US"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b="0" i="0" u="none" strike="noStrike" baseline="0" dirty="0" smtClean="0">
                <a:solidFill>
                  <a:srgbClr val="000000"/>
                </a:solidFill>
                <a:latin typeface="Times New Roman" panose="02020603050405020304" pitchFamily="18" charset="0"/>
              </a:rPr>
              <a:t>Introduction</a:t>
            </a:r>
          </a:p>
          <a:p>
            <a:pPr marL="742950" lvl="1" indent="-285750">
              <a:buFont typeface="Arial" panose="020B0604020202020204" pitchFamily="34" charset="0"/>
              <a:buChar char="•"/>
            </a:pPr>
            <a:r>
              <a:rPr lang="en-US" dirty="0" smtClean="0">
                <a:solidFill>
                  <a:srgbClr val="000000"/>
                </a:solidFill>
                <a:latin typeface="Times New Roman" panose="02020603050405020304" pitchFamily="18" charset="0"/>
              </a:rPr>
              <a:t>Features</a:t>
            </a:r>
          </a:p>
          <a:p>
            <a:pPr marL="742950" lvl="1" indent="-285750">
              <a:buFont typeface="Arial" panose="020B0604020202020204" pitchFamily="34" charset="0"/>
              <a:buChar char="•"/>
            </a:pPr>
            <a:r>
              <a:rPr lang="en-US" b="0" i="0" u="none" strike="noStrike" baseline="0" dirty="0" smtClean="0">
                <a:solidFill>
                  <a:srgbClr val="000000"/>
                </a:solidFill>
                <a:latin typeface="Times New Roman" panose="02020603050405020304" pitchFamily="18" charset="0"/>
              </a:rPr>
              <a:t>Modules</a:t>
            </a:r>
            <a:r>
              <a:rPr lang="en-US" b="0" i="0" u="none" strike="noStrike" baseline="0" dirty="0">
                <a:solidFill>
                  <a:srgbClr val="000000"/>
                </a:solidFill>
                <a:latin typeface="Times New Roman" panose="02020603050405020304" pitchFamily="18" charset="0"/>
              </a:rPr>
              <a:t>	</a:t>
            </a:r>
            <a:r>
              <a:rPr lang="en-US" sz="1200"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Use Case Diagram</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Class Diagram</a:t>
            </a:r>
            <a:r>
              <a:rPr lang="en-US"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Domain Model</a:t>
            </a:r>
            <a:r>
              <a:rPr lang="en-US"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Data Flow Diagram</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Activity Diagram</a:t>
            </a:r>
          </a:p>
          <a:p>
            <a:pPr marL="742950" lvl="1"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Sequence Diagram	</a:t>
            </a:r>
            <a:r>
              <a:rPr lang="en-US" sz="1400" b="0" i="0" u="none" strike="noStrike" baseline="0" dirty="0">
                <a:solidFill>
                  <a:srgbClr val="000000"/>
                </a:solidFill>
                <a:latin typeface="Wingdings" panose="05000000000000000000" pitchFamily="2" charset="2"/>
              </a:rPr>
              <a:t>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System Sequence Diagram</a:t>
            </a:r>
            <a:r>
              <a:rPr lang="en-US" b="0" i="0" u="none" strike="noStrike" baseline="0" dirty="0">
                <a:solidFill>
                  <a:srgbClr val="000000"/>
                </a:solidFill>
                <a:latin typeface="Times New Roman" panose="02020603050405020304" pitchFamily="18" charset="0"/>
              </a:rPr>
              <a:t> 	</a:t>
            </a:r>
            <a:r>
              <a:rPr lang="en-US" sz="1400" b="0" i="0" u="none" strike="noStrike" baseline="0" dirty="0">
                <a:solidFill>
                  <a:srgbClr val="000000"/>
                </a:solidFill>
                <a:latin typeface="Wingdings" panose="05000000000000000000" pitchFamily="2" charset="2"/>
              </a:rPr>
              <a:t>	</a:t>
            </a:r>
            <a:r>
              <a:rPr lang="en-US"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dirty="0">
                <a:solidFill>
                  <a:srgbClr val="000000"/>
                </a:solidFill>
                <a:latin typeface="Times New Roman" panose="02020603050405020304" pitchFamily="18" charset="0"/>
              </a:rPr>
              <a:t>Component Diagram</a:t>
            </a:r>
            <a:r>
              <a:rPr lang="en-US" b="0" i="0" u="none" strike="noStrike" baseline="0" dirty="0">
                <a:solidFill>
                  <a:srgbClr val="000000"/>
                </a:solidFill>
                <a:latin typeface="Times New Roman" panose="02020603050405020304" pitchFamily="18" charset="0"/>
              </a:rPr>
              <a:t>	</a:t>
            </a:r>
          </a:p>
          <a:p>
            <a:pPr marL="742950" lvl="1"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ER Diagram for Databases</a:t>
            </a:r>
          </a:p>
          <a:p>
            <a:pPr marL="742950" lvl="1" indent="-285750">
              <a:buFont typeface="Arial" panose="020B0604020202020204" pitchFamily="34" charset="0"/>
              <a:buChar char="•"/>
            </a:pPr>
            <a:r>
              <a:rPr lang="en-US" b="0" i="0" u="none" strike="noStrike" baseline="0" dirty="0">
                <a:solidFill>
                  <a:srgbClr val="000000"/>
                </a:solidFill>
                <a:latin typeface="Times New Roman" panose="02020603050405020304" pitchFamily="18" charset="0"/>
              </a:rPr>
              <a:t>High Level Diagram </a:t>
            </a:r>
            <a:r>
              <a:rPr lang="en-US" b="0" i="0" u="none" strike="noStrike" baseline="0" dirty="0">
                <a:solidFill>
                  <a:srgbClr val="FF0000"/>
                </a:solidFill>
                <a:latin typeface="Times New Roman" panose="02020603050405020304" pitchFamily="18" charset="0"/>
              </a:rPr>
              <a:t> </a:t>
            </a:r>
          </a:p>
          <a:p>
            <a:pPr marL="742950" lvl="1" indent="-285750">
              <a:buFont typeface="Arial" panose="020B0604020202020204" pitchFamily="34" charset="0"/>
              <a:buChar char="•"/>
            </a:pPr>
            <a:r>
              <a:rPr lang="en-US" dirty="0" smtClean="0">
                <a:latin typeface="Times New Roman" panose="02020603050405020304" pitchFamily="18" charset="0"/>
              </a:rPr>
              <a:t>Committed Use Cases</a:t>
            </a:r>
            <a:r>
              <a:rPr lang="en-US" dirty="0">
                <a:solidFill>
                  <a:srgbClr val="000000"/>
                </a:solidFill>
                <a:latin typeface="Times New Roman" panose="02020603050405020304" pitchFamily="18" charset="0"/>
              </a:rPr>
              <a:t> </a:t>
            </a:r>
            <a:r>
              <a:rPr lang="en-US" b="0" i="0" u="none" strike="noStrike" baseline="0" dirty="0" smtClean="0">
                <a:solidFill>
                  <a:srgbClr val="000000"/>
                </a:solidFill>
                <a:latin typeface="Times New Roman" panose="02020603050405020304" pitchFamily="18" charset="0"/>
              </a:rPr>
              <a:t>for</a:t>
            </a:r>
            <a:r>
              <a:rPr lang="en-US" b="0" i="0" u="none" strike="noStrike" dirty="0" smtClean="0">
                <a:solidFill>
                  <a:srgbClr val="000000"/>
                </a:solidFill>
                <a:latin typeface="Times New Roman" panose="02020603050405020304" pitchFamily="18" charset="0"/>
              </a:rPr>
              <a:t> next evaluation</a:t>
            </a:r>
            <a:endParaRPr lang="en-US"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0913031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Project Introduction</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4</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sp>
        <p:nvSpPr>
          <p:cNvPr id="7" name="TextBox 6"/>
          <p:cNvSpPr txBox="1"/>
          <p:nvPr/>
        </p:nvSpPr>
        <p:spPr>
          <a:xfrm>
            <a:off x="763760" y="2735070"/>
            <a:ext cx="10641034" cy="1200329"/>
          </a:xfrm>
          <a:prstGeom prst="rect">
            <a:avLst/>
          </a:prstGeom>
          <a:noFill/>
        </p:spPr>
        <p:txBody>
          <a:bodyPr wrap="square" rtlCol="0">
            <a:spAutoFit/>
          </a:bodyPr>
          <a:lstStyle/>
          <a:p>
            <a:r>
              <a:rPr lang="en-US" b="0" i="0" dirty="0">
                <a:effectLst/>
              </a:rPr>
              <a:t>SSS is a pioneering solution addressing surveillance gaps in university CCTV systems. It integrates facial recognition, computer vision, and behavior analysis for comprehensive monitoring. By proactively identifying and tracking specific behaviors, such as smoking or fighting, it overcomes human limitations in overseeing multiple cameras, ensuring continuous monitoring and precise risk management.</a:t>
            </a:r>
            <a:endParaRPr lang="en-US" dirty="0"/>
          </a:p>
        </p:txBody>
      </p:sp>
    </p:spTree>
    <p:extLst>
      <p:ext uri="{BB962C8B-B14F-4D97-AF65-F5344CB8AC3E}">
        <p14:creationId xmlns:p14="http://schemas.microsoft.com/office/powerpoint/2010/main" val="3923662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240" y="112542"/>
            <a:ext cx="8952914" cy="1325563"/>
          </a:xfrm>
        </p:spPr>
        <p:txBody>
          <a:bodyPr/>
          <a:lstStyle/>
          <a:p>
            <a:pPr algn="ctr"/>
            <a:r>
              <a:rPr lang="en-US" b="1" u="sng" dirty="0">
                <a:solidFill>
                  <a:schemeClr val="accent1"/>
                </a:solidFill>
              </a:rPr>
              <a:t>High Level Features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64944-C185-42A3-B9E2-0C66306C082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811240" y="1828489"/>
            <a:ext cx="1066799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p:txBody>
      </p:sp>
      <p:sp>
        <p:nvSpPr>
          <p:cNvPr id="7" name="Oval 6">
            <a:extLst>
              <a:ext uri="{FF2B5EF4-FFF2-40B4-BE49-F238E27FC236}">
                <a16:creationId xmlns:a16="http://schemas.microsoft.com/office/drawing/2014/main" id="{ABDB292F-84CA-44DA-8DD5-D2AE4D14E95E}"/>
              </a:ext>
            </a:extLst>
          </p:cNvPr>
          <p:cNvSpPr/>
          <p:nvPr/>
        </p:nvSpPr>
        <p:spPr>
          <a:xfrm>
            <a:off x="595490" y="1547741"/>
            <a:ext cx="1318265" cy="1262267"/>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erson and person standing next to a computer&#10;&#10;Description automatically generated">
            <a:extLst>
              <a:ext uri="{FF2B5EF4-FFF2-40B4-BE49-F238E27FC236}">
                <a16:creationId xmlns:a16="http://schemas.microsoft.com/office/drawing/2014/main" id="{9ADAE3A9-4C97-D8DD-9062-25C8EAC03638}"/>
              </a:ext>
            </a:extLst>
          </p:cNvPr>
          <p:cNvPicPr>
            <a:picLocks noChangeAspect="1"/>
          </p:cNvPicPr>
          <p:nvPr/>
        </p:nvPicPr>
        <p:blipFill>
          <a:blip r:embed="rId4"/>
          <a:stretch>
            <a:fillRect/>
          </a:stretch>
        </p:blipFill>
        <p:spPr>
          <a:xfrm>
            <a:off x="718457" y="1600200"/>
            <a:ext cx="1066801" cy="1099458"/>
          </a:xfrm>
          <a:prstGeom prst="rect">
            <a:avLst/>
          </a:prstGeom>
        </p:spPr>
      </p:pic>
      <p:sp>
        <p:nvSpPr>
          <p:cNvPr id="11" name="Oval 10">
            <a:extLst>
              <a:ext uri="{FF2B5EF4-FFF2-40B4-BE49-F238E27FC236}">
                <a16:creationId xmlns:a16="http://schemas.microsoft.com/office/drawing/2014/main" id="{E18245E4-A4F7-0D52-9451-803D95239FB4}"/>
              </a:ext>
            </a:extLst>
          </p:cNvPr>
          <p:cNvSpPr/>
          <p:nvPr/>
        </p:nvSpPr>
        <p:spPr>
          <a:xfrm>
            <a:off x="6266947" y="1515083"/>
            <a:ext cx="1318265" cy="1262267"/>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8400DB72-FFD9-265A-A533-A13C07E38A72}"/>
              </a:ext>
            </a:extLst>
          </p:cNvPr>
          <p:cNvSpPr txBox="1"/>
          <p:nvPr/>
        </p:nvSpPr>
        <p:spPr>
          <a:xfrm>
            <a:off x="2093977" y="1570368"/>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rPr>
              <a:t>Dashboard Overview</a:t>
            </a:r>
          </a:p>
        </p:txBody>
      </p:sp>
      <p:sp>
        <p:nvSpPr>
          <p:cNvPr id="17" name="TextBox 16">
            <a:extLst>
              <a:ext uri="{FF2B5EF4-FFF2-40B4-BE49-F238E27FC236}">
                <a16:creationId xmlns:a16="http://schemas.microsoft.com/office/drawing/2014/main" id="{0858716D-0CAE-63A4-5800-9A8E64C0F57C}"/>
              </a:ext>
            </a:extLst>
          </p:cNvPr>
          <p:cNvSpPr txBox="1"/>
          <p:nvPr/>
        </p:nvSpPr>
        <p:spPr>
          <a:xfrm>
            <a:off x="2104118" y="1841057"/>
            <a:ext cx="3962860" cy="1088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centralized web based dashboard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displaying real-time data, alerts, and system status, allowing for a quick overview of the entire surveillance operation.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18" name="TextBox 17">
            <a:extLst>
              <a:ext uri="{FF2B5EF4-FFF2-40B4-BE49-F238E27FC236}">
                <a16:creationId xmlns:a16="http://schemas.microsoft.com/office/drawing/2014/main" id="{574A6963-2287-E8CD-21B2-681F024E9CDD}"/>
              </a:ext>
            </a:extLst>
          </p:cNvPr>
          <p:cNvSpPr txBox="1"/>
          <p:nvPr/>
        </p:nvSpPr>
        <p:spPr>
          <a:xfrm>
            <a:off x="7700120" y="1613911"/>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rPr>
              <a:t>Live Video Feeds</a:t>
            </a:r>
          </a:p>
        </p:txBody>
      </p:sp>
      <p:sp>
        <p:nvSpPr>
          <p:cNvPr id="19" name="TextBox 18">
            <a:extLst>
              <a:ext uri="{FF2B5EF4-FFF2-40B4-BE49-F238E27FC236}">
                <a16:creationId xmlns:a16="http://schemas.microsoft.com/office/drawing/2014/main" id="{70CBA227-8AD5-554C-1755-2BED5AC95250}"/>
              </a:ext>
            </a:extLst>
          </p:cNvPr>
          <p:cNvSpPr txBox="1"/>
          <p:nvPr/>
        </p:nvSpPr>
        <p:spPr>
          <a:xfrm>
            <a:off x="7688489" y="1862827"/>
            <a:ext cx="396286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Access to live camera feeds with the ability to switch views, zoom, and track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individuals using displayed ID’s in real-time across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different cameras for detailed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monitoring.</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20" name="Picture 19" descr="A black and white logo&#10;&#10;Description automatically generated">
            <a:extLst>
              <a:ext uri="{FF2B5EF4-FFF2-40B4-BE49-F238E27FC236}">
                <a16:creationId xmlns:a16="http://schemas.microsoft.com/office/drawing/2014/main" id="{385C32F6-D146-E2E3-A749-C7A9449F55B3}"/>
              </a:ext>
            </a:extLst>
          </p:cNvPr>
          <p:cNvPicPr>
            <a:picLocks noChangeAspect="1"/>
          </p:cNvPicPr>
          <p:nvPr/>
        </p:nvPicPr>
        <p:blipFill>
          <a:blip r:embed="rId5"/>
          <a:stretch>
            <a:fillRect/>
          </a:stretch>
        </p:blipFill>
        <p:spPr>
          <a:xfrm>
            <a:off x="6278379" y="1514608"/>
            <a:ext cx="1295400" cy="1295400"/>
          </a:xfrm>
          <a:prstGeom prst="rect">
            <a:avLst/>
          </a:prstGeom>
        </p:spPr>
      </p:pic>
      <p:sp>
        <p:nvSpPr>
          <p:cNvPr id="22" name="Oval 21">
            <a:extLst>
              <a:ext uri="{FF2B5EF4-FFF2-40B4-BE49-F238E27FC236}">
                <a16:creationId xmlns:a16="http://schemas.microsoft.com/office/drawing/2014/main" id="{72BFDED6-D3EF-C193-0BEA-DE7E41C585A8}"/>
              </a:ext>
            </a:extLst>
          </p:cNvPr>
          <p:cNvSpPr/>
          <p:nvPr/>
        </p:nvSpPr>
        <p:spPr>
          <a:xfrm>
            <a:off x="595490" y="3191482"/>
            <a:ext cx="1318265" cy="1262267"/>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8FA0EB3A-AC69-CF1A-A9EF-287FD1569E44}"/>
              </a:ext>
            </a:extLst>
          </p:cNvPr>
          <p:cNvSpPr txBox="1"/>
          <p:nvPr/>
        </p:nvSpPr>
        <p:spPr>
          <a:xfrm>
            <a:off x="2104862" y="3170568"/>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rPr>
              <a:t>Activity Logs and Analytics</a:t>
            </a:r>
          </a:p>
        </p:txBody>
      </p:sp>
      <p:sp>
        <p:nvSpPr>
          <p:cNvPr id="24" name="TextBox 23">
            <a:extLst>
              <a:ext uri="{FF2B5EF4-FFF2-40B4-BE49-F238E27FC236}">
                <a16:creationId xmlns:a16="http://schemas.microsoft.com/office/drawing/2014/main" id="{AD2C836E-6607-9059-8E80-59DAB9F13FD3}"/>
              </a:ext>
            </a:extLst>
          </p:cNvPr>
          <p:cNvSpPr txBox="1"/>
          <p:nvPr/>
        </p:nvSpPr>
        <p:spPr>
          <a:xfrm>
            <a:off x="2093232" y="3441256"/>
            <a:ext cx="396286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Visual representation of data analytics and activity logs, including graphs and charts for easy interpretation of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occurrences of behaviors.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25" name="Oval 24">
            <a:extLst>
              <a:ext uri="{FF2B5EF4-FFF2-40B4-BE49-F238E27FC236}">
                <a16:creationId xmlns:a16="http://schemas.microsoft.com/office/drawing/2014/main" id="{7704B1AC-2F59-F5F2-B9BF-10E8F8BA0A96}"/>
              </a:ext>
            </a:extLst>
          </p:cNvPr>
          <p:cNvSpPr/>
          <p:nvPr/>
        </p:nvSpPr>
        <p:spPr>
          <a:xfrm>
            <a:off x="6277833" y="3235025"/>
            <a:ext cx="1318265" cy="1262267"/>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EC4EC3D2-74AE-EE1C-388D-872A4EB44CC9}"/>
              </a:ext>
            </a:extLst>
          </p:cNvPr>
          <p:cNvSpPr txBox="1"/>
          <p:nvPr/>
        </p:nvSpPr>
        <p:spPr>
          <a:xfrm>
            <a:off x="7689233" y="3257653"/>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endParaRPr>
          </a:p>
        </p:txBody>
      </p:sp>
      <p:sp>
        <p:nvSpPr>
          <p:cNvPr id="27" name="TextBox 26">
            <a:extLst>
              <a:ext uri="{FF2B5EF4-FFF2-40B4-BE49-F238E27FC236}">
                <a16:creationId xmlns:a16="http://schemas.microsoft.com/office/drawing/2014/main" id="{3806E8D2-0C0A-F9DE-4039-CF399382B70F}"/>
              </a:ext>
            </a:extLst>
          </p:cNvPr>
          <p:cNvSpPr txBox="1"/>
          <p:nvPr/>
        </p:nvSpPr>
        <p:spPr>
          <a:xfrm>
            <a:off x="7689233" y="3235882"/>
            <a:ext cx="35432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Alerts and Notifications Panel</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28" name="TextBox 27">
            <a:extLst>
              <a:ext uri="{FF2B5EF4-FFF2-40B4-BE49-F238E27FC236}">
                <a16:creationId xmlns:a16="http://schemas.microsoft.com/office/drawing/2014/main" id="{84D0A7E3-E9E7-5A2F-4CB4-8E6FFA693B18}"/>
              </a:ext>
            </a:extLst>
          </p:cNvPr>
          <p:cNvSpPr txBox="1"/>
          <p:nvPr/>
        </p:nvSpPr>
        <p:spPr>
          <a:xfrm>
            <a:off x="7681076" y="3539900"/>
            <a:ext cx="408734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 dedicated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tab on the web based application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for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notifications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and real-time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alerts that require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immediate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panose="020F0502020204030204"/>
                <a:cs typeface="Calibri" panose="020F0502020204030204"/>
              </a:rPr>
              <a:t>attention.</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pic>
        <p:nvPicPr>
          <p:cNvPr id="29" name="Picture 28" descr="A bell with a number on it&#10;&#10;Description automatically generated">
            <a:extLst>
              <a:ext uri="{FF2B5EF4-FFF2-40B4-BE49-F238E27FC236}">
                <a16:creationId xmlns:a16="http://schemas.microsoft.com/office/drawing/2014/main" id="{6A7A39ED-3016-B8EC-2E20-4A0D80174BF1}"/>
              </a:ext>
            </a:extLst>
          </p:cNvPr>
          <p:cNvPicPr>
            <a:picLocks noChangeAspect="1"/>
          </p:cNvPicPr>
          <p:nvPr/>
        </p:nvPicPr>
        <p:blipFill>
          <a:blip r:embed="rId6"/>
          <a:stretch>
            <a:fillRect/>
          </a:stretch>
        </p:blipFill>
        <p:spPr>
          <a:xfrm>
            <a:off x="6226842" y="3090756"/>
            <a:ext cx="1447589" cy="1578429"/>
          </a:xfrm>
          <a:prstGeom prst="rect">
            <a:avLst/>
          </a:prstGeom>
        </p:spPr>
      </p:pic>
      <p:pic>
        <p:nvPicPr>
          <p:cNvPr id="30" name="Picture 29" descr="A hands touching a tablet with graphs and charts&#10;&#10;Description automatically generated">
            <a:extLst>
              <a:ext uri="{FF2B5EF4-FFF2-40B4-BE49-F238E27FC236}">
                <a16:creationId xmlns:a16="http://schemas.microsoft.com/office/drawing/2014/main" id="{D06564E2-ED05-0DB2-635F-26BF02A694E1}"/>
              </a:ext>
            </a:extLst>
          </p:cNvPr>
          <p:cNvPicPr>
            <a:picLocks noChangeAspect="1"/>
          </p:cNvPicPr>
          <p:nvPr/>
        </p:nvPicPr>
        <p:blipFill>
          <a:blip r:embed="rId7"/>
          <a:stretch>
            <a:fillRect/>
          </a:stretch>
        </p:blipFill>
        <p:spPr>
          <a:xfrm>
            <a:off x="668144" y="3102429"/>
            <a:ext cx="1287170" cy="1295400"/>
          </a:xfrm>
          <a:prstGeom prst="rect">
            <a:avLst/>
          </a:prstGeom>
        </p:spPr>
      </p:pic>
      <p:sp>
        <p:nvSpPr>
          <p:cNvPr id="31" name="Oval 30">
            <a:extLst>
              <a:ext uri="{FF2B5EF4-FFF2-40B4-BE49-F238E27FC236}">
                <a16:creationId xmlns:a16="http://schemas.microsoft.com/office/drawing/2014/main" id="{C25BEB9E-8103-4B09-78DF-21E8282DC21B}"/>
              </a:ext>
            </a:extLst>
          </p:cNvPr>
          <p:cNvSpPr/>
          <p:nvPr/>
        </p:nvSpPr>
        <p:spPr>
          <a:xfrm>
            <a:off x="3132990" y="4743097"/>
            <a:ext cx="1318265" cy="1262267"/>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F79E6322-76C2-56CF-8FA3-50DFBDB3B035}"/>
              </a:ext>
            </a:extLst>
          </p:cNvPr>
          <p:cNvSpPr txBox="1"/>
          <p:nvPr/>
        </p:nvSpPr>
        <p:spPr>
          <a:xfrm>
            <a:off x="4631477" y="4820155"/>
            <a:ext cx="31839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rPr>
              <a:t>Search and Filter Operation</a:t>
            </a:r>
          </a:p>
        </p:txBody>
      </p:sp>
      <p:sp>
        <p:nvSpPr>
          <p:cNvPr id="35" name="TextBox 34">
            <a:extLst>
              <a:ext uri="{FF2B5EF4-FFF2-40B4-BE49-F238E27FC236}">
                <a16:creationId xmlns:a16="http://schemas.microsoft.com/office/drawing/2014/main" id="{9B696C41-27B4-A154-6E3C-C462EE736904}"/>
              </a:ext>
            </a:extLst>
          </p:cNvPr>
          <p:cNvSpPr txBox="1"/>
          <p:nvPr/>
        </p:nvSpPr>
        <p:spPr>
          <a:xfrm>
            <a:off x="4623038" y="5091585"/>
            <a:ext cx="396286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Calibri"/>
              </a:rPr>
              <a:t>Comprehensive search capability allows data querying by roll number, violation type, location, or time, with robust sorting and filtering options.</a:t>
            </a:r>
          </a:p>
        </p:txBody>
      </p:sp>
      <p:pic>
        <p:nvPicPr>
          <p:cNvPr id="36" name="Picture 35" descr="A black and white image of a magnifying glass&#10;&#10;Description automatically generated">
            <a:extLst>
              <a:ext uri="{FF2B5EF4-FFF2-40B4-BE49-F238E27FC236}">
                <a16:creationId xmlns:a16="http://schemas.microsoft.com/office/drawing/2014/main" id="{79545A77-1CC7-2015-7BDB-3E10AE937588}"/>
              </a:ext>
            </a:extLst>
          </p:cNvPr>
          <p:cNvPicPr>
            <a:picLocks noChangeAspect="1"/>
          </p:cNvPicPr>
          <p:nvPr/>
        </p:nvPicPr>
        <p:blipFill>
          <a:blip r:embed="rId8"/>
          <a:stretch>
            <a:fillRect/>
          </a:stretch>
        </p:blipFill>
        <p:spPr>
          <a:xfrm>
            <a:off x="3283171" y="4855429"/>
            <a:ext cx="1001487" cy="1023258"/>
          </a:xfrm>
          <a:prstGeom prst="rect">
            <a:avLst/>
          </a:prstGeom>
        </p:spPr>
      </p:pic>
    </p:spTree>
    <p:extLst>
      <p:ext uri="{BB962C8B-B14F-4D97-AF65-F5344CB8AC3E}">
        <p14:creationId xmlns:p14="http://schemas.microsoft.com/office/powerpoint/2010/main" val="3619956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fade">
                                      <p:cBhvr>
                                        <p:cTn id="38" dur="500"/>
                                        <p:tgtEl>
                                          <p:spTgt spid="3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par>
                                <p:cTn id="64" presetID="10"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fade">
                                      <p:cBhvr>
                                        <p:cTn id="69" dur="500"/>
                                        <p:tgtEl>
                                          <p:spTgt spid="3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fade">
                                      <p:cBhvr>
                                        <p:cTn id="7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p:bldP spid="17" grpId="0"/>
      <p:bldP spid="18" grpId="0"/>
      <p:bldP spid="19" grpId="0"/>
      <p:bldP spid="22" grpId="0" animBg="1"/>
      <p:bldP spid="23" grpId="0"/>
      <p:bldP spid="24" grpId="0"/>
      <p:bldP spid="25" grpId="0" animBg="1"/>
      <p:bldP spid="27" grpId="0"/>
      <p:bldP spid="28" grpId="0"/>
      <p:bldP spid="31" grpId="0" animBg="1"/>
      <p:bldP spid="33" grpId="0"/>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pPr algn="ctr"/>
            <a:r>
              <a:rPr lang="en-US" b="1" u="sng" dirty="0">
                <a:solidFill>
                  <a:schemeClr val="accent1"/>
                </a:solidFill>
              </a:rPr>
              <a:t>Modules</a:t>
            </a:r>
            <a:endParaRPr lang="en-US" u="sng" dirty="0">
              <a:solidFill>
                <a:schemeClr val="accent1"/>
              </a:solidFill>
            </a:endParaRP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B64944-C185-42A3-B9E2-0C66306C082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811240" y="1828489"/>
            <a:ext cx="1066799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	</a:t>
            </a:r>
          </a:p>
        </p:txBody>
      </p:sp>
      <p:sp>
        <p:nvSpPr>
          <p:cNvPr id="7" name="Oval 6">
            <a:extLst>
              <a:ext uri="{FF2B5EF4-FFF2-40B4-BE49-F238E27FC236}">
                <a16:creationId xmlns:a16="http://schemas.microsoft.com/office/drawing/2014/main" id="{ABDB292F-84CA-44DA-8DD5-D2AE4D14E95E}"/>
              </a:ext>
            </a:extLst>
          </p:cNvPr>
          <p:cNvSpPr/>
          <p:nvPr/>
        </p:nvSpPr>
        <p:spPr>
          <a:xfrm>
            <a:off x="682574" y="1845498"/>
            <a:ext cx="1100553" cy="1076891"/>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8C7C627-EECA-A034-15A9-8DCB7969077B}"/>
              </a:ext>
            </a:extLst>
          </p:cNvPr>
          <p:cNvSpPr txBox="1"/>
          <p:nvPr/>
        </p:nvSpPr>
        <p:spPr>
          <a:xfrm>
            <a:off x="1973914" y="1715264"/>
            <a:ext cx="2164499" cy="299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50A3DBC-6FB8-BCE3-9D75-46308D19E07D}"/>
              </a:ext>
            </a:extLst>
          </p:cNvPr>
          <p:cNvSpPr txBox="1"/>
          <p:nvPr/>
        </p:nvSpPr>
        <p:spPr>
          <a:xfrm>
            <a:off x="1985120" y="1842511"/>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Facial Recognition Module</a:t>
            </a:r>
          </a:p>
        </p:txBody>
      </p:sp>
      <p:pic>
        <p:nvPicPr>
          <p:cNvPr id="14" name="Picture 13" descr="A black and white image of a person&amp;#39;s face&#10;&#10;Description automatically generated">
            <a:extLst>
              <a:ext uri="{FF2B5EF4-FFF2-40B4-BE49-F238E27FC236}">
                <a16:creationId xmlns:a16="http://schemas.microsoft.com/office/drawing/2014/main" id="{56E54813-98DD-15EA-1815-3CB8A6ECD32E}"/>
              </a:ext>
            </a:extLst>
          </p:cNvPr>
          <p:cNvPicPr>
            <a:picLocks noChangeAspect="1"/>
          </p:cNvPicPr>
          <p:nvPr/>
        </p:nvPicPr>
        <p:blipFill>
          <a:blip r:embed="rId4"/>
          <a:stretch>
            <a:fillRect/>
          </a:stretch>
        </p:blipFill>
        <p:spPr>
          <a:xfrm>
            <a:off x="514350" y="1905279"/>
            <a:ext cx="1447801" cy="963145"/>
          </a:xfrm>
          <a:prstGeom prst="rect">
            <a:avLst/>
          </a:prstGeom>
        </p:spPr>
      </p:pic>
      <p:sp>
        <p:nvSpPr>
          <p:cNvPr id="15" name="TextBox 14">
            <a:extLst>
              <a:ext uri="{FF2B5EF4-FFF2-40B4-BE49-F238E27FC236}">
                <a16:creationId xmlns:a16="http://schemas.microsoft.com/office/drawing/2014/main" id="{171DD7C1-AF24-AEC9-0577-963235C3A228}"/>
              </a:ext>
            </a:extLst>
          </p:cNvPr>
          <p:cNvSpPr txBox="1"/>
          <p:nvPr/>
        </p:nvSpPr>
        <p:spPr>
          <a:xfrm>
            <a:off x="1996695" y="2180883"/>
            <a:ext cx="310930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Identifies individuals in real-time for enhanced security and tracking.</a:t>
            </a:r>
            <a:endParaRPr kumimoji="0" lang="en-US" sz="1600" b="0" i="0" u="none" strike="noStrike" kern="1200" cap="none" spc="0" normalizeH="0" baseline="0" noProof="0" dirty="0">
              <a:ln>
                <a:noFill/>
              </a:ln>
              <a:solidFill>
                <a:srgbClr val="808080"/>
              </a:solidFill>
              <a:effectLst/>
              <a:uLnTx/>
              <a:uFillTx/>
              <a:latin typeface="Calibri" panose="020F0502020204030204"/>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
        <p:nvSpPr>
          <p:cNvPr id="16" name="Oval 15">
            <a:extLst>
              <a:ext uri="{FF2B5EF4-FFF2-40B4-BE49-F238E27FC236}">
                <a16:creationId xmlns:a16="http://schemas.microsoft.com/office/drawing/2014/main" id="{418D0146-F543-84FE-05AA-CFC166829E3D}"/>
              </a:ext>
            </a:extLst>
          </p:cNvPr>
          <p:cNvSpPr/>
          <p:nvPr/>
        </p:nvSpPr>
        <p:spPr>
          <a:xfrm>
            <a:off x="6083809" y="1823086"/>
            <a:ext cx="1100553" cy="1076891"/>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26CA560C-D594-42BE-4652-409CA860612B}"/>
              </a:ext>
            </a:extLst>
          </p:cNvPr>
          <p:cNvSpPr txBox="1"/>
          <p:nvPr/>
        </p:nvSpPr>
        <p:spPr>
          <a:xfrm>
            <a:off x="7363943" y="1842511"/>
            <a:ext cx="2737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Calibri" panose="020F0502020204030204"/>
              <a:ea typeface="Calibri"/>
              <a:cs typeface="Calibri"/>
            </a:endParaRPr>
          </a:p>
        </p:txBody>
      </p:sp>
      <p:sp>
        <p:nvSpPr>
          <p:cNvPr id="18" name="TextBox 17">
            <a:extLst>
              <a:ext uri="{FF2B5EF4-FFF2-40B4-BE49-F238E27FC236}">
                <a16:creationId xmlns:a16="http://schemas.microsoft.com/office/drawing/2014/main" id="{E8D93212-FFC2-FD3D-9549-A06D6241AC94}"/>
              </a:ext>
            </a:extLst>
          </p:cNvPr>
          <p:cNvSpPr txBox="1"/>
          <p:nvPr/>
        </p:nvSpPr>
        <p:spPr>
          <a:xfrm>
            <a:off x="7363942" y="1842510"/>
            <a:ext cx="36723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Smoking Behavior Detection Module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58D2ADE6-1107-2E57-5C00-A81A3A84524D}"/>
              </a:ext>
            </a:extLst>
          </p:cNvPr>
          <p:cNvSpPr txBox="1"/>
          <p:nvPr/>
        </p:nvSpPr>
        <p:spPr>
          <a:xfrm>
            <a:off x="7363942" y="2182601"/>
            <a:ext cx="403430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Detect instances of smoking within the university to ensure the implementation of facility policies and health regulations</a:t>
            </a:r>
          </a:p>
        </p:txBody>
      </p:sp>
      <p:sp>
        <p:nvSpPr>
          <p:cNvPr id="21" name="Oval 20">
            <a:extLst>
              <a:ext uri="{FF2B5EF4-FFF2-40B4-BE49-F238E27FC236}">
                <a16:creationId xmlns:a16="http://schemas.microsoft.com/office/drawing/2014/main" id="{ABDB292F-84CA-44DA-8DD5-D2AE4D14E95E}"/>
              </a:ext>
            </a:extLst>
          </p:cNvPr>
          <p:cNvSpPr/>
          <p:nvPr/>
        </p:nvSpPr>
        <p:spPr>
          <a:xfrm>
            <a:off x="682575" y="3235027"/>
            <a:ext cx="1100551" cy="1088096"/>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924304FF-2B96-28E3-FC5D-4EDE20474DF1}"/>
              </a:ext>
            </a:extLst>
          </p:cNvPr>
          <p:cNvSpPr txBox="1"/>
          <p:nvPr/>
        </p:nvSpPr>
        <p:spPr>
          <a:xfrm>
            <a:off x="1985118" y="3321687"/>
            <a:ext cx="3717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Fighting Behavior Detection Module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5BA6B770-5EBE-D2F9-2317-7BB0E2504437}"/>
              </a:ext>
            </a:extLst>
          </p:cNvPr>
          <p:cNvSpPr txBox="1"/>
          <p:nvPr/>
        </p:nvSpPr>
        <p:spPr>
          <a:xfrm>
            <a:off x="1984375" y="3614787"/>
            <a:ext cx="328514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Identify physical fights to maintain safety, and security with in facility.</a:t>
            </a:r>
          </a:p>
        </p:txBody>
      </p:sp>
      <p:sp>
        <p:nvSpPr>
          <p:cNvPr id="26" name="Oval 25">
            <a:extLst>
              <a:ext uri="{FF2B5EF4-FFF2-40B4-BE49-F238E27FC236}">
                <a16:creationId xmlns:a16="http://schemas.microsoft.com/office/drawing/2014/main" id="{4833C7F3-7BE5-C572-9A5D-68C479AD3C66}"/>
              </a:ext>
            </a:extLst>
          </p:cNvPr>
          <p:cNvSpPr/>
          <p:nvPr/>
        </p:nvSpPr>
        <p:spPr>
          <a:xfrm>
            <a:off x="6095016" y="3235027"/>
            <a:ext cx="1100551" cy="1088096"/>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7" name="TextBox 26">
            <a:extLst>
              <a:ext uri="{FF2B5EF4-FFF2-40B4-BE49-F238E27FC236}">
                <a16:creationId xmlns:a16="http://schemas.microsoft.com/office/drawing/2014/main" id="{BE3F7DD0-91C7-748B-43F1-6BAEE0BB20A8}"/>
              </a:ext>
            </a:extLst>
          </p:cNvPr>
          <p:cNvSpPr txBox="1"/>
          <p:nvPr/>
        </p:nvSpPr>
        <p:spPr>
          <a:xfrm>
            <a:off x="7363942" y="3321687"/>
            <a:ext cx="3818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Littering Behavior Detection Module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478D6E4E-6815-DEB9-8B54-14B19CCEB663}"/>
              </a:ext>
            </a:extLst>
          </p:cNvPr>
          <p:cNvSpPr txBox="1"/>
          <p:nvPr/>
        </p:nvSpPr>
        <p:spPr>
          <a:xfrm>
            <a:off x="7385608" y="3615624"/>
            <a:ext cx="32956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Detect littering within the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a:cs typeface="Calibri"/>
              </a:rPr>
              <a:t>facility by detecting the dumping action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to ensure a hygienic environment</a:t>
            </a:r>
          </a:p>
        </p:txBody>
      </p:sp>
      <p:sp>
        <p:nvSpPr>
          <p:cNvPr id="30" name="Oval 29">
            <a:extLst>
              <a:ext uri="{FF2B5EF4-FFF2-40B4-BE49-F238E27FC236}">
                <a16:creationId xmlns:a16="http://schemas.microsoft.com/office/drawing/2014/main" id="{01E12A72-44CD-9105-F56B-8C92B027BDF4}"/>
              </a:ext>
            </a:extLst>
          </p:cNvPr>
          <p:cNvSpPr/>
          <p:nvPr/>
        </p:nvSpPr>
        <p:spPr>
          <a:xfrm>
            <a:off x="682574" y="4658174"/>
            <a:ext cx="1100551" cy="1088096"/>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427282A0-FF31-57FD-2375-326CBEB4AFD0}"/>
              </a:ext>
            </a:extLst>
          </p:cNvPr>
          <p:cNvSpPr txBox="1"/>
          <p:nvPr/>
        </p:nvSpPr>
        <p:spPr>
          <a:xfrm>
            <a:off x="1962707" y="4756039"/>
            <a:ext cx="39303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Time and Location Logging Module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864CB203-B76F-B6BA-AE80-F96617BC0351}"/>
              </a:ext>
            </a:extLst>
          </p:cNvPr>
          <p:cNvSpPr txBox="1"/>
          <p:nvPr/>
        </p:nvSpPr>
        <p:spPr>
          <a:xfrm>
            <a:off x="1962151" y="5045020"/>
            <a:ext cx="3531210"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a:cs typeface="Calibri"/>
              </a:rPr>
              <a:t>Real-time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individual tracking through live camera feeds, recording location by camera name and timestamp for easy retrieval upon alerts.</a:t>
            </a:r>
          </a:p>
        </p:txBody>
      </p:sp>
      <p:sp>
        <p:nvSpPr>
          <p:cNvPr id="35" name="Oval 34">
            <a:extLst>
              <a:ext uri="{FF2B5EF4-FFF2-40B4-BE49-F238E27FC236}">
                <a16:creationId xmlns:a16="http://schemas.microsoft.com/office/drawing/2014/main" id="{893936F2-221E-B9A6-B996-7AEEEEC8959E}"/>
              </a:ext>
            </a:extLst>
          </p:cNvPr>
          <p:cNvSpPr/>
          <p:nvPr/>
        </p:nvSpPr>
        <p:spPr>
          <a:xfrm>
            <a:off x="6095016" y="4635762"/>
            <a:ext cx="1100551" cy="1088096"/>
          </a:xfrm>
          <a:prstGeom prst="ellipse">
            <a:avLst/>
          </a:prstGeom>
          <a:solidFill>
            <a:schemeClr val="accent2">
              <a:lumMod val="40000"/>
              <a:lumOff val="60000"/>
            </a:scheme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37" name="Picture 36" descr="A hands holding a tablet with a graph and check marks&#10;&#10;Description automatically generated">
            <a:extLst>
              <a:ext uri="{FF2B5EF4-FFF2-40B4-BE49-F238E27FC236}">
                <a16:creationId xmlns:a16="http://schemas.microsoft.com/office/drawing/2014/main" id="{AC5029B3-754C-4C0A-BEDC-618665D32D22}"/>
              </a:ext>
            </a:extLst>
          </p:cNvPr>
          <p:cNvPicPr>
            <a:picLocks noChangeAspect="1"/>
          </p:cNvPicPr>
          <p:nvPr/>
        </p:nvPicPr>
        <p:blipFill>
          <a:blip r:embed="rId5"/>
          <a:stretch>
            <a:fillRect/>
          </a:stretch>
        </p:blipFill>
        <p:spPr>
          <a:xfrm>
            <a:off x="6178925" y="4610100"/>
            <a:ext cx="909918" cy="876302"/>
          </a:xfrm>
          <a:prstGeom prst="rect">
            <a:avLst/>
          </a:prstGeom>
        </p:spPr>
      </p:pic>
      <p:sp>
        <p:nvSpPr>
          <p:cNvPr id="38" name="TextBox 37">
            <a:extLst>
              <a:ext uri="{FF2B5EF4-FFF2-40B4-BE49-F238E27FC236}">
                <a16:creationId xmlns:a16="http://schemas.microsoft.com/office/drawing/2014/main" id="{15CB7DBE-C813-E1DF-6000-B4BA0B90D5E8}"/>
              </a:ext>
            </a:extLst>
          </p:cNvPr>
          <p:cNvSpPr txBox="1"/>
          <p:nvPr/>
        </p:nvSpPr>
        <p:spPr>
          <a:xfrm>
            <a:off x="7397560" y="4733626"/>
            <a:ext cx="41383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Calibri"/>
                <a:cs typeface="Calibri"/>
              </a:rPr>
              <a:t>Data, Reporting, and Alert System</a:t>
            </a:r>
          </a:p>
        </p:txBody>
      </p:sp>
      <p:sp>
        <p:nvSpPr>
          <p:cNvPr id="39" name="TextBox 38">
            <a:extLst>
              <a:ext uri="{FF2B5EF4-FFF2-40B4-BE49-F238E27FC236}">
                <a16:creationId xmlns:a16="http://schemas.microsoft.com/office/drawing/2014/main" id="{252DAAC9-52B2-C262-66F4-10B9B1002DE3}"/>
              </a:ext>
            </a:extLst>
          </p:cNvPr>
          <p:cNvSpPr txBox="1"/>
          <p:nvPr/>
        </p:nvSpPr>
        <p:spPr>
          <a:xfrm>
            <a:off x="7397560" y="4998537"/>
            <a:ext cx="428448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Database records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a:cs typeface="Calibri"/>
              </a:rPr>
              <a:t>individual’s location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and </a:t>
            </a:r>
            <a:r>
              <a:rPr kumimoji="0" lang="en-US" sz="1600" b="0" i="0" u="none" strike="noStrike" kern="1200" cap="none" spc="0" normalizeH="0" baseline="0" noProof="0" dirty="0" smtClean="0">
                <a:ln>
                  <a:noFill/>
                </a:ln>
                <a:solidFill>
                  <a:prstClr val="black"/>
                </a:solidFill>
                <a:effectLst/>
                <a:uLnTx/>
                <a:uFillTx/>
                <a:latin typeface="Calibri" panose="020F0502020204030204"/>
                <a:ea typeface="Calibri"/>
                <a:cs typeface="Calibri"/>
              </a:rPr>
              <a:t>timestamp on occurrence of incidents of </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a:cs typeface="Calibri"/>
              </a:rPr>
              <a:t>smoking, fighting, and littering, triggering alerts in the web application.</a:t>
            </a:r>
          </a:p>
        </p:txBody>
      </p:sp>
      <p:pic>
        <p:nvPicPr>
          <p:cNvPr id="23" name="Picture 22" descr="A black and white image of a location&#10;&#10;Description automatically generated">
            <a:extLst>
              <a:ext uri="{FF2B5EF4-FFF2-40B4-BE49-F238E27FC236}">
                <a16:creationId xmlns:a16="http://schemas.microsoft.com/office/drawing/2014/main" id="{CCA6444C-EDED-08AE-8E04-F377C6B6BD8B}"/>
              </a:ext>
            </a:extLst>
          </p:cNvPr>
          <p:cNvPicPr>
            <a:picLocks noChangeAspect="1"/>
          </p:cNvPicPr>
          <p:nvPr/>
        </p:nvPicPr>
        <p:blipFill>
          <a:blip r:embed="rId6"/>
          <a:stretch>
            <a:fillRect/>
          </a:stretch>
        </p:blipFill>
        <p:spPr>
          <a:xfrm>
            <a:off x="750498" y="5045020"/>
            <a:ext cx="430972" cy="578632"/>
          </a:xfrm>
          <a:prstGeom prst="rect">
            <a:avLst/>
          </a:prstGeom>
        </p:spPr>
      </p:pic>
      <p:pic>
        <p:nvPicPr>
          <p:cNvPr id="28" name="Picture 27" descr="A clock with a black background&#10;&#10;Description automatically generated">
            <a:extLst>
              <a:ext uri="{FF2B5EF4-FFF2-40B4-BE49-F238E27FC236}">
                <a16:creationId xmlns:a16="http://schemas.microsoft.com/office/drawing/2014/main" id="{00A9E5AE-2CCE-CE30-DD44-AD7FACC73F08}"/>
              </a:ext>
            </a:extLst>
          </p:cNvPr>
          <p:cNvPicPr>
            <a:picLocks noChangeAspect="1"/>
          </p:cNvPicPr>
          <p:nvPr/>
        </p:nvPicPr>
        <p:blipFill>
          <a:blip r:embed="rId7"/>
          <a:stretch>
            <a:fillRect/>
          </a:stretch>
        </p:blipFill>
        <p:spPr>
          <a:xfrm>
            <a:off x="1100509" y="4736526"/>
            <a:ext cx="636926" cy="636926"/>
          </a:xfrm>
          <a:prstGeom prst="rect">
            <a:avLst/>
          </a:prstGeom>
        </p:spPr>
      </p:pic>
      <p:pic>
        <p:nvPicPr>
          <p:cNvPr id="4" name="Picture 3"/>
          <p:cNvPicPr>
            <a:picLocks noChangeAspect="1"/>
          </p:cNvPicPr>
          <p:nvPr/>
        </p:nvPicPr>
        <p:blipFill rotWithShape="1">
          <a:blip r:embed="rId8" cstate="print">
            <a:extLst>
              <a:ext uri="{28A0092B-C50C-407E-A947-70E740481C1C}">
                <a14:useLocalDpi xmlns:a14="http://schemas.microsoft.com/office/drawing/2010/main" val="0"/>
              </a:ext>
            </a:extLst>
          </a:blip>
          <a:srcRect b="14166"/>
          <a:stretch/>
        </p:blipFill>
        <p:spPr>
          <a:xfrm>
            <a:off x="6202149" y="3417008"/>
            <a:ext cx="886694" cy="761079"/>
          </a:xfrm>
          <a:prstGeom prst="rect">
            <a:avLst/>
          </a:prstGeom>
        </p:spPr>
      </p:pic>
      <p:pic>
        <p:nvPicPr>
          <p:cNvPr id="9" name="Picture 8"/>
          <p:cNvPicPr>
            <a:picLocks noChangeAspect="1"/>
          </p:cNvPicPr>
          <p:nvPr/>
        </p:nvPicPr>
        <p:blipFill rotWithShape="1">
          <a:blip r:embed="rId9" cstate="print">
            <a:extLst>
              <a:ext uri="{28A0092B-C50C-407E-A947-70E740481C1C}">
                <a14:useLocalDpi xmlns:a14="http://schemas.microsoft.com/office/drawing/2010/main" val="0"/>
              </a:ext>
            </a:extLst>
          </a:blip>
          <a:srcRect b="12682"/>
          <a:stretch/>
        </p:blipFill>
        <p:spPr>
          <a:xfrm>
            <a:off x="777508" y="3362328"/>
            <a:ext cx="910681" cy="795183"/>
          </a:xfrm>
          <a:prstGeom prst="rect">
            <a:avLst/>
          </a:prstGeom>
        </p:spPr>
      </p:pic>
      <p:pic>
        <p:nvPicPr>
          <p:cNvPr id="11" name="Picture 1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296824" y="2025738"/>
            <a:ext cx="679259" cy="679259"/>
          </a:xfrm>
          <a:prstGeom prst="rect">
            <a:avLst/>
          </a:prstGeom>
        </p:spPr>
      </p:pic>
    </p:spTree>
    <p:extLst>
      <p:ext uri="{BB962C8B-B14F-4D97-AF65-F5344CB8AC3E}">
        <p14:creationId xmlns:p14="http://schemas.microsoft.com/office/powerpoint/2010/main" val="3515425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par>
                                <p:cTn id="67" presetID="10"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fade">
                                      <p:cBhvr>
                                        <p:cTn id="83" dur="500"/>
                                        <p:tgtEl>
                                          <p:spTgt spid="3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500"/>
                                        <p:tgtEl>
                                          <p:spTgt spid="3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P spid="15" grpId="0"/>
      <p:bldP spid="16" grpId="0" animBg="1"/>
      <p:bldP spid="18" grpId="0"/>
      <p:bldP spid="19" grpId="0"/>
      <p:bldP spid="21" grpId="0" animBg="1"/>
      <p:bldP spid="24" grpId="0"/>
      <p:bldP spid="25" grpId="0"/>
      <p:bldP spid="26" grpId="0" animBg="1"/>
      <p:bldP spid="27" grpId="0"/>
      <p:bldP spid="29" grpId="0"/>
      <p:bldP spid="30" grpId="0" animBg="1"/>
      <p:bldP spid="32" grpId="0"/>
      <p:bldP spid="34" grpId="0"/>
      <p:bldP spid="35" grpId="0" animBg="1"/>
      <p:bldP spid="38"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Use Case </a:t>
            </a:r>
            <a:r>
              <a:rPr lang="en-US" b="0" i="0" u="none" strike="noStrike" baseline="0" dirty="0" smtClean="0">
                <a:solidFill>
                  <a:srgbClr val="000000"/>
                </a:solidFill>
                <a:latin typeface="Times New Roman" panose="02020603050405020304" pitchFamily="18" charset="0"/>
              </a:rPr>
              <a:t/>
            </a:r>
            <a:br>
              <a:rPr lang="en-US" b="0" i="0" u="none" strike="noStrike" baseline="0" dirty="0" smtClean="0">
                <a:solidFill>
                  <a:srgbClr val="000000"/>
                </a:solidFill>
                <a:latin typeface="Times New Roman" panose="02020603050405020304" pitchFamily="18" charset="0"/>
              </a:rPr>
            </a:br>
            <a:r>
              <a:rPr lang="en-US" b="0" i="0" u="none" strike="noStrike" baseline="0" dirty="0" smtClean="0">
                <a:solidFill>
                  <a:srgbClr val="000000"/>
                </a:solidFill>
                <a:latin typeface="Times New Roman" panose="02020603050405020304" pitchFamily="18" charset="0"/>
              </a:rPr>
              <a:t>Diagram</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7</a:t>
            </a:fld>
            <a:endParaRPr lang="en-US"/>
          </a:p>
        </p:txBody>
      </p:sp>
      <p:sp>
        <p:nvSpPr>
          <p:cNvPr id="6" name="Rectangle 5"/>
          <p:cNvSpPr/>
          <p:nvPr/>
        </p:nvSpPr>
        <p:spPr>
          <a:xfrm>
            <a:off x="0" y="8965"/>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0795" y="281223"/>
            <a:ext cx="5843145" cy="6317847"/>
          </a:xfrm>
          <a:prstGeom prst="rect">
            <a:avLst/>
          </a:prstGeom>
        </p:spPr>
      </p:pic>
    </p:spTree>
    <p:extLst>
      <p:ext uri="{BB962C8B-B14F-4D97-AF65-F5344CB8AC3E}">
        <p14:creationId xmlns:p14="http://schemas.microsoft.com/office/powerpoint/2010/main" val="824394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Class diagram</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8</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0927" y="1539967"/>
            <a:ext cx="7886700" cy="4867275"/>
          </a:xfrm>
          <a:prstGeom prst="rect">
            <a:avLst/>
          </a:prstGeom>
        </p:spPr>
      </p:pic>
    </p:spTree>
    <p:extLst>
      <p:ext uri="{BB962C8B-B14F-4D97-AF65-F5344CB8AC3E}">
        <p14:creationId xmlns:p14="http://schemas.microsoft.com/office/powerpoint/2010/main" val="4285509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2914" cy="1325563"/>
          </a:xfrm>
        </p:spPr>
        <p:txBody>
          <a:bodyPr/>
          <a:lstStyle/>
          <a:p>
            <a:r>
              <a:rPr lang="en-US" b="0" i="0" u="none" strike="noStrike" baseline="0" dirty="0">
                <a:solidFill>
                  <a:srgbClr val="000000"/>
                </a:solidFill>
                <a:latin typeface="Times New Roman" panose="02020603050405020304" pitchFamily="18" charset="0"/>
              </a:rPr>
              <a:t>Domain </a:t>
            </a:r>
            <a:br>
              <a:rPr lang="en-US" b="0" i="0" u="none" strike="noStrike" baseline="0" dirty="0">
                <a:solidFill>
                  <a:srgbClr val="000000"/>
                </a:solidFill>
                <a:latin typeface="Times New Roman" panose="02020603050405020304" pitchFamily="18" charset="0"/>
              </a:rPr>
            </a:br>
            <a:r>
              <a:rPr lang="en-US" b="0" i="0" u="none" strike="noStrike" baseline="0" dirty="0">
                <a:solidFill>
                  <a:srgbClr val="000000"/>
                </a:solidFill>
                <a:latin typeface="Times New Roman" panose="02020603050405020304" pitchFamily="18" charset="0"/>
              </a:rPr>
              <a:t>Model</a:t>
            </a:r>
            <a:endParaRPr lang="en-US" dirty="0"/>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093570" y="331971"/>
            <a:ext cx="1385664" cy="1385664"/>
          </a:xfrm>
        </p:spPr>
      </p:pic>
      <p:sp>
        <p:nvSpPr>
          <p:cNvPr id="5" name="Slide Number Placeholder 4"/>
          <p:cNvSpPr>
            <a:spLocks noGrp="1"/>
          </p:cNvSpPr>
          <p:nvPr>
            <p:ph type="sldNum" sz="quarter" idx="12"/>
          </p:nvPr>
        </p:nvSpPr>
        <p:spPr/>
        <p:txBody>
          <a:bodyPr/>
          <a:lstStyle/>
          <a:p>
            <a:fld id="{FCB64944-C185-42A3-B9E2-0C66306C0823}" type="slidenum">
              <a:rPr lang="en-US" smtClean="0"/>
              <a:t>9</a:t>
            </a:fld>
            <a:endParaRPr lang="en-US"/>
          </a:p>
        </p:txBody>
      </p:sp>
      <p:sp>
        <p:nvSpPr>
          <p:cNvPr id="6" name="Rectangle 5"/>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26609" y="112542"/>
            <a:ext cx="11915336" cy="6608933"/>
          </a:xfrm>
          <a:prstGeom prst="roundRect">
            <a:avLst/>
          </a:prstGeom>
          <a:noFill/>
          <a:ln cmpd="thinThick">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811240" y="1828489"/>
            <a:ext cx="10667994" cy="646331"/>
          </a:xfrm>
          <a:prstGeom prst="rect">
            <a:avLst/>
          </a:prstGeom>
        </p:spPr>
        <p:txBody>
          <a:bodyPr wrap="square">
            <a:spAutoFit/>
          </a:bodyPr>
          <a:lstStyle/>
          <a:p>
            <a:r>
              <a:rPr lang="en-US" b="0" i="0" u="none" strike="noStrike" baseline="0" dirty="0">
                <a:solidFill>
                  <a:srgbClr val="000000"/>
                </a:solidFill>
                <a:latin typeface="Times New Roman" panose="02020603050405020304" pitchFamily="18" charset="0"/>
              </a:rPr>
              <a:t>	</a:t>
            </a:r>
          </a:p>
          <a:p>
            <a:r>
              <a:rPr lang="en-US" b="0" i="0" u="none" strike="noStrike" baseline="0" dirty="0">
                <a:solidFill>
                  <a:srgbClr val="000000"/>
                </a:solidFill>
                <a:latin typeface="Times New Roman" panose="02020603050405020304" pitchFamily="18" charset="0"/>
              </a:rPr>
              <a:t>	</a:t>
            </a:r>
          </a:p>
        </p:txBody>
      </p:sp>
      <p:pic>
        <p:nvPicPr>
          <p:cNvPr id="9" name="Picture 8" descr="A diagram of a computer&#10;&#10;Description automatically generated">
            <a:extLst>
              <a:ext uri="{FF2B5EF4-FFF2-40B4-BE49-F238E27FC236}">
                <a16:creationId xmlns:a16="http://schemas.microsoft.com/office/drawing/2014/main" id="{216957E7-46A1-F491-590E-B91DB4795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7877" y="411162"/>
            <a:ext cx="5994719" cy="6127750"/>
          </a:xfrm>
          <a:prstGeom prst="rect">
            <a:avLst/>
          </a:prstGeom>
        </p:spPr>
      </p:pic>
    </p:spTree>
    <p:extLst>
      <p:ext uri="{BB962C8B-B14F-4D97-AF65-F5344CB8AC3E}">
        <p14:creationId xmlns:p14="http://schemas.microsoft.com/office/powerpoint/2010/main" val="1026170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1210</Words>
  <Application>Microsoft Office PowerPoint</Application>
  <PresentationFormat>Widescreen</PresentationFormat>
  <Paragraphs>269</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Project Title: Smart Surveillance System (SSS) </vt:lpstr>
      <vt:lpstr> Outline (FYP Report v 1.0)</vt:lpstr>
      <vt:lpstr>Project Introduction</vt:lpstr>
      <vt:lpstr>High Level Features</vt:lpstr>
      <vt:lpstr>Modules</vt:lpstr>
      <vt:lpstr>Use Case  Diagram</vt:lpstr>
      <vt:lpstr>Class diagram</vt:lpstr>
      <vt:lpstr>Domain  Model</vt:lpstr>
      <vt:lpstr>Data Flow Diagram Level 0</vt:lpstr>
      <vt:lpstr>Data Flow Diagram  Level 1</vt:lpstr>
      <vt:lpstr>Data Flow Diagram  Level 2</vt:lpstr>
      <vt:lpstr>Activity Diagram</vt:lpstr>
      <vt:lpstr>Sequence Diagram</vt:lpstr>
      <vt:lpstr>PowerPoint Presentation</vt:lpstr>
      <vt:lpstr>System Sequence Diagram</vt:lpstr>
      <vt:lpstr>System Sequence Diagram</vt:lpstr>
      <vt:lpstr>System Sequence Diagram</vt:lpstr>
      <vt:lpstr>Component  Diagram</vt:lpstr>
      <vt:lpstr>Entity Relationship Diagram </vt:lpstr>
      <vt:lpstr>High Level Diagram</vt:lpstr>
      <vt:lpstr>Commitment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Abdullah Basit</cp:lastModifiedBy>
  <cp:revision>44</cp:revision>
  <dcterms:created xsi:type="dcterms:W3CDTF">2020-03-04T09:32:07Z</dcterms:created>
  <dcterms:modified xsi:type="dcterms:W3CDTF">2024-03-27T21:00:19Z</dcterms:modified>
</cp:coreProperties>
</file>