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7" r:id="rId6"/>
    <p:sldId id="259" r:id="rId7"/>
    <p:sldId id="260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22D-AF88-48AB-884B-9DC94EDFA19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B7A2-BB80-403E-A2B8-81720E93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22D-AF88-48AB-884B-9DC94EDFA19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B7A2-BB80-403E-A2B8-81720E93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22D-AF88-48AB-884B-9DC94EDFA19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B7A2-BB80-403E-A2B8-81720E93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6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22D-AF88-48AB-884B-9DC94EDFA19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B7A2-BB80-403E-A2B8-81720E93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2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22D-AF88-48AB-884B-9DC94EDFA19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B7A2-BB80-403E-A2B8-81720E93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3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22D-AF88-48AB-884B-9DC94EDFA19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B7A2-BB80-403E-A2B8-81720E93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0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22D-AF88-48AB-884B-9DC94EDFA19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B7A2-BB80-403E-A2B8-81720E93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7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22D-AF88-48AB-884B-9DC94EDFA19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B7A2-BB80-403E-A2B8-81720E93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22D-AF88-48AB-884B-9DC94EDFA19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B7A2-BB80-403E-A2B8-81720E93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2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22D-AF88-48AB-884B-9DC94EDFA19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B7A2-BB80-403E-A2B8-81720E93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8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22D-AF88-48AB-884B-9DC94EDFA19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B7A2-BB80-403E-A2B8-81720E93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422D-AF88-48AB-884B-9DC94EDFA197}" type="datetimeFigureOut">
              <a:rPr lang="en-US" smtClean="0"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6B7A2-BB80-403E-A2B8-81720E938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1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n.wikipedia.org/wiki/File:PID_en_updated_feedback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n.wikipedia.org/wiki/File:PID_en_updated_feedback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Swerve Drive Software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9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Drive Motor PID </a:t>
            </a:r>
            <a:br>
              <a:rPr lang="en-US" dirty="0" smtClean="0"/>
            </a:br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Uses RPM Sensor (360 ticks per revolution) as Input.</a:t>
            </a:r>
          </a:p>
          <a:p>
            <a:r>
              <a:rPr lang="en-US" dirty="0" smtClean="0"/>
              <a:t>Outputs to Motors (-1 to 1).</a:t>
            </a:r>
          </a:p>
          <a:p>
            <a:r>
              <a:rPr lang="en-US" dirty="0" smtClean="0"/>
              <a:t>Uses Proportional (P), Integral (I) and D (Differential) coefficients, which require tuning.</a:t>
            </a:r>
          </a:p>
          <a:p>
            <a:r>
              <a:rPr lang="en-US" dirty="0" smtClean="0"/>
              <a:t>Operates 50 times per second.</a:t>
            </a:r>
          </a:p>
          <a:p>
            <a:r>
              <a:rPr lang="en-US" dirty="0" smtClean="0"/>
              <a:t>Each drive motor has it’s own PID controller.</a:t>
            </a:r>
          </a:p>
          <a:p>
            <a:r>
              <a:rPr lang="en-US" dirty="0" smtClean="0"/>
              <a:t>Required for high-accuracy autonomous “drive this far” commands, to ensure similar behavior at different battery levels, and to account for differing amount of wheel slip.</a:t>
            </a:r>
          </a:p>
          <a:p>
            <a:endParaRPr lang="en-US" dirty="0"/>
          </a:p>
        </p:txBody>
      </p:sp>
      <p:pic>
        <p:nvPicPr>
          <p:cNvPr id="5" name="Picture 4" descr="http://upload.wikimedia.org/wikipedia/commons/thumb/9/91/PID_en_updated_feedback.svg/300px-PID_en_updated_feedback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788" y="3352800"/>
            <a:ext cx="35814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4p_webproduct_05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219199"/>
            <a:ext cx="2924176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8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Joystick Response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Software adjusts the magnitude of the X, Y and Rotation values so it “feels” responsive to a human.</a:t>
            </a:r>
          </a:p>
          <a:p>
            <a:r>
              <a:rPr lang="en-US" dirty="0" smtClean="0"/>
              <a:t>Autonomous code has no need for this correction.</a:t>
            </a:r>
          </a:p>
          <a:p>
            <a:r>
              <a:rPr lang="en-US" dirty="0" smtClean="0"/>
              <a:t>This is an interactive process; here’s the curve that </a:t>
            </a:r>
            <a:r>
              <a:rPr lang="en-US" dirty="0" err="1" smtClean="0"/>
              <a:t>Lexa</a:t>
            </a:r>
            <a:r>
              <a:rPr lang="en-US" dirty="0" smtClean="0"/>
              <a:t> developed in the 2012 season for the </a:t>
            </a:r>
            <a:r>
              <a:rPr lang="en-US" dirty="0" err="1" smtClean="0"/>
              <a:t>mecanum</a:t>
            </a:r>
            <a:r>
              <a:rPr lang="en-US" dirty="0" smtClean="0"/>
              <a:t> robot. </a:t>
            </a:r>
          </a:p>
          <a:p>
            <a:r>
              <a:rPr lang="en-US" dirty="0" smtClean="0"/>
              <a:t>We later adjusted this to slow down the robot we finally built, but unfortunately didn’t create a graph of this curve.</a:t>
            </a:r>
          </a:p>
          <a:p>
            <a:endParaRPr lang="en-US" dirty="0"/>
          </a:p>
        </p:txBody>
      </p:sp>
      <p:pic>
        <p:nvPicPr>
          <p:cNvPr id="6" name="Picture 2" descr="http://kauaibotsfirst2010.googlecode.com/issues/attachment?aid=30002002&amp;name=ROT+-+11272011.png&amp;token=dj-YWPTli5BBWtJ_Ova6VWbL-Eg%3A1363806011832&amp;inline=1&amp;thumb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7526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49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PID Coefficient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Simplest thing is P only.</a:t>
            </a:r>
          </a:p>
          <a:p>
            <a:r>
              <a:rPr lang="en-US" dirty="0" smtClean="0"/>
              <a:t>If P doesn’t quite get there, we add an I.</a:t>
            </a:r>
          </a:p>
          <a:p>
            <a:r>
              <a:rPr lang="en-US" dirty="0" smtClean="0"/>
              <a:t>If P overshoots, we can decrease P and increase D.</a:t>
            </a:r>
          </a:p>
          <a:p>
            <a:r>
              <a:rPr lang="en-US" dirty="0" smtClean="0"/>
              <a:t>It’s not as easy as it sounds, and takes some time.</a:t>
            </a:r>
          </a:p>
          <a:p>
            <a:endParaRPr lang="en-US" dirty="0" smtClean="0"/>
          </a:p>
        </p:txBody>
      </p:sp>
      <p:pic>
        <p:nvPicPr>
          <p:cNvPr id="7170" name="Picture 2" descr="https://encrypted-tbn0.gstatic.com/images?q=tbn:ANd9GcSQOHmilCTlav0wu-UAQNdEbdS0r44WOit9c5qEH7atibUZY7y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47800"/>
            <a:ext cx="1447800" cy="216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encrypted-tbn3.gstatic.com/images?q=tbn:ANd9GcTsre_L9z5mcHKZV-AndetG26VSn-28OOWxb12th4YF4YebUi726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79495"/>
            <a:ext cx="2409825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9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Layers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362200" y="1278467"/>
            <a:ext cx="4495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Joystick Axis Correction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362200" y="1981200"/>
            <a:ext cx="4495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Joystick Response Calculation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362200" y="2743200"/>
            <a:ext cx="4495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Field-oriented Angle Adjustment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62200" y="3572933"/>
            <a:ext cx="4495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Swerve Drive Steer Angle / Drive Speed Calculation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828800" y="4419600"/>
            <a:ext cx="22479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266950" y="5088466"/>
            <a:ext cx="552450" cy="427567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 F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062817" y="5088466"/>
            <a:ext cx="552450" cy="427567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F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238375" y="5820833"/>
            <a:ext cx="552450" cy="427567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 B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048000" y="5820833"/>
            <a:ext cx="552450" cy="427567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B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82690" y="4459068"/>
            <a:ext cx="174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Steer Motor PID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Controllers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81600" y="4413249"/>
            <a:ext cx="22479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619750" y="5082115"/>
            <a:ext cx="552450" cy="427567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 F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415617" y="5082115"/>
            <a:ext cx="552450" cy="427567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F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591175" y="5814482"/>
            <a:ext cx="552450" cy="427567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 B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400800" y="5814482"/>
            <a:ext cx="552450" cy="427567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5490" y="4452717"/>
            <a:ext cx="175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Drive Motor PID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Controllers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584700" y="1735667"/>
            <a:ext cx="0" cy="245533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580467" y="2497667"/>
            <a:ext cx="0" cy="245533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580467" y="3200400"/>
            <a:ext cx="0" cy="245533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062817" y="4114800"/>
            <a:ext cx="0" cy="245533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05550" y="4114800"/>
            <a:ext cx="0" cy="245533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81000" y="2167343"/>
            <a:ext cx="1747955" cy="1405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Motor/Wheel Orientation Adjustments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Tuning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0" y="1896502"/>
            <a:ext cx="2352675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Steering Angle Sensor Offsets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828800" y="4419600"/>
            <a:ext cx="22479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266950" y="5088466"/>
            <a:ext cx="552450" cy="427567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3062817" y="5088466"/>
            <a:ext cx="552450" cy="427567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238375" y="5820833"/>
            <a:ext cx="552450" cy="427567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82690" y="4459068"/>
            <a:ext cx="1100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Steer PID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Tuning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181600" y="4413249"/>
            <a:ext cx="2247900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619750" y="5082115"/>
            <a:ext cx="552450" cy="427567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415617" y="5082115"/>
            <a:ext cx="552450" cy="427567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627023" y="5814480"/>
            <a:ext cx="552450" cy="427567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400800" y="5814482"/>
            <a:ext cx="552450" cy="427567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635490" y="4452717"/>
            <a:ext cx="1102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Drive PID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Tuning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339042" y="1896502"/>
            <a:ext cx="2133600" cy="1083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Joystick Response Tuning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94619" y="1896502"/>
            <a:ext cx="1919981" cy="10837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Motor/Wheel Orientation 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6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83" y="1775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Motor/Wheel Orientation</a:t>
            </a:r>
            <a:br>
              <a:rPr lang="en-US" dirty="0" smtClean="0"/>
            </a:br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350" y="1600200"/>
            <a:ext cx="426905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Steering Motors are mounted upside-down, Angle Sensors are mounted </a:t>
            </a:r>
            <a:r>
              <a:rPr lang="en-US" dirty="0" err="1" smtClean="0"/>
              <a:t>rightside</a:t>
            </a:r>
            <a:r>
              <a:rPr lang="en-US" dirty="0" smtClean="0"/>
              <a:t>-up.</a:t>
            </a:r>
          </a:p>
          <a:p>
            <a:pPr lvl="1"/>
            <a:r>
              <a:rPr lang="en-US" dirty="0" err="1" smtClean="0"/>
              <a:t>Setpoint</a:t>
            </a:r>
            <a:r>
              <a:rPr lang="en-US" dirty="0" smtClean="0"/>
              <a:t> angles need to be inverted</a:t>
            </a:r>
            <a:endParaRPr lang="en-US" dirty="0" smtClean="0"/>
          </a:p>
          <a:p>
            <a:r>
              <a:rPr lang="en-US" dirty="0" smtClean="0"/>
              <a:t>Drive Motors are inverted on the left and right-side of the robot.</a:t>
            </a:r>
          </a:p>
          <a:p>
            <a:r>
              <a:rPr lang="en-US" dirty="0" smtClean="0"/>
              <a:t>Some motors rotate “backwards”</a:t>
            </a:r>
          </a:p>
          <a:p>
            <a:r>
              <a:rPr lang="en-US" dirty="0" smtClean="0"/>
              <a:t>Drive Motor Gear Ratios are not 1:1</a:t>
            </a: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019" y="1524000"/>
            <a:ext cx="3615832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https://encrypted-tbn0.gstatic.com/images?q=tbn:ANd9GcRnZq0vZ7quoOY1RBQCc9lRnLow1MuDWoeB6yQdl6vztCIlClbyK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562600"/>
            <a:ext cx="2282825" cy="111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s://encrypted-tbn2.gstatic.com/images?q=tbn:ANd9GcTcG2JBq1LGdT3PRJQB9KAFCuyOCOJCqXfup8qeIxhtEq_l_8hA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064"/>
            <a:ext cx="1562291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https://encrypted-tbn1.gstatic.com/images?q=tbn:ANd9GcTD9c8qEuXj-LNZ32gHDJjALzks6g0KBn_FCCXi_EeBQxqpQQB90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3225"/>
            <a:ext cx="1987262" cy="107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7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Axis Correction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Flight Joysticks have Y forward as “dive”, so Y forward is NEGATIVE.</a:t>
            </a:r>
          </a:p>
          <a:p>
            <a:pPr lvl="1"/>
            <a:r>
              <a:rPr lang="en-US" dirty="0" smtClean="0"/>
              <a:t>Drive Joysticks need to invert the Y axis.</a:t>
            </a:r>
            <a:endParaRPr lang="en-US" dirty="0"/>
          </a:p>
        </p:txBody>
      </p:sp>
      <p:pic>
        <p:nvPicPr>
          <p:cNvPr id="4098" name="Picture 2" descr="https://encrypted-tbn0.gstatic.com/images?q=tbn:ANd9GcRXVJAo4buIMg43pwhXm-zABLKSoKTMPRg3QCedA0leyyBf1vc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750588" cy="162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8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Joystick Response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When Joysticks are at rest, they don’t read exactly 0 (in X, Y and Twist Axes).</a:t>
            </a:r>
          </a:p>
          <a:p>
            <a:pPr lvl="1"/>
            <a:r>
              <a:rPr lang="en-US" dirty="0" smtClean="0"/>
              <a:t>A “</a:t>
            </a:r>
            <a:r>
              <a:rPr lang="en-US" dirty="0" err="1" smtClean="0"/>
              <a:t>deadband</a:t>
            </a:r>
            <a:r>
              <a:rPr lang="en-US" dirty="0" smtClean="0"/>
              <a:t>” is needed, </a:t>
            </a:r>
            <a:r>
              <a:rPr lang="en-US" dirty="0" smtClean="0"/>
              <a:t>otherwise the Robot will “twitch” when the joystick is centered.</a:t>
            </a:r>
          </a:p>
          <a:p>
            <a:r>
              <a:rPr lang="en-US" dirty="0" smtClean="0"/>
              <a:t>Humans find non-linear joystick response (less-sensitive near the middle) easier to use.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://kauaibotsfirst2010.googlecode.com/issues/attachment?aid=30002002&amp;name=ROT+-+11272011.png&amp;token=dj-YWPTli5BBWtJ_Ova6VWbL-Eg%3A1363806011832&amp;inline=1&amp;thumb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957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34220" y="5867400"/>
            <a:ext cx="2228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X/Y -&gt; .4x^3+.6x</a:t>
            </a:r>
          </a:p>
          <a:p>
            <a:r>
              <a:rPr lang="en-US" dirty="0" smtClean="0"/>
              <a:t>Rot -&gt; .7 * (.4x^3+.6x)</a:t>
            </a:r>
            <a:endParaRPr lang="en-US" dirty="0"/>
          </a:p>
        </p:txBody>
      </p:sp>
      <p:pic>
        <p:nvPicPr>
          <p:cNvPr id="5122" name="Picture 2" descr="https://encrypted-tbn1.gstatic.com/images?q=tbn:ANd9GcQ495PKH9V6cae3W2C4E2_6LVqpAIdIv3oqDyPx6RGzJYPnYY0ju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92" y="1828800"/>
            <a:ext cx="1988467" cy="154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2.gstatic.com/images?q=tbn:ANd9GcTXIX_TCQnFOOw-CHWMHkGjay4INkY22aC_JME-nOuXGwRgtkOzu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1" t="-15104" r="-33762" b="15104"/>
          <a:stretch/>
        </p:blipFill>
        <p:spPr bwMode="auto">
          <a:xfrm rot="60000">
            <a:off x="6339531" y="4826797"/>
            <a:ext cx="3017283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Field-Oriented Angle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It’s </a:t>
            </a:r>
            <a:r>
              <a:rPr lang="en-US" dirty="0" smtClean="0"/>
              <a:t>simpler to </a:t>
            </a:r>
            <a:r>
              <a:rPr lang="en-US" dirty="0" smtClean="0"/>
              <a:t>drive an </a:t>
            </a:r>
            <a:r>
              <a:rPr lang="en-US" dirty="0" err="1" smtClean="0"/>
              <a:t>omniwheel</a:t>
            </a:r>
            <a:r>
              <a:rPr lang="en-US" dirty="0" smtClean="0"/>
              <a:t> system if joystick straight ahead is ALWAYS aligned with the field – even if the robot body is rotated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It’s much simpler if rotating the robot doesn’t change the direction the joystick will move the robot.</a:t>
            </a:r>
            <a:endParaRPr lang="en-US" dirty="0" smtClean="0"/>
          </a:p>
          <a:p>
            <a:r>
              <a:rPr lang="en-US" dirty="0" smtClean="0"/>
              <a:t>Field-oriented drive reads </a:t>
            </a:r>
            <a:r>
              <a:rPr lang="en-US" dirty="0" smtClean="0"/>
              <a:t>the </a:t>
            </a:r>
            <a:r>
              <a:rPr lang="en-US" dirty="0" smtClean="0"/>
              <a:t>angular offset </a:t>
            </a:r>
            <a:r>
              <a:rPr lang="en-US" dirty="0" smtClean="0"/>
              <a:t>between robot’s current rotation </a:t>
            </a:r>
            <a:r>
              <a:rPr lang="en-US" dirty="0" smtClean="0"/>
              <a:t>and “north” on the field – using data from the IMU.</a:t>
            </a:r>
            <a:endParaRPr lang="en-US" dirty="0" smtClean="0"/>
          </a:p>
          <a:p>
            <a:r>
              <a:rPr lang="en-US" dirty="0" smtClean="0"/>
              <a:t>Then, </a:t>
            </a:r>
            <a:r>
              <a:rPr lang="en-US" dirty="0" smtClean="0"/>
              <a:t>software rotates the </a:t>
            </a:r>
            <a:r>
              <a:rPr lang="en-US" dirty="0" smtClean="0"/>
              <a:t>X/Y joystick </a:t>
            </a:r>
            <a:r>
              <a:rPr lang="en-US" dirty="0" smtClean="0"/>
              <a:t>directions </a:t>
            </a:r>
            <a:r>
              <a:rPr lang="en-US" dirty="0" smtClean="0"/>
              <a:t>by this difference.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Swerve-Drive Steer Angle/Drive Speed Calculation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r>
              <a:rPr lang="en-US" dirty="0" smtClean="0"/>
              <a:t>Translates X, Y and Rotation Values into Steering Motor Angles and Drive Motor Velocities.</a:t>
            </a:r>
          </a:p>
          <a:p>
            <a:r>
              <a:rPr lang="en-US" dirty="0" smtClean="0"/>
              <a:t>Steering Motor Angles are a “mix” of the X/Y angle, and a rotation angle (which is only present if Rotation != 0)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81200"/>
            <a:ext cx="3324326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4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Steer Motor PID </a:t>
            </a:r>
            <a:br>
              <a:rPr lang="en-US" dirty="0" smtClean="0"/>
            </a:br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Uses Angle Sensor (-180 to 180 degrees) as Input.</a:t>
            </a:r>
          </a:p>
          <a:p>
            <a:r>
              <a:rPr lang="en-US" dirty="0" smtClean="0"/>
              <a:t>Outputs to Motors (-1 to 1).</a:t>
            </a:r>
          </a:p>
          <a:p>
            <a:r>
              <a:rPr lang="en-US" dirty="0" smtClean="0"/>
              <a:t>Uses Proportional (P), Integral (I) and D (Differential) coefficients, which require tuning.</a:t>
            </a:r>
          </a:p>
          <a:p>
            <a:r>
              <a:rPr lang="en-US" dirty="0" smtClean="0"/>
              <a:t>Operates 50 times per second.</a:t>
            </a:r>
          </a:p>
          <a:p>
            <a:r>
              <a:rPr lang="en-US" dirty="0" smtClean="0"/>
              <a:t>Each steering motor has it’s own PID controller.</a:t>
            </a:r>
          </a:p>
          <a:p>
            <a:r>
              <a:rPr lang="en-US" dirty="0" smtClean="0"/>
              <a:t>Fast, accurate operation is crucial to smooth performance.</a:t>
            </a:r>
          </a:p>
          <a:p>
            <a:endParaRPr lang="en-US" dirty="0"/>
          </a:p>
        </p:txBody>
      </p:sp>
      <p:pic>
        <p:nvPicPr>
          <p:cNvPr id="5" name="Picture 4" descr="http://upload.wikimedia.org/wikipedia/commons/thumb/9/91/PID_en_updated_feedback.svg/300px-PID_en_updated_feedback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590" y="3513091"/>
            <a:ext cx="35814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EAT-60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435545"/>
            <a:ext cx="16668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6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633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Swerve Drive Software Design</vt:lpstr>
      <vt:lpstr>Software Layers</vt:lpstr>
      <vt:lpstr>Software Tuning</vt:lpstr>
      <vt:lpstr>Motor/Wheel Orientation Normalization</vt:lpstr>
      <vt:lpstr>Joystick Axis Correction</vt:lpstr>
      <vt:lpstr>Joystick Response Calculation</vt:lpstr>
      <vt:lpstr>Field-Oriented Angle Adjustment</vt:lpstr>
      <vt:lpstr>Swerve-Drive Steer Angle/Drive Speed Calculation </vt:lpstr>
      <vt:lpstr>Steer Motor PID  Controllers</vt:lpstr>
      <vt:lpstr>Drive Motor PID  Controllers</vt:lpstr>
      <vt:lpstr>Joystick Response Tuning</vt:lpstr>
      <vt:lpstr>PID Coefficient Tuning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Swerve Drive Software Design</dc:title>
  <dc:creator>Scott Libert</dc:creator>
  <cp:lastModifiedBy>Scott Libert</cp:lastModifiedBy>
  <cp:revision>13</cp:revision>
  <dcterms:created xsi:type="dcterms:W3CDTF">2013-03-20T18:45:40Z</dcterms:created>
  <dcterms:modified xsi:type="dcterms:W3CDTF">2013-03-21T20:43:59Z</dcterms:modified>
</cp:coreProperties>
</file>