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grandir" panose="020B0604020202020204" charset="0"/>
      <p:regular r:id="rId20"/>
    </p:embeddedFont>
    <p:embeddedFont>
      <p:font typeface="Agrandir Bold" panose="020B0604020202020204" charset="0"/>
      <p:regular r:id="rId21"/>
    </p:embeddedFont>
    <p:embeddedFont>
      <p:font typeface="Calibri (MS) Bold" panose="020B0604020202020204" charset="0"/>
      <p:regular r:id="rId22"/>
    </p:embeddedFont>
    <p:embeddedFont>
      <p:font typeface="Glacial Indifference Bold" panose="020B0604020202020204" charset="0"/>
      <p:regular r:id="rId23"/>
    </p:embeddedFont>
    <p:embeddedFont>
      <p:font typeface="Quicksan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6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4.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6.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8.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0.sv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30.sv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igi-global.com/pdf.aspx?tid=324749&amp;ptid=316891&amp;ctid=4&amp;oa=true&amp;isxn=9781668489529" TargetMode="External"/><Relationship Id="rId1" Type="http://schemas.openxmlformats.org/officeDocument/2006/relationships/slideLayout" Target="../slideLayouts/slideLayout7.xml"/><Relationship Id="rId6" Type="http://schemas.openxmlformats.org/officeDocument/2006/relationships/hyperlink" Target="https://link.springer.com/article/10.1007/s00778-019-00588-3" TargetMode="External"/><Relationship Id="rId5" Type="http://schemas.openxmlformats.org/officeDocument/2006/relationships/hyperlink" Target="https://arxiv.org/pdf/2102.01330.pdf" TargetMode="External"/><Relationship Id="rId4" Type="http://schemas.openxmlformats.org/officeDocument/2006/relationships/image" Target="../media/image45.svg"/></Relationships>
</file>

<file path=ppt/slides/_rels/slide1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svg"/><Relationship Id="rId7" Type="http://schemas.openxmlformats.org/officeDocument/2006/relationships/image" Target="../media/image49.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28.svg"/><Relationship Id="rId10" Type="http://schemas.openxmlformats.org/officeDocument/2006/relationships/image" Target="../media/image52.png"/><Relationship Id="rId4" Type="http://schemas.openxmlformats.org/officeDocument/2006/relationships/image" Target="../media/image27.png"/><Relationship Id="rId9" Type="http://schemas.openxmlformats.org/officeDocument/2006/relationships/image" Target="../media/image51.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6.xml"/><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slide" Target="slide5.xml"/><Relationship Id="rId17" Type="http://schemas.openxmlformats.org/officeDocument/2006/relationships/slide" Target="slide17.xml"/><Relationship Id="rId2" Type="http://schemas.openxmlformats.org/officeDocument/2006/relationships/image" Target="../media/image7.png"/><Relationship Id="rId16" Type="http://schemas.openxmlformats.org/officeDocument/2006/relationships/slide" Target="slide1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slide" Target="slide4.xml"/><Relationship Id="rId5" Type="http://schemas.openxmlformats.org/officeDocument/2006/relationships/image" Target="../media/image10.svg"/><Relationship Id="rId15" Type="http://schemas.openxmlformats.org/officeDocument/2006/relationships/slide" Target="slide9.xml"/><Relationship Id="rId10" Type="http://schemas.openxmlformats.org/officeDocument/2006/relationships/slide" Target="slide3.xml"/><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4454239" y="3833761"/>
            <a:ext cx="2805061" cy="2805061"/>
            <a:chOff x="0" y="0"/>
            <a:chExt cx="903111" cy="903111"/>
          </a:xfrm>
        </p:grpSpPr>
        <p:sp>
          <p:nvSpPr>
            <p:cNvPr id="3" name="Freeform 3"/>
            <p:cNvSpPr/>
            <p:nvPr/>
          </p:nvSpPr>
          <p:spPr>
            <a:xfrm>
              <a:off x="0" y="0"/>
              <a:ext cx="903111" cy="903111"/>
            </a:xfrm>
            <a:custGeom>
              <a:avLst/>
              <a:gdLst/>
              <a:ahLst/>
              <a:cxnLst/>
              <a:rect l="l" t="t" r="r" b="b"/>
              <a:pathLst>
                <a:path w="903111" h="903111">
                  <a:moveTo>
                    <a:pt x="0" y="0"/>
                  </a:moveTo>
                  <a:lnTo>
                    <a:pt x="903111" y="0"/>
                  </a:lnTo>
                  <a:lnTo>
                    <a:pt x="903111" y="903111"/>
                  </a:lnTo>
                  <a:lnTo>
                    <a:pt x="0" y="903111"/>
                  </a:lnTo>
                  <a:close/>
                </a:path>
              </a:pathLst>
            </a:custGeom>
            <a:solidFill>
              <a:srgbClr val="4672F4"/>
            </a:solidFill>
          </p:spPr>
          <p:txBody>
            <a:bodyPr/>
            <a:lstStyle/>
            <a:p>
              <a:endParaRPr lang="en-IN"/>
            </a:p>
          </p:txBody>
        </p:sp>
        <p:sp>
          <p:nvSpPr>
            <p:cNvPr id="4" name="TextBox 4"/>
            <p:cNvSpPr txBox="1"/>
            <p:nvPr/>
          </p:nvSpPr>
          <p:spPr>
            <a:xfrm>
              <a:off x="0" y="38100"/>
              <a:ext cx="903111" cy="865011"/>
            </a:xfrm>
            <a:prstGeom prst="rect">
              <a:avLst/>
            </a:prstGeom>
          </p:spPr>
          <p:txBody>
            <a:bodyPr lIns="50800" tIns="50800" rIns="50800" bIns="50800" rtlCol="0" anchor="ctr"/>
            <a:lstStyle/>
            <a:p>
              <a:pPr algn="ctr">
                <a:lnSpc>
                  <a:spcPts val="2186"/>
                </a:lnSpc>
              </a:pPr>
              <a:endParaRPr/>
            </a:p>
          </p:txBody>
        </p:sp>
      </p:grpSp>
      <p:grpSp>
        <p:nvGrpSpPr>
          <p:cNvPr id="5" name="Group 5"/>
          <p:cNvGrpSpPr/>
          <p:nvPr/>
        </p:nvGrpSpPr>
        <p:grpSpPr>
          <a:xfrm>
            <a:off x="11649177" y="1028700"/>
            <a:ext cx="2805061" cy="2805061"/>
            <a:chOff x="0" y="0"/>
            <a:chExt cx="903111" cy="903111"/>
          </a:xfrm>
        </p:grpSpPr>
        <p:sp>
          <p:nvSpPr>
            <p:cNvPr id="6" name="Freeform 6"/>
            <p:cNvSpPr/>
            <p:nvPr/>
          </p:nvSpPr>
          <p:spPr>
            <a:xfrm>
              <a:off x="0" y="0"/>
              <a:ext cx="903111" cy="903111"/>
            </a:xfrm>
            <a:custGeom>
              <a:avLst/>
              <a:gdLst/>
              <a:ahLst/>
              <a:cxnLst/>
              <a:rect l="l" t="t" r="r" b="b"/>
              <a:pathLst>
                <a:path w="903111" h="903111">
                  <a:moveTo>
                    <a:pt x="0" y="0"/>
                  </a:moveTo>
                  <a:lnTo>
                    <a:pt x="903111" y="0"/>
                  </a:lnTo>
                  <a:lnTo>
                    <a:pt x="903111" y="903111"/>
                  </a:lnTo>
                  <a:lnTo>
                    <a:pt x="0" y="903111"/>
                  </a:lnTo>
                  <a:close/>
                </a:path>
              </a:pathLst>
            </a:custGeom>
            <a:solidFill>
              <a:srgbClr val="4672F4"/>
            </a:solidFill>
          </p:spPr>
          <p:txBody>
            <a:bodyPr/>
            <a:lstStyle/>
            <a:p>
              <a:endParaRPr lang="en-IN"/>
            </a:p>
          </p:txBody>
        </p:sp>
        <p:sp>
          <p:nvSpPr>
            <p:cNvPr id="7" name="TextBox 7"/>
            <p:cNvSpPr txBox="1"/>
            <p:nvPr/>
          </p:nvSpPr>
          <p:spPr>
            <a:xfrm>
              <a:off x="0" y="38100"/>
              <a:ext cx="903111" cy="865011"/>
            </a:xfrm>
            <a:prstGeom prst="rect">
              <a:avLst/>
            </a:prstGeom>
          </p:spPr>
          <p:txBody>
            <a:bodyPr lIns="50800" tIns="50800" rIns="50800" bIns="50800" rtlCol="0" anchor="ctr"/>
            <a:lstStyle/>
            <a:p>
              <a:pPr algn="ctr">
                <a:lnSpc>
                  <a:spcPts val="2186"/>
                </a:lnSpc>
              </a:pPr>
              <a:endParaRPr/>
            </a:p>
          </p:txBody>
        </p:sp>
      </p:grpSp>
      <p:grpSp>
        <p:nvGrpSpPr>
          <p:cNvPr id="8" name="Group 8"/>
          <p:cNvGrpSpPr/>
          <p:nvPr/>
        </p:nvGrpSpPr>
        <p:grpSpPr>
          <a:xfrm>
            <a:off x="11649177" y="6638823"/>
            <a:ext cx="2805061" cy="2805061"/>
            <a:chOff x="0" y="0"/>
            <a:chExt cx="903111" cy="903111"/>
          </a:xfrm>
        </p:grpSpPr>
        <p:sp>
          <p:nvSpPr>
            <p:cNvPr id="9" name="Freeform 9"/>
            <p:cNvSpPr/>
            <p:nvPr/>
          </p:nvSpPr>
          <p:spPr>
            <a:xfrm>
              <a:off x="0" y="0"/>
              <a:ext cx="903111" cy="903111"/>
            </a:xfrm>
            <a:custGeom>
              <a:avLst/>
              <a:gdLst/>
              <a:ahLst/>
              <a:cxnLst/>
              <a:rect l="l" t="t" r="r" b="b"/>
              <a:pathLst>
                <a:path w="903111" h="903111">
                  <a:moveTo>
                    <a:pt x="0" y="0"/>
                  </a:moveTo>
                  <a:lnTo>
                    <a:pt x="903111" y="0"/>
                  </a:lnTo>
                  <a:lnTo>
                    <a:pt x="903111" y="903111"/>
                  </a:lnTo>
                  <a:lnTo>
                    <a:pt x="0" y="903111"/>
                  </a:lnTo>
                  <a:close/>
                </a:path>
              </a:pathLst>
            </a:custGeom>
            <a:solidFill>
              <a:srgbClr val="4672F4"/>
            </a:solidFill>
          </p:spPr>
          <p:txBody>
            <a:bodyPr/>
            <a:lstStyle/>
            <a:p>
              <a:endParaRPr lang="en-IN"/>
            </a:p>
          </p:txBody>
        </p:sp>
        <p:sp>
          <p:nvSpPr>
            <p:cNvPr id="10" name="TextBox 10"/>
            <p:cNvSpPr txBox="1"/>
            <p:nvPr/>
          </p:nvSpPr>
          <p:spPr>
            <a:xfrm>
              <a:off x="0" y="38100"/>
              <a:ext cx="903111" cy="865011"/>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8891339" y="663882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12" name="Group 12"/>
          <p:cNvGrpSpPr/>
          <p:nvPr/>
        </p:nvGrpSpPr>
        <p:grpSpPr>
          <a:xfrm>
            <a:off x="12200040" y="4140492"/>
            <a:ext cx="729584" cy="72958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14" name="TextBox 1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15" name="Group 15"/>
          <p:cNvGrpSpPr/>
          <p:nvPr/>
        </p:nvGrpSpPr>
        <p:grpSpPr>
          <a:xfrm>
            <a:off x="13390767" y="5572241"/>
            <a:ext cx="489462" cy="4894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17" name="TextBox 17"/>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18" name="TextBox 18"/>
          <p:cNvSpPr txBox="1"/>
          <p:nvPr/>
        </p:nvSpPr>
        <p:spPr>
          <a:xfrm>
            <a:off x="1028700" y="2086012"/>
            <a:ext cx="9439790" cy="4509134"/>
          </a:xfrm>
          <a:prstGeom prst="rect">
            <a:avLst/>
          </a:prstGeom>
        </p:spPr>
        <p:txBody>
          <a:bodyPr lIns="0" tIns="0" rIns="0" bIns="0" rtlCol="0" anchor="t">
            <a:spAutoFit/>
          </a:bodyPr>
          <a:lstStyle/>
          <a:p>
            <a:pPr>
              <a:lnSpc>
                <a:spcPts val="11310"/>
              </a:lnSpc>
            </a:pPr>
            <a:r>
              <a:rPr lang="en-US" sz="8700">
                <a:solidFill>
                  <a:srgbClr val="42A5FF"/>
                </a:solidFill>
                <a:latin typeface="Agrandir Bold"/>
              </a:rPr>
              <a:t>DB Wiz</a:t>
            </a:r>
            <a:r>
              <a:rPr lang="en-US" sz="8700">
                <a:solidFill>
                  <a:srgbClr val="ABD7FF"/>
                </a:solidFill>
                <a:latin typeface="Agrandir Bold"/>
              </a:rPr>
              <a:t> - AI Powered Data Visualiser </a:t>
            </a:r>
          </a:p>
        </p:txBody>
      </p:sp>
      <p:sp>
        <p:nvSpPr>
          <p:cNvPr id="19" name="TextBox 19"/>
          <p:cNvSpPr txBox="1"/>
          <p:nvPr/>
        </p:nvSpPr>
        <p:spPr>
          <a:xfrm>
            <a:off x="1277782" y="6941414"/>
            <a:ext cx="9439790" cy="438150"/>
          </a:xfrm>
          <a:prstGeom prst="rect">
            <a:avLst/>
          </a:prstGeom>
        </p:spPr>
        <p:txBody>
          <a:bodyPr lIns="0" tIns="0" rIns="0" bIns="0" rtlCol="0" anchor="t">
            <a:spAutoFit/>
          </a:bodyPr>
          <a:lstStyle/>
          <a:p>
            <a:pPr>
              <a:lnSpc>
                <a:spcPts val="3479"/>
              </a:lnSpc>
              <a:spcBef>
                <a:spcPct val="0"/>
              </a:spcBef>
            </a:pPr>
            <a:r>
              <a:rPr lang="en-US" sz="2899">
                <a:solidFill>
                  <a:srgbClr val="F8F6F1"/>
                </a:solidFill>
                <a:latin typeface="Quicksand Bold"/>
              </a:rPr>
              <a:t>Explore how to organize and present data</a:t>
            </a:r>
          </a:p>
        </p:txBody>
      </p:sp>
      <p:sp>
        <p:nvSpPr>
          <p:cNvPr id="20" name="Freeform 20"/>
          <p:cNvSpPr/>
          <p:nvPr/>
        </p:nvSpPr>
        <p:spPr>
          <a:xfrm>
            <a:off x="7979567" y="1707384"/>
            <a:ext cx="1617597" cy="1734266"/>
          </a:xfrm>
          <a:custGeom>
            <a:avLst/>
            <a:gdLst/>
            <a:ahLst/>
            <a:cxnLst/>
            <a:rect l="l" t="t" r="r" b="b"/>
            <a:pathLst>
              <a:path w="1617597" h="1734266">
                <a:moveTo>
                  <a:pt x="0" y="0"/>
                </a:moveTo>
                <a:lnTo>
                  <a:pt x="1617597" y="0"/>
                </a:lnTo>
                <a:lnTo>
                  <a:pt x="1617597" y="1734265"/>
                </a:lnTo>
                <a:lnTo>
                  <a:pt x="0" y="17342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21"/>
          <p:cNvSpPr/>
          <p:nvPr/>
        </p:nvSpPr>
        <p:spPr>
          <a:xfrm>
            <a:off x="8788366" y="2574516"/>
            <a:ext cx="1929206" cy="1259245"/>
          </a:xfrm>
          <a:custGeom>
            <a:avLst/>
            <a:gdLst/>
            <a:ahLst/>
            <a:cxnLst/>
            <a:rect l="l" t="t" r="r" b="b"/>
            <a:pathLst>
              <a:path w="1929206" h="1259245">
                <a:moveTo>
                  <a:pt x="0" y="0"/>
                </a:moveTo>
                <a:lnTo>
                  <a:pt x="1929205" y="0"/>
                </a:lnTo>
                <a:lnTo>
                  <a:pt x="1929205" y="1259245"/>
                </a:lnTo>
                <a:lnTo>
                  <a:pt x="0" y="12592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028700" y="3517585"/>
            <a:ext cx="2472886" cy="2006129"/>
          </a:xfrm>
          <a:custGeom>
            <a:avLst/>
            <a:gdLst/>
            <a:ahLst/>
            <a:cxnLst/>
            <a:rect l="l" t="t" r="r" b="b"/>
            <a:pathLst>
              <a:path w="2472886" h="2006129">
                <a:moveTo>
                  <a:pt x="0" y="0"/>
                </a:moveTo>
                <a:lnTo>
                  <a:pt x="2472886" y="0"/>
                </a:lnTo>
                <a:lnTo>
                  <a:pt x="2472886" y="2006129"/>
                </a:lnTo>
                <a:lnTo>
                  <a:pt x="0" y="20061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TextBox 26"/>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Frontend</a:t>
            </a:r>
          </a:p>
        </p:txBody>
      </p:sp>
      <p:sp>
        <p:nvSpPr>
          <p:cNvPr id="27" name="TextBox 27"/>
          <p:cNvSpPr txBox="1"/>
          <p:nvPr/>
        </p:nvSpPr>
        <p:spPr>
          <a:xfrm>
            <a:off x="1301156" y="5960695"/>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Material UI</a:t>
            </a:r>
          </a:p>
        </p:txBody>
      </p:sp>
      <p:sp>
        <p:nvSpPr>
          <p:cNvPr id="28" name="TextBox 28"/>
          <p:cNvSpPr txBox="1"/>
          <p:nvPr/>
        </p:nvSpPr>
        <p:spPr>
          <a:xfrm>
            <a:off x="4117760" y="3444743"/>
            <a:ext cx="7750307" cy="3697977"/>
          </a:xfrm>
          <a:prstGeom prst="rect">
            <a:avLst/>
          </a:prstGeom>
        </p:spPr>
        <p:txBody>
          <a:bodyPr lIns="0" tIns="0" rIns="0" bIns="0" rtlCol="0" anchor="t">
            <a:spAutoFit/>
          </a:bodyPr>
          <a:lstStyle/>
          <a:p>
            <a:pPr>
              <a:lnSpc>
                <a:spcPts val="3647"/>
              </a:lnSpc>
              <a:spcBef>
                <a:spcPct val="0"/>
              </a:spcBef>
            </a:pPr>
            <a:r>
              <a:rPr lang="en-US" sz="3611">
                <a:solidFill>
                  <a:srgbClr val="203162"/>
                </a:solidFill>
                <a:latin typeface="Glacial Indifference Bold"/>
              </a:rPr>
              <a:t>Material UI  was the optimal </a:t>
            </a:r>
          </a:p>
          <a:p>
            <a:pPr>
              <a:lnSpc>
                <a:spcPts val="3647"/>
              </a:lnSpc>
              <a:spcBef>
                <a:spcPct val="0"/>
              </a:spcBef>
            </a:pPr>
            <a:r>
              <a:rPr lang="en-US" sz="3611">
                <a:solidFill>
                  <a:srgbClr val="203162"/>
                </a:solidFill>
                <a:latin typeface="Glacial Indifference Bold"/>
              </a:rPr>
              <a:t>choice for the UI library of the </a:t>
            </a:r>
          </a:p>
          <a:p>
            <a:pPr>
              <a:lnSpc>
                <a:spcPts val="3647"/>
              </a:lnSpc>
              <a:spcBef>
                <a:spcPct val="0"/>
              </a:spcBef>
            </a:pPr>
            <a:r>
              <a:rPr lang="en-US" sz="3611">
                <a:solidFill>
                  <a:srgbClr val="203162"/>
                </a:solidFill>
                <a:latin typeface="Glacial Indifference Bold"/>
              </a:rPr>
              <a:t>application as it is the most</a:t>
            </a:r>
          </a:p>
          <a:p>
            <a:pPr>
              <a:lnSpc>
                <a:spcPts val="3647"/>
              </a:lnSpc>
              <a:spcBef>
                <a:spcPct val="0"/>
              </a:spcBef>
            </a:pPr>
            <a:r>
              <a:rPr lang="en-US" sz="3611">
                <a:solidFill>
                  <a:srgbClr val="203162"/>
                </a:solidFill>
                <a:latin typeface="Glacial Indifference Bold"/>
              </a:rPr>
              <a:t>modular unlike bare-bones CSS</a:t>
            </a:r>
          </a:p>
          <a:p>
            <a:pPr>
              <a:lnSpc>
                <a:spcPts val="3647"/>
              </a:lnSpc>
              <a:spcBef>
                <a:spcPct val="0"/>
              </a:spcBef>
            </a:pPr>
            <a:r>
              <a:rPr lang="en-US" sz="3611">
                <a:solidFill>
                  <a:srgbClr val="203162"/>
                </a:solidFill>
                <a:latin typeface="Glacial Indifference Bold"/>
              </a:rPr>
              <a:t>and still customizable unlike options</a:t>
            </a:r>
          </a:p>
          <a:p>
            <a:pPr>
              <a:lnSpc>
                <a:spcPts val="3647"/>
              </a:lnSpc>
              <a:spcBef>
                <a:spcPct val="0"/>
              </a:spcBef>
            </a:pPr>
            <a:r>
              <a:rPr lang="en-US" sz="3611">
                <a:solidFill>
                  <a:srgbClr val="203162"/>
                </a:solidFill>
                <a:latin typeface="Glacial Indifference Bold"/>
              </a:rPr>
              <a:t>like Bootstrap</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TextBox 25"/>
          <p:cNvSpPr txBox="1"/>
          <p:nvPr/>
        </p:nvSpPr>
        <p:spPr>
          <a:xfrm>
            <a:off x="4117760" y="3444743"/>
            <a:ext cx="8067374" cy="599641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As we are making an app which is </a:t>
            </a:r>
          </a:p>
          <a:p>
            <a:pPr>
              <a:lnSpc>
                <a:spcPts val="3647"/>
              </a:lnSpc>
            </a:pPr>
            <a:r>
              <a:rPr lang="en-US" sz="3611">
                <a:solidFill>
                  <a:srgbClr val="203162"/>
                </a:solidFill>
                <a:latin typeface="Glacial Indifference Bold"/>
              </a:rPr>
              <a:t>powered by React JS in the frontend </a:t>
            </a:r>
          </a:p>
          <a:p>
            <a:pPr>
              <a:lnSpc>
                <a:spcPts val="3647"/>
              </a:lnSpc>
            </a:pPr>
            <a:r>
              <a:rPr lang="en-US" sz="3611">
                <a:solidFill>
                  <a:srgbClr val="203162"/>
                </a:solidFill>
                <a:latin typeface="Glacial Indifference Bold"/>
              </a:rPr>
              <a:t>it was sensible to create the backend</a:t>
            </a:r>
          </a:p>
          <a:p>
            <a:pPr>
              <a:lnSpc>
                <a:spcPts val="3647"/>
              </a:lnSpc>
            </a:pPr>
            <a:r>
              <a:rPr lang="en-US" sz="3611">
                <a:solidFill>
                  <a:srgbClr val="203162"/>
                </a:solidFill>
                <a:latin typeface="Glacial Indifference Bold"/>
              </a:rPr>
              <a:t>in something with the same language </a:t>
            </a:r>
          </a:p>
          <a:p>
            <a:pPr>
              <a:lnSpc>
                <a:spcPts val="3647"/>
              </a:lnSpc>
            </a:pPr>
            <a:r>
              <a:rPr lang="en-US" sz="3611">
                <a:solidFill>
                  <a:srgbClr val="203162"/>
                </a:solidFill>
                <a:latin typeface="Glacial Indifference Bold"/>
              </a:rPr>
              <a:t>as Javascript. </a:t>
            </a:r>
          </a:p>
          <a:p>
            <a:pPr>
              <a:lnSpc>
                <a:spcPts val="3647"/>
              </a:lnSpc>
            </a:pPr>
            <a:endParaRPr lang="en-US" sz="3611">
              <a:solidFill>
                <a:srgbClr val="203162"/>
              </a:solidFill>
              <a:latin typeface="Glacial Indifference Bold"/>
            </a:endParaRPr>
          </a:p>
          <a:p>
            <a:pPr>
              <a:lnSpc>
                <a:spcPts val="3647"/>
              </a:lnSpc>
            </a:pPr>
            <a:r>
              <a:rPr lang="en-US" sz="3611">
                <a:solidFill>
                  <a:srgbClr val="203162"/>
                </a:solidFill>
                <a:latin typeface="Glacial Indifference Bold"/>
              </a:rPr>
              <a:t>Hence, Node JS was the perfect </a:t>
            </a:r>
          </a:p>
          <a:p>
            <a:pPr>
              <a:lnSpc>
                <a:spcPts val="3647"/>
              </a:lnSpc>
            </a:pPr>
            <a:r>
              <a:rPr lang="en-US" sz="3611">
                <a:solidFill>
                  <a:srgbClr val="203162"/>
                </a:solidFill>
                <a:latin typeface="Glacial Indifference Bold"/>
              </a:rPr>
              <a:t>contender for the job.</a:t>
            </a:r>
          </a:p>
          <a:p>
            <a:pPr>
              <a:lnSpc>
                <a:spcPts val="3647"/>
              </a:lnSpc>
            </a:pPr>
            <a:endParaRPr lang="en-US" sz="3611">
              <a:solidFill>
                <a:srgbClr val="203162"/>
              </a:solidFill>
              <a:latin typeface="Glacial Indifference Bold"/>
            </a:endParaRPr>
          </a:p>
          <a:p>
            <a:pPr>
              <a:lnSpc>
                <a:spcPts val="3647"/>
              </a:lnSpc>
            </a:pPr>
            <a:r>
              <a:rPr lang="en-US" sz="3611">
                <a:solidFill>
                  <a:srgbClr val="203162"/>
                </a:solidFill>
                <a:latin typeface="Glacial Indifference Bold"/>
              </a:rPr>
              <a:t>It has optimal speed and </a:t>
            </a:r>
          </a:p>
          <a:p>
            <a:pPr>
              <a:lnSpc>
                <a:spcPts val="3647"/>
              </a:lnSpc>
              <a:spcBef>
                <a:spcPct val="0"/>
              </a:spcBef>
            </a:pPr>
            <a:r>
              <a:rPr lang="en-US" sz="3611">
                <a:solidFill>
                  <a:srgbClr val="203162"/>
                </a:solidFill>
                <a:latin typeface="Glacial Indifference Bold"/>
              </a:rPr>
              <a:t>development ease .</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
        <p:nvSpPr>
          <p:cNvPr id="26" name="Freeform 26"/>
          <p:cNvSpPr/>
          <p:nvPr/>
        </p:nvSpPr>
        <p:spPr>
          <a:xfrm>
            <a:off x="1216487" y="3278154"/>
            <a:ext cx="2301970" cy="2537242"/>
          </a:xfrm>
          <a:custGeom>
            <a:avLst/>
            <a:gdLst/>
            <a:ahLst/>
            <a:cxnLst/>
            <a:rect l="l" t="t" r="r" b="b"/>
            <a:pathLst>
              <a:path w="2301970" h="2537242">
                <a:moveTo>
                  <a:pt x="0" y="0"/>
                </a:moveTo>
                <a:lnTo>
                  <a:pt x="2301970" y="0"/>
                </a:lnTo>
                <a:lnTo>
                  <a:pt x="2301970" y="2537242"/>
                </a:lnTo>
                <a:lnTo>
                  <a:pt x="0" y="25372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7" name="TextBox 27"/>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Backend</a:t>
            </a:r>
          </a:p>
        </p:txBody>
      </p:sp>
      <p:sp>
        <p:nvSpPr>
          <p:cNvPr id="28" name="TextBox 28"/>
          <p:cNvSpPr txBox="1"/>
          <p:nvPr/>
        </p:nvSpPr>
        <p:spPr>
          <a:xfrm>
            <a:off x="1301156" y="6258952"/>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Node JS</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028700" y="3985041"/>
            <a:ext cx="2405088" cy="694469"/>
          </a:xfrm>
          <a:custGeom>
            <a:avLst/>
            <a:gdLst/>
            <a:ahLst/>
            <a:cxnLst/>
            <a:rect l="l" t="t" r="r" b="b"/>
            <a:pathLst>
              <a:path w="2405088" h="694469">
                <a:moveTo>
                  <a:pt x="0" y="0"/>
                </a:moveTo>
                <a:lnTo>
                  <a:pt x="2405088" y="0"/>
                </a:lnTo>
                <a:lnTo>
                  <a:pt x="2405088" y="694469"/>
                </a:lnTo>
                <a:lnTo>
                  <a:pt x="0" y="6944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TextBox 26"/>
          <p:cNvSpPr txBox="1"/>
          <p:nvPr/>
        </p:nvSpPr>
        <p:spPr>
          <a:xfrm>
            <a:off x="4117760" y="3444743"/>
            <a:ext cx="7593984" cy="3238289"/>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For creating https requests over the</a:t>
            </a:r>
          </a:p>
          <a:p>
            <a:pPr>
              <a:lnSpc>
                <a:spcPts val="3647"/>
              </a:lnSpc>
            </a:pPr>
            <a:r>
              <a:rPr lang="en-US" sz="3611">
                <a:solidFill>
                  <a:srgbClr val="203162"/>
                </a:solidFill>
                <a:latin typeface="Glacial Indifference Bold"/>
              </a:rPr>
              <a:t>network and handling routes and </a:t>
            </a:r>
          </a:p>
          <a:p>
            <a:pPr>
              <a:lnSpc>
                <a:spcPts val="3647"/>
              </a:lnSpc>
            </a:pPr>
            <a:r>
              <a:rPr lang="en-US" sz="3611">
                <a:solidFill>
                  <a:srgbClr val="203162"/>
                </a:solidFill>
                <a:latin typeface="Glacial Indifference Bold"/>
              </a:rPr>
              <a:t>middleware in Node JS, express js</a:t>
            </a:r>
          </a:p>
          <a:p>
            <a:pPr>
              <a:lnSpc>
                <a:spcPts val="3647"/>
              </a:lnSpc>
            </a:pPr>
            <a:r>
              <a:rPr lang="en-US" sz="3611">
                <a:solidFill>
                  <a:srgbClr val="203162"/>
                </a:solidFill>
                <a:latin typeface="Glacial Indifference Bold"/>
              </a:rPr>
              <a:t> is by far the fastest and most</a:t>
            </a:r>
          </a:p>
          <a:p>
            <a:pPr>
              <a:lnSpc>
                <a:spcPts val="3647"/>
              </a:lnSpc>
              <a:spcBef>
                <a:spcPct val="0"/>
              </a:spcBef>
            </a:pPr>
            <a:r>
              <a:rPr lang="en-US" sz="3611">
                <a:solidFill>
                  <a:srgbClr val="203162"/>
                </a:solidFill>
                <a:latin typeface="Glacial Indifference Bold"/>
              </a:rPr>
              <a:t>unopiniated.</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
        <p:nvSpPr>
          <p:cNvPr id="27" name="TextBox 27"/>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Backend</a:t>
            </a:r>
          </a:p>
        </p:txBody>
      </p:sp>
      <p:sp>
        <p:nvSpPr>
          <p:cNvPr id="28" name="TextBox 28"/>
          <p:cNvSpPr txBox="1"/>
          <p:nvPr/>
        </p:nvSpPr>
        <p:spPr>
          <a:xfrm>
            <a:off x="1301156" y="6258952"/>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Express JS</a:t>
            </a: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253118" y="3222090"/>
            <a:ext cx="2455067" cy="2463278"/>
          </a:xfrm>
          <a:custGeom>
            <a:avLst/>
            <a:gdLst/>
            <a:ahLst/>
            <a:cxnLst/>
            <a:rect l="l" t="t" r="r" b="b"/>
            <a:pathLst>
              <a:path w="2455067" h="2463278">
                <a:moveTo>
                  <a:pt x="0" y="0"/>
                </a:moveTo>
                <a:lnTo>
                  <a:pt x="2455067" y="0"/>
                </a:lnTo>
                <a:lnTo>
                  <a:pt x="2455067" y="2463277"/>
                </a:lnTo>
                <a:lnTo>
                  <a:pt x="0" y="2463277"/>
                </a:lnTo>
                <a:lnTo>
                  <a:pt x="0" y="0"/>
                </a:lnTo>
                <a:close/>
              </a:path>
            </a:pathLst>
          </a:custGeom>
          <a:blipFill>
            <a:blip r:embed="rId6"/>
            <a:stretch>
              <a:fillRect/>
            </a:stretch>
          </a:blipFill>
        </p:spPr>
        <p:txBody>
          <a:bodyPr/>
          <a:lstStyle/>
          <a:p>
            <a:endParaRPr lang="en-IN"/>
          </a:p>
        </p:txBody>
      </p:sp>
      <p:sp>
        <p:nvSpPr>
          <p:cNvPr id="26" name="Freeform 26"/>
          <p:cNvSpPr/>
          <p:nvPr/>
        </p:nvSpPr>
        <p:spPr>
          <a:xfrm>
            <a:off x="882645" y="7312492"/>
            <a:ext cx="2767729" cy="1729831"/>
          </a:xfrm>
          <a:custGeom>
            <a:avLst/>
            <a:gdLst/>
            <a:ahLst/>
            <a:cxnLst/>
            <a:rect l="l" t="t" r="r" b="b"/>
            <a:pathLst>
              <a:path w="2767729" h="1729831">
                <a:moveTo>
                  <a:pt x="0" y="0"/>
                </a:moveTo>
                <a:lnTo>
                  <a:pt x="2767729" y="0"/>
                </a:lnTo>
                <a:lnTo>
                  <a:pt x="2767729" y="1729831"/>
                </a:lnTo>
                <a:lnTo>
                  <a:pt x="0" y="1729831"/>
                </a:lnTo>
                <a:lnTo>
                  <a:pt x="0" y="0"/>
                </a:lnTo>
                <a:close/>
              </a:path>
            </a:pathLst>
          </a:custGeom>
          <a:blipFill>
            <a:blip r:embed="rId7"/>
            <a:stretch>
              <a:fillRect/>
            </a:stretch>
          </a:blipFill>
        </p:spPr>
        <p:txBody>
          <a:bodyPr/>
          <a:lstStyle/>
          <a:p>
            <a:endParaRPr lang="en-IN"/>
          </a:p>
        </p:txBody>
      </p:sp>
      <p:sp>
        <p:nvSpPr>
          <p:cNvPr id="27" name="TextBox 27"/>
          <p:cNvSpPr txBox="1"/>
          <p:nvPr/>
        </p:nvSpPr>
        <p:spPr>
          <a:xfrm>
            <a:off x="4117760" y="3444743"/>
            <a:ext cx="6824449" cy="185922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For secure login and sign up for </a:t>
            </a:r>
          </a:p>
          <a:p>
            <a:pPr>
              <a:lnSpc>
                <a:spcPts val="3647"/>
              </a:lnSpc>
              <a:spcBef>
                <a:spcPct val="0"/>
              </a:spcBef>
            </a:pPr>
            <a:r>
              <a:rPr lang="en-US" sz="3611">
                <a:solidFill>
                  <a:srgbClr val="203162"/>
                </a:solidFill>
                <a:latin typeface="Glacial Indifference Bold"/>
              </a:rPr>
              <a:t>the users.</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
        <p:nvSpPr>
          <p:cNvPr id="28" name="TextBox 28"/>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Authentication and Security</a:t>
            </a:r>
          </a:p>
        </p:txBody>
      </p:sp>
      <p:sp>
        <p:nvSpPr>
          <p:cNvPr id="29" name="TextBox 29"/>
          <p:cNvSpPr txBox="1"/>
          <p:nvPr/>
        </p:nvSpPr>
        <p:spPr>
          <a:xfrm>
            <a:off x="1841592" y="5771092"/>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OAuth</a:t>
            </a:r>
          </a:p>
        </p:txBody>
      </p:sp>
      <p:sp>
        <p:nvSpPr>
          <p:cNvPr id="30" name="TextBox 30"/>
          <p:cNvSpPr txBox="1"/>
          <p:nvPr/>
        </p:nvSpPr>
        <p:spPr>
          <a:xfrm>
            <a:off x="1028700" y="6478027"/>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Non - relational database for user data</a:t>
            </a:r>
          </a:p>
        </p:txBody>
      </p:sp>
      <p:sp>
        <p:nvSpPr>
          <p:cNvPr id="31" name="TextBox 31"/>
          <p:cNvSpPr txBox="1"/>
          <p:nvPr/>
        </p:nvSpPr>
        <p:spPr>
          <a:xfrm>
            <a:off x="1560565" y="9324338"/>
            <a:ext cx="2413658"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MongoDB</a:t>
            </a:r>
          </a:p>
        </p:txBody>
      </p:sp>
      <p:sp>
        <p:nvSpPr>
          <p:cNvPr id="32" name="TextBox 32"/>
          <p:cNvSpPr txBox="1"/>
          <p:nvPr/>
        </p:nvSpPr>
        <p:spPr>
          <a:xfrm>
            <a:off x="3974224" y="7322531"/>
            <a:ext cx="6886477" cy="185922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For storing user data and saved </a:t>
            </a:r>
          </a:p>
          <a:p>
            <a:pPr>
              <a:lnSpc>
                <a:spcPts val="3647"/>
              </a:lnSpc>
              <a:spcBef>
                <a:spcPct val="0"/>
              </a:spcBef>
            </a:pPr>
            <a:r>
              <a:rPr lang="en-US" sz="3611">
                <a:solidFill>
                  <a:srgbClr val="203162"/>
                </a:solidFill>
                <a:latin typeface="Glacial Indifference Bold"/>
              </a:rPr>
              <a:t>databases and dashboards.</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526572" y="3378068"/>
            <a:ext cx="1742157" cy="1765432"/>
          </a:xfrm>
          <a:custGeom>
            <a:avLst/>
            <a:gdLst/>
            <a:ahLst/>
            <a:cxnLst/>
            <a:rect l="l" t="t" r="r" b="b"/>
            <a:pathLst>
              <a:path w="1742157" h="1765432">
                <a:moveTo>
                  <a:pt x="0" y="0"/>
                </a:moveTo>
                <a:lnTo>
                  <a:pt x="1742157" y="0"/>
                </a:lnTo>
                <a:lnTo>
                  <a:pt x="1742157" y="1765432"/>
                </a:lnTo>
                <a:lnTo>
                  <a:pt x="0" y="1765432"/>
                </a:lnTo>
                <a:lnTo>
                  <a:pt x="0" y="0"/>
                </a:lnTo>
                <a:close/>
              </a:path>
            </a:pathLst>
          </a:custGeom>
          <a:blipFill>
            <a:blip r:embed="rId6"/>
            <a:stretch>
              <a:fillRect/>
            </a:stretch>
          </a:blipFill>
        </p:spPr>
        <p:txBody>
          <a:bodyPr/>
          <a:lstStyle/>
          <a:p>
            <a:endParaRPr lang="en-IN"/>
          </a:p>
        </p:txBody>
      </p:sp>
      <p:sp>
        <p:nvSpPr>
          <p:cNvPr id="26" name="Freeform 26"/>
          <p:cNvSpPr/>
          <p:nvPr/>
        </p:nvSpPr>
        <p:spPr>
          <a:xfrm>
            <a:off x="982861" y="6959066"/>
            <a:ext cx="2769221" cy="650794"/>
          </a:xfrm>
          <a:custGeom>
            <a:avLst/>
            <a:gdLst/>
            <a:ahLst/>
            <a:cxnLst/>
            <a:rect l="l" t="t" r="r" b="b"/>
            <a:pathLst>
              <a:path w="2769221" h="650794">
                <a:moveTo>
                  <a:pt x="0" y="0"/>
                </a:moveTo>
                <a:lnTo>
                  <a:pt x="2769221" y="0"/>
                </a:lnTo>
                <a:lnTo>
                  <a:pt x="2769221" y="650794"/>
                </a:lnTo>
                <a:lnTo>
                  <a:pt x="0" y="650794"/>
                </a:lnTo>
                <a:lnTo>
                  <a:pt x="0" y="0"/>
                </a:lnTo>
                <a:close/>
              </a:path>
            </a:pathLst>
          </a:custGeom>
          <a:blipFill>
            <a:blip r:embed="rId7"/>
            <a:stretch>
              <a:fillRect/>
            </a:stretch>
          </a:blipFill>
        </p:spPr>
        <p:txBody>
          <a:bodyPr/>
          <a:lstStyle/>
          <a:p>
            <a:endParaRPr lang="en-IN"/>
          </a:p>
        </p:txBody>
      </p:sp>
      <p:sp>
        <p:nvSpPr>
          <p:cNvPr id="27" name="TextBox 27"/>
          <p:cNvSpPr txBox="1"/>
          <p:nvPr/>
        </p:nvSpPr>
        <p:spPr>
          <a:xfrm>
            <a:off x="4117760" y="3444743"/>
            <a:ext cx="7581903" cy="1859226"/>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Powerful language translation tools</a:t>
            </a:r>
          </a:p>
          <a:p>
            <a:pPr>
              <a:lnSpc>
                <a:spcPts val="3647"/>
              </a:lnSpc>
            </a:pPr>
            <a:r>
              <a:rPr lang="en-US" sz="3611">
                <a:solidFill>
                  <a:srgbClr val="203162"/>
                </a:solidFill>
                <a:latin typeface="Glacial Indifference Bold"/>
              </a:rPr>
              <a:t> to break down communication </a:t>
            </a:r>
          </a:p>
          <a:p>
            <a:pPr>
              <a:lnSpc>
                <a:spcPts val="3647"/>
              </a:lnSpc>
            </a:pPr>
            <a:r>
              <a:rPr lang="en-US" sz="3611">
                <a:solidFill>
                  <a:srgbClr val="203162"/>
                </a:solidFill>
                <a:latin typeface="Glacial Indifference Bold"/>
              </a:rPr>
              <a:t>barriers and convert Natural </a:t>
            </a:r>
          </a:p>
          <a:p>
            <a:pPr algn="l">
              <a:lnSpc>
                <a:spcPts val="3647"/>
              </a:lnSpc>
              <a:spcBef>
                <a:spcPct val="0"/>
              </a:spcBef>
            </a:pPr>
            <a:r>
              <a:rPr lang="en-US" sz="3611">
                <a:solidFill>
                  <a:srgbClr val="203162"/>
                </a:solidFill>
                <a:latin typeface="Glacial Indifference Bold"/>
              </a:rPr>
              <a:t>Language to SQL queries</a:t>
            </a:r>
          </a:p>
        </p:txBody>
      </p:sp>
      <p:sp>
        <p:nvSpPr>
          <p:cNvPr id="28" name="TextBox 28"/>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APIs</a:t>
            </a:r>
          </a:p>
        </p:txBody>
      </p:sp>
      <p:sp>
        <p:nvSpPr>
          <p:cNvPr id="29" name="TextBox 29"/>
          <p:cNvSpPr txBox="1"/>
          <p:nvPr/>
        </p:nvSpPr>
        <p:spPr>
          <a:xfrm>
            <a:off x="1301156" y="5527235"/>
            <a:ext cx="2132632"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OpenAI API</a:t>
            </a:r>
          </a:p>
        </p:txBody>
      </p:sp>
      <p:sp>
        <p:nvSpPr>
          <p:cNvPr id="30" name="TextBox 30"/>
          <p:cNvSpPr txBox="1"/>
          <p:nvPr/>
        </p:nvSpPr>
        <p:spPr>
          <a:xfrm>
            <a:off x="1301156" y="8276314"/>
            <a:ext cx="2132632" cy="1266825"/>
          </a:xfrm>
          <a:prstGeom prst="rect">
            <a:avLst/>
          </a:prstGeom>
        </p:spPr>
        <p:txBody>
          <a:bodyPr lIns="0" tIns="0" rIns="0" bIns="0" rtlCol="0" anchor="t">
            <a:spAutoFit/>
          </a:bodyPr>
          <a:lstStyle/>
          <a:p>
            <a:pPr>
              <a:lnSpc>
                <a:spcPts val="3359"/>
              </a:lnSpc>
            </a:pPr>
            <a:r>
              <a:rPr lang="en-US" sz="2799">
                <a:solidFill>
                  <a:srgbClr val="203162"/>
                </a:solidFill>
                <a:latin typeface="Quicksand Bold"/>
              </a:rPr>
              <a:t>Panel graphing</a:t>
            </a:r>
          </a:p>
          <a:p>
            <a:pPr>
              <a:lnSpc>
                <a:spcPts val="3359"/>
              </a:lnSpc>
              <a:spcBef>
                <a:spcPct val="0"/>
              </a:spcBef>
            </a:pPr>
            <a:r>
              <a:rPr lang="en-US" sz="2799">
                <a:solidFill>
                  <a:srgbClr val="203162"/>
                </a:solidFill>
                <a:latin typeface="Quicksand Bold"/>
              </a:rPr>
              <a:t>API</a:t>
            </a:r>
          </a:p>
        </p:txBody>
      </p:sp>
      <p:sp>
        <p:nvSpPr>
          <p:cNvPr id="31" name="TextBox 31"/>
          <p:cNvSpPr txBox="1"/>
          <p:nvPr/>
        </p:nvSpPr>
        <p:spPr>
          <a:xfrm>
            <a:off x="4117760" y="7129697"/>
            <a:ext cx="7926668" cy="2318914"/>
          </a:xfrm>
          <a:prstGeom prst="rect">
            <a:avLst/>
          </a:prstGeom>
        </p:spPr>
        <p:txBody>
          <a:bodyPr lIns="0" tIns="0" rIns="0" bIns="0" rtlCol="0" anchor="t">
            <a:spAutoFit/>
          </a:bodyPr>
          <a:lstStyle/>
          <a:p>
            <a:pPr>
              <a:lnSpc>
                <a:spcPts val="3647"/>
              </a:lnSpc>
            </a:pPr>
            <a:r>
              <a:rPr lang="en-US" sz="3611">
                <a:solidFill>
                  <a:srgbClr val="203162"/>
                </a:solidFill>
                <a:latin typeface="Glacial Indifference Bold"/>
              </a:rPr>
              <a:t>Panel's reactive design lets your </a:t>
            </a:r>
          </a:p>
          <a:p>
            <a:pPr>
              <a:lnSpc>
                <a:spcPts val="3647"/>
              </a:lnSpc>
            </a:pPr>
            <a:r>
              <a:rPr lang="en-US" sz="3611">
                <a:solidFill>
                  <a:srgbClr val="203162"/>
                </a:solidFill>
                <a:latin typeface="Glacial Indifference Bold"/>
              </a:rPr>
              <a:t>visualizations and tools respond </a:t>
            </a:r>
          </a:p>
          <a:p>
            <a:pPr>
              <a:lnSpc>
                <a:spcPts val="3647"/>
              </a:lnSpc>
            </a:pPr>
            <a:r>
              <a:rPr lang="en-US" sz="3611">
                <a:solidFill>
                  <a:srgbClr val="203162"/>
                </a:solidFill>
                <a:latin typeface="Glacial Indifference Bold"/>
              </a:rPr>
              <a:t>dynamically to user input. To convert </a:t>
            </a:r>
          </a:p>
          <a:p>
            <a:pPr>
              <a:lnSpc>
                <a:spcPts val="3647"/>
              </a:lnSpc>
            </a:pPr>
            <a:r>
              <a:rPr lang="en-US" sz="3611">
                <a:solidFill>
                  <a:srgbClr val="203162"/>
                </a:solidFill>
                <a:latin typeface="Glacial Indifference Bold"/>
              </a:rPr>
              <a:t>data to graphs and charts</a:t>
            </a:r>
          </a:p>
          <a:p>
            <a:pPr algn="l">
              <a:lnSpc>
                <a:spcPts val="3647"/>
              </a:lnSpc>
              <a:spcBef>
                <a:spcPct val="0"/>
              </a:spcBef>
            </a:pPr>
            <a:endParaRPr lang="en-US" sz="3611">
              <a:solidFill>
                <a:srgbClr val="203162"/>
              </a:solidFill>
              <a:latin typeface="Glacial Indifference Bold"/>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1417014" y="1360714"/>
            <a:ext cx="15453972" cy="8665056"/>
          </a:xfrm>
          <a:custGeom>
            <a:avLst/>
            <a:gdLst/>
            <a:ahLst/>
            <a:cxnLst/>
            <a:rect l="l" t="t" r="r" b="b"/>
            <a:pathLst>
              <a:path w="15453972" h="8665056">
                <a:moveTo>
                  <a:pt x="0" y="0"/>
                </a:moveTo>
                <a:lnTo>
                  <a:pt x="15453972" y="0"/>
                </a:lnTo>
                <a:lnTo>
                  <a:pt x="15453972" y="8665056"/>
                </a:lnTo>
                <a:lnTo>
                  <a:pt x="0" y="8665056"/>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77165" y="133350"/>
            <a:ext cx="17933670" cy="1009650"/>
          </a:xfrm>
          <a:prstGeom prst="rect">
            <a:avLst/>
          </a:prstGeom>
        </p:spPr>
        <p:txBody>
          <a:bodyPr lIns="0" tIns="0" rIns="0" bIns="0" rtlCol="0" anchor="t">
            <a:spAutoFit/>
          </a:bodyPr>
          <a:lstStyle/>
          <a:p>
            <a:pPr>
              <a:lnSpc>
                <a:spcPts val="7575"/>
              </a:lnSpc>
              <a:spcBef>
                <a:spcPct val="0"/>
              </a:spcBef>
            </a:pPr>
            <a:r>
              <a:rPr lang="en-US" sz="7500">
                <a:solidFill>
                  <a:srgbClr val="ABD7FF"/>
                </a:solidFill>
                <a:latin typeface="Glacial Indifference Bold"/>
              </a:rPr>
              <a:t>Proposed System model: block diagram</a:t>
            </a: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sp>
        <p:nvSpPr>
          <p:cNvPr id="2" name="TextBox 2"/>
          <p:cNvSpPr txBox="1"/>
          <p:nvPr/>
        </p:nvSpPr>
        <p:spPr>
          <a:xfrm>
            <a:off x="0" y="85725"/>
            <a:ext cx="17941710" cy="10246678"/>
          </a:xfrm>
          <a:prstGeom prst="rect">
            <a:avLst/>
          </a:prstGeom>
        </p:spPr>
        <p:txBody>
          <a:bodyPr lIns="0" tIns="0" rIns="0" bIns="0" rtlCol="0" anchor="t">
            <a:spAutoFit/>
          </a:bodyPr>
          <a:lstStyle/>
          <a:p>
            <a:pPr>
              <a:lnSpc>
                <a:spcPts val="5050"/>
              </a:lnSpc>
            </a:pPr>
            <a:r>
              <a:rPr lang="en-US" sz="5000" u="sng">
                <a:solidFill>
                  <a:srgbClr val="000000"/>
                </a:solidFill>
                <a:latin typeface="Glacial Indifference Bold"/>
              </a:rPr>
              <a:t>Proposed system model</a:t>
            </a:r>
          </a:p>
          <a:p>
            <a:pPr marL="647700" lvl="1" indent="-323850">
              <a:lnSpc>
                <a:spcPts val="3030"/>
              </a:lnSpc>
              <a:buFont typeface="Arial"/>
              <a:buChar char="•"/>
            </a:pPr>
            <a:r>
              <a:rPr lang="en-US" sz="3000">
                <a:solidFill>
                  <a:srgbClr val="000000"/>
                </a:solidFill>
                <a:latin typeface="Glacial Indifference Bold"/>
              </a:rPr>
              <a:t>We would first generate the schema of the ingested database through pre written logic, then the user would choose the data from the tables for which to make the charts for.</a:t>
            </a:r>
          </a:p>
          <a:p>
            <a:pPr>
              <a:lnSpc>
                <a:spcPts val="3030"/>
              </a:lnSpc>
            </a:pPr>
            <a:endParaRPr lang="en-US" sz="3000">
              <a:solidFill>
                <a:srgbClr val="000000"/>
              </a:solidFill>
              <a:latin typeface="Glacial Indifference Bold"/>
            </a:endParaRPr>
          </a:p>
          <a:p>
            <a:pPr marL="647700" lvl="1" indent="-323850">
              <a:lnSpc>
                <a:spcPts val="3030"/>
              </a:lnSpc>
              <a:buFont typeface="Arial"/>
              <a:buChar char="•"/>
            </a:pPr>
            <a:r>
              <a:rPr lang="en-US" sz="3000">
                <a:solidFill>
                  <a:srgbClr val="000000"/>
                </a:solidFill>
                <a:latin typeface="Glacial Indifference Bold"/>
              </a:rPr>
              <a:t>For this process, we would use Generative AI to write prompts and retrieve data from the database as per the user’s selections. The selections can demand pretty complex queries to be written which would be difficult to pre-program, so AI could help us in this case.</a:t>
            </a:r>
          </a:p>
          <a:p>
            <a:pPr>
              <a:lnSpc>
                <a:spcPts val="3030"/>
              </a:lnSpc>
            </a:pPr>
            <a:endParaRPr lang="en-US" sz="3000">
              <a:solidFill>
                <a:srgbClr val="000000"/>
              </a:solidFill>
              <a:latin typeface="Glacial Indifference Bold"/>
            </a:endParaRPr>
          </a:p>
          <a:p>
            <a:pPr marL="647700" lvl="1" indent="-323850">
              <a:lnSpc>
                <a:spcPts val="3030"/>
              </a:lnSpc>
              <a:buFont typeface="Arial"/>
              <a:buChar char="•"/>
            </a:pPr>
            <a:r>
              <a:rPr lang="en-US" sz="3000">
                <a:solidFill>
                  <a:srgbClr val="000000"/>
                </a:solidFill>
                <a:latin typeface="Glacial Indifference Bold"/>
              </a:rPr>
              <a:t>The schema generated by us would be passed on to the AI agent, which would then generate queries to retrieve data as the user chooses. A query validation process should also be incorporated so that the AI agent is prompted with the error message from the SQL server if one is generated, and a new prompt is requested.</a:t>
            </a:r>
          </a:p>
          <a:p>
            <a:pPr>
              <a:lnSpc>
                <a:spcPts val="3030"/>
              </a:lnSpc>
            </a:pPr>
            <a:endParaRPr lang="en-US" sz="3000">
              <a:solidFill>
                <a:srgbClr val="000000"/>
              </a:solidFill>
              <a:latin typeface="Glacial Indifference Bold"/>
            </a:endParaRPr>
          </a:p>
          <a:p>
            <a:pPr marL="647700" lvl="1" indent="-323850">
              <a:lnSpc>
                <a:spcPts val="3030"/>
              </a:lnSpc>
              <a:buFont typeface="Arial"/>
              <a:buChar char="•"/>
            </a:pPr>
            <a:r>
              <a:rPr lang="en-US" sz="3000">
                <a:solidFill>
                  <a:srgbClr val="000000"/>
                </a:solidFill>
                <a:latin typeface="Glacial Indifference Bold"/>
              </a:rPr>
              <a:t>After the data required by the user is read from the database, the visualizations would be then made using the PANEL api in python.</a:t>
            </a:r>
          </a:p>
          <a:p>
            <a:pPr>
              <a:lnSpc>
                <a:spcPts val="3030"/>
              </a:lnSpc>
            </a:pPr>
            <a:endParaRPr lang="en-US" sz="3000">
              <a:solidFill>
                <a:srgbClr val="000000"/>
              </a:solidFill>
              <a:latin typeface="Glacial Indifference Bold"/>
            </a:endParaRPr>
          </a:p>
          <a:p>
            <a:pPr marL="647700" lvl="1" indent="-323850">
              <a:lnSpc>
                <a:spcPts val="3030"/>
              </a:lnSpc>
              <a:buFont typeface="Arial"/>
              <a:buChar char="•"/>
            </a:pPr>
            <a:r>
              <a:rPr lang="en-US" sz="3000">
                <a:solidFill>
                  <a:srgbClr val="000000"/>
                </a:solidFill>
                <a:latin typeface="Glacial Indifference Bold"/>
              </a:rPr>
              <a:t>The app would also have a chatbot like feature wherein the user can write natural language prompts to the AI to retrieve data from the database in question.</a:t>
            </a:r>
          </a:p>
          <a:p>
            <a:pPr>
              <a:lnSpc>
                <a:spcPts val="3030"/>
              </a:lnSpc>
            </a:pPr>
            <a:endParaRPr lang="en-US" sz="3000">
              <a:solidFill>
                <a:srgbClr val="000000"/>
              </a:solidFill>
              <a:latin typeface="Glacial Indifference Bold"/>
            </a:endParaRPr>
          </a:p>
          <a:p>
            <a:pPr marL="647700" lvl="1" indent="-323850">
              <a:lnSpc>
                <a:spcPts val="3030"/>
              </a:lnSpc>
              <a:buFont typeface="Arial"/>
              <a:buChar char="•"/>
            </a:pPr>
            <a:r>
              <a:rPr lang="en-US" sz="3000">
                <a:solidFill>
                  <a:srgbClr val="000000"/>
                </a:solidFill>
                <a:latin typeface="Glacial Indifference Bold"/>
              </a:rPr>
              <a:t>Though this may not be the best way to process data as of now, as AI agents get better with time, and they have been showing an astonishingly high rate of growth, the queries written by the AI would only get more accurate and the response time would only decrease. So this project also acts as a proof of concept in this regard.</a:t>
            </a:r>
          </a:p>
          <a:p>
            <a:pPr marL="647700" lvl="1" indent="-323850">
              <a:lnSpc>
                <a:spcPts val="3030"/>
              </a:lnSpc>
              <a:buFont typeface="Arial"/>
              <a:buChar char="•"/>
            </a:pPr>
            <a:r>
              <a:rPr lang="en-US" sz="3000">
                <a:solidFill>
                  <a:srgbClr val="000000"/>
                </a:solidFill>
                <a:latin typeface="Glacial Indifference Bold"/>
              </a:rPr>
              <a:t>This application of AI also makes development easier as now the developer no longer needs to handle all complex queries which would be required. </a:t>
            </a:r>
          </a:p>
          <a:p>
            <a:pPr>
              <a:lnSpc>
                <a:spcPts val="3535"/>
              </a:lnSpc>
              <a:spcBef>
                <a:spcPct val="0"/>
              </a:spcBef>
            </a:pPr>
            <a:endParaRPr lang="en-US" sz="3000">
              <a:solidFill>
                <a:srgbClr val="000000"/>
              </a:solidFill>
              <a:latin typeface="Glacial Indifference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TextBox 2"/>
          <p:cNvSpPr txBox="1"/>
          <p:nvPr/>
        </p:nvSpPr>
        <p:spPr>
          <a:xfrm>
            <a:off x="3729073" y="1902478"/>
            <a:ext cx="10829854" cy="1333500"/>
          </a:xfrm>
          <a:prstGeom prst="rect">
            <a:avLst/>
          </a:prstGeom>
        </p:spPr>
        <p:txBody>
          <a:bodyPr lIns="0" tIns="0" rIns="0" bIns="0" rtlCol="0" anchor="t">
            <a:spAutoFit/>
          </a:bodyPr>
          <a:lstStyle/>
          <a:p>
            <a:pPr algn="ctr">
              <a:lnSpc>
                <a:spcPts val="8880"/>
              </a:lnSpc>
            </a:pPr>
            <a:r>
              <a:rPr lang="en-US" sz="7400">
                <a:solidFill>
                  <a:srgbClr val="ABD7FF"/>
                </a:solidFill>
                <a:latin typeface="Agrandir Bold"/>
              </a:rPr>
              <a:t>References</a:t>
            </a:r>
          </a:p>
        </p:txBody>
      </p:sp>
      <p:sp>
        <p:nvSpPr>
          <p:cNvPr id="3" name="TextBox 3"/>
          <p:cNvSpPr txBox="1"/>
          <p:nvPr/>
        </p:nvSpPr>
        <p:spPr>
          <a:xfrm>
            <a:off x="990600" y="7479895"/>
            <a:ext cx="17145000" cy="894091"/>
          </a:xfrm>
          <a:prstGeom prst="rect">
            <a:avLst/>
          </a:prstGeom>
        </p:spPr>
        <p:txBody>
          <a:bodyPr wrap="square" lIns="0" tIns="0" rIns="0" bIns="0" rtlCol="0" anchor="t">
            <a:spAutoFit/>
          </a:bodyPr>
          <a:lstStyle/>
          <a:p>
            <a:pPr algn="ctr">
              <a:lnSpc>
                <a:spcPts val="3639"/>
              </a:lnSpc>
            </a:pPr>
            <a:r>
              <a:rPr lang="en-US" sz="2799" u="sng" dirty="0">
                <a:solidFill>
                  <a:schemeClr val="bg1"/>
                </a:solidFill>
                <a:latin typeface="Quicksand Bold"/>
                <a:hlinkClick r:id="rId2" tooltip="https://www.igi-global.com/pdf.aspx?tid=324749&amp;ptid=316891&amp;ctid=4&amp;oa=true&amp;isxn=9781668489529">
                  <a:extLst>
                    <a:ext uri="{A12FA001-AC4F-418D-AE19-62706E023703}">
                      <ahyp:hlinkClr xmlns:ahyp="http://schemas.microsoft.com/office/drawing/2018/hyperlinkcolor" val="tx"/>
                    </a:ext>
                  </a:extLst>
                </a:hlinkClick>
              </a:rPr>
              <a:t>https://www.igi-global.com/article/dynamic-interaction-and-visualization-design-of-database-information-based-on-artificial-intelligence/324749</a:t>
            </a:r>
          </a:p>
        </p:txBody>
      </p:sp>
      <p:grpSp>
        <p:nvGrpSpPr>
          <p:cNvPr id="4" name="Group 4"/>
          <p:cNvGrpSpPr/>
          <p:nvPr/>
        </p:nvGrpSpPr>
        <p:grpSpPr>
          <a:xfrm>
            <a:off x="7834963" y="1028700"/>
            <a:ext cx="2618075" cy="655443"/>
            <a:chOff x="0" y="0"/>
            <a:chExt cx="3490766" cy="873923"/>
          </a:xfrm>
        </p:grpSpPr>
        <p:grpSp>
          <p:nvGrpSpPr>
            <p:cNvPr id="5" name="Group 5"/>
            <p:cNvGrpSpPr/>
            <p:nvPr/>
          </p:nvGrpSpPr>
          <p:grpSpPr>
            <a:xfrm>
              <a:off x="2616843" y="0"/>
              <a:ext cx="873923" cy="8739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610"/>
              </a:solidFill>
            </p:spPr>
            <p:txBody>
              <a:bodyPr/>
              <a:lstStyle/>
              <a:p>
                <a:endParaRPr lang="en-IN"/>
              </a:p>
            </p:txBody>
          </p:sp>
          <p:sp>
            <p:nvSpPr>
              <p:cNvPr id="7" name="TextBox 7"/>
              <p:cNvSpPr txBox="1"/>
              <p:nvPr/>
            </p:nvSpPr>
            <p:spPr>
              <a:xfrm>
                <a:off x="127000" y="165100"/>
                <a:ext cx="558800" cy="520700"/>
              </a:xfrm>
              <a:prstGeom prst="rect">
                <a:avLst/>
              </a:prstGeom>
            </p:spPr>
            <p:txBody>
              <a:bodyPr lIns="37715" tIns="37715" rIns="37715" bIns="37715" rtlCol="0" anchor="ctr"/>
              <a:lstStyle/>
              <a:p>
                <a:pPr algn="ctr">
                  <a:lnSpc>
                    <a:spcPts val="2186"/>
                  </a:lnSpc>
                </a:pPr>
                <a:endParaRPr/>
              </a:p>
            </p:txBody>
          </p:sp>
        </p:grpSp>
        <p:grpSp>
          <p:nvGrpSpPr>
            <p:cNvPr id="8" name="Group 8"/>
            <p:cNvGrpSpPr/>
            <p:nvPr/>
          </p:nvGrpSpPr>
          <p:grpSpPr>
            <a:xfrm>
              <a:off x="1391997" y="0"/>
              <a:ext cx="710063" cy="873923"/>
              <a:chOff x="0" y="0"/>
              <a:chExt cx="660400" cy="812800"/>
            </a:xfrm>
          </p:grpSpPr>
          <p:sp>
            <p:nvSpPr>
              <p:cNvPr id="9" name="Freeform 9"/>
              <p:cNvSpPr/>
              <p:nvPr/>
            </p:nvSpPr>
            <p:spPr>
              <a:xfrm>
                <a:off x="0" y="0"/>
                <a:ext cx="660400" cy="812800"/>
              </a:xfrm>
              <a:custGeom>
                <a:avLst/>
                <a:gdLst/>
                <a:ahLst/>
                <a:cxnLst/>
                <a:rect l="l" t="t" r="r" b="b"/>
                <a:pathLst>
                  <a:path w="660400" h="8128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19A28D"/>
              </a:solidFill>
            </p:spPr>
            <p:txBody>
              <a:bodyPr/>
              <a:lstStyle/>
              <a:p>
                <a:endParaRPr lang="en-IN"/>
              </a:p>
            </p:txBody>
          </p:sp>
          <p:sp>
            <p:nvSpPr>
              <p:cNvPr id="10" name="TextBox 10"/>
              <p:cNvSpPr txBox="1"/>
              <p:nvPr/>
            </p:nvSpPr>
            <p:spPr>
              <a:xfrm>
                <a:off x="0" y="165100"/>
                <a:ext cx="660400" cy="647700"/>
              </a:xfrm>
              <a:prstGeom prst="rect">
                <a:avLst/>
              </a:prstGeom>
            </p:spPr>
            <p:txBody>
              <a:bodyPr lIns="37715" tIns="37715" rIns="37715" bIns="37715" rtlCol="0" anchor="ctr"/>
              <a:lstStyle/>
              <a:p>
                <a:pPr algn="ctr">
                  <a:lnSpc>
                    <a:spcPts val="2186"/>
                  </a:lnSpc>
                </a:pPr>
                <a:endParaRPr/>
              </a:p>
            </p:txBody>
          </p:sp>
        </p:grpSp>
        <p:sp>
          <p:nvSpPr>
            <p:cNvPr id="11" name="Freeform 11"/>
            <p:cNvSpPr/>
            <p:nvPr/>
          </p:nvSpPr>
          <p:spPr>
            <a:xfrm>
              <a:off x="0" y="0"/>
              <a:ext cx="877213" cy="873923"/>
            </a:xfrm>
            <a:custGeom>
              <a:avLst/>
              <a:gdLst/>
              <a:ahLst/>
              <a:cxnLst/>
              <a:rect l="l" t="t" r="r" b="b"/>
              <a:pathLst>
                <a:path w="877213" h="873923">
                  <a:moveTo>
                    <a:pt x="0" y="0"/>
                  </a:moveTo>
                  <a:lnTo>
                    <a:pt x="877213" y="0"/>
                  </a:lnTo>
                  <a:lnTo>
                    <a:pt x="877213" y="873923"/>
                  </a:lnTo>
                  <a:lnTo>
                    <a:pt x="0" y="873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sp>
        <p:nvSpPr>
          <p:cNvPr id="12" name="TextBox 12"/>
          <p:cNvSpPr txBox="1"/>
          <p:nvPr/>
        </p:nvSpPr>
        <p:spPr>
          <a:xfrm>
            <a:off x="2230014" y="5794101"/>
            <a:ext cx="13827971" cy="432426"/>
          </a:xfrm>
          <a:prstGeom prst="rect">
            <a:avLst/>
          </a:prstGeom>
        </p:spPr>
        <p:txBody>
          <a:bodyPr lIns="0" tIns="0" rIns="0" bIns="0" rtlCol="0" anchor="t">
            <a:spAutoFit/>
          </a:bodyPr>
          <a:lstStyle/>
          <a:p>
            <a:pPr algn="ctr">
              <a:lnSpc>
                <a:spcPts val="3639"/>
              </a:lnSpc>
            </a:pPr>
            <a:r>
              <a:rPr lang="en-US" sz="2799" u="sng" dirty="0">
                <a:solidFill>
                  <a:schemeClr val="bg1"/>
                </a:solidFill>
                <a:latin typeface="Quicksand Bold"/>
                <a:hlinkClick r:id="rId5" tooltip="https://arxiv.org/pdf/2102.01330.pdf">
                  <a:extLst>
                    <a:ext uri="{A12FA001-AC4F-418D-AE19-62706E023703}">
                      <ahyp:hlinkClr xmlns:ahyp="http://schemas.microsoft.com/office/drawing/2018/hyperlinkcolor" val="tx"/>
                    </a:ext>
                  </a:extLst>
                </a:hlinkClick>
              </a:rPr>
              <a:t>https://ieeexplore.ieee.org/abstract/document/9495259</a:t>
            </a:r>
          </a:p>
        </p:txBody>
      </p:sp>
      <p:sp>
        <p:nvSpPr>
          <p:cNvPr id="13" name="TextBox 13"/>
          <p:cNvSpPr txBox="1"/>
          <p:nvPr/>
        </p:nvSpPr>
        <p:spPr>
          <a:xfrm>
            <a:off x="2230014" y="4108307"/>
            <a:ext cx="13827971" cy="432426"/>
          </a:xfrm>
          <a:prstGeom prst="rect">
            <a:avLst/>
          </a:prstGeom>
        </p:spPr>
        <p:txBody>
          <a:bodyPr lIns="0" tIns="0" rIns="0" bIns="0" rtlCol="0" anchor="t">
            <a:spAutoFit/>
          </a:bodyPr>
          <a:lstStyle/>
          <a:p>
            <a:pPr algn="ctr">
              <a:lnSpc>
                <a:spcPts val="3639"/>
              </a:lnSpc>
            </a:pPr>
            <a:r>
              <a:rPr lang="en-US" sz="2799" u="sng" dirty="0">
                <a:solidFill>
                  <a:schemeClr val="bg1"/>
                </a:solidFill>
                <a:latin typeface="Quicksand Bold"/>
                <a:hlinkClick r:id="rId6" tooltip="https://link.springer.com/article/10.1007/s00778-019-00588-3">
                  <a:extLst>
                    <a:ext uri="{A12FA001-AC4F-418D-AE19-62706E023703}">
                      <ahyp:hlinkClr xmlns:ahyp="http://schemas.microsoft.com/office/drawing/2018/hyperlinkcolor" val="tx"/>
                    </a:ext>
                  </a:extLst>
                </a:hlinkClick>
              </a:rPr>
              <a:t>https://link.springer.com/article/10.1007/s00778-019-00588-3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3762814" y="4113522"/>
            <a:ext cx="2452486" cy="4967315"/>
            <a:chOff x="0" y="0"/>
            <a:chExt cx="660400" cy="1337588"/>
          </a:xfrm>
        </p:grpSpPr>
        <p:sp>
          <p:nvSpPr>
            <p:cNvPr id="3" name="Freeform 3"/>
            <p:cNvSpPr/>
            <p:nvPr/>
          </p:nvSpPr>
          <p:spPr>
            <a:xfrm>
              <a:off x="0" y="0"/>
              <a:ext cx="660400" cy="1337588"/>
            </a:xfrm>
            <a:custGeom>
              <a:avLst/>
              <a:gdLst/>
              <a:ahLst/>
              <a:cxnLst/>
              <a:rect l="l" t="t" r="r" b="b"/>
              <a:pathLst>
                <a:path w="660400" h="133758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0159"/>
                  </a:cubicBezTo>
                  <a:lnTo>
                    <a:pt x="660400" y="1337588"/>
                  </a:lnTo>
                  <a:lnTo>
                    <a:pt x="0" y="1337588"/>
                  </a:lnTo>
                  <a:lnTo>
                    <a:pt x="0" y="340899"/>
                  </a:lnTo>
                  <a:cubicBezTo>
                    <a:pt x="1782" y="185660"/>
                    <a:pt x="93019" y="64045"/>
                    <a:pt x="220252" y="19070"/>
                  </a:cubicBezTo>
                  <a:close/>
                </a:path>
              </a:pathLst>
            </a:custGeom>
            <a:solidFill>
              <a:srgbClr val="4672F4"/>
            </a:solidFill>
          </p:spPr>
          <p:txBody>
            <a:bodyPr/>
            <a:lstStyle/>
            <a:p>
              <a:endParaRPr lang="en-IN"/>
            </a:p>
          </p:txBody>
        </p:sp>
        <p:sp>
          <p:nvSpPr>
            <p:cNvPr id="4" name="TextBox 4"/>
            <p:cNvSpPr txBox="1"/>
            <p:nvPr/>
          </p:nvSpPr>
          <p:spPr>
            <a:xfrm>
              <a:off x="0" y="165100"/>
              <a:ext cx="660400" cy="1172488"/>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5573043" y="3541549"/>
            <a:ext cx="1426433" cy="2116050"/>
          </a:xfrm>
          <a:custGeom>
            <a:avLst/>
            <a:gdLst/>
            <a:ahLst/>
            <a:cxnLst/>
            <a:rect l="l" t="t" r="r" b="b"/>
            <a:pathLst>
              <a:path w="1426433" h="2116050">
                <a:moveTo>
                  <a:pt x="0" y="0"/>
                </a:moveTo>
                <a:lnTo>
                  <a:pt x="1426433" y="0"/>
                </a:lnTo>
                <a:lnTo>
                  <a:pt x="1426433" y="2116050"/>
                </a:lnTo>
                <a:lnTo>
                  <a:pt x="0" y="21160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15573043" y="7029852"/>
            <a:ext cx="2016457" cy="2050985"/>
          </a:xfrm>
          <a:custGeom>
            <a:avLst/>
            <a:gdLst/>
            <a:ahLst/>
            <a:cxnLst/>
            <a:rect l="l" t="t" r="r" b="b"/>
            <a:pathLst>
              <a:path w="2016457" h="2050985">
                <a:moveTo>
                  <a:pt x="0" y="0"/>
                </a:moveTo>
                <a:lnTo>
                  <a:pt x="2016457" y="0"/>
                </a:lnTo>
                <a:lnTo>
                  <a:pt x="2016457" y="2050985"/>
                </a:lnTo>
                <a:lnTo>
                  <a:pt x="0" y="20509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7" name="Group 7"/>
          <p:cNvGrpSpPr/>
          <p:nvPr/>
        </p:nvGrpSpPr>
        <p:grpSpPr>
          <a:xfrm>
            <a:off x="1028700" y="1132658"/>
            <a:ext cx="1892263" cy="1892263"/>
            <a:chOff x="0" y="0"/>
            <a:chExt cx="498374" cy="498374"/>
          </a:xfrm>
        </p:grpSpPr>
        <p:sp>
          <p:nvSpPr>
            <p:cNvPr id="8" name="Freeform 8"/>
            <p:cNvSpPr/>
            <p:nvPr/>
          </p:nvSpPr>
          <p:spPr>
            <a:xfrm>
              <a:off x="0" y="0"/>
              <a:ext cx="498374" cy="498374"/>
            </a:xfrm>
            <a:custGeom>
              <a:avLst/>
              <a:gdLst/>
              <a:ahLst/>
              <a:cxnLst/>
              <a:rect l="l" t="t" r="r" b="b"/>
              <a:pathLst>
                <a:path w="498374" h="498374">
                  <a:moveTo>
                    <a:pt x="0" y="0"/>
                  </a:moveTo>
                  <a:lnTo>
                    <a:pt x="498374" y="0"/>
                  </a:lnTo>
                  <a:lnTo>
                    <a:pt x="498374" y="498374"/>
                  </a:lnTo>
                  <a:lnTo>
                    <a:pt x="0" y="498374"/>
                  </a:lnTo>
                  <a:close/>
                </a:path>
              </a:pathLst>
            </a:custGeom>
            <a:solidFill>
              <a:srgbClr val="4672F4"/>
            </a:solidFill>
          </p:spPr>
          <p:txBody>
            <a:bodyPr/>
            <a:lstStyle/>
            <a:p>
              <a:endParaRPr lang="en-IN"/>
            </a:p>
          </p:txBody>
        </p:sp>
        <p:sp>
          <p:nvSpPr>
            <p:cNvPr id="9" name="TextBox 9"/>
            <p:cNvSpPr txBox="1"/>
            <p:nvPr/>
          </p:nvSpPr>
          <p:spPr>
            <a:xfrm>
              <a:off x="0" y="38100"/>
              <a:ext cx="498374" cy="460274"/>
            </a:xfrm>
            <a:prstGeom prst="rect">
              <a:avLst/>
            </a:prstGeom>
          </p:spPr>
          <p:txBody>
            <a:bodyPr lIns="50800" tIns="50800" rIns="50800" bIns="50800" rtlCol="0" anchor="ctr"/>
            <a:lstStyle/>
            <a:p>
              <a:pPr algn="ctr">
                <a:lnSpc>
                  <a:spcPts val="2186"/>
                </a:lnSpc>
              </a:pPr>
              <a:endParaRPr/>
            </a:p>
          </p:txBody>
        </p:sp>
      </p:grpSp>
      <p:grpSp>
        <p:nvGrpSpPr>
          <p:cNvPr id="10" name="Group 10"/>
          <p:cNvGrpSpPr/>
          <p:nvPr/>
        </p:nvGrpSpPr>
        <p:grpSpPr>
          <a:xfrm>
            <a:off x="1028700" y="1132658"/>
            <a:ext cx="1892263" cy="189226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D42"/>
            </a:solidFill>
          </p:spPr>
          <p:txBody>
            <a:bodyPr/>
            <a:lstStyle/>
            <a:p>
              <a:endParaRPr lang="en-IN"/>
            </a:p>
          </p:txBody>
        </p:sp>
        <p:sp>
          <p:nvSpPr>
            <p:cNvPr id="12" name="TextBox 12"/>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sp>
        <p:nvSpPr>
          <p:cNvPr id="13" name="Freeform 13"/>
          <p:cNvSpPr/>
          <p:nvPr/>
        </p:nvSpPr>
        <p:spPr>
          <a:xfrm rot="-10800000">
            <a:off x="1028700" y="3015907"/>
            <a:ext cx="1892263" cy="1924665"/>
          </a:xfrm>
          <a:custGeom>
            <a:avLst/>
            <a:gdLst/>
            <a:ahLst/>
            <a:cxnLst/>
            <a:rect l="l" t="t" r="r" b="b"/>
            <a:pathLst>
              <a:path w="1892263" h="1924665">
                <a:moveTo>
                  <a:pt x="0" y="0"/>
                </a:moveTo>
                <a:lnTo>
                  <a:pt x="1892263" y="0"/>
                </a:lnTo>
                <a:lnTo>
                  <a:pt x="1892263" y="1924665"/>
                </a:lnTo>
                <a:lnTo>
                  <a:pt x="0" y="1924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14" name="Group 14"/>
          <p:cNvGrpSpPr/>
          <p:nvPr/>
        </p:nvGrpSpPr>
        <p:grpSpPr>
          <a:xfrm>
            <a:off x="1217756" y="2821707"/>
            <a:ext cx="1160974" cy="116097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txBody>
            <a:bodyPr/>
            <a:lstStyle/>
            <a:p>
              <a:endParaRPr lang="en-IN"/>
            </a:p>
          </p:txBody>
        </p:sp>
        <p:sp>
          <p:nvSpPr>
            <p:cNvPr id="16" name="TextBox 16"/>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7" name="Group 17"/>
          <p:cNvGrpSpPr/>
          <p:nvPr/>
        </p:nvGrpSpPr>
        <p:grpSpPr>
          <a:xfrm>
            <a:off x="5958322" y="4415967"/>
            <a:ext cx="5441805" cy="1049209"/>
            <a:chOff x="0" y="0"/>
            <a:chExt cx="1604174" cy="309293"/>
          </a:xfrm>
        </p:grpSpPr>
        <p:sp>
          <p:nvSpPr>
            <p:cNvPr id="18" name="Freeform 18"/>
            <p:cNvSpPr/>
            <p:nvPr/>
          </p:nvSpPr>
          <p:spPr>
            <a:xfrm>
              <a:off x="0" y="0"/>
              <a:ext cx="1604174" cy="309293"/>
            </a:xfrm>
            <a:custGeom>
              <a:avLst/>
              <a:gdLst/>
              <a:ahLst/>
              <a:cxnLst/>
              <a:rect l="l" t="t" r="r" b="b"/>
              <a:pathLst>
                <a:path w="1604174" h="309293">
                  <a:moveTo>
                    <a:pt x="142268" y="0"/>
                  </a:moveTo>
                  <a:lnTo>
                    <a:pt x="1461907" y="0"/>
                  </a:lnTo>
                  <a:cubicBezTo>
                    <a:pt x="1499639" y="0"/>
                    <a:pt x="1535825" y="14989"/>
                    <a:pt x="1562505" y="41669"/>
                  </a:cubicBezTo>
                  <a:cubicBezTo>
                    <a:pt x="1589185" y="68350"/>
                    <a:pt x="1604174" y="104536"/>
                    <a:pt x="1604174" y="142268"/>
                  </a:cubicBezTo>
                  <a:lnTo>
                    <a:pt x="1604174" y="167026"/>
                  </a:lnTo>
                  <a:cubicBezTo>
                    <a:pt x="1604174" y="204758"/>
                    <a:pt x="1589185" y="240944"/>
                    <a:pt x="1562505" y="267624"/>
                  </a:cubicBezTo>
                  <a:cubicBezTo>
                    <a:pt x="1535825" y="294305"/>
                    <a:pt x="1499639" y="309293"/>
                    <a:pt x="1461907" y="309293"/>
                  </a:cubicBezTo>
                  <a:lnTo>
                    <a:pt x="142268" y="309293"/>
                  </a:lnTo>
                  <a:cubicBezTo>
                    <a:pt x="104536" y="309293"/>
                    <a:pt x="68350" y="294305"/>
                    <a:pt x="41669" y="267624"/>
                  </a:cubicBezTo>
                  <a:cubicBezTo>
                    <a:pt x="14989" y="240944"/>
                    <a:pt x="0" y="204758"/>
                    <a:pt x="0" y="167026"/>
                  </a:cubicBezTo>
                  <a:lnTo>
                    <a:pt x="0" y="142268"/>
                  </a:lnTo>
                  <a:cubicBezTo>
                    <a:pt x="0" y="104536"/>
                    <a:pt x="14989" y="68350"/>
                    <a:pt x="41669" y="41669"/>
                  </a:cubicBezTo>
                  <a:cubicBezTo>
                    <a:pt x="68350" y="14989"/>
                    <a:pt x="104536" y="0"/>
                    <a:pt x="142268" y="0"/>
                  </a:cubicBezTo>
                  <a:close/>
                </a:path>
              </a:pathLst>
            </a:custGeom>
            <a:solidFill>
              <a:srgbClr val="86C2F8"/>
            </a:solidFill>
          </p:spPr>
          <p:txBody>
            <a:bodyPr/>
            <a:lstStyle/>
            <a:p>
              <a:endParaRPr lang="en-IN"/>
            </a:p>
          </p:txBody>
        </p:sp>
        <p:sp>
          <p:nvSpPr>
            <p:cNvPr id="19" name="TextBox 19"/>
            <p:cNvSpPr txBox="1"/>
            <p:nvPr/>
          </p:nvSpPr>
          <p:spPr>
            <a:xfrm>
              <a:off x="0" y="76200"/>
              <a:ext cx="1604174" cy="233093"/>
            </a:xfrm>
            <a:prstGeom prst="rect">
              <a:avLst/>
            </a:prstGeom>
          </p:spPr>
          <p:txBody>
            <a:bodyPr lIns="45387" tIns="45387" rIns="45387" bIns="45387" rtlCol="0" anchor="ctr"/>
            <a:lstStyle/>
            <a:p>
              <a:pPr algn="ctr">
                <a:lnSpc>
                  <a:spcPts val="4242"/>
                </a:lnSpc>
              </a:pPr>
              <a:r>
                <a:rPr lang="en-US" sz="4200">
                  <a:solidFill>
                    <a:srgbClr val="203162"/>
                  </a:solidFill>
                  <a:latin typeface="Quicksand Bold"/>
                </a:rPr>
                <a:t>Thank You</a:t>
              </a:r>
            </a:p>
          </p:txBody>
        </p:sp>
      </p:grpSp>
      <p:sp>
        <p:nvSpPr>
          <p:cNvPr id="20" name="Freeform 20"/>
          <p:cNvSpPr/>
          <p:nvPr/>
        </p:nvSpPr>
        <p:spPr>
          <a:xfrm>
            <a:off x="12788379" y="7131966"/>
            <a:ext cx="1948871" cy="1948871"/>
          </a:xfrm>
          <a:custGeom>
            <a:avLst/>
            <a:gdLst/>
            <a:ahLst/>
            <a:cxnLst/>
            <a:rect l="l" t="t" r="r" b="b"/>
            <a:pathLst>
              <a:path w="1948871" h="1948871">
                <a:moveTo>
                  <a:pt x="0" y="0"/>
                </a:moveTo>
                <a:lnTo>
                  <a:pt x="1948870" y="0"/>
                </a:lnTo>
                <a:lnTo>
                  <a:pt x="1948870" y="1948871"/>
                </a:lnTo>
                <a:lnTo>
                  <a:pt x="0" y="19488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1" name="Freeform 21"/>
          <p:cNvSpPr/>
          <p:nvPr/>
        </p:nvSpPr>
        <p:spPr>
          <a:xfrm>
            <a:off x="2920963" y="1132658"/>
            <a:ext cx="1892263" cy="1892263"/>
          </a:xfrm>
          <a:custGeom>
            <a:avLst/>
            <a:gdLst/>
            <a:ahLst/>
            <a:cxnLst/>
            <a:rect l="l" t="t" r="r" b="b"/>
            <a:pathLst>
              <a:path w="1892263" h="1892263">
                <a:moveTo>
                  <a:pt x="0" y="0"/>
                </a:moveTo>
                <a:lnTo>
                  <a:pt x="1892263" y="0"/>
                </a:lnTo>
                <a:lnTo>
                  <a:pt x="1892263" y="1892263"/>
                </a:lnTo>
                <a:lnTo>
                  <a:pt x="0" y="18922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grpSp>
        <p:nvGrpSpPr>
          <p:cNvPr id="22" name="Group 22"/>
          <p:cNvGrpSpPr/>
          <p:nvPr/>
        </p:nvGrpSpPr>
        <p:grpSpPr>
          <a:xfrm>
            <a:off x="5123778" y="552171"/>
            <a:ext cx="1160974" cy="116097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txBody>
            <a:bodyPr/>
            <a:lstStyle/>
            <a:p>
              <a:endParaRPr lang="en-IN"/>
            </a:p>
          </p:txBody>
        </p:sp>
        <p:sp>
          <p:nvSpPr>
            <p:cNvPr id="24" name="TextBox 24"/>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sp>
        <p:nvSpPr>
          <p:cNvPr id="25" name="TextBox 25"/>
          <p:cNvSpPr txBox="1"/>
          <p:nvPr/>
        </p:nvSpPr>
        <p:spPr>
          <a:xfrm>
            <a:off x="1800285" y="6240805"/>
            <a:ext cx="3903980" cy="2840032"/>
          </a:xfrm>
          <a:prstGeom prst="rect">
            <a:avLst/>
          </a:prstGeom>
        </p:spPr>
        <p:txBody>
          <a:bodyPr lIns="0" tIns="0" rIns="0" bIns="0" rtlCol="0" anchor="t">
            <a:spAutoFit/>
          </a:bodyPr>
          <a:lstStyle/>
          <a:p>
            <a:pPr>
              <a:lnSpc>
                <a:spcPts val="4451"/>
              </a:lnSpc>
            </a:pPr>
            <a:r>
              <a:rPr lang="en-US" sz="4407">
                <a:solidFill>
                  <a:srgbClr val="4672F4"/>
                </a:solidFill>
                <a:latin typeface="Glacial Indifference Bold"/>
              </a:rPr>
              <a:t>Group  1</a:t>
            </a:r>
          </a:p>
          <a:p>
            <a:pPr>
              <a:lnSpc>
                <a:spcPts val="4451"/>
              </a:lnSpc>
            </a:pPr>
            <a:endParaRPr lang="en-US" sz="4407">
              <a:solidFill>
                <a:srgbClr val="4672F4"/>
              </a:solidFill>
              <a:latin typeface="Glacial Indifference Bold"/>
            </a:endParaRPr>
          </a:p>
          <a:p>
            <a:pPr>
              <a:lnSpc>
                <a:spcPts val="4451"/>
              </a:lnSpc>
            </a:pPr>
            <a:r>
              <a:rPr lang="en-US" sz="4407">
                <a:solidFill>
                  <a:srgbClr val="ABD7FF"/>
                </a:solidFill>
                <a:latin typeface="Glacial Indifference Bold"/>
              </a:rPr>
              <a:t>Shubhan Singh</a:t>
            </a:r>
          </a:p>
          <a:p>
            <a:pPr>
              <a:lnSpc>
                <a:spcPts val="4451"/>
              </a:lnSpc>
            </a:pPr>
            <a:r>
              <a:rPr lang="en-US" sz="4407">
                <a:solidFill>
                  <a:srgbClr val="ABD7FF"/>
                </a:solidFill>
                <a:latin typeface="Glacial Indifference Bold"/>
              </a:rPr>
              <a:t>Swaroop Vaze</a:t>
            </a:r>
          </a:p>
          <a:p>
            <a:pPr>
              <a:lnSpc>
                <a:spcPts val="4451"/>
              </a:lnSpc>
              <a:spcBef>
                <a:spcPct val="0"/>
              </a:spcBef>
            </a:pPr>
            <a:r>
              <a:rPr lang="en-US" sz="4407">
                <a:solidFill>
                  <a:srgbClr val="ABD7FF"/>
                </a:solidFill>
                <a:latin typeface="Glacial Indifference Bold"/>
              </a:rPr>
              <a:t>Vikas Singh</a:t>
            </a:r>
          </a:p>
        </p:txBody>
      </p:sp>
      <p:sp>
        <p:nvSpPr>
          <p:cNvPr id="26" name="TextBox 26"/>
          <p:cNvSpPr txBox="1"/>
          <p:nvPr/>
        </p:nvSpPr>
        <p:spPr>
          <a:xfrm>
            <a:off x="12776041" y="1120399"/>
            <a:ext cx="4199255" cy="1049550"/>
          </a:xfrm>
          <a:prstGeom prst="rect">
            <a:avLst/>
          </a:prstGeom>
        </p:spPr>
        <p:txBody>
          <a:bodyPr lIns="0" tIns="0" rIns="0" bIns="0" rtlCol="0" anchor="t">
            <a:spAutoFit/>
          </a:bodyPr>
          <a:lstStyle/>
          <a:p>
            <a:pPr>
              <a:lnSpc>
                <a:spcPts val="4062"/>
              </a:lnSpc>
            </a:pPr>
            <a:r>
              <a:rPr lang="en-US" sz="4021">
                <a:solidFill>
                  <a:srgbClr val="4672F4"/>
                </a:solidFill>
                <a:latin typeface="Glacial Indifference Bold"/>
              </a:rPr>
              <a:t>Mentor</a:t>
            </a:r>
          </a:p>
          <a:p>
            <a:pPr>
              <a:lnSpc>
                <a:spcPts val="4062"/>
              </a:lnSpc>
              <a:spcBef>
                <a:spcPct val="0"/>
              </a:spcBef>
            </a:pPr>
            <a:r>
              <a:rPr lang="en-US" sz="4021">
                <a:solidFill>
                  <a:srgbClr val="ABD7FF"/>
                </a:solidFill>
                <a:latin typeface="Glacial Indifference Bold"/>
              </a:rPr>
              <a:t>Prof. Pramod Bide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 name="Freeform 2"/>
          <p:cNvSpPr/>
          <p:nvPr/>
        </p:nvSpPr>
        <p:spPr>
          <a:xfrm>
            <a:off x="4490803" y="2370677"/>
            <a:ext cx="1235693" cy="617846"/>
          </a:xfrm>
          <a:custGeom>
            <a:avLst/>
            <a:gdLst/>
            <a:ahLst/>
            <a:cxnLst/>
            <a:rect l="l" t="t" r="r" b="b"/>
            <a:pathLst>
              <a:path w="1235693" h="617846">
                <a:moveTo>
                  <a:pt x="0" y="0"/>
                </a:moveTo>
                <a:lnTo>
                  <a:pt x="1235693" y="0"/>
                </a:lnTo>
                <a:lnTo>
                  <a:pt x="1235693" y="617846"/>
                </a:lnTo>
                <a:lnTo>
                  <a:pt x="0" y="6178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379837" y="4933928"/>
            <a:ext cx="2219724" cy="2257733"/>
            <a:chOff x="0" y="0"/>
            <a:chExt cx="714657" cy="726895"/>
          </a:xfrm>
        </p:grpSpPr>
        <p:sp>
          <p:nvSpPr>
            <p:cNvPr id="4" name="Freeform 4"/>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txBody>
            <a:bodyPr/>
            <a:lstStyle/>
            <a:p>
              <a:endParaRPr lang="en-IN"/>
            </a:p>
          </p:txBody>
        </p:sp>
        <p:sp>
          <p:nvSpPr>
            <p:cNvPr id="5" name="TextBox 5"/>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6" name="Freeform 6"/>
          <p:cNvSpPr/>
          <p:nvPr/>
        </p:nvSpPr>
        <p:spPr>
          <a:xfrm flipH="1">
            <a:off x="1379837" y="4933928"/>
            <a:ext cx="2219724" cy="2257733"/>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a:off x="1400541" y="909649"/>
            <a:ext cx="2199020" cy="1766546"/>
          </a:xfrm>
          <a:custGeom>
            <a:avLst/>
            <a:gdLst/>
            <a:ahLst/>
            <a:cxnLst/>
            <a:rect l="l" t="t" r="r" b="b"/>
            <a:pathLst>
              <a:path w="2199020" h="1766546">
                <a:moveTo>
                  <a:pt x="0" y="0"/>
                </a:moveTo>
                <a:lnTo>
                  <a:pt x="2199020" y="0"/>
                </a:lnTo>
                <a:lnTo>
                  <a:pt x="2199020" y="1766546"/>
                </a:lnTo>
                <a:lnTo>
                  <a:pt x="0" y="1766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8" name="Group 8"/>
          <p:cNvGrpSpPr/>
          <p:nvPr/>
        </p:nvGrpSpPr>
        <p:grpSpPr>
          <a:xfrm>
            <a:off x="1379837" y="2676195"/>
            <a:ext cx="2219724" cy="2257733"/>
            <a:chOff x="0" y="0"/>
            <a:chExt cx="714657" cy="726895"/>
          </a:xfrm>
        </p:grpSpPr>
        <p:sp>
          <p:nvSpPr>
            <p:cNvPr id="9" name="Freeform 9"/>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txBody>
            <a:bodyPr/>
            <a:lstStyle/>
            <a:p>
              <a:endParaRPr lang="en-IN"/>
            </a:p>
          </p:txBody>
        </p:sp>
        <p:sp>
          <p:nvSpPr>
            <p:cNvPr id="10" name="TextBox 10"/>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1830214" y="2988523"/>
            <a:ext cx="1339674" cy="1612299"/>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TextBox 12"/>
          <p:cNvSpPr txBox="1"/>
          <p:nvPr/>
        </p:nvSpPr>
        <p:spPr>
          <a:xfrm>
            <a:off x="6014803" y="819150"/>
            <a:ext cx="9308351" cy="1331892"/>
          </a:xfrm>
          <a:prstGeom prst="rect">
            <a:avLst/>
          </a:prstGeom>
        </p:spPr>
        <p:txBody>
          <a:bodyPr lIns="0" tIns="0" rIns="0" bIns="0" rtlCol="0" anchor="t">
            <a:spAutoFit/>
          </a:bodyPr>
          <a:lstStyle/>
          <a:p>
            <a:pPr marL="0" lvl="0" indent="0" algn="l">
              <a:lnSpc>
                <a:spcPts val="8876"/>
              </a:lnSpc>
              <a:spcBef>
                <a:spcPct val="0"/>
              </a:spcBef>
            </a:pPr>
            <a:r>
              <a:rPr lang="en-US" sz="7396">
                <a:solidFill>
                  <a:srgbClr val="ABD7FF"/>
                </a:solidFill>
                <a:latin typeface="Agrandir Bold"/>
              </a:rPr>
              <a:t>Table of contents</a:t>
            </a:r>
          </a:p>
        </p:txBody>
      </p:sp>
      <p:sp>
        <p:nvSpPr>
          <p:cNvPr id="13" name="TextBox 13"/>
          <p:cNvSpPr txBox="1"/>
          <p:nvPr/>
        </p:nvSpPr>
        <p:spPr>
          <a:xfrm>
            <a:off x="6624784" y="3253518"/>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a:solidFill>
                  <a:srgbClr val="F8F6F1"/>
                </a:solidFill>
                <a:latin typeface="Quicksand Bold"/>
                <a:hlinkClick r:id="rId10" action="ppaction://hlinksldjump"/>
              </a:rPr>
              <a:t>Introduction</a:t>
            </a:r>
          </a:p>
        </p:txBody>
      </p:sp>
      <p:sp>
        <p:nvSpPr>
          <p:cNvPr id="14" name="TextBox 14"/>
          <p:cNvSpPr txBox="1"/>
          <p:nvPr/>
        </p:nvSpPr>
        <p:spPr>
          <a:xfrm>
            <a:off x="6624784" y="4068154"/>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a:solidFill>
                  <a:srgbClr val="F8F6F1"/>
                </a:solidFill>
                <a:latin typeface="Quicksand Bold"/>
                <a:hlinkClick r:id="rId11" action="ppaction://hlinksldjump"/>
              </a:rPr>
              <a:t>Problem Definition</a:t>
            </a:r>
          </a:p>
        </p:txBody>
      </p:sp>
      <p:sp>
        <p:nvSpPr>
          <p:cNvPr id="15" name="TextBox 15"/>
          <p:cNvSpPr txBox="1"/>
          <p:nvPr/>
        </p:nvSpPr>
        <p:spPr>
          <a:xfrm>
            <a:off x="6624784" y="4941337"/>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a:solidFill>
                  <a:srgbClr val="F8F6F1"/>
                </a:solidFill>
                <a:latin typeface="Quicksand Bold"/>
                <a:hlinkClick r:id="rId12" action="ppaction://hlinksldjump"/>
              </a:rPr>
              <a:t>Objectives</a:t>
            </a:r>
          </a:p>
        </p:txBody>
      </p:sp>
      <p:sp>
        <p:nvSpPr>
          <p:cNvPr id="16" name="TextBox 16"/>
          <p:cNvSpPr txBox="1"/>
          <p:nvPr/>
        </p:nvSpPr>
        <p:spPr>
          <a:xfrm>
            <a:off x="6624784" y="5786358"/>
            <a:ext cx="4943250" cy="533400"/>
          </a:xfrm>
          <a:prstGeom prst="rect">
            <a:avLst/>
          </a:prstGeom>
        </p:spPr>
        <p:txBody>
          <a:bodyPr lIns="0" tIns="0" rIns="0" bIns="0" rtlCol="0" anchor="t">
            <a:spAutoFit/>
          </a:bodyPr>
          <a:lstStyle/>
          <a:p>
            <a:pPr marL="762557" lvl="1" indent="-381278" algn="just">
              <a:lnSpc>
                <a:spcPts val="4238"/>
              </a:lnSpc>
              <a:buFont typeface="Arial"/>
              <a:buChar char="•"/>
            </a:pPr>
            <a:r>
              <a:rPr lang="en-US" sz="3531" u="sng">
                <a:solidFill>
                  <a:srgbClr val="F8F6F1"/>
                </a:solidFill>
                <a:latin typeface="Quicksand Bold"/>
                <a:hlinkClick r:id="rId13" action="ppaction://hlinksldjump"/>
              </a:rPr>
              <a:t>Literature Survey</a:t>
            </a:r>
          </a:p>
        </p:txBody>
      </p:sp>
      <p:sp>
        <p:nvSpPr>
          <p:cNvPr id="17" name="TextBox 17"/>
          <p:cNvSpPr txBox="1"/>
          <p:nvPr/>
        </p:nvSpPr>
        <p:spPr>
          <a:xfrm>
            <a:off x="6624784" y="6661927"/>
            <a:ext cx="4932536" cy="533400"/>
          </a:xfrm>
          <a:prstGeom prst="rect">
            <a:avLst/>
          </a:prstGeom>
        </p:spPr>
        <p:txBody>
          <a:bodyPr lIns="0" tIns="0" rIns="0" bIns="0" rtlCol="0" anchor="t">
            <a:spAutoFit/>
          </a:bodyPr>
          <a:lstStyle/>
          <a:p>
            <a:pPr marL="760905" lvl="1" indent="-380453" algn="just">
              <a:lnSpc>
                <a:spcPts val="4229"/>
              </a:lnSpc>
              <a:buFont typeface="Arial"/>
              <a:buChar char="•"/>
            </a:pPr>
            <a:r>
              <a:rPr lang="en-US" sz="3524" u="sng">
                <a:solidFill>
                  <a:srgbClr val="F8F6F1"/>
                </a:solidFill>
                <a:latin typeface="Quicksand Bold"/>
                <a:hlinkClick r:id="rId14" action="ppaction://hlinksldjump"/>
              </a:rPr>
              <a:t>Market Survey</a:t>
            </a:r>
          </a:p>
        </p:txBody>
      </p:sp>
      <p:sp>
        <p:nvSpPr>
          <p:cNvPr id="18" name="TextBox 18"/>
          <p:cNvSpPr txBox="1"/>
          <p:nvPr/>
        </p:nvSpPr>
        <p:spPr>
          <a:xfrm>
            <a:off x="6677732" y="7462371"/>
            <a:ext cx="4932536" cy="533400"/>
          </a:xfrm>
          <a:prstGeom prst="rect">
            <a:avLst/>
          </a:prstGeom>
        </p:spPr>
        <p:txBody>
          <a:bodyPr lIns="0" tIns="0" rIns="0" bIns="0" rtlCol="0" anchor="t">
            <a:spAutoFit/>
          </a:bodyPr>
          <a:lstStyle/>
          <a:p>
            <a:pPr marL="760905" lvl="1" indent="-380453" algn="just">
              <a:lnSpc>
                <a:spcPts val="4229"/>
              </a:lnSpc>
              <a:buFont typeface="Arial"/>
              <a:buChar char="•"/>
            </a:pPr>
            <a:r>
              <a:rPr lang="en-US" sz="3524" u="sng">
                <a:solidFill>
                  <a:srgbClr val="F8F6F1"/>
                </a:solidFill>
                <a:latin typeface="Quicksand Bold"/>
                <a:hlinkClick r:id="rId15" action="ppaction://hlinksldjump"/>
              </a:rPr>
              <a:t>Tech Stack</a:t>
            </a:r>
          </a:p>
        </p:txBody>
      </p:sp>
      <p:sp>
        <p:nvSpPr>
          <p:cNvPr id="19" name="TextBox 19"/>
          <p:cNvSpPr txBox="1"/>
          <p:nvPr/>
        </p:nvSpPr>
        <p:spPr>
          <a:xfrm>
            <a:off x="6624784" y="8264702"/>
            <a:ext cx="6183243" cy="533400"/>
          </a:xfrm>
          <a:prstGeom prst="rect">
            <a:avLst/>
          </a:prstGeom>
        </p:spPr>
        <p:txBody>
          <a:bodyPr lIns="0" tIns="0" rIns="0" bIns="0" rtlCol="0" anchor="t">
            <a:spAutoFit/>
          </a:bodyPr>
          <a:lstStyle/>
          <a:p>
            <a:pPr marL="761985" lvl="1" indent="-380993" algn="just">
              <a:lnSpc>
                <a:spcPts val="4235"/>
              </a:lnSpc>
              <a:buFont typeface="Arial"/>
              <a:buChar char="•"/>
            </a:pPr>
            <a:r>
              <a:rPr lang="en-US" sz="3529" u="sng">
                <a:solidFill>
                  <a:srgbClr val="F8F6F1"/>
                </a:solidFill>
                <a:latin typeface="Quicksand Bold"/>
                <a:hlinkClick r:id="rId16" action="ppaction://hlinksldjump"/>
              </a:rPr>
              <a:t>Proposed system model</a:t>
            </a:r>
          </a:p>
        </p:txBody>
      </p:sp>
      <p:sp>
        <p:nvSpPr>
          <p:cNvPr id="20" name="TextBox 20"/>
          <p:cNvSpPr txBox="1"/>
          <p:nvPr/>
        </p:nvSpPr>
        <p:spPr>
          <a:xfrm>
            <a:off x="6624784" y="9064802"/>
            <a:ext cx="6183243" cy="533400"/>
          </a:xfrm>
          <a:prstGeom prst="rect">
            <a:avLst/>
          </a:prstGeom>
        </p:spPr>
        <p:txBody>
          <a:bodyPr lIns="0" tIns="0" rIns="0" bIns="0" rtlCol="0" anchor="t">
            <a:spAutoFit/>
          </a:bodyPr>
          <a:lstStyle/>
          <a:p>
            <a:pPr marL="761985" lvl="1" indent="-380993" algn="just">
              <a:lnSpc>
                <a:spcPts val="4235"/>
              </a:lnSpc>
              <a:buFont typeface="Arial"/>
              <a:buChar char="•"/>
            </a:pPr>
            <a:r>
              <a:rPr lang="en-US" sz="3529" u="sng">
                <a:solidFill>
                  <a:srgbClr val="F8F6F1"/>
                </a:solidFill>
                <a:latin typeface="Quicksand Bold"/>
                <a:hlinkClick r:id="rId17" action="ppaction://hlinksldjump"/>
              </a:rPr>
              <a:t>References</a:t>
            </a:r>
          </a:p>
        </p:txBody>
      </p:sp>
      <p:grpSp>
        <p:nvGrpSpPr>
          <p:cNvPr id="21" name="Group 21"/>
          <p:cNvGrpSpPr/>
          <p:nvPr/>
        </p:nvGrpSpPr>
        <p:grpSpPr>
          <a:xfrm>
            <a:off x="15122483" y="6599503"/>
            <a:ext cx="1184317" cy="118431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86C2F8"/>
            </a:solidFill>
          </p:spPr>
          <p:txBody>
            <a:bodyPr/>
            <a:lstStyle/>
            <a:p>
              <a:endParaRPr lang="en-IN"/>
            </a:p>
          </p:txBody>
        </p:sp>
        <p:sp>
          <p:nvSpPr>
            <p:cNvPr id="23" name="TextBox 23"/>
            <p:cNvSpPr txBox="1"/>
            <p:nvPr/>
          </p:nvSpPr>
          <p:spPr>
            <a:xfrm>
              <a:off x="127000" y="165100"/>
              <a:ext cx="558800" cy="520700"/>
            </a:xfrm>
            <a:prstGeom prst="rect">
              <a:avLst/>
            </a:prstGeom>
          </p:spPr>
          <p:txBody>
            <a:bodyPr lIns="50800" tIns="50800" rIns="50800" bIns="50800" rtlCol="0" anchor="ctr"/>
            <a:lstStyle/>
            <a:p>
              <a:pPr algn="ctr">
                <a:lnSpc>
                  <a:spcPts val="2186"/>
                </a:lnSpc>
              </a:pPr>
              <a:endParaRPr/>
            </a:p>
          </p:txBody>
        </p:sp>
      </p:gr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1857" y="0"/>
            <a:ext cx="6302302" cy="10287000"/>
            <a:chOff x="0" y="0"/>
            <a:chExt cx="1659866" cy="2709333"/>
          </a:xfrm>
        </p:grpSpPr>
        <p:sp>
          <p:nvSpPr>
            <p:cNvPr id="3" name="Freeform 3"/>
            <p:cNvSpPr/>
            <p:nvPr/>
          </p:nvSpPr>
          <p:spPr>
            <a:xfrm>
              <a:off x="0" y="0"/>
              <a:ext cx="1659866" cy="2709333"/>
            </a:xfrm>
            <a:custGeom>
              <a:avLst/>
              <a:gdLst/>
              <a:ahLst/>
              <a:cxnLst/>
              <a:rect l="l" t="t" r="r" b="b"/>
              <a:pathLst>
                <a:path w="1659866" h="2709333">
                  <a:moveTo>
                    <a:pt x="0" y="0"/>
                  </a:moveTo>
                  <a:lnTo>
                    <a:pt x="1659866" y="0"/>
                  </a:lnTo>
                  <a:lnTo>
                    <a:pt x="1659866"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59866" cy="2671233"/>
            </a:xfrm>
            <a:prstGeom prst="rect">
              <a:avLst/>
            </a:prstGeom>
          </p:spPr>
          <p:txBody>
            <a:bodyPr lIns="50800" tIns="50800" rIns="50800" bIns="50800" rtlCol="0" anchor="ctr"/>
            <a:lstStyle/>
            <a:p>
              <a:pPr algn="ctr">
                <a:lnSpc>
                  <a:spcPts val="2186"/>
                </a:lnSpc>
              </a:pPr>
              <a:endParaRPr/>
            </a:p>
          </p:txBody>
        </p:sp>
      </p:grpSp>
      <p:grpSp>
        <p:nvGrpSpPr>
          <p:cNvPr id="5" name="Group 5"/>
          <p:cNvGrpSpPr/>
          <p:nvPr/>
        </p:nvGrpSpPr>
        <p:grpSpPr>
          <a:xfrm>
            <a:off x="6302302" y="0"/>
            <a:ext cx="11985698" cy="10287000"/>
            <a:chOff x="0" y="0"/>
            <a:chExt cx="3156727" cy="2709333"/>
          </a:xfrm>
        </p:grpSpPr>
        <p:sp>
          <p:nvSpPr>
            <p:cNvPr id="6" name="Freeform 6"/>
            <p:cNvSpPr/>
            <p:nvPr/>
          </p:nvSpPr>
          <p:spPr>
            <a:xfrm>
              <a:off x="0" y="0"/>
              <a:ext cx="3156727" cy="2709333"/>
            </a:xfrm>
            <a:custGeom>
              <a:avLst/>
              <a:gdLst/>
              <a:ahLst/>
              <a:cxnLst/>
              <a:rect l="l" t="t" r="r" b="b"/>
              <a:pathLst>
                <a:path w="3156727" h="2709333">
                  <a:moveTo>
                    <a:pt x="0" y="0"/>
                  </a:moveTo>
                  <a:lnTo>
                    <a:pt x="3156727" y="0"/>
                  </a:lnTo>
                  <a:lnTo>
                    <a:pt x="3156727" y="2709333"/>
                  </a:lnTo>
                  <a:lnTo>
                    <a:pt x="0" y="2709333"/>
                  </a:lnTo>
                  <a:close/>
                </a:path>
              </a:pathLst>
            </a:custGeom>
            <a:solidFill>
              <a:srgbClr val="000000">
                <a:alpha val="0"/>
              </a:srgbClr>
            </a:solidFill>
          </p:spPr>
          <p:txBody>
            <a:bodyPr/>
            <a:lstStyle/>
            <a:p>
              <a:endParaRPr lang="en-IN"/>
            </a:p>
          </p:txBody>
        </p:sp>
        <p:sp>
          <p:nvSpPr>
            <p:cNvPr id="7" name="TextBox 7"/>
            <p:cNvSpPr txBox="1"/>
            <p:nvPr/>
          </p:nvSpPr>
          <p:spPr>
            <a:xfrm>
              <a:off x="0" y="38100"/>
              <a:ext cx="3156727" cy="2671233"/>
            </a:xfrm>
            <a:prstGeom prst="rect">
              <a:avLst/>
            </a:prstGeom>
          </p:spPr>
          <p:txBody>
            <a:bodyPr lIns="50800" tIns="50800" rIns="50800" bIns="50800" rtlCol="0" anchor="ctr"/>
            <a:lstStyle/>
            <a:p>
              <a:pPr algn="ctr">
                <a:lnSpc>
                  <a:spcPts val="2186"/>
                </a:lnSpc>
              </a:pPr>
              <a:endParaRPr/>
            </a:p>
            <a:p>
              <a:pPr algn="ctr">
                <a:lnSpc>
                  <a:spcPts val="2186"/>
                </a:lnSpc>
              </a:pPr>
              <a:endParaRPr/>
            </a:p>
          </p:txBody>
        </p:sp>
      </p:grpSp>
      <p:grpSp>
        <p:nvGrpSpPr>
          <p:cNvPr id="8" name="Group 8"/>
          <p:cNvGrpSpPr/>
          <p:nvPr/>
        </p:nvGrpSpPr>
        <p:grpSpPr>
          <a:xfrm>
            <a:off x="6302302" y="-15"/>
            <a:ext cx="11985698" cy="1485555"/>
            <a:chOff x="0" y="0"/>
            <a:chExt cx="3156727" cy="391257"/>
          </a:xfrm>
        </p:grpSpPr>
        <p:sp>
          <p:nvSpPr>
            <p:cNvPr id="9" name="Freeform 9"/>
            <p:cNvSpPr/>
            <p:nvPr/>
          </p:nvSpPr>
          <p:spPr>
            <a:xfrm>
              <a:off x="0" y="0"/>
              <a:ext cx="3156727" cy="391257"/>
            </a:xfrm>
            <a:custGeom>
              <a:avLst/>
              <a:gdLst/>
              <a:ahLst/>
              <a:cxnLst/>
              <a:rect l="l" t="t" r="r" b="b"/>
              <a:pathLst>
                <a:path w="3156727" h="391257">
                  <a:moveTo>
                    <a:pt x="0" y="0"/>
                  </a:moveTo>
                  <a:lnTo>
                    <a:pt x="3156727" y="0"/>
                  </a:lnTo>
                  <a:lnTo>
                    <a:pt x="3156727" y="391257"/>
                  </a:lnTo>
                  <a:lnTo>
                    <a:pt x="0" y="391257"/>
                  </a:lnTo>
                  <a:close/>
                </a:path>
              </a:pathLst>
            </a:custGeom>
            <a:solidFill>
              <a:srgbClr val="000000">
                <a:alpha val="0"/>
              </a:srgbClr>
            </a:solidFill>
          </p:spPr>
          <p:txBody>
            <a:bodyPr/>
            <a:lstStyle/>
            <a:p>
              <a:endParaRPr lang="en-IN"/>
            </a:p>
          </p:txBody>
        </p:sp>
        <p:sp>
          <p:nvSpPr>
            <p:cNvPr id="10" name="TextBox 10"/>
            <p:cNvSpPr txBox="1"/>
            <p:nvPr/>
          </p:nvSpPr>
          <p:spPr>
            <a:xfrm>
              <a:off x="0" y="-19050"/>
              <a:ext cx="3156727" cy="410307"/>
            </a:xfrm>
            <a:prstGeom prst="rect">
              <a:avLst/>
            </a:prstGeom>
          </p:spPr>
          <p:txBody>
            <a:bodyPr lIns="50800" tIns="50800" rIns="50800" bIns="50800" rtlCol="0" anchor="ctr"/>
            <a:lstStyle/>
            <a:p>
              <a:pPr algn="ctr">
                <a:lnSpc>
                  <a:spcPts val="7069"/>
                </a:lnSpc>
              </a:pPr>
              <a:r>
                <a:rPr lang="en-US" sz="6999">
                  <a:solidFill>
                    <a:srgbClr val="000000"/>
                  </a:solidFill>
                  <a:latin typeface="Calibri (MS) Bold"/>
                </a:rPr>
                <a:t>DB Wiz : A data visualizer</a:t>
              </a:r>
            </a:p>
          </p:txBody>
        </p:sp>
      </p:grpSp>
      <p:grpSp>
        <p:nvGrpSpPr>
          <p:cNvPr id="11" name="Group 11"/>
          <p:cNvGrpSpPr/>
          <p:nvPr/>
        </p:nvGrpSpPr>
        <p:grpSpPr>
          <a:xfrm>
            <a:off x="6302302" y="1796934"/>
            <a:ext cx="11795198" cy="7836132"/>
            <a:chOff x="0" y="0"/>
            <a:chExt cx="3106554" cy="2063837"/>
          </a:xfrm>
        </p:grpSpPr>
        <p:sp>
          <p:nvSpPr>
            <p:cNvPr id="12" name="Freeform 12"/>
            <p:cNvSpPr/>
            <p:nvPr/>
          </p:nvSpPr>
          <p:spPr>
            <a:xfrm>
              <a:off x="0" y="0"/>
              <a:ext cx="3106554" cy="2063837"/>
            </a:xfrm>
            <a:custGeom>
              <a:avLst/>
              <a:gdLst/>
              <a:ahLst/>
              <a:cxnLst/>
              <a:rect l="l" t="t" r="r" b="b"/>
              <a:pathLst>
                <a:path w="3106554" h="2063837">
                  <a:moveTo>
                    <a:pt x="0" y="0"/>
                  </a:moveTo>
                  <a:lnTo>
                    <a:pt x="3106554" y="0"/>
                  </a:lnTo>
                  <a:lnTo>
                    <a:pt x="3106554" y="2063837"/>
                  </a:lnTo>
                  <a:lnTo>
                    <a:pt x="0" y="2063837"/>
                  </a:lnTo>
                  <a:close/>
                </a:path>
              </a:pathLst>
            </a:custGeom>
            <a:solidFill>
              <a:srgbClr val="000000">
                <a:alpha val="0"/>
              </a:srgbClr>
            </a:solidFill>
          </p:spPr>
          <p:txBody>
            <a:bodyPr/>
            <a:lstStyle/>
            <a:p>
              <a:endParaRPr lang="en-IN"/>
            </a:p>
          </p:txBody>
        </p:sp>
        <p:sp>
          <p:nvSpPr>
            <p:cNvPr id="13" name="TextBox 13"/>
            <p:cNvSpPr txBox="1"/>
            <p:nvPr/>
          </p:nvSpPr>
          <p:spPr>
            <a:xfrm>
              <a:off x="0" y="-9525"/>
              <a:ext cx="3106554" cy="2073362"/>
            </a:xfrm>
            <a:prstGeom prst="rect">
              <a:avLst/>
            </a:prstGeom>
          </p:spPr>
          <p:txBody>
            <a:bodyPr lIns="50800" tIns="50800" rIns="50800" bIns="50800" rtlCol="0" anchor="ctr"/>
            <a:lstStyle/>
            <a:p>
              <a:pPr marL="971550" lvl="1" indent="-485775">
                <a:lnSpc>
                  <a:spcPts val="4545"/>
                </a:lnSpc>
                <a:buFont typeface="Arial"/>
                <a:buChar char="•"/>
              </a:pPr>
              <a:r>
                <a:rPr lang="en-US" sz="4500">
                  <a:solidFill>
                    <a:srgbClr val="203162"/>
                  </a:solidFill>
                  <a:latin typeface="Calibri (MS) Bold"/>
                </a:rPr>
                <a:t>Our project, DB Wiz, is a data visualization app with AI integration. It aims to simplify the process of creating visualizations for SQL databases.</a:t>
              </a:r>
            </a:p>
            <a:p>
              <a:pPr>
                <a:lnSpc>
                  <a:spcPts val="4545"/>
                </a:lnSpc>
              </a:pPr>
              <a:endParaRPr lang="en-US" sz="4500">
                <a:solidFill>
                  <a:srgbClr val="203162"/>
                </a:solidFill>
                <a:latin typeface="Calibri (MS) Bold"/>
              </a:endParaRPr>
            </a:p>
            <a:p>
              <a:pPr marL="971550" lvl="1" indent="-485775">
                <a:lnSpc>
                  <a:spcPts val="4545"/>
                </a:lnSpc>
                <a:buFont typeface="Arial"/>
                <a:buChar char="•"/>
              </a:pPr>
              <a:r>
                <a:rPr lang="en-US" sz="4500">
                  <a:solidFill>
                    <a:srgbClr val="203162"/>
                  </a:solidFill>
                  <a:latin typeface="Calibri (MS) Bold"/>
                </a:rPr>
                <a:t>We also provide AI assistance for Natural Language Queries, and a user friendly GUI, to lower the skill threshold for using relational databases.</a:t>
              </a:r>
            </a:p>
            <a:p>
              <a:pPr>
                <a:lnSpc>
                  <a:spcPts val="4545"/>
                </a:lnSpc>
              </a:pPr>
              <a:endParaRPr lang="en-US" sz="4500">
                <a:solidFill>
                  <a:srgbClr val="203162"/>
                </a:solidFill>
                <a:latin typeface="Calibri (MS) Bold"/>
              </a:endParaRPr>
            </a:p>
            <a:p>
              <a:pPr marL="971550" lvl="1" indent="-485775">
                <a:lnSpc>
                  <a:spcPts val="4545"/>
                </a:lnSpc>
                <a:buFont typeface="Arial"/>
                <a:buChar char="•"/>
              </a:pPr>
              <a:r>
                <a:rPr lang="en-US" sz="4500">
                  <a:solidFill>
                    <a:srgbClr val="203162"/>
                  </a:solidFill>
                  <a:latin typeface="Calibri (MS) Bold"/>
                </a:rPr>
                <a:t>This presentation outlines our roadmap to develop this app, and backs the usefulness and validity of this idea.</a:t>
              </a:r>
            </a:p>
          </p:txBody>
        </p:sp>
      </p:grpSp>
      <p:sp>
        <p:nvSpPr>
          <p:cNvPr id="14" name="Freeform 14"/>
          <p:cNvSpPr/>
          <p:nvPr/>
        </p:nvSpPr>
        <p:spPr>
          <a:xfrm>
            <a:off x="1330531" y="2988876"/>
            <a:ext cx="2542731" cy="2726124"/>
          </a:xfrm>
          <a:custGeom>
            <a:avLst/>
            <a:gdLst/>
            <a:ahLst/>
            <a:cxnLst/>
            <a:rect l="l" t="t" r="r" b="b"/>
            <a:pathLst>
              <a:path w="2542731" h="2726124">
                <a:moveTo>
                  <a:pt x="0" y="0"/>
                </a:moveTo>
                <a:lnTo>
                  <a:pt x="2542731" y="0"/>
                </a:lnTo>
                <a:lnTo>
                  <a:pt x="2542731" y="2726124"/>
                </a:lnTo>
                <a:lnTo>
                  <a:pt x="0" y="27261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2601897" y="4351938"/>
            <a:ext cx="3032554" cy="1979431"/>
          </a:xfrm>
          <a:custGeom>
            <a:avLst/>
            <a:gdLst/>
            <a:ahLst/>
            <a:cxnLst/>
            <a:rect l="l" t="t" r="r" b="b"/>
            <a:pathLst>
              <a:path w="3032554" h="1979431">
                <a:moveTo>
                  <a:pt x="0" y="0"/>
                </a:moveTo>
                <a:lnTo>
                  <a:pt x="3032554" y="0"/>
                </a:lnTo>
                <a:lnTo>
                  <a:pt x="3032554" y="1979431"/>
                </a:lnTo>
                <a:lnTo>
                  <a:pt x="0" y="1979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TextBox 16"/>
          <p:cNvSpPr txBox="1"/>
          <p:nvPr/>
        </p:nvSpPr>
        <p:spPr>
          <a:xfrm>
            <a:off x="212271" y="152040"/>
            <a:ext cx="5901472" cy="1333500"/>
          </a:xfrm>
          <a:prstGeom prst="rect">
            <a:avLst/>
          </a:prstGeom>
        </p:spPr>
        <p:txBody>
          <a:bodyPr lIns="0" tIns="0" rIns="0" bIns="0" rtlCol="0" anchor="t">
            <a:spAutoFit/>
          </a:bodyPr>
          <a:lstStyle/>
          <a:p>
            <a:pPr>
              <a:lnSpc>
                <a:spcPts val="8880"/>
              </a:lnSpc>
            </a:pPr>
            <a:r>
              <a:rPr lang="en-US" sz="7400">
                <a:solidFill>
                  <a:srgbClr val="ABD7FF"/>
                </a:solidFill>
                <a:latin typeface="Agrandir Bold"/>
              </a:rPr>
              <a:t>Introduction</a:t>
            </a:r>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4029741" y="0"/>
            <a:ext cx="4255523" cy="10287000"/>
            <a:chOff x="0" y="0"/>
            <a:chExt cx="1120796" cy="2709333"/>
          </a:xfrm>
        </p:grpSpPr>
        <p:sp>
          <p:nvSpPr>
            <p:cNvPr id="3" name="Freeform 3"/>
            <p:cNvSpPr/>
            <p:nvPr/>
          </p:nvSpPr>
          <p:spPr>
            <a:xfrm>
              <a:off x="0" y="0"/>
              <a:ext cx="1120796" cy="2709333"/>
            </a:xfrm>
            <a:custGeom>
              <a:avLst/>
              <a:gdLst/>
              <a:ahLst/>
              <a:cxnLst/>
              <a:rect l="l" t="t" r="r" b="b"/>
              <a:pathLst>
                <a:path w="1120796" h="2709333">
                  <a:moveTo>
                    <a:pt x="0" y="0"/>
                  </a:moveTo>
                  <a:lnTo>
                    <a:pt x="1120796" y="0"/>
                  </a:lnTo>
                  <a:lnTo>
                    <a:pt x="1120796"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120796"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rot="5400000">
            <a:off x="14114480" y="746753"/>
            <a:ext cx="1962543" cy="1576576"/>
          </a:xfrm>
          <a:custGeom>
            <a:avLst/>
            <a:gdLst/>
            <a:ahLst/>
            <a:cxnLst/>
            <a:rect l="l" t="t" r="r" b="b"/>
            <a:pathLst>
              <a:path w="1962543" h="1576576">
                <a:moveTo>
                  <a:pt x="0" y="0"/>
                </a:moveTo>
                <a:lnTo>
                  <a:pt x="1962542" y="0"/>
                </a:lnTo>
                <a:lnTo>
                  <a:pt x="1962542" y="1576575"/>
                </a:lnTo>
                <a:lnTo>
                  <a:pt x="0" y="15765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6" name="Group 6"/>
          <p:cNvGrpSpPr/>
          <p:nvPr/>
        </p:nvGrpSpPr>
        <p:grpSpPr>
          <a:xfrm>
            <a:off x="15884039" y="3870975"/>
            <a:ext cx="1557290" cy="155729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A28D"/>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5884039" y="2313685"/>
            <a:ext cx="1557290" cy="1557290"/>
            <a:chOff x="0" y="0"/>
            <a:chExt cx="410150" cy="410150"/>
          </a:xfrm>
        </p:grpSpPr>
        <p:sp>
          <p:nvSpPr>
            <p:cNvPr id="10" name="Freeform 10"/>
            <p:cNvSpPr/>
            <p:nvPr/>
          </p:nvSpPr>
          <p:spPr>
            <a:xfrm>
              <a:off x="0" y="0"/>
              <a:ext cx="410150" cy="410150"/>
            </a:xfrm>
            <a:custGeom>
              <a:avLst/>
              <a:gdLst/>
              <a:ahLst/>
              <a:cxnLst/>
              <a:rect l="l" t="t" r="r" b="b"/>
              <a:pathLst>
                <a:path w="410150" h="410150">
                  <a:moveTo>
                    <a:pt x="0" y="0"/>
                  </a:moveTo>
                  <a:lnTo>
                    <a:pt x="410150" y="0"/>
                  </a:lnTo>
                  <a:lnTo>
                    <a:pt x="410150" y="410150"/>
                  </a:lnTo>
                  <a:lnTo>
                    <a:pt x="0" y="410150"/>
                  </a:lnTo>
                  <a:close/>
                </a:path>
              </a:pathLst>
            </a:custGeom>
            <a:solidFill>
              <a:srgbClr val="334782"/>
            </a:solidFill>
          </p:spPr>
          <p:txBody>
            <a:bodyPr/>
            <a:lstStyle/>
            <a:p>
              <a:endParaRPr lang="en-IN"/>
            </a:p>
          </p:txBody>
        </p:sp>
        <p:sp>
          <p:nvSpPr>
            <p:cNvPr id="11" name="TextBox 11"/>
            <p:cNvSpPr txBox="1"/>
            <p:nvPr/>
          </p:nvSpPr>
          <p:spPr>
            <a:xfrm>
              <a:off x="0" y="38100"/>
              <a:ext cx="410150" cy="372050"/>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6239046" y="2552977"/>
            <a:ext cx="847275" cy="1078707"/>
          </a:xfrm>
          <a:custGeom>
            <a:avLst/>
            <a:gdLst/>
            <a:ahLst/>
            <a:cxnLst/>
            <a:rect l="l" t="t" r="r" b="b"/>
            <a:pathLst>
              <a:path w="847275" h="1078707">
                <a:moveTo>
                  <a:pt x="0" y="0"/>
                </a:moveTo>
                <a:lnTo>
                  <a:pt x="847275" y="0"/>
                </a:lnTo>
                <a:lnTo>
                  <a:pt x="847275" y="1078706"/>
                </a:lnTo>
                <a:lnTo>
                  <a:pt x="0" y="1078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90500" y="133350"/>
            <a:ext cx="11026204" cy="965882"/>
          </a:xfrm>
          <a:prstGeom prst="rect">
            <a:avLst/>
          </a:prstGeom>
        </p:spPr>
        <p:txBody>
          <a:bodyPr lIns="0" tIns="0" rIns="0" bIns="0" rtlCol="0" anchor="t">
            <a:spAutoFit/>
          </a:bodyPr>
          <a:lstStyle/>
          <a:p>
            <a:pPr>
              <a:lnSpc>
                <a:spcPts val="7337"/>
              </a:lnSpc>
              <a:spcBef>
                <a:spcPct val="0"/>
              </a:spcBef>
            </a:pPr>
            <a:r>
              <a:rPr lang="en-US" sz="7265" u="sng">
                <a:solidFill>
                  <a:srgbClr val="203162"/>
                </a:solidFill>
                <a:latin typeface="Glacial Indifference Bold"/>
              </a:rPr>
              <a:t>Problem Definition</a:t>
            </a:r>
          </a:p>
        </p:txBody>
      </p:sp>
      <p:sp>
        <p:nvSpPr>
          <p:cNvPr id="14" name="TextBox 14"/>
          <p:cNvSpPr txBox="1"/>
          <p:nvPr/>
        </p:nvSpPr>
        <p:spPr>
          <a:xfrm>
            <a:off x="190500" y="1592190"/>
            <a:ext cx="13367261" cy="1370330"/>
          </a:xfrm>
          <a:prstGeom prst="rect">
            <a:avLst/>
          </a:prstGeom>
        </p:spPr>
        <p:txBody>
          <a:bodyPr lIns="0" tIns="0" rIns="0" bIns="0" rtlCol="0" anchor="t">
            <a:spAutoFit/>
          </a:bodyPr>
          <a:lstStyle/>
          <a:p>
            <a:pPr>
              <a:lnSpc>
                <a:spcPts val="3535"/>
              </a:lnSpc>
              <a:spcBef>
                <a:spcPct val="0"/>
              </a:spcBef>
            </a:pPr>
            <a:r>
              <a:rPr lang="en-US" sz="3500">
                <a:solidFill>
                  <a:srgbClr val="203162"/>
                </a:solidFill>
                <a:latin typeface="Glacial Indifference Bold"/>
              </a:rPr>
              <a:t>Project Title: An AI powered data visualizer with support for natural language Database queries and AI assisted visualization tools.</a:t>
            </a:r>
          </a:p>
        </p:txBody>
      </p:sp>
      <p:grpSp>
        <p:nvGrpSpPr>
          <p:cNvPr id="15" name="Group 15"/>
          <p:cNvGrpSpPr/>
          <p:nvPr/>
        </p:nvGrpSpPr>
        <p:grpSpPr>
          <a:xfrm>
            <a:off x="190500" y="3441144"/>
            <a:ext cx="13367261" cy="4734306"/>
            <a:chOff x="0" y="0"/>
            <a:chExt cx="3520596" cy="1246895"/>
          </a:xfrm>
        </p:grpSpPr>
        <p:sp>
          <p:nvSpPr>
            <p:cNvPr id="16" name="Freeform 16"/>
            <p:cNvSpPr/>
            <p:nvPr/>
          </p:nvSpPr>
          <p:spPr>
            <a:xfrm>
              <a:off x="0" y="0"/>
              <a:ext cx="3520596" cy="1246895"/>
            </a:xfrm>
            <a:custGeom>
              <a:avLst/>
              <a:gdLst/>
              <a:ahLst/>
              <a:cxnLst/>
              <a:rect l="l" t="t" r="r" b="b"/>
              <a:pathLst>
                <a:path w="3520596" h="1246895">
                  <a:moveTo>
                    <a:pt x="0" y="0"/>
                  </a:moveTo>
                  <a:lnTo>
                    <a:pt x="3520596" y="0"/>
                  </a:lnTo>
                  <a:lnTo>
                    <a:pt x="3520596" y="1246895"/>
                  </a:lnTo>
                  <a:lnTo>
                    <a:pt x="0" y="1246895"/>
                  </a:lnTo>
                  <a:close/>
                </a:path>
              </a:pathLst>
            </a:custGeom>
            <a:solidFill>
              <a:srgbClr val="000000">
                <a:alpha val="0"/>
              </a:srgbClr>
            </a:solidFill>
          </p:spPr>
          <p:txBody>
            <a:bodyPr/>
            <a:lstStyle/>
            <a:p>
              <a:endParaRPr lang="en-IN"/>
            </a:p>
          </p:txBody>
        </p:sp>
        <p:sp>
          <p:nvSpPr>
            <p:cNvPr id="17" name="TextBox 17"/>
            <p:cNvSpPr txBox="1"/>
            <p:nvPr/>
          </p:nvSpPr>
          <p:spPr>
            <a:xfrm>
              <a:off x="0" y="57150"/>
              <a:ext cx="3520596" cy="1189745"/>
            </a:xfrm>
            <a:prstGeom prst="rect">
              <a:avLst/>
            </a:prstGeom>
          </p:spPr>
          <p:txBody>
            <a:bodyPr lIns="50800" tIns="50800" rIns="50800" bIns="50800" rtlCol="0" anchor="ctr"/>
            <a:lstStyle/>
            <a:p>
              <a:pPr marL="755651" lvl="1" indent="-377825">
                <a:lnSpc>
                  <a:spcPts val="3535"/>
                </a:lnSpc>
                <a:buFont typeface="Arial"/>
                <a:buChar char="•"/>
              </a:pPr>
              <a:r>
                <a:rPr lang="en-US" sz="3500">
                  <a:solidFill>
                    <a:srgbClr val="203162"/>
                  </a:solidFill>
                  <a:latin typeface="Glacial Indifference Bold"/>
                </a:rPr>
                <a:t>Visualizing data in a relational database may require many intermediate steps (like exporting that data into excel) and may be slow and cumbersome without dedicated tools.</a:t>
              </a:r>
            </a:p>
            <a:p>
              <a:pPr>
                <a:lnSpc>
                  <a:spcPts val="3535"/>
                </a:lnSpc>
              </a:pPr>
              <a:endParaRPr lang="en-US" sz="3500">
                <a:solidFill>
                  <a:srgbClr val="203162"/>
                </a:solidFill>
                <a:latin typeface="Glacial Indifference Bold"/>
              </a:endParaRPr>
            </a:p>
            <a:p>
              <a:pPr marL="755651" lvl="1" indent="-377825">
                <a:lnSpc>
                  <a:spcPts val="3535"/>
                </a:lnSpc>
                <a:buFont typeface="Arial"/>
                <a:buChar char="•"/>
              </a:pPr>
              <a:r>
                <a:rPr lang="en-US" sz="3500">
                  <a:solidFill>
                    <a:srgbClr val="000000"/>
                  </a:solidFill>
                  <a:latin typeface="Glacial Indifference Bold"/>
                </a:rPr>
                <a:t>There are usually certain skill thresholds to using such software and such software may not be very accessible (ex. high pricing).</a:t>
              </a:r>
            </a:p>
            <a:p>
              <a:pPr>
                <a:lnSpc>
                  <a:spcPts val="3535"/>
                </a:lnSpc>
              </a:pPr>
              <a:endParaRPr lang="en-US" sz="3500">
                <a:solidFill>
                  <a:srgbClr val="000000"/>
                </a:solidFill>
                <a:latin typeface="Glacial Indifference Bold"/>
              </a:endParaRPr>
            </a:p>
            <a:p>
              <a:pPr marL="755651" lvl="1" indent="-377825">
                <a:lnSpc>
                  <a:spcPts val="3535"/>
                </a:lnSpc>
                <a:buFont typeface="Arial"/>
                <a:buChar char="•"/>
              </a:pPr>
              <a:r>
                <a:rPr lang="en-US" sz="3500">
                  <a:solidFill>
                    <a:srgbClr val="000000"/>
                  </a:solidFill>
                  <a:latin typeface="Glacial Indifference Bold"/>
                </a:rPr>
                <a:t>AI is an emerging field and may have applications in this regard, which is also a topic being researched on.</a:t>
              </a:r>
            </a:p>
          </p:txBody>
        </p:sp>
      </p:gr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3196039" y="0"/>
            <a:ext cx="5089225" cy="10287000"/>
            <a:chOff x="0" y="0"/>
            <a:chExt cx="1340372" cy="2709333"/>
          </a:xfrm>
        </p:grpSpPr>
        <p:sp>
          <p:nvSpPr>
            <p:cNvPr id="3" name="Freeform 3"/>
            <p:cNvSpPr/>
            <p:nvPr/>
          </p:nvSpPr>
          <p:spPr>
            <a:xfrm>
              <a:off x="0" y="0"/>
              <a:ext cx="1340372" cy="2709333"/>
            </a:xfrm>
            <a:custGeom>
              <a:avLst/>
              <a:gdLst/>
              <a:ahLst/>
              <a:cxnLst/>
              <a:rect l="l" t="t" r="r" b="b"/>
              <a:pathLst>
                <a:path w="1340372" h="2709333">
                  <a:moveTo>
                    <a:pt x="0" y="0"/>
                  </a:moveTo>
                  <a:lnTo>
                    <a:pt x="1340372" y="0"/>
                  </a:lnTo>
                  <a:lnTo>
                    <a:pt x="1340372"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340372" cy="2671233"/>
            </a:xfrm>
            <a:prstGeom prst="rect">
              <a:avLst/>
            </a:prstGeom>
          </p:spPr>
          <p:txBody>
            <a:bodyPr lIns="50800" tIns="50800" rIns="50800" bIns="50800" rtlCol="0" anchor="ctr"/>
            <a:lstStyle/>
            <a:p>
              <a:pPr algn="ctr">
                <a:lnSpc>
                  <a:spcPts val="2186"/>
                </a:lnSpc>
              </a:pPr>
              <a:endParaRPr/>
            </a:p>
          </p:txBody>
        </p:sp>
      </p:grpSp>
      <p:sp>
        <p:nvSpPr>
          <p:cNvPr id="5" name="TextBox 5"/>
          <p:cNvSpPr txBox="1"/>
          <p:nvPr/>
        </p:nvSpPr>
        <p:spPr>
          <a:xfrm>
            <a:off x="13372932" y="280987"/>
            <a:ext cx="4735439" cy="1295400"/>
          </a:xfrm>
          <a:prstGeom prst="rect">
            <a:avLst/>
          </a:prstGeom>
        </p:spPr>
        <p:txBody>
          <a:bodyPr lIns="0" tIns="0" rIns="0" bIns="0" rtlCol="0" anchor="t">
            <a:spAutoFit/>
          </a:bodyPr>
          <a:lstStyle/>
          <a:p>
            <a:pPr>
              <a:lnSpc>
                <a:spcPts val="8640"/>
              </a:lnSpc>
            </a:pPr>
            <a:r>
              <a:rPr lang="en-US" sz="7200" u="sng">
                <a:solidFill>
                  <a:srgbClr val="ABD7FF"/>
                </a:solidFill>
                <a:latin typeface="Agrandir"/>
              </a:rPr>
              <a:t>Objectives</a:t>
            </a:r>
            <a:r>
              <a:rPr lang="en-US" sz="7200">
                <a:solidFill>
                  <a:srgbClr val="ABD7FF"/>
                </a:solidFill>
                <a:latin typeface="Agrandir"/>
              </a:rPr>
              <a:t> </a:t>
            </a:r>
          </a:p>
        </p:txBody>
      </p:sp>
      <p:sp>
        <p:nvSpPr>
          <p:cNvPr id="6" name="Freeform 6"/>
          <p:cNvSpPr/>
          <p:nvPr/>
        </p:nvSpPr>
        <p:spPr>
          <a:xfrm>
            <a:off x="14935325" y="7652657"/>
            <a:ext cx="2323975" cy="2323975"/>
          </a:xfrm>
          <a:custGeom>
            <a:avLst/>
            <a:gdLst/>
            <a:ahLst/>
            <a:cxnLst/>
            <a:rect l="l" t="t" r="r" b="b"/>
            <a:pathLst>
              <a:path w="2323975" h="2323975">
                <a:moveTo>
                  <a:pt x="0" y="0"/>
                </a:moveTo>
                <a:lnTo>
                  <a:pt x="2323975" y="0"/>
                </a:lnTo>
                <a:lnTo>
                  <a:pt x="2323975" y="2323975"/>
                </a:lnTo>
                <a:lnTo>
                  <a:pt x="0" y="2323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7" name="Group 7"/>
          <p:cNvGrpSpPr/>
          <p:nvPr/>
        </p:nvGrpSpPr>
        <p:grpSpPr>
          <a:xfrm>
            <a:off x="312796" y="205931"/>
            <a:ext cx="12328225" cy="9875139"/>
            <a:chOff x="0" y="0"/>
            <a:chExt cx="3246940" cy="2600860"/>
          </a:xfrm>
        </p:grpSpPr>
        <p:sp>
          <p:nvSpPr>
            <p:cNvPr id="8" name="Freeform 8"/>
            <p:cNvSpPr/>
            <p:nvPr/>
          </p:nvSpPr>
          <p:spPr>
            <a:xfrm>
              <a:off x="0" y="0"/>
              <a:ext cx="3246940" cy="2600860"/>
            </a:xfrm>
            <a:custGeom>
              <a:avLst/>
              <a:gdLst/>
              <a:ahLst/>
              <a:cxnLst/>
              <a:rect l="l" t="t" r="r" b="b"/>
              <a:pathLst>
                <a:path w="3246940" h="2600860">
                  <a:moveTo>
                    <a:pt x="0" y="0"/>
                  </a:moveTo>
                  <a:lnTo>
                    <a:pt x="3246940" y="0"/>
                  </a:lnTo>
                  <a:lnTo>
                    <a:pt x="3246940" y="2600860"/>
                  </a:lnTo>
                  <a:lnTo>
                    <a:pt x="0" y="2600860"/>
                  </a:lnTo>
                  <a:close/>
                </a:path>
              </a:pathLst>
            </a:custGeom>
            <a:solidFill>
              <a:srgbClr val="000000">
                <a:alpha val="0"/>
              </a:srgbClr>
            </a:solidFill>
          </p:spPr>
          <p:txBody>
            <a:bodyPr/>
            <a:lstStyle/>
            <a:p>
              <a:endParaRPr lang="en-IN"/>
            </a:p>
          </p:txBody>
        </p:sp>
        <p:sp>
          <p:nvSpPr>
            <p:cNvPr id="9" name="TextBox 9"/>
            <p:cNvSpPr txBox="1"/>
            <p:nvPr/>
          </p:nvSpPr>
          <p:spPr>
            <a:xfrm>
              <a:off x="0" y="57150"/>
              <a:ext cx="3246940" cy="2543710"/>
            </a:xfrm>
            <a:prstGeom prst="rect">
              <a:avLst/>
            </a:prstGeom>
          </p:spPr>
          <p:txBody>
            <a:bodyPr lIns="50800" tIns="50800" rIns="50800" bIns="50800" rtlCol="0" anchor="ctr"/>
            <a:lstStyle/>
            <a:p>
              <a:pPr marL="863599" lvl="1" indent="-431800">
                <a:lnSpc>
                  <a:spcPts val="4039"/>
                </a:lnSpc>
                <a:buFont typeface="Arial"/>
                <a:buChar char="•"/>
              </a:pPr>
              <a:r>
                <a:rPr lang="en-US" sz="3999">
                  <a:solidFill>
                    <a:srgbClr val="203162"/>
                  </a:solidFill>
                  <a:latin typeface="Glacial Indifference Bold"/>
                </a:rPr>
                <a:t>Making an easy to use no-code SQL database visualizer with GUI.</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Integrating AI into the process to make user experience as well as development process simpler (The exact uses are mentioned in the model section).</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Providing chatbot like NLP features for user to run simple SQL queries in english</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Creating a minimal and free alternative to apps like Tableau or powerBI for students and individuals.</a:t>
              </a:r>
            </a:p>
            <a:p>
              <a:pPr>
                <a:lnSpc>
                  <a:spcPts val="4039"/>
                </a:lnSpc>
              </a:pPr>
              <a:endParaRPr lang="en-US" sz="3999">
                <a:solidFill>
                  <a:srgbClr val="203162"/>
                </a:solidFill>
                <a:latin typeface="Glacial Indifference Bold"/>
              </a:endParaRPr>
            </a:p>
            <a:p>
              <a:pPr marL="863599" lvl="1" indent="-431800">
                <a:lnSpc>
                  <a:spcPts val="4039"/>
                </a:lnSpc>
                <a:buFont typeface="Arial"/>
                <a:buChar char="•"/>
              </a:pPr>
              <a:r>
                <a:rPr lang="en-US" sz="3999">
                  <a:solidFill>
                    <a:srgbClr val="203162"/>
                  </a:solidFill>
                  <a:latin typeface="Glacial Indifference Bold"/>
                </a:rPr>
                <a:t>Acting as proof of concept that AI integration can help in this regard, and that this application of AI is only to become more relevant as AI agents improve at such a rapid pace.</a:t>
              </a: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3196039" y="0"/>
            <a:ext cx="5089225" cy="10287000"/>
            <a:chOff x="0" y="0"/>
            <a:chExt cx="1340372" cy="2709333"/>
          </a:xfrm>
        </p:grpSpPr>
        <p:sp>
          <p:nvSpPr>
            <p:cNvPr id="3" name="Freeform 3"/>
            <p:cNvSpPr/>
            <p:nvPr/>
          </p:nvSpPr>
          <p:spPr>
            <a:xfrm>
              <a:off x="0" y="0"/>
              <a:ext cx="1340372" cy="2709333"/>
            </a:xfrm>
            <a:custGeom>
              <a:avLst/>
              <a:gdLst/>
              <a:ahLst/>
              <a:cxnLst/>
              <a:rect l="l" t="t" r="r" b="b"/>
              <a:pathLst>
                <a:path w="1340372" h="2709333">
                  <a:moveTo>
                    <a:pt x="0" y="0"/>
                  </a:moveTo>
                  <a:lnTo>
                    <a:pt x="1340372" y="0"/>
                  </a:lnTo>
                  <a:lnTo>
                    <a:pt x="1340372"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340372" cy="2671233"/>
            </a:xfrm>
            <a:prstGeom prst="rect">
              <a:avLst/>
            </a:prstGeom>
          </p:spPr>
          <p:txBody>
            <a:bodyPr lIns="50800" tIns="50800" rIns="50800" bIns="50800" rtlCol="0" anchor="ctr"/>
            <a:lstStyle/>
            <a:p>
              <a:pPr algn="ctr">
                <a:lnSpc>
                  <a:spcPts val="2186"/>
                </a:lnSpc>
              </a:pPr>
              <a:endParaRPr/>
            </a:p>
          </p:txBody>
        </p:sp>
      </p:grpSp>
      <p:sp>
        <p:nvSpPr>
          <p:cNvPr id="5" name="TextBox 5"/>
          <p:cNvSpPr txBox="1"/>
          <p:nvPr/>
        </p:nvSpPr>
        <p:spPr>
          <a:xfrm>
            <a:off x="13372932" y="280987"/>
            <a:ext cx="4735439" cy="2390775"/>
          </a:xfrm>
          <a:prstGeom prst="rect">
            <a:avLst/>
          </a:prstGeom>
        </p:spPr>
        <p:txBody>
          <a:bodyPr lIns="0" tIns="0" rIns="0" bIns="0" rtlCol="0" anchor="t">
            <a:spAutoFit/>
          </a:bodyPr>
          <a:lstStyle/>
          <a:p>
            <a:pPr>
              <a:lnSpc>
                <a:spcPts val="8640"/>
              </a:lnSpc>
            </a:pPr>
            <a:r>
              <a:rPr lang="en-US" sz="7200" u="sng">
                <a:solidFill>
                  <a:srgbClr val="ABD7FF"/>
                </a:solidFill>
                <a:latin typeface="Agrandir"/>
              </a:rPr>
              <a:t>Literature Survey</a:t>
            </a:r>
          </a:p>
        </p:txBody>
      </p:sp>
      <p:sp>
        <p:nvSpPr>
          <p:cNvPr id="6" name="Freeform 6"/>
          <p:cNvSpPr/>
          <p:nvPr/>
        </p:nvSpPr>
        <p:spPr>
          <a:xfrm>
            <a:off x="14935325" y="7652657"/>
            <a:ext cx="2323975" cy="2323975"/>
          </a:xfrm>
          <a:custGeom>
            <a:avLst/>
            <a:gdLst/>
            <a:ahLst/>
            <a:cxnLst/>
            <a:rect l="l" t="t" r="r" b="b"/>
            <a:pathLst>
              <a:path w="2323975" h="2323975">
                <a:moveTo>
                  <a:pt x="0" y="0"/>
                </a:moveTo>
                <a:lnTo>
                  <a:pt x="2323975" y="0"/>
                </a:lnTo>
                <a:lnTo>
                  <a:pt x="2323975" y="2323975"/>
                </a:lnTo>
                <a:lnTo>
                  <a:pt x="0" y="2323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7" name="Group 7"/>
          <p:cNvGrpSpPr/>
          <p:nvPr/>
        </p:nvGrpSpPr>
        <p:grpSpPr>
          <a:xfrm>
            <a:off x="0" y="0"/>
            <a:ext cx="12328225" cy="10379964"/>
            <a:chOff x="0" y="0"/>
            <a:chExt cx="3246940" cy="2733818"/>
          </a:xfrm>
        </p:grpSpPr>
        <p:sp>
          <p:nvSpPr>
            <p:cNvPr id="8" name="Freeform 8"/>
            <p:cNvSpPr/>
            <p:nvPr/>
          </p:nvSpPr>
          <p:spPr>
            <a:xfrm>
              <a:off x="0" y="0"/>
              <a:ext cx="3246940" cy="2733818"/>
            </a:xfrm>
            <a:custGeom>
              <a:avLst/>
              <a:gdLst/>
              <a:ahLst/>
              <a:cxnLst/>
              <a:rect l="l" t="t" r="r" b="b"/>
              <a:pathLst>
                <a:path w="3246940" h="2733818">
                  <a:moveTo>
                    <a:pt x="0" y="0"/>
                  </a:moveTo>
                  <a:lnTo>
                    <a:pt x="3246940" y="0"/>
                  </a:lnTo>
                  <a:lnTo>
                    <a:pt x="3246940" y="2733818"/>
                  </a:lnTo>
                  <a:lnTo>
                    <a:pt x="0" y="2733818"/>
                  </a:lnTo>
                  <a:close/>
                </a:path>
              </a:pathLst>
            </a:custGeom>
            <a:solidFill>
              <a:srgbClr val="000000">
                <a:alpha val="0"/>
              </a:srgbClr>
            </a:solidFill>
          </p:spPr>
          <p:txBody>
            <a:bodyPr/>
            <a:lstStyle/>
            <a:p>
              <a:endParaRPr lang="en-IN"/>
            </a:p>
          </p:txBody>
        </p:sp>
        <p:sp>
          <p:nvSpPr>
            <p:cNvPr id="9" name="TextBox 9"/>
            <p:cNvSpPr txBox="1"/>
            <p:nvPr/>
          </p:nvSpPr>
          <p:spPr>
            <a:xfrm>
              <a:off x="0" y="57150"/>
              <a:ext cx="3246940" cy="2676668"/>
            </a:xfrm>
            <a:prstGeom prst="rect">
              <a:avLst/>
            </a:prstGeom>
          </p:spPr>
          <p:txBody>
            <a:bodyPr lIns="50800" tIns="50800" rIns="50800" bIns="50800" rtlCol="0" anchor="ctr"/>
            <a:lstStyle/>
            <a:p>
              <a:pPr marL="863599" lvl="1" indent="-431800">
                <a:lnSpc>
                  <a:spcPts val="4039"/>
                </a:lnSpc>
                <a:buFont typeface="Arial"/>
                <a:buChar char="•"/>
              </a:pPr>
              <a:r>
                <a:rPr lang="en-US" sz="3999">
                  <a:solidFill>
                    <a:srgbClr val="000000"/>
                  </a:solidFill>
                  <a:latin typeface="Glacial Indifference Bold"/>
                </a:rPr>
                <a:t>All Papers cited focus on using data to uncover valuable insights and they also help us to explore AI techniques to create and analyze data visualizations.</a:t>
              </a:r>
            </a:p>
            <a:p>
              <a:pPr>
                <a:lnSpc>
                  <a:spcPts val="4039"/>
                </a:lnSpc>
              </a:pPr>
              <a:endParaRPr lang="en-US" sz="3999">
                <a:solidFill>
                  <a:srgbClr val="000000"/>
                </a:solidFill>
                <a:latin typeface="Glacial Indifference Bold"/>
              </a:endParaRPr>
            </a:p>
            <a:p>
              <a:pPr marL="863599" lvl="1" indent="-431800">
                <a:lnSpc>
                  <a:spcPts val="4039"/>
                </a:lnSpc>
                <a:buFont typeface="Arial"/>
                <a:buChar char="•"/>
              </a:pPr>
              <a:r>
                <a:rPr lang="en-US" sz="3999">
                  <a:solidFill>
                    <a:srgbClr val="000000"/>
                  </a:solidFill>
                  <a:latin typeface="Glacial Indifference Bold"/>
                </a:rPr>
                <a:t>A stark increase in the number of AI related papers about visualizations can be seen after 2018, primarily due to the advent of AI in recent years it’s surge in popularity.</a:t>
              </a:r>
            </a:p>
            <a:p>
              <a:pPr>
                <a:lnSpc>
                  <a:spcPts val="4039"/>
                </a:lnSpc>
              </a:pPr>
              <a:endParaRPr lang="en-US" sz="3999">
                <a:solidFill>
                  <a:srgbClr val="000000"/>
                </a:solidFill>
                <a:latin typeface="Glacial Indifference Bold"/>
              </a:endParaRPr>
            </a:p>
            <a:p>
              <a:pPr marL="863599" lvl="1" indent="-431800">
                <a:lnSpc>
                  <a:spcPts val="4039"/>
                </a:lnSpc>
                <a:buFont typeface="Arial"/>
                <a:buChar char="•"/>
              </a:pPr>
              <a:r>
                <a:rPr lang="en-US" sz="3999">
                  <a:solidFill>
                    <a:srgbClr val="000000"/>
                  </a:solidFill>
                  <a:latin typeface="Glacial Indifference Bold"/>
                </a:rPr>
                <a:t>Papers talk about different ways AI could assist in this domain, like translating queries across languages, providing approximate visualizations using AI to improve performance at the cost of accuracy, etc.</a:t>
              </a:r>
            </a:p>
            <a:p>
              <a:pPr>
                <a:lnSpc>
                  <a:spcPts val="4039"/>
                </a:lnSpc>
              </a:pPr>
              <a:endParaRPr lang="en-US" sz="3999">
                <a:solidFill>
                  <a:srgbClr val="000000"/>
                </a:solidFill>
                <a:latin typeface="Glacial Indifference Bold"/>
              </a:endParaRPr>
            </a:p>
            <a:p>
              <a:pPr marL="863599" lvl="1" indent="-431800">
                <a:lnSpc>
                  <a:spcPts val="4039"/>
                </a:lnSpc>
                <a:buFont typeface="Arial"/>
                <a:buChar char="•"/>
              </a:pPr>
              <a:r>
                <a:rPr lang="en-US" sz="3999">
                  <a:solidFill>
                    <a:srgbClr val="000000"/>
                  </a:solidFill>
                  <a:latin typeface="Glacial Indifference Bold"/>
                </a:rPr>
                <a:t>A stark focus is on Improving existing visualizations with AI techniques.</a:t>
              </a:r>
            </a:p>
            <a:p>
              <a:pPr>
                <a:lnSpc>
                  <a:spcPts val="4039"/>
                </a:lnSpc>
              </a:pPr>
              <a:endParaRPr lang="en-US" sz="3999">
                <a:solidFill>
                  <a:srgbClr val="000000"/>
                </a:solidFill>
                <a:latin typeface="Glacial Indifference Bold"/>
              </a:endParaRPr>
            </a:p>
            <a:p>
              <a:pPr>
                <a:lnSpc>
                  <a:spcPts val="4039"/>
                </a:lnSpc>
              </a:pPr>
              <a:r>
                <a:rPr lang="en-US" sz="3999">
                  <a:solidFill>
                    <a:srgbClr val="000000"/>
                  </a:solidFill>
                  <a:latin typeface="Glacial Indifference Bold"/>
                </a:rPr>
                <a:t> </a:t>
              </a:r>
            </a:p>
          </p:txBody>
        </p:sp>
      </p:gr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486017" cy="10287000"/>
            <a:chOff x="0" y="0"/>
            <a:chExt cx="1444877" cy="2709333"/>
          </a:xfrm>
        </p:grpSpPr>
        <p:sp>
          <p:nvSpPr>
            <p:cNvPr id="3" name="Freeform 3"/>
            <p:cNvSpPr/>
            <p:nvPr/>
          </p:nvSpPr>
          <p:spPr>
            <a:xfrm>
              <a:off x="0" y="0"/>
              <a:ext cx="1444877" cy="2709333"/>
            </a:xfrm>
            <a:custGeom>
              <a:avLst/>
              <a:gdLst/>
              <a:ahLst/>
              <a:cxnLst/>
              <a:rect l="l" t="t" r="r" b="b"/>
              <a:pathLst>
                <a:path w="1444877" h="2709333">
                  <a:moveTo>
                    <a:pt x="0" y="0"/>
                  </a:moveTo>
                  <a:lnTo>
                    <a:pt x="1444877" y="0"/>
                  </a:lnTo>
                  <a:lnTo>
                    <a:pt x="1444877"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444877"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6169911" y="321523"/>
            <a:ext cx="10204301" cy="4642303"/>
          </a:xfrm>
          <a:custGeom>
            <a:avLst/>
            <a:gdLst/>
            <a:ahLst/>
            <a:cxnLst/>
            <a:rect l="l" t="t" r="r" b="b"/>
            <a:pathLst>
              <a:path w="10204301" h="4642303">
                <a:moveTo>
                  <a:pt x="0" y="0"/>
                </a:moveTo>
                <a:lnTo>
                  <a:pt x="10204301" y="0"/>
                </a:lnTo>
                <a:lnTo>
                  <a:pt x="10204301" y="4642303"/>
                </a:lnTo>
                <a:lnTo>
                  <a:pt x="0" y="4642303"/>
                </a:lnTo>
                <a:lnTo>
                  <a:pt x="0" y="0"/>
                </a:lnTo>
                <a:close/>
              </a:path>
            </a:pathLst>
          </a:custGeom>
          <a:blipFill>
            <a:blip r:embed="rId2"/>
            <a:stretch>
              <a:fillRect l="-9975" t="-56383" r="-29238" b="-15661"/>
            </a:stretch>
          </a:blipFill>
        </p:spPr>
        <p:txBody>
          <a:bodyPr/>
          <a:lstStyle/>
          <a:p>
            <a:endParaRPr lang="en-IN"/>
          </a:p>
        </p:txBody>
      </p:sp>
      <p:sp>
        <p:nvSpPr>
          <p:cNvPr id="6" name="Freeform 6"/>
          <p:cNvSpPr/>
          <p:nvPr/>
        </p:nvSpPr>
        <p:spPr>
          <a:xfrm>
            <a:off x="7195753" y="5391035"/>
            <a:ext cx="8513164" cy="4279437"/>
          </a:xfrm>
          <a:custGeom>
            <a:avLst/>
            <a:gdLst/>
            <a:ahLst/>
            <a:cxnLst/>
            <a:rect l="l" t="t" r="r" b="b"/>
            <a:pathLst>
              <a:path w="8513164" h="4279437">
                <a:moveTo>
                  <a:pt x="0" y="0"/>
                </a:moveTo>
                <a:lnTo>
                  <a:pt x="8513163" y="0"/>
                </a:lnTo>
                <a:lnTo>
                  <a:pt x="8513163" y="4279437"/>
                </a:lnTo>
                <a:lnTo>
                  <a:pt x="0" y="4279437"/>
                </a:lnTo>
                <a:lnTo>
                  <a:pt x="0" y="0"/>
                </a:lnTo>
                <a:close/>
              </a:path>
            </a:pathLst>
          </a:custGeom>
          <a:blipFill>
            <a:blip r:embed="rId3"/>
            <a:stretch>
              <a:fillRect l="-11780" t="-67378" r="-52277" b="-16112"/>
            </a:stretch>
          </a:blipFill>
        </p:spPr>
        <p:txBody>
          <a:bodyPr/>
          <a:lstStyle/>
          <a:p>
            <a:endParaRPr lang="en-IN"/>
          </a:p>
        </p:txBody>
      </p:sp>
      <p:sp>
        <p:nvSpPr>
          <p:cNvPr id="7" name="TextBox 7"/>
          <p:cNvSpPr txBox="1"/>
          <p:nvPr/>
        </p:nvSpPr>
        <p:spPr>
          <a:xfrm>
            <a:off x="185777" y="197698"/>
            <a:ext cx="4888110" cy="2046979"/>
          </a:xfrm>
          <a:prstGeom prst="rect">
            <a:avLst/>
          </a:prstGeom>
        </p:spPr>
        <p:txBody>
          <a:bodyPr lIns="0" tIns="0" rIns="0" bIns="0" rtlCol="0" anchor="t">
            <a:spAutoFit/>
          </a:bodyPr>
          <a:lstStyle/>
          <a:p>
            <a:pPr>
              <a:lnSpc>
                <a:spcPts val="7276"/>
              </a:lnSpc>
            </a:pPr>
            <a:r>
              <a:rPr lang="en-US" sz="6614">
                <a:solidFill>
                  <a:srgbClr val="ABD7FF"/>
                </a:solidFill>
                <a:latin typeface="Agrandir Bold"/>
              </a:rPr>
              <a:t>Market Survey</a:t>
            </a:r>
          </a:p>
        </p:txBody>
      </p:sp>
      <p:sp>
        <p:nvSpPr>
          <p:cNvPr id="8" name="TextBox 8"/>
          <p:cNvSpPr txBox="1"/>
          <p:nvPr/>
        </p:nvSpPr>
        <p:spPr>
          <a:xfrm>
            <a:off x="317196" y="4925726"/>
            <a:ext cx="4625272" cy="3947160"/>
          </a:xfrm>
          <a:prstGeom prst="rect">
            <a:avLst/>
          </a:prstGeom>
        </p:spPr>
        <p:txBody>
          <a:bodyPr lIns="0" tIns="0" rIns="0" bIns="0" rtlCol="0" anchor="t">
            <a:spAutoFit/>
          </a:bodyPr>
          <a:lstStyle/>
          <a:p>
            <a:pPr marL="582928" lvl="1" indent="-291464">
              <a:lnSpc>
                <a:spcPts val="3509"/>
              </a:lnSpc>
              <a:buFont typeface="Arial"/>
              <a:buChar char="•"/>
            </a:pPr>
            <a:r>
              <a:rPr lang="en-US" sz="2699">
                <a:solidFill>
                  <a:srgbClr val="F8F6F1"/>
                </a:solidFill>
                <a:latin typeface="Quicksand Bold"/>
              </a:rPr>
              <a:t>Most of the students prefered visualization over basic text.</a:t>
            </a:r>
          </a:p>
          <a:p>
            <a:pPr>
              <a:lnSpc>
                <a:spcPts val="3509"/>
              </a:lnSpc>
            </a:pPr>
            <a:endParaRPr lang="en-US" sz="2699">
              <a:solidFill>
                <a:srgbClr val="F8F6F1"/>
              </a:solidFill>
              <a:latin typeface="Quicksand Bold"/>
            </a:endParaRPr>
          </a:p>
          <a:p>
            <a:pPr>
              <a:lnSpc>
                <a:spcPts val="3509"/>
              </a:lnSpc>
            </a:pPr>
            <a:endParaRPr lang="en-US" sz="2699">
              <a:solidFill>
                <a:srgbClr val="F8F6F1"/>
              </a:solidFill>
              <a:latin typeface="Quicksand Bold"/>
            </a:endParaRPr>
          </a:p>
          <a:p>
            <a:pPr marL="582928" lvl="1" indent="-291464">
              <a:lnSpc>
                <a:spcPts val="3509"/>
              </a:lnSpc>
              <a:buFont typeface="Arial"/>
              <a:buChar char="•"/>
            </a:pPr>
            <a:r>
              <a:rPr lang="en-US" sz="2699">
                <a:solidFill>
                  <a:srgbClr val="F8F6F1"/>
                </a:solidFill>
                <a:latin typeface="Quicksand Bold"/>
              </a:rPr>
              <a:t>Most of students feel at ease when writing queries in natural language</a:t>
            </a:r>
          </a:p>
        </p:txBody>
      </p:sp>
      <p:sp>
        <p:nvSpPr>
          <p:cNvPr id="9" name="TextBox 9"/>
          <p:cNvSpPr txBox="1"/>
          <p:nvPr/>
        </p:nvSpPr>
        <p:spPr>
          <a:xfrm>
            <a:off x="185777" y="2980046"/>
            <a:ext cx="4625272" cy="1210310"/>
          </a:xfrm>
          <a:prstGeom prst="rect">
            <a:avLst/>
          </a:prstGeom>
        </p:spPr>
        <p:txBody>
          <a:bodyPr lIns="0" tIns="0" rIns="0" bIns="0" rtlCol="0" anchor="t">
            <a:spAutoFit/>
          </a:bodyPr>
          <a:lstStyle/>
          <a:p>
            <a:pPr>
              <a:lnSpc>
                <a:spcPts val="4809"/>
              </a:lnSpc>
            </a:pPr>
            <a:r>
              <a:rPr lang="en-US" sz="3699">
                <a:solidFill>
                  <a:srgbClr val="F8F6F1"/>
                </a:solidFill>
                <a:latin typeface="Quicksand Bold"/>
              </a:rPr>
              <a:t>Market survey inferences:</a:t>
            </a:r>
          </a:p>
        </p:txBody>
      </p:sp>
      <p:pic>
        <p:nvPicPr>
          <p:cNvPr id="10" name="Picture 10"/>
          <p:cNvPicPr>
            <a:picLocks noChangeAspect="1"/>
          </p:cNvPicPr>
          <p:nvPr/>
        </p:nvPicPr>
        <p:blipFill>
          <a:blip r:embed="rId4"/>
          <a:stretch>
            <a:fillRect/>
          </a:stretch>
        </p:blipFill>
        <p:spPr>
          <a:xfrm>
            <a:off x="3618386" y="455064"/>
            <a:ext cx="1795638" cy="1656073"/>
          </a:xfrm>
          <a:prstGeom prst="rect">
            <a:avLst/>
          </a:prstGeom>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486017" cy="10287000"/>
            <a:chOff x="0" y="0"/>
            <a:chExt cx="1444877" cy="2709333"/>
          </a:xfrm>
        </p:grpSpPr>
        <p:sp>
          <p:nvSpPr>
            <p:cNvPr id="3" name="Freeform 3"/>
            <p:cNvSpPr/>
            <p:nvPr/>
          </p:nvSpPr>
          <p:spPr>
            <a:xfrm>
              <a:off x="0" y="0"/>
              <a:ext cx="1444877" cy="2709333"/>
            </a:xfrm>
            <a:custGeom>
              <a:avLst/>
              <a:gdLst/>
              <a:ahLst/>
              <a:cxnLst/>
              <a:rect l="l" t="t" r="r" b="b"/>
              <a:pathLst>
                <a:path w="1444877" h="2709333">
                  <a:moveTo>
                    <a:pt x="0" y="0"/>
                  </a:moveTo>
                  <a:lnTo>
                    <a:pt x="1444877" y="0"/>
                  </a:lnTo>
                  <a:lnTo>
                    <a:pt x="1444877"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444877"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6627330" y="212251"/>
            <a:ext cx="9989880" cy="3535661"/>
          </a:xfrm>
          <a:custGeom>
            <a:avLst/>
            <a:gdLst/>
            <a:ahLst/>
            <a:cxnLst/>
            <a:rect l="l" t="t" r="r" b="b"/>
            <a:pathLst>
              <a:path w="9989880" h="3535661">
                <a:moveTo>
                  <a:pt x="0" y="0"/>
                </a:moveTo>
                <a:lnTo>
                  <a:pt x="9989880" y="0"/>
                </a:lnTo>
                <a:lnTo>
                  <a:pt x="9989880" y="3535661"/>
                </a:lnTo>
                <a:lnTo>
                  <a:pt x="0" y="3535661"/>
                </a:lnTo>
                <a:lnTo>
                  <a:pt x="0" y="0"/>
                </a:lnTo>
                <a:close/>
              </a:path>
            </a:pathLst>
          </a:custGeom>
          <a:blipFill>
            <a:blip r:embed="rId2"/>
            <a:stretch>
              <a:fillRect l="-11885" t="-125427" r="-52526" b="-35748"/>
            </a:stretch>
          </a:blipFill>
        </p:spPr>
        <p:txBody>
          <a:bodyPr/>
          <a:lstStyle/>
          <a:p>
            <a:endParaRPr lang="en-IN"/>
          </a:p>
        </p:txBody>
      </p:sp>
      <p:sp>
        <p:nvSpPr>
          <p:cNvPr id="6" name="Freeform 6"/>
          <p:cNvSpPr/>
          <p:nvPr/>
        </p:nvSpPr>
        <p:spPr>
          <a:xfrm>
            <a:off x="7125309" y="3940608"/>
            <a:ext cx="8993922" cy="6164278"/>
          </a:xfrm>
          <a:custGeom>
            <a:avLst/>
            <a:gdLst/>
            <a:ahLst/>
            <a:cxnLst/>
            <a:rect l="l" t="t" r="r" b="b"/>
            <a:pathLst>
              <a:path w="8993922" h="6164278">
                <a:moveTo>
                  <a:pt x="0" y="0"/>
                </a:moveTo>
                <a:lnTo>
                  <a:pt x="8993922" y="0"/>
                </a:lnTo>
                <a:lnTo>
                  <a:pt x="8993922" y="6164278"/>
                </a:lnTo>
                <a:lnTo>
                  <a:pt x="0" y="6164278"/>
                </a:lnTo>
                <a:lnTo>
                  <a:pt x="0" y="0"/>
                </a:lnTo>
                <a:close/>
              </a:path>
            </a:pathLst>
          </a:custGeom>
          <a:blipFill>
            <a:blip r:embed="rId3"/>
            <a:stretch>
              <a:fillRect l="-12673" t="-15817" r="-28514"/>
            </a:stretch>
          </a:blipFill>
        </p:spPr>
        <p:txBody>
          <a:bodyPr/>
          <a:lstStyle/>
          <a:p>
            <a:endParaRPr lang="en-IN"/>
          </a:p>
        </p:txBody>
      </p:sp>
      <p:sp>
        <p:nvSpPr>
          <p:cNvPr id="7" name="TextBox 7"/>
          <p:cNvSpPr txBox="1"/>
          <p:nvPr/>
        </p:nvSpPr>
        <p:spPr>
          <a:xfrm>
            <a:off x="430372" y="2977243"/>
            <a:ext cx="4625272" cy="4848225"/>
          </a:xfrm>
          <a:prstGeom prst="rect">
            <a:avLst/>
          </a:prstGeom>
        </p:spPr>
        <p:txBody>
          <a:bodyPr lIns="0" tIns="0" rIns="0" bIns="0" rtlCol="0" anchor="t">
            <a:spAutoFit/>
          </a:bodyPr>
          <a:lstStyle/>
          <a:p>
            <a:pPr marL="647697" lvl="1" indent="-323848">
              <a:lnSpc>
                <a:spcPts val="3899"/>
              </a:lnSpc>
              <a:buFont typeface="Arial"/>
              <a:buChar char="•"/>
            </a:pPr>
            <a:r>
              <a:rPr lang="en-US" sz="2999">
                <a:solidFill>
                  <a:srgbClr val="F8F6F1"/>
                </a:solidFill>
                <a:latin typeface="Quicksand Bold"/>
              </a:rPr>
              <a:t>Many students found visualizing SQL databases difficult</a:t>
            </a:r>
          </a:p>
          <a:p>
            <a:pPr>
              <a:lnSpc>
                <a:spcPts val="3899"/>
              </a:lnSpc>
            </a:pPr>
            <a:endParaRPr lang="en-US" sz="2999">
              <a:solidFill>
                <a:srgbClr val="F8F6F1"/>
              </a:solidFill>
              <a:latin typeface="Quicksand Bold"/>
            </a:endParaRPr>
          </a:p>
          <a:p>
            <a:pPr>
              <a:lnSpc>
                <a:spcPts val="3899"/>
              </a:lnSpc>
            </a:pPr>
            <a:endParaRPr lang="en-US" sz="2999">
              <a:solidFill>
                <a:srgbClr val="F8F6F1"/>
              </a:solidFill>
              <a:latin typeface="Quicksand Bold"/>
            </a:endParaRPr>
          </a:p>
          <a:p>
            <a:pPr>
              <a:lnSpc>
                <a:spcPts val="3899"/>
              </a:lnSpc>
            </a:pPr>
            <a:endParaRPr lang="en-US" sz="2999">
              <a:solidFill>
                <a:srgbClr val="F8F6F1"/>
              </a:solidFill>
              <a:latin typeface="Quicksand Bold"/>
            </a:endParaRPr>
          </a:p>
          <a:p>
            <a:pPr marL="647697" lvl="1" indent="-323848">
              <a:lnSpc>
                <a:spcPts val="3899"/>
              </a:lnSpc>
              <a:buFont typeface="Arial"/>
              <a:buChar char="•"/>
            </a:pPr>
            <a:r>
              <a:rPr lang="en-US" sz="2999">
                <a:solidFill>
                  <a:srgbClr val="F8F6F1"/>
                </a:solidFill>
                <a:latin typeface="Quicksand Bold"/>
              </a:rPr>
              <a:t>DBWiz provides many features requested by students</a:t>
            </a:r>
          </a:p>
        </p:txBody>
      </p:sp>
      <p:pic>
        <p:nvPicPr>
          <p:cNvPr id="8" name="Picture 8"/>
          <p:cNvPicPr>
            <a:picLocks noChangeAspect="1"/>
          </p:cNvPicPr>
          <p:nvPr/>
        </p:nvPicPr>
        <p:blipFill>
          <a:blip r:embed="rId4"/>
          <a:stretch>
            <a:fillRect/>
          </a:stretch>
        </p:blipFill>
        <p:spPr>
          <a:xfrm>
            <a:off x="1477544" y="164626"/>
            <a:ext cx="2530928" cy="25309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12124741" y="0"/>
            <a:ext cx="6160523" cy="10287000"/>
            <a:chOff x="0" y="0"/>
            <a:chExt cx="1622524" cy="2709333"/>
          </a:xfrm>
        </p:grpSpPr>
        <p:sp>
          <p:nvSpPr>
            <p:cNvPr id="3" name="Freeform 3"/>
            <p:cNvSpPr/>
            <p:nvPr/>
          </p:nvSpPr>
          <p:spPr>
            <a:xfrm>
              <a:off x="0" y="0"/>
              <a:ext cx="1622525" cy="2709333"/>
            </a:xfrm>
            <a:custGeom>
              <a:avLst/>
              <a:gdLst/>
              <a:ahLst/>
              <a:cxnLst/>
              <a:rect l="l" t="t" r="r" b="b"/>
              <a:pathLst>
                <a:path w="1622525" h="2709333">
                  <a:moveTo>
                    <a:pt x="0" y="0"/>
                  </a:moveTo>
                  <a:lnTo>
                    <a:pt x="1622525" y="0"/>
                  </a:lnTo>
                  <a:lnTo>
                    <a:pt x="1622525" y="2709333"/>
                  </a:lnTo>
                  <a:lnTo>
                    <a:pt x="0" y="2709333"/>
                  </a:lnTo>
                  <a:close/>
                </a:path>
              </a:pathLst>
            </a:custGeom>
            <a:solidFill>
              <a:srgbClr val="203162"/>
            </a:solidFill>
          </p:spPr>
          <p:txBody>
            <a:bodyPr/>
            <a:lstStyle/>
            <a:p>
              <a:endParaRPr lang="en-IN"/>
            </a:p>
          </p:txBody>
        </p:sp>
        <p:sp>
          <p:nvSpPr>
            <p:cNvPr id="4" name="TextBox 4"/>
            <p:cNvSpPr txBox="1"/>
            <p:nvPr/>
          </p:nvSpPr>
          <p:spPr>
            <a:xfrm>
              <a:off x="0" y="38100"/>
              <a:ext cx="1622524" cy="2671233"/>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4455370" y="6478027"/>
            <a:ext cx="1672753" cy="1612872"/>
          </a:xfrm>
          <a:custGeom>
            <a:avLst/>
            <a:gdLst/>
            <a:ahLst/>
            <a:cxnLst/>
            <a:rect l="l" t="t" r="r" b="b"/>
            <a:pathLst>
              <a:path w="1672753" h="1612872">
                <a:moveTo>
                  <a:pt x="0" y="0"/>
                </a:moveTo>
                <a:lnTo>
                  <a:pt x="1672753" y="0"/>
                </a:lnTo>
                <a:lnTo>
                  <a:pt x="1672753" y="1612872"/>
                </a:lnTo>
                <a:lnTo>
                  <a:pt x="0" y="1612872"/>
                </a:lnTo>
                <a:lnTo>
                  <a:pt x="0" y="0"/>
                </a:lnTo>
                <a:close/>
              </a:path>
            </a:pathLst>
          </a:custGeom>
          <a:blipFill>
            <a:blip r:embed="rId2">
              <a:extLst>
                <a:ext uri="{96DAC541-7B7A-43D3-8B79-37D633B846F1}">
                  <asvg:svgBlip xmlns:asvg="http://schemas.microsoft.com/office/drawing/2016/SVG/main" r:embed="rId3"/>
                </a:ext>
              </a:extLst>
            </a:blip>
            <a:stretch>
              <a:fillRect t="-5488"/>
            </a:stretch>
          </a:blipFill>
        </p:spPr>
        <p:txBody>
          <a:bodyPr/>
          <a:lstStyle/>
          <a:p>
            <a:endParaRPr lang="en-IN"/>
          </a:p>
        </p:txBody>
      </p:sp>
      <p:grpSp>
        <p:nvGrpSpPr>
          <p:cNvPr id="6" name="Group 6"/>
          <p:cNvGrpSpPr/>
          <p:nvPr/>
        </p:nvGrpSpPr>
        <p:grpSpPr>
          <a:xfrm>
            <a:off x="16099260" y="4878366"/>
            <a:ext cx="1614002" cy="161400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610"/>
            </a:solidFill>
          </p:spPr>
          <p:txBody>
            <a:bodyPr/>
            <a:lstStyle/>
            <a:p>
              <a:endParaRPr lang="en-IN"/>
            </a:p>
          </p:txBody>
        </p:sp>
        <p:sp>
          <p:nvSpPr>
            <p:cNvPr id="8" name="TextBox 8"/>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grpSp>
        <p:nvGrpSpPr>
          <p:cNvPr id="9" name="Group 9"/>
          <p:cNvGrpSpPr/>
          <p:nvPr/>
        </p:nvGrpSpPr>
        <p:grpSpPr>
          <a:xfrm>
            <a:off x="12870118" y="8123741"/>
            <a:ext cx="1607237" cy="16072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9A28D"/>
            </a:solidFill>
          </p:spPr>
          <p:txBody>
            <a:bodyPr/>
            <a:lstStyle/>
            <a:p>
              <a:endParaRPr lang="en-IN"/>
            </a:p>
          </p:txBody>
        </p:sp>
        <p:sp>
          <p:nvSpPr>
            <p:cNvPr id="11" name="TextBox 11"/>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2" name="Group 12"/>
          <p:cNvGrpSpPr/>
          <p:nvPr/>
        </p:nvGrpSpPr>
        <p:grpSpPr>
          <a:xfrm>
            <a:off x="1028700" y="1028700"/>
            <a:ext cx="4810175" cy="945527"/>
            <a:chOff x="0" y="0"/>
            <a:chExt cx="1266877" cy="249028"/>
          </a:xfrm>
        </p:grpSpPr>
        <p:sp>
          <p:nvSpPr>
            <p:cNvPr id="13" name="Freeform 13"/>
            <p:cNvSpPr/>
            <p:nvPr/>
          </p:nvSpPr>
          <p:spPr>
            <a:xfrm>
              <a:off x="0" y="0"/>
              <a:ext cx="1266877" cy="249028"/>
            </a:xfrm>
            <a:custGeom>
              <a:avLst/>
              <a:gdLst/>
              <a:ahLst/>
              <a:cxnLst/>
              <a:rect l="l" t="t" r="r" b="b"/>
              <a:pathLst>
                <a:path w="1266877" h="249028">
                  <a:moveTo>
                    <a:pt x="124514" y="0"/>
                  </a:moveTo>
                  <a:lnTo>
                    <a:pt x="1142364" y="0"/>
                  </a:lnTo>
                  <a:cubicBezTo>
                    <a:pt x="1211131" y="0"/>
                    <a:pt x="1266877" y="55747"/>
                    <a:pt x="1266877" y="124514"/>
                  </a:cubicBezTo>
                  <a:lnTo>
                    <a:pt x="1266877" y="124514"/>
                  </a:lnTo>
                  <a:cubicBezTo>
                    <a:pt x="1266877" y="157537"/>
                    <a:pt x="1253759" y="189207"/>
                    <a:pt x="1230408" y="212558"/>
                  </a:cubicBezTo>
                  <a:cubicBezTo>
                    <a:pt x="1207057" y="235909"/>
                    <a:pt x="1175387" y="249028"/>
                    <a:pt x="1142364" y="249028"/>
                  </a:cubicBezTo>
                  <a:lnTo>
                    <a:pt x="124514" y="249028"/>
                  </a:lnTo>
                  <a:cubicBezTo>
                    <a:pt x="55747" y="249028"/>
                    <a:pt x="0" y="193281"/>
                    <a:pt x="0" y="124514"/>
                  </a:cubicBezTo>
                  <a:lnTo>
                    <a:pt x="0" y="124514"/>
                  </a:lnTo>
                  <a:cubicBezTo>
                    <a:pt x="0" y="55747"/>
                    <a:pt x="55747" y="0"/>
                    <a:pt x="124514" y="0"/>
                  </a:cubicBezTo>
                  <a:close/>
                </a:path>
              </a:pathLst>
            </a:custGeom>
            <a:solidFill>
              <a:srgbClr val="86C2F8"/>
            </a:solidFill>
          </p:spPr>
          <p:txBody>
            <a:bodyPr/>
            <a:lstStyle/>
            <a:p>
              <a:endParaRPr lang="en-IN"/>
            </a:p>
          </p:txBody>
        </p:sp>
        <p:sp>
          <p:nvSpPr>
            <p:cNvPr id="14" name="TextBox 14"/>
            <p:cNvSpPr txBox="1"/>
            <p:nvPr/>
          </p:nvSpPr>
          <p:spPr>
            <a:xfrm>
              <a:off x="0" y="47625"/>
              <a:ext cx="1266877" cy="201403"/>
            </a:xfrm>
            <a:prstGeom prst="rect">
              <a:avLst/>
            </a:prstGeom>
          </p:spPr>
          <p:txBody>
            <a:bodyPr lIns="50800" tIns="50800" rIns="50800" bIns="50800" rtlCol="0" anchor="ctr"/>
            <a:lstStyle/>
            <a:p>
              <a:pPr algn="ctr">
                <a:lnSpc>
                  <a:spcPts val="3030"/>
                </a:lnSpc>
              </a:pPr>
              <a:r>
                <a:rPr lang="en-US" sz="3000">
                  <a:solidFill>
                    <a:srgbClr val="203162"/>
                  </a:solidFill>
                  <a:latin typeface="Quicksand Bold"/>
                </a:rPr>
                <a:t>Tech Stack</a:t>
              </a:r>
            </a:p>
          </p:txBody>
        </p:sp>
      </p:grpSp>
      <p:grpSp>
        <p:nvGrpSpPr>
          <p:cNvPr id="15" name="Group 15"/>
          <p:cNvGrpSpPr/>
          <p:nvPr/>
        </p:nvGrpSpPr>
        <p:grpSpPr>
          <a:xfrm>
            <a:off x="16117434" y="8090899"/>
            <a:ext cx="1619638" cy="1662064"/>
            <a:chOff x="0" y="0"/>
            <a:chExt cx="880058" cy="903111"/>
          </a:xfrm>
        </p:grpSpPr>
        <p:sp>
          <p:nvSpPr>
            <p:cNvPr id="16" name="Freeform 16"/>
            <p:cNvSpPr/>
            <p:nvPr/>
          </p:nvSpPr>
          <p:spPr>
            <a:xfrm>
              <a:off x="0" y="0"/>
              <a:ext cx="880058" cy="903111"/>
            </a:xfrm>
            <a:custGeom>
              <a:avLst/>
              <a:gdLst/>
              <a:ahLst/>
              <a:cxnLst/>
              <a:rect l="l" t="t" r="r" b="b"/>
              <a:pathLst>
                <a:path w="880058" h="903111">
                  <a:moveTo>
                    <a:pt x="0" y="0"/>
                  </a:moveTo>
                  <a:lnTo>
                    <a:pt x="880058" y="0"/>
                  </a:lnTo>
                  <a:lnTo>
                    <a:pt x="880058" y="903111"/>
                  </a:lnTo>
                  <a:lnTo>
                    <a:pt x="0" y="903111"/>
                  </a:lnTo>
                  <a:close/>
                </a:path>
              </a:pathLst>
            </a:custGeom>
            <a:solidFill>
              <a:srgbClr val="4672F4"/>
            </a:solidFill>
          </p:spPr>
          <p:txBody>
            <a:bodyPr/>
            <a:lstStyle/>
            <a:p>
              <a:endParaRPr lang="en-IN"/>
            </a:p>
          </p:txBody>
        </p:sp>
        <p:sp>
          <p:nvSpPr>
            <p:cNvPr id="17" name="TextBox 17"/>
            <p:cNvSpPr txBox="1"/>
            <p:nvPr/>
          </p:nvSpPr>
          <p:spPr>
            <a:xfrm>
              <a:off x="0" y="38100"/>
              <a:ext cx="880058" cy="865011"/>
            </a:xfrm>
            <a:prstGeom prst="rect">
              <a:avLst/>
            </a:prstGeom>
          </p:spPr>
          <p:txBody>
            <a:bodyPr lIns="50800" tIns="50800" rIns="50800" bIns="50800" rtlCol="0" anchor="ctr"/>
            <a:lstStyle/>
            <a:p>
              <a:pPr algn="ctr">
                <a:lnSpc>
                  <a:spcPts val="2186"/>
                </a:lnSpc>
              </a:pPr>
              <a:endParaRPr/>
            </a:p>
          </p:txBody>
        </p:sp>
      </p:grpSp>
      <p:sp>
        <p:nvSpPr>
          <p:cNvPr id="18" name="Freeform 18"/>
          <p:cNvSpPr/>
          <p:nvPr/>
        </p:nvSpPr>
        <p:spPr>
          <a:xfrm rot="1431716">
            <a:off x="16594564" y="8171042"/>
            <a:ext cx="707804" cy="1474591"/>
          </a:xfrm>
          <a:custGeom>
            <a:avLst/>
            <a:gdLst/>
            <a:ahLst/>
            <a:cxnLst/>
            <a:rect l="l" t="t" r="r" b="b"/>
            <a:pathLst>
              <a:path w="707804" h="1474591">
                <a:moveTo>
                  <a:pt x="0" y="0"/>
                </a:moveTo>
                <a:lnTo>
                  <a:pt x="707804" y="0"/>
                </a:lnTo>
                <a:lnTo>
                  <a:pt x="707804" y="1474592"/>
                </a:lnTo>
                <a:lnTo>
                  <a:pt x="0" y="14745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p:nvPr/>
        </p:nvGrpSpPr>
        <p:grpSpPr>
          <a:xfrm>
            <a:off x="16443833" y="8272644"/>
            <a:ext cx="432296" cy="4322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1" name="TextBox 21"/>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22" name="Group 22"/>
          <p:cNvGrpSpPr/>
          <p:nvPr/>
        </p:nvGrpSpPr>
        <p:grpSpPr>
          <a:xfrm>
            <a:off x="17149366" y="9120989"/>
            <a:ext cx="290017" cy="29001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txBody>
            <a:bodyPr/>
            <a:lstStyle/>
            <a:p>
              <a:endParaRPr lang="en-IN"/>
            </a:p>
          </p:txBody>
        </p:sp>
        <p:sp>
          <p:nvSpPr>
            <p:cNvPr id="24" name="TextBox 24"/>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5" name="Freeform 25"/>
          <p:cNvSpPr/>
          <p:nvPr/>
        </p:nvSpPr>
        <p:spPr>
          <a:xfrm>
            <a:off x="1028700" y="3662594"/>
            <a:ext cx="2472886" cy="2290510"/>
          </a:xfrm>
          <a:custGeom>
            <a:avLst/>
            <a:gdLst/>
            <a:ahLst/>
            <a:cxnLst/>
            <a:rect l="l" t="t" r="r" b="b"/>
            <a:pathLst>
              <a:path w="2472886" h="2290510">
                <a:moveTo>
                  <a:pt x="0" y="0"/>
                </a:moveTo>
                <a:lnTo>
                  <a:pt x="2472886" y="0"/>
                </a:lnTo>
                <a:lnTo>
                  <a:pt x="2472886" y="2290510"/>
                </a:lnTo>
                <a:lnTo>
                  <a:pt x="0" y="22905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TextBox 26"/>
          <p:cNvSpPr txBox="1"/>
          <p:nvPr/>
        </p:nvSpPr>
        <p:spPr>
          <a:xfrm>
            <a:off x="1028700" y="2580405"/>
            <a:ext cx="9802236" cy="542925"/>
          </a:xfrm>
          <a:prstGeom prst="rect">
            <a:avLst/>
          </a:prstGeom>
        </p:spPr>
        <p:txBody>
          <a:bodyPr lIns="0" tIns="0" rIns="0" bIns="0" rtlCol="0" anchor="t">
            <a:spAutoFit/>
          </a:bodyPr>
          <a:lstStyle/>
          <a:p>
            <a:pPr>
              <a:lnSpc>
                <a:spcPts val="4295"/>
              </a:lnSpc>
            </a:pPr>
            <a:r>
              <a:rPr lang="en-US" sz="3579">
                <a:solidFill>
                  <a:srgbClr val="203162"/>
                </a:solidFill>
                <a:latin typeface="Quicksand Bold"/>
              </a:rPr>
              <a:t>Frontend</a:t>
            </a:r>
          </a:p>
        </p:txBody>
      </p:sp>
      <p:sp>
        <p:nvSpPr>
          <p:cNvPr id="27" name="TextBox 27"/>
          <p:cNvSpPr txBox="1"/>
          <p:nvPr/>
        </p:nvSpPr>
        <p:spPr>
          <a:xfrm>
            <a:off x="1684537" y="6482843"/>
            <a:ext cx="1161213" cy="428625"/>
          </a:xfrm>
          <a:prstGeom prst="rect">
            <a:avLst/>
          </a:prstGeom>
        </p:spPr>
        <p:txBody>
          <a:bodyPr lIns="0" tIns="0" rIns="0" bIns="0" rtlCol="0" anchor="t">
            <a:spAutoFit/>
          </a:bodyPr>
          <a:lstStyle/>
          <a:p>
            <a:pPr>
              <a:lnSpc>
                <a:spcPts val="3359"/>
              </a:lnSpc>
              <a:spcBef>
                <a:spcPct val="0"/>
              </a:spcBef>
            </a:pPr>
            <a:r>
              <a:rPr lang="en-US" sz="2799">
                <a:solidFill>
                  <a:srgbClr val="203162"/>
                </a:solidFill>
                <a:latin typeface="Quicksand Bold"/>
              </a:rPr>
              <a:t>React</a:t>
            </a:r>
          </a:p>
        </p:txBody>
      </p:sp>
      <p:sp>
        <p:nvSpPr>
          <p:cNvPr id="28" name="TextBox 28"/>
          <p:cNvSpPr txBox="1"/>
          <p:nvPr/>
        </p:nvSpPr>
        <p:spPr>
          <a:xfrm>
            <a:off x="4005818" y="3729269"/>
            <a:ext cx="7390808" cy="5536728"/>
          </a:xfrm>
          <a:prstGeom prst="rect">
            <a:avLst/>
          </a:prstGeom>
        </p:spPr>
        <p:txBody>
          <a:bodyPr lIns="0" tIns="0" rIns="0" bIns="0" rtlCol="0" anchor="t">
            <a:spAutoFit/>
          </a:bodyPr>
          <a:lstStyle/>
          <a:p>
            <a:pPr>
              <a:lnSpc>
                <a:spcPts val="3647"/>
              </a:lnSpc>
              <a:spcBef>
                <a:spcPct val="0"/>
              </a:spcBef>
            </a:pPr>
            <a:r>
              <a:rPr lang="en-US" sz="3611">
                <a:solidFill>
                  <a:srgbClr val="203162"/>
                </a:solidFill>
                <a:latin typeface="Glacial Indifference Bold"/>
              </a:rPr>
              <a:t>React JS  was the optimal </a:t>
            </a:r>
          </a:p>
          <a:p>
            <a:pPr>
              <a:lnSpc>
                <a:spcPts val="3647"/>
              </a:lnSpc>
              <a:spcBef>
                <a:spcPct val="0"/>
              </a:spcBef>
            </a:pPr>
            <a:r>
              <a:rPr lang="en-US" sz="3611">
                <a:solidFill>
                  <a:srgbClr val="203162"/>
                </a:solidFill>
                <a:latin typeface="Glacial Indifference Bold"/>
              </a:rPr>
              <a:t>choice for the frontend </a:t>
            </a:r>
          </a:p>
          <a:p>
            <a:pPr>
              <a:lnSpc>
                <a:spcPts val="3647"/>
              </a:lnSpc>
              <a:spcBef>
                <a:spcPct val="0"/>
              </a:spcBef>
            </a:pPr>
            <a:r>
              <a:rPr lang="en-US" sz="3611">
                <a:solidFill>
                  <a:srgbClr val="203162"/>
                </a:solidFill>
                <a:latin typeface="Glacial Indifference Bold"/>
              </a:rPr>
              <a:t>framework of the application</a:t>
            </a:r>
          </a:p>
          <a:p>
            <a:pPr>
              <a:lnSpc>
                <a:spcPts val="3647"/>
              </a:lnSpc>
              <a:spcBef>
                <a:spcPct val="0"/>
              </a:spcBef>
            </a:pPr>
            <a:r>
              <a:rPr lang="en-US" sz="3611">
                <a:solidFill>
                  <a:srgbClr val="203162"/>
                </a:solidFill>
                <a:latin typeface="Glacial Indifference Bold"/>
              </a:rPr>
              <a:t>as it has an abundance of  </a:t>
            </a:r>
          </a:p>
          <a:p>
            <a:pPr>
              <a:lnSpc>
                <a:spcPts val="3647"/>
              </a:lnSpc>
              <a:spcBef>
                <a:spcPct val="0"/>
              </a:spcBef>
            </a:pPr>
            <a:r>
              <a:rPr lang="en-US" sz="3611">
                <a:solidFill>
                  <a:srgbClr val="203162"/>
                </a:solidFill>
                <a:latin typeface="Glacial Indifference Bold"/>
              </a:rPr>
              <a:t>libraries for making the </a:t>
            </a:r>
          </a:p>
          <a:p>
            <a:pPr>
              <a:lnSpc>
                <a:spcPts val="3647"/>
              </a:lnSpc>
              <a:spcBef>
                <a:spcPct val="0"/>
              </a:spcBef>
            </a:pPr>
            <a:r>
              <a:rPr lang="en-US" sz="3611">
                <a:solidFill>
                  <a:srgbClr val="203162"/>
                </a:solidFill>
                <a:latin typeface="Glacial Indifference Bold"/>
              </a:rPr>
              <a:t>development process easier.</a:t>
            </a:r>
          </a:p>
          <a:p>
            <a:pPr>
              <a:lnSpc>
                <a:spcPts val="3647"/>
              </a:lnSpc>
              <a:spcBef>
                <a:spcPct val="0"/>
              </a:spcBef>
            </a:pPr>
            <a:endParaRPr lang="en-US" sz="3611">
              <a:solidFill>
                <a:srgbClr val="203162"/>
              </a:solidFill>
              <a:latin typeface="Glacial Indifference Bold"/>
            </a:endParaRPr>
          </a:p>
          <a:p>
            <a:pPr>
              <a:lnSpc>
                <a:spcPts val="3647"/>
              </a:lnSpc>
              <a:spcBef>
                <a:spcPct val="0"/>
              </a:spcBef>
            </a:pPr>
            <a:r>
              <a:rPr lang="en-US" sz="3611">
                <a:solidFill>
                  <a:srgbClr val="203162"/>
                </a:solidFill>
                <a:latin typeface="Glacial Indifference Bold"/>
              </a:rPr>
              <a:t>It is also preferable to port on</a:t>
            </a:r>
          </a:p>
          <a:p>
            <a:pPr>
              <a:lnSpc>
                <a:spcPts val="3647"/>
              </a:lnSpc>
              <a:spcBef>
                <a:spcPct val="0"/>
              </a:spcBef>
            </a:pPr>
            <a:r>
              <a:rPr lang="en-US" sz="3611">
                <a:solidFill>
                  <a:srgbClr val="203162"/>
                </a:solidFill>
                <a:latin typeface="Glacial Indifference Bold"/>
              </a:rPr>
              <a:t>desktop and mobile devices using</a:t>
            </a:r>
          </a:p>
          <a:p>
            <a:pPr>
              <a:lnSpc>
                <a:spcPts val="3647"/>
              </a:lnSpc>
              <a:spcBef>
                <a:spcPct val="0"/>
              </a:spcBef>
            </a:pPr>
            <a:r>
              <a:rPr lang="en-US" sz="3611">
                <a:solidFill>
                  <a:srgbClr val="203162"/>
                </a:solidFill>
                <a:latin typeface="Glacial Indifference Bold"/>
              </a:rPr>
              <a:t>tools like electron and react native</a:t>
            </a:r>
          </a:p>
          <a:p>
            <a:pPr algn="ctr">
              <a:lnSpc>
                <a:spcPts val="3647"/>
              </a:lnSpc>
              <a:spcBef>
                <a:spcPct val="0"/>
              </a:spcBef>
            </a:pPr>
            <a:endParaRPr lang="en-US" sz="3611">
              <a:solidFill>
                <a:srgbClr val="203162"/>
              </a:solidFill>
              <a:latin typeface="Glacial Indifference Bold"/>
            </a:endParaRPr>
          </a:p>
          <a:p>
            <a:pPr algn="ctr">
              <a:lnSpc>
                <a:spcPts val="3647"/>
              </a:lnSpc>
              <a:spcBef>
                <a:spcPct val="0"/>
              </a:spcBef>
            </a:pPr>
            <a:endParaRPr lang="en-US" sz="3611">
              <a:solidFill>
                <a:srgbClr val="203162"/>
              </a:solidFill>
              <a:latin typeface="Glacial Indifference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1076</Words>
  <Application>Microsoft Office PowerPoint</Application>
  <PresentationFormat>Custom</PresentationFormat>
  <Paragraphs>148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Agrandir Bold</vt:lpstr>
      <vt:lpstr>Quicksand Bold</vt:lpstr>
      <vt:lpstr>Calibri (MS) Bold</vt:lpstr>
      <vt:lpstr>Arial</vt:lpstr>
      <vt:lpstr>Glacial Indifference Bold</vt:lpstr>
      <vt:lpstr>Agrandir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DB Wiz</dc:title>
  <cp:lastModifiedBy>Shubhan Singh</cp:lastModifiedBy>
  <cp:revision>2</cp:revision>
  <dcterms:created xsi:type="dcterms:W3CDTF">2006-08-16T00:00:00Z</dcterms:created>
  <dcterms:modified xsi:type="dcterms:W3CDTF">2024-02-21T19:07:13Z</dcterms:modified>
  <dc:identifier>DAF9anp3zUM</dc:identifier>
</cp:coreProperties>
</file>