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EC0FA-BBD0-4C05-80A1-947EC4ACB782}" type="datetimeFigureOut">
              <a:rPr lang="en-US" smtClean="0"/>
              <a:t>3/31/2016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B985D-363F-4B36-B08E-BB47270534A7}" type="slidenum">
              <a:rPr lang="en-US" smtClean="0"/>
              <a:t>‹#›</a:t>
            </a:fld>
            <a:endParaRPr lang="en-US"/>
          </a:p>
        </p:txBody>
      </p:sp>
    </p:spTree>
    <p:extLst>
      <p:ext uri="{BB962C8B-B14F-4D97-AF65-F5344CB8AC3E}">
        <p14:creationId xmlns:p14="http://schemas.microsoft.com/office/powerpoint/2010/main" val="310823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7B985D-363F-4B36-B08E-BB47270534A7}" type="slidenum">
              <a:rPr lang="en-US" smtClean="0"/>
              <a:t>1</a:t>
            </a:fld>
            <a:endParaRPr lang="en-US"/>
          </a:p>
        </p:txBody>
      </p:sp>
    </p:spTree>
    <p:extLst>
      <p:ext uri="{BB962C8B-B14F-4D97-AF65-F5344CB8AC3E}">
        <p14:creationId xmlns:p14="http://schemas.microsoft.com/office/powerpoint/2010/main" val="378220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8CB061-C07D-4130-BE37-AA5B100A430E}"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B86F-B445-489F-9901-385C1C575676}" type="slidenum">
              <a:rPr lang="en-US" smtClean="0"/>
              <a:t>‹#›</a:t>
            </a:fld>
            <a:endParaRPr lang="en-US"/>
          </a:p>
        </p:txBody>
      </p:sp>
    </p:spTree>
    <p:extLst>
      <p:ext uri="{BB962C8B-B14F-4D97-AF65-F5344CB8AC3E}">
        <p14:creationId xmlns:p14="http://schemas.microsoft.com/office/powerpoint/2010/main" val="168014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8CB061-C07D-4130-BE37-AA5B100A430E}"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B86F-B445-489F-9901-385C1C575676}" type="slidenum">
              <a:rPr lang="en-US" smtClean="0"/>
              <a:t>‹#›</a:t>
            </a:fld>
            <a:endParaRPr lang="en-US"/>
          </a:p>
        </p:txBody>
      </p:sp>
    </p:spTree>
    <p:extLst>
      <p:ext uri="{BB962C8B-B14F-4D97-AF65-F5344CB8AC3E}">
        <p14:creationId xmlns:p14="http://schemas.microsoft.com/office/powerpoint/2010/main" val="178485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8CB061-C07D-4130-BE37-AA5B100A430E}"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B86F-B445-489F-9901-385C1C575676}" type="slidenum">
              <a:rPr lang="en-US" smtClean="0"/>
              <a:t>‹#›</a:t>
            </a:fld>
            <a:endParaRPr lang="en-US"/>
          </a:p>
        </p:txBody>
      </p:sp>
    </p:spTree>
    <p:extLst>
      <p:ext uri="{BB962C8B-B14F-4D97-AF65-F5344CB8AC3E}">
        <p14:creationId xmlns:p14="http://schemas.microsoft.com/office/powerpoint/2010/main" val="127975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8CB061-C07D-4130-BE37-AA5B100A430E}"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B86F-B445-489F-9901-385C1C575676}" type="slidenum">
              <a:rPr lang="en-US" smtClean="0"/>
              <a:t>‹#›</a:t>
            </a:fld>
            <a:endParaRPr lang="en-US"/>
          </a:p>
        </p:txBody>
      </p:sp>
    </p:spTree>
    <p:extLst>
      <p:ext uri="{BB962C8B-B14F-4D97-AF65-F5344CB8AC3E}">
        <p14:creationId xmlns:p14="http://schemas.microsoft.com/office/powerpoint/2010/main" val="374823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8CB061-C07D-4130-BE37-AA5B100A430E}"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B86F-B445-489F-9901-385C1C575676}" type="slidenum">
              <a:rPr lang="en-US" smtClean="0"/>
              <a:t>‹#›</a:t>
            </a:fld>
            <a:endParaRPr lang="en-US"/>
          </a:p>
        </p:txBody>
      </p:sp>
    </p:spTree>
    <p:extLst>
      <p:ext uri="{BB962C8B-B14F-4D97-AF65-F5344CB8AC3E}">
        <p14:creationId xmlns:p14="http://schemas.microsoft.com/office/powerpoint/2010/main" val="10625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8CB061-C07D-4130-BE37-AA5B100A430E}"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FB86F-B445-489F-9901-385C1C575676}" type="slidenum">
              <a:rPr lang="en-US" smtClean="0"/>
              <a:t>‹#›</a:t>
            </a:fld>
            <a:endParaRPr lang="en-US"/>
          </a:p>
        </p:txBody>
      </p:sp>
    </p:spTree>
    <p:extLst>
      <p:ext uri="{BB962C8B-B14F-4D97-AF65-F5344CB8AC3E}">
        <p14:creationId xmlns:p14="http://schemas.microsoft.com/office/powerpoint/2010/main" val="326541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8CB061-C07D-4130-BE37-AA5B100A430E}"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FB86F-B445-489F-9901-385C1C575676}" type="slidenum">
              <a:rPr lang="en-US" smtClean="0"/>
              <a:t>‹#›</a:t>
            </a:fld>
            <a:endParaRPr lang="en-US"/>
          </a:p>
        </p:txBody>
      </p:sp>
    </p:spTree>
    <p:extLst>
      <p:ext uri="{BB962C8B-B14F-4D97-AF65-F5344CB8AC3E}">
        <p14:creationId xmlns:p14="http://schemas.microsoft.com/office/powerpoint/2010/main" val="277831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8CB061-C07D-4130-BE37-AA5B100A430E}"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FB86F-B445-489F-9901-385C1C575676}" type="slidenum">
              <a:rPr lang="en-US" smtClean="0"/>
              <a:t>‹#›</a:t>
            </a:fld>
            <a:endParaRPr lang="en-US"/>
          </a:p>
        </p:txBody>
      </p:sp>
    </p:spTree>
    <p:extLst>
      <p:ext uri="{BB962C8B-B14F-4D97-AF65-F5344CB8AC3E}">
        <p14:creationId xmlns:p14="http://schemas.microsoft.com/office/powerpoint/2010/main" val="345506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8CB061-C07D-4130-BE37-AA5B100A430E}"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FB86F-B445-489F-9901-385C1C575676}" type="slidenum">
              <a:rPr lang="en-US" smtClean="0"/>
              <a:t>‹#›</a:t>
            </a:fld>
            <a:endParaRPr lang="en-US"/>
          </a:p>
        </p:txBody>
      </p:sp>
    </p:spTree>
    <p:extLst>
      <p:ext uri="{BB962C8B-B14F-4D97-AF65-F5344CB8AC3E}">
        <p14:creationId xmlns:p14="http://schemas.microsoft.com/office/powerpoint/2010/main" val="332085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8CB061-C07D-4130-BE37-AA5B100A430E}"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FB86F-B445-489F-9901-385C1C575676}" type="slidenum">
              <a:rPr lang="en-US" smtClean="0"/>
              <a:t>‹#›</a:t>
            </a:fld>
            <a:endParaRPr lang="en-US"/>
          </a:p>
        </p:txBody>
      </p:sp>
    </p:spTree>
    <p:extLst>
      <p:ext uri="{BB962C8B-B14F-4D97-AF65-F5344CB8AC3E}">
        <p14:creationId xmlns:p14="http://schemas.microsoft.com/office/powerpoint/2010/main" val="347207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8CB061-C07D-4130-BE37-AA5B100A430E}"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FB86F-B445-489F-9901-385C1C575676}" type="slidenum">
              <a:rPr lang="en-US" smtClean="0"/>
              <a:t>‹#›</a:t>
            </a:fld>
            <a:endParaRPr lang="en-US"/>
          </a:p>
        </p:txBody>
      </p:sp>
    </p:spTree>
    <p:extLst>
      <p:ext uri="{BB962C8B-B14F-4D97-AF65-F5344CB8AC3E}">
        <p14:creationId xmlns:p14="http://schemas.microsoft.com/office/powerpoint/2010/main" val="209046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CB061-C07D-4130-BE37-AA5B100A430E}" type="datetimeFigureOut">
              <a:rPr lang="en-US" smtClean="0"/>
              <a:t>3/31/2016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FB86F-B445-489F-9901-385C1C575676}" type="slidenum">
              <a:rPr lang="en-US" smtClean="0"/>
              <a:t>‹#›</a:t>
            </a:fld>
            <a:endParaRPr lang="en-US"/>
          </a:p>
        </p:txBody>
      </p:sp>
    </p:spTree>
    <p:extLst>
      <p:ext uri="{BB962C8B-B14F-4D97-AF65-F5344CB8AC3E}">
        <p14:creationId xmlns:p14="http://schemas.microsoft.com/office/powerpoint/2010/main" val="1056869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Shortest-path_tree" TargetMode="External"/><Relationship Id="rId3" Type="http://schemas.openxmlformats.org/officeDocument/2006/relationships/hyperlink" Target="https://en.wikipedia.org/wiki/Shortest_path_problem" TargetMode="External"/><Relationship Id="rId7" Type="http://schemas.openxmlformats.org/officeDocument/2006/relationships/hyperlink" Target="https://en.wikipedia.org/wiki/Edsger_W._Dijkstra"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 Id="rId6" Type="http://schemas.openxmlformats.org/officeDocument/2006/relationships/hyperlink" Target="https://en.wikipedia.org/wiki/Computer_scientist" TargetMode="External"/><Relationship Id="rId5" Type="http://schemas.openxmlformats.org/officeDocument/2006/relationships/hyperlink" Target="https://en.wikipedia.org/wiki/Graph_(abstract_data_type)" TargetMode="External"/><Relationship Id="rId4" Type="http://schemas.openxmlformats.org/officeDocument/2006/relationships/hyperlink" Target="https://en.wikipedia.org/wiki/Vertex_(graph_theor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92116" y="430823"/>
            <a:ext cx="9144000" cy="2277207"/>
          </a:xfrm>
        </p:spPr>
        <p:txBody>
          <a:bodyPr>
            <a:normAutofit fontScale="55000" lnSpcReduction="20000"/>
          </a:bodyPr>
          <a:lstStyle/>
          <a:p>
            <a:endParaRPr lang="en-US" dirty="0" smtClean="0"/>
          </a:p>
          <a:p>
            <a:endParaRPr lang="en-US" dirty="0" smtClean="0"/>
          </a:p>
          <a:p>
            <a:endParaRPr lang="en-US" dirty="0"/>
          </a:p>
          <a:p>
            <a:endParaRPr lang="en-US" dirty="0" smtClean="0"/>
          </a:p>
          <a:p>
            <a:endParaRPr lang="en-US" dirty="0"/>
          </a:p>
          <a:p>
            <a:endParaRPr lang="en-US" dirty="0" smtClean="0"/>
          </a:p>
          <a:p>
            <a:r>
              <a:rPr lang="en-US" sz="3200" b="1" dirty="0" smtClean="0"/>
              <a:t>Given </a:t>
            </a:r>
            <a:r>
              <a:rPr lang="en-US" sz="3200" b="1" dirty="0"/>
              <a:t>a maze you are supposed to travel from start to finish node using the shortest path. Solve the problem using D</a:t>
            </a:r>
            <a:r>
              <a:rPr lang="en-US" sz="3200" b="1" dirty="0" smtClean="0"/>
              <a:t>ijkstra’s </a:t>
            </a:r>
            <a:r>
              <a:rPr lang="en-US" sz="3200" b="1" dirty="0"/>
              <a:t>algorithm. Solution must be adaptable to similar </a:t>
            </a:r>
            <a:r>
              <a:rPr lang="en-US" sz="3200" b="1" dirty="0" smtClean="0"/>
              <a:t>problems.</a:t>
            </a:r>
            <a:endParaRPr lang="en-US" sz="3200" b="1" dirty="0"/>
          </a:p>
        </p:txBody>
      </p:sp>
      <p:pic>
        <p:nvPicPr>
          <p:cNvPr id="4" name="Picture 3" descr="C:\Users\Raj Vasani\Pictures\Screenshots\Screenshot (79).png"/>
          <p:cNvPicPr/>
          <p:nvPr/>
        </p:nvPicPr>
        <p:blipFill>
          <a:blip r:embed="rId3">
            <a:extLst>
              <a:ext uri="{28A0092B-C50C-407E-A947-70E740481C1C}">
                <a14:useLocalDpi xmlns:a14="http://schemas.microsoft.com/office/drawing/2010/main" val="0"/>
              </a:ext>
            </a:extLst>
          </a:blip>
          <a:srcRect/>
          <a:stretch>
            <a:fillRect/>
          </a:stretch>
        </p:blipFill>
        <p:spPr bwMode="auto">
          <a:xfrm>
            <a:off x="3673718" y="2910253"/>
            <a:ext cx="4635013" cy="3472962"/>
          </a:xfrm>
          <a:prstGeom prst="rect">
            <a:avLst/>
          </a:prstGeom>
          <a:noFill/>
          <a:ln>
            <a:noFill/>
          </a:ln>
        </p:spPr>
      </p:pic>
      <p:sp>
        <p:nvSpPr>
          <p:cNvPr id="5" name="Rectangle 4"/>
          <p:cNvSpPr/>
          <p:nvPr/>
        </p:nvSpPr>
        <p:spPr>
          <a:xfrm>
            <a:off x="3337459" y="177653"/>
            <a:ext cx="5095049" cy="1754326"/>
          </a:xfrm>
          <a:prstGeom prst="rect">
            <a:avLst/>
          </a:prstGeom>
          <a:noFill/>
        </p:spPr>
        <p:txBody>
          <a:bodyPr wrap="none" lIns="91440" tIns="45720" rIns="91440" bIns="45720">
            <a:spAutoFit/>
          </a:bodyPr>
          <a:lstStyle/>
          <a:p>
            <a:pPr algn="ctr"/>
            <a:endParaRPr lang="en-US" sz="5400" b="1" cap="none" spc="0" dirty="0" smtClean="0">
              <a:ln/>
              <a:pattFill prst="dkUpDiag">
                <a:fgClr>
                  <a:schemeClr val="bg1">
                    <a:lumMod val="50000"/>
                  </a:schemeClr>
                </a:fgClr>
                <a:bgClr>
                  <a:schemeClr val="tx1">
                    <a:lumMod val="75000"/>
                    <a:lumOff val="25000"/>
                  </a:schemeClr>
                </a:bgClr>
              </a:pattFill>
              <a:effectLst>
                <a:glow rad="101600">
                  <a:schemeClr val="accent5">
                    <a:satMod val="175000"/>
                    <a:alpha val="40000"/>
                  </a:schemeClr>
                </a:glow>
                <a:outerShdw blurRad="38100" dist="19050" dir="2700000" algn="tl" rotWithShape="0">
                  <a:schemeClr val="dk1">
                    <a:lumMod val="50000"/>
                    <a:alpha val="40000"/>
                  </a:schemeClr>
                </a:outerShdw>
                <a:reflection blurRad="6350" stA="55000" endA="300" endPos="45500" dir="5400000" sy="-100000" algn="bl" rotWithShape="0"/>
              </a:effectLst>
            </a:endParaRPr>
          </a:p>
          <a:p>
            <a:pPr algn="ctr"/>
            <a:r>
              <a:rPr lang="en-US" sz="5400" b="1" cap="none" spc="0" dirty="0" smtClean="0">
                <a:ln/>
                <a:pattFill prst="dkUpDiag">
                  <a:fgClr>
                    <a:schemeClr val="bg1">
                      <a:lumMod val="50000"/>
                    </a:schemeClr>
                  </a:fgClr>
                  <a:bgClr>
                    <a:schemeClr val="tx1">
                      <a:lumMod val="75000"/>
                      <a:lumOff val="25000"/>
                    </a:schemeClr>
                  </a:bgClr>
                </a:pattFill>
                <a:effectLst>
                  <a:glow rad="101600">
                    <a:schemeClr val="accent5">
                      <a:satMod val="175000"/>
                      <a:alpha val="40000"/>
                    </a:schemeClr>
                  </a:glow>
                  <a:outerShdw blurRad="38100" dist="19050" dir="2700000" algn="tl" rotWithShape="0">
                    <a:schemeClr val="dk1">
                      <a:lumMod val="50000"/>
                      <a:alpha val="40000"/>
                    </a:schemeClr>
                  </a:outerShdw>
                  <a:reflection blurRad="6350" stA="55000" endA="300" endPos="45500" dir="5400000" sy="-100000" algn="bl" rotWithShape="0"/>
                </a:effectLst>
              </a:rPr>
              <a:t>SOLVE THE MAZE</a:t>
            </a:r>
            <a:endParaRPr lang="en-US" sz="5400" b="1" cap="none" spc="0" dirty="0">
              <a:ln/>
              <a:pattFill prst="dkUpDiag">
                <a:fgClr>
                  <a:schemeClr val="bg1">
                    <a:lumMod val="50000"/>
                  </a:schemeClr>
                </a:fgClr>
                <a:bgClr>
                  <a:schemeClr val="tx1">
                    <a:lumMod val="75000"/>
                    <a:lumOff val="25000"/>
                  </a:schemeClr>
                </a:bgClr>
              </a:pattFill>
              <a:effectLst>
                <a:glow rad="101600">
                  <a:schemeClr val="accent5">
                    <a:satMod val="175000"/>
                    <a:alpha val="40000"/>
                  </a:schemeClr>
                </a:glow>
                <a:outerShdw blurRad="38100" dist="19050" dir="2700000" algn="tl" rotWithShape="0">
                  <a:schemeClr val="dk1">
                    <a:lumMod val="50000"/>
                    <a:alpha val="40000"/>
                  </a:schemeClr>
                </a:outerShdw>
                <a:reflection blurRad="6350" stA="55000" endA="300" endPos="45500" dir="5400000" sy="-100000" algn="bl" rotWithShape="0"/>
              </a:effectLst>
            </a:endParaRPr>
          </a:p>
        </p:txBody>
      </p:sp>
      <p:sp>
        <p:nvSpPr>
          <p:cNvPr id="6" name="TextBox 5"/>
          <p:cNvSpPr txBox="1"/>
          <p:nvPr/>
        </p:nvSpPr>
        <p:spPr>
          <a:xfrm>
            <a:off x="167055" y="119572"/>
            <a:ext cx="2271969" cy="369332"/>
          </a:xfrm>
          <a:prstGeom prst="rect">
            <a:avLst/>
          </a:prstGeom>
          <a:noFill/>
        </p:spPr>
        <p:txBody>
          <a:bodyPr wrap="none" rtlCol="0">
            <a:spAutoFit/>
          </a:bodyPr>
          <a:lstStyle/>
          <a:p>
            <a:r>
              <a:rPr lang="en-US" dirty="0" smtClean="0">
                <a:solidFill>
                  <a:srgbClr val="FF0000"/>
                </a:solidFill>
              </a:rPr>
              <a:t>PROBLEM STATEMENT</a:t>
            </a:r>
            <a:endParaRPr lang="en-US" dirty="0">
              <a:solidFill>
                <a:srgbClr val="FF0000"/>
              </a:solidFill>
            </a:endParaRPr>
          </a:p>
        </p:txBody>
      </p:sp>
    </p:spTree>
    <p:extLst>
      <p:ext uri="{BB962C8B-B14F-4D97-AF65-F5344CB8AC3E}">
        <p14:creationId xmlns:p14="http://schemas.microsoft.com/office/powerpoint/2010/main" val="2309634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486"/>
            <a:ext cx="10515600" cy="1325563"/>
          </a:xfrm>
        </p:spPr>
        <p:txBody>
          <a:bodyPr>
            <a:normAutofit/>
          </a:bodyPr>
          <a:lstStyle/>
          <a:p>
            <a:r>
              <a:rPr lang="en-US" sz="4000" dirty="0">
                <a:latin typeface="Algerian" panose="04020705040A02060702" pitchFamily="82" charset="0"/>
              </a:rPr>
              <a:t>Dijkstra’s algorithm</a:t>
            </a:r>
          </a:p>
        </p:txBody>
      </p:sp>
      <p:sp>
        <p:nvSpPr>
          <p:cNvPr id="4" name="TextBox 3"/>
          <p:cNvSpPr txBox="1"/>
          <p:nvPr/>
        </p:nvSpPr>
        <p:spPr>
          <a:xfrm>
            <a:off x="1327638" y="1336431"/>
            <a:ext cx="10026162" cy="5355312"/>
          </a:xfrm>
          <a:prstGeom prst="rect">
            <a:avLst/>
          </a:prstGeom>
          <a:noFill/>
        </p:spPr>
        <p:txBody>
          <a:bodyPr wrap="square" rtlCol="0">
            <a:spAutoFit/>
          </a:bodyPr>
          <a:lstStyle/>
          <a:p>
            <a:r>
              <a:rPr lang="en-US" b="1" dirty="0" smtClean="0"/>
              <a:t>     Dijkstra's </a:t>
            </a:r>
            <a:r>
              <a:rPr lang="en-US" b="1" dirty="0"/>
              <a:t>algorithm</a:t>
            </a:r>
            <a:r>
              <a:rPr lang="en-US" dirty="0"/>
              <a:t> is an </a:t>
            </a:r>
            <a:r>
              <a:rPr lang="en-US" dirty="0">
                <a:hlinkClick r:id="rId2" tooltip="Algorithm"/>
              </a:rPr>
              <a:t>algorithm</a:t>
            </a:r>
            <a:r>
              <a:rPr lang="en-US" dirty="0"/>
              <a:t> for finding the </a:t>
            </a:r>
            <a:r>
              <a:rPr lang="en-US" dirty="0">
                <a:hlinkClick r:id="rId3" tooltip="Shortest path problem"/>
              </a:rPr>
              <a:t>shortest paths</a:t>
            </a:r>
            <a:r>
              <a:rPr lang="en-US" dirty="0"/>
              <a:t> between </a:t>
            </a:r>
            <a:r>
              <a:rPr lang="en-US" dirty="0">
                <a:hlinkClick r:id="rId4" tooltip="Vertex (graph theory)"/>
              </a:rPr>
              <a:t>nodes</a:t>
            </a:r>
            <a:r>
              <a:rPr lang="en-US" dirty="0"/>
              <a:t> in a </a:t>
            </a:r>
            <a:r>
              <a:rPr lang="en-US" dirty="0">
                <a:hlinkClick r:id="rId5" tooltip="Graph (abstract data type)"/>
              </a:rPr>
              <a:t>graph</a:t>
            </a:r>
            <a:r>
              <a:rPr lang="en-US" dirty="0"/>
              <a:t>, which may represent, for example, road networks. It was conceived by </a:t>
            </a:r>
            <a:r>
              <a:rPr lang="en-US" dirty="0">
                <a:hlinkClick r:id="rId6" tooltip="Computer scientist"/>
              </a:rPr>
              <a:t>computer scientist</a:t>
            </a:r>
            <a:r>
              <a:rPr lang="en-US" dirty="0"/>
              <a:t> </a:t>
            </a:r>
            <a:r>
              <a:rPr lang="en-US" dirty="0" err="1">
                <a:hlinkClick r:id="rId7" tooltip="Edsger W. Dijkstra"/>
              </a:rPr>
              <a:t>Edsger</a:t>
            </a:r>
            <a:r>
              <a:rPr lang="en-US" dirty="0">
                <a:hlinkClick r:id="rId7" tooltip="Edsger W. Dijkstra"/>
              </a:rPr>
              <a:t> W. Dijkstra</a:t>
            </a:r>
            <a:r>
              <a:rPr lang="en-US" dirty="0"/>
              <a:t> in 1956 and published three years later</a:t>
            </a:r>
            <a:r>
              <a:rPr lang="en-US" dirty="0" smtClean="0"/>
              <a:t>.</a:t>
            </a:r>
            <a:endParaRPr lang="en-US" dirty="0"/>
          </a:p>
          <a:p>
            <a:r>
              <a:rPr lang="en-US" dirty="0"/>
              <a:t>The algorithm exists in many variants; Dijkstra's original variant found the shortest path between two nodes</a:t>
            </a:r>
            <a:r>
              <a:rPr lang="en-US" dirty="0" smtClean="0"/>
              <a:t>,</a:t>
            </a:r>
            <a:r>
              <a:rPr lang="en-US" dirty="0"/>
              <a:t> but a more common variant fixes a single node as the "source" node and finds shortest paths from the source to all other nodes in the graph, producing a </a:t>
            </a:r>
            <a:r>
              <a:rPr lang="en-US" dirty="0">
                <a:hlinkClick r:id="rId8" tooltip="Shortest-path tree"/>
              </a:rPr>
              <a:t>shortest-path tree</a:t>
            </a:r>
            <a:r>
              <a:rPr lang="en-US" dirty="0"/>
              <a:t>.</a:t>
            </a:r>
          </a:p>
          <a:p>
            <a:r>
              <a:rPr lang="en-US" dirty="0"/>
              <a:t>For a given source node in the graph, the algorithm finds the shortest path between that node and every </a:t>
            </a:r>
            <a:r>
              <a:rPr lang="en-US" dirty="0" smtClean="0"/>
              <a:t>other.</a:t>
            </a:r>
            <a:r>
              <a:rPr lang="en-US" dirty="0"/>
              <a:t> It can also be used for finding the shortest paths from a single node to a single destination node by stopping the algorithm once the shortest path to the destination node has been determined. For example, if the nodes of the graph represent cities and edge path costs represent driving distances between pairs of cities connected by a direct road, Dijkstra's algorithm can be used to find the shortest route between one city and all other cities. </a:t>
            </a:r>
          </a:p>
          <a:p>
            <a:endParaRPr lang="en-US" dirty="0" smtClean="0"/>
          </a:p>
          <a:p>
            <a:r>
              <a:rPr lang="en-US" dirty="0" smtClean="0"/>
              <a:t>       </a:t>
            </a:r>
            <a:r>
              <a:rPr lang="en-US" b="1" dirty="0" smtClean="0"/>
              <a:t>Dijkstra’s </a:t>
            </a:r>
            <a:r>
              <a:rPr lang="en-US" b="1" dirty="0" smtClean="0"/>
              <a:t>algorithm</a:t>
            </a:r>
            <a:r>
              <a:rPr lang="en-US" dirty="0" smtClean="0"/>
              <a:t> solves the single-source shortest-paths problem on a weighted, directed graph G =(V,E) for the case in which all edge weights are non negative. Therefore, we assume that w(</a:t>
            </a:r>
            <a:r>
              <a:rPr lang="en-US" dirty="0" err="1" smtClean="0"/>
              <a:t>u,v</a:t>
            </a:r>
            <a:r>
              <a:rPr lang="en-US" dirty="0" smtClean="0"/>
              <a:t>) &gt;= 0 for each edge (u , v) </a:t>
            </a:r>
            <a:r>
              <a:rPr lang="az-Cyrl-AZ" dirty="0" smtClean="0"/>
              <a:t>Є</a:t>
            </a:r>
            <a:r>
              <a:rPr lang="en-US" dirty="0" smtClean="0"/>
              <a:t> E. Dijkstra’s algorithm maintains a set S of vertices whose ﬁnal shortest-path weights from the source s have already been determined. The algorithm repeatedly selects the vertex u </a:t>
            </a:r>
            <a:r>
              <a:rPr lang="az-Cyrl-AZ" dirty="0" smtClean="0"/>
              <a:t>Є</a:t>
            </a:r>
            <a:r>
              <a:rPr lang="en-US" dirty="0" smtClean="0"/>
              <a:t> V - S with the minimum shortest-path estimate, adds u to S, and relaxes all edges leaving u. In the following implementation, we use a min-priority queue Q of vertices, keyed by their d values.</a:t>
            </a:r>
            <a:endParaRPr lang="en-US" dirty="0"/>
          </a:p>
        </p:txBody>
      </p:sp>
    </p:spTree>
    <p:extLst>
      <p:ext uri="{BB962C8B-B14F-4D97-AF65-F5344CB8AC3E}">
        <p14:creationId xmlns:p14="http://schemas.microsoft.com/office/powerpoint/2010/main" val="268454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70" y="5121763"/>
            <a:ext cx="10515600" cy="1325563"/>
          </a:xfrm>
        </p:spPr>
        <p:txBody>
          <a:bodyPr>
            <a:noAutofit/>
          </a:bodyPr>
          <a:lstStyle/>
          <a:p>
            <a:r>
              <a:rPr lang="en-US" sz="1600" dirty="0" smtClean="0"/>
              <a:t> The execution of Dijkstra’s algorithm. The source s is the leftmost vertex. The shortest-path estimates appear within the vertices, and shaded edges indicate predecessor values. Black vertices are in the set S, and white vertices are in the min-priority queue Q=V-S . (a) The situation just before the ﬁrst iteration of the while loop of lines 4–8. The shaded vertex has the minimum d value and is chosen as vertex u in line 5. (b)–(f) The situation after each successive iteration of the while loop. The shaded vertex in each part is chosen as vertex u in line 5 of the next iteration. The d values and predecessors shown in part (f) are the ﬁnal values.</a:t>
            </a:r>
            <a:br>
              <a:rPr lang="en-US" sz="1600" dirty="0" smtClean="0"/>
            </a:br>
            <a:endParaRPr lang="en-US" sz="1600" dirty="0"/>
          </a:p>
        </p:txBody>
      </p:sp>
      <p:pic>
        <p:nvPicPr>
          <p:cNvPr id="4" name="Picture 3"/>
          <p:cNvPicPr>
            <a:picLocks noChangeAspect="1"/>
          </p:cNvPicPr>
          <p:nvPr/>
        </p:nvPicPr>
        <p:blipFill>
          <a:blip r:embed="rId2"/>
          <a:stretch>
            <a:fillRect/>
          </a:stretch>
        </p:blipFill>
        <p:spPr>
          <a:xfrm>
            <a:off x="1415562" y="131518"/>
            <a:ext cx="8763000" cy="4467225"/>
          </a:xfrm>
          <a:prstGeom prst="rect">
            <a:avLst/>
          </a:prstGeom>
        </p:spPr>
      </p:pic>
    </p:spTree>
    <p:extLst>
      <p:ext uri="{BB962C8B-B14F-4D97-AF65-F5344CB8AC3E}">
        <p14:creationId xmlns:p14="http://schemas.microsoft.com/office/powerpoint/2010/main" val="3695554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8194" y="1059165"/>
            <a:ext cx="11795760" cy="5632311"/>
          </a:xfrm>
          <a:prstGeom prst="rect">
            <a:avLst/>
          </a:prstGeom>
        </p:spPr>
        <p:txBody>
          <a:bodyPr wrap="square">
            <a:spAutoFit/>
          </a:bodyPr>
          <a:lstStyle/>
          <a:p>
            <a:r>
              <a:rPr lang="en-US" dirty="0" smtClean="0">
                <a:solidFill>
                  <a:srgbClr val="252525"/>
                </a:solidFill>
                <a:latin typeface="Arial" panose="020B0604020202020204" pitchFamily="34" charset="0"/>
              </a:rPr>
              <a:t>  Let </a:t>
            </a:r>
            <a:r>
              <a:rPr lang="en-US" dirty="0">
                <a:solidFill>
                  <a:srgbClr val="252525"/>
                </a:solidFill>
                <a:latin typeface="Arial" panose="020B0604020202020204" pitchFamily="34" charset="0"/>
              </a:rPr>
              <a:t>the node at which we are starting be called the </a:t>
            </a:r>
            <a:r>
              <a:rPr lang="en-US" b="1" dirty="0">
                <a:solidFill>
                  <a:srgbClr val="252525"/>
                </a:solidFill>
                <a:latin typeface="Arial" panose="020B0604020202020204" pitchFamily="34" charset="0"/>
              </a:rPr>
              <a:t>initial node</a:t>
            </a:r>
            <a:r>
              <a:rPr lang="en-US" dirty="0">
                <a:solidFill>
                  <a:srgbClr val="252525"/>
                </a:solidFill>
                <a:latin typeface="Arial" panose="020B0604020202020204" pitchFamily="34" charset="0"/>
              </a:rPr>
              <a:t>. Let the </a:t>
            </a:r>
            <a:r>
              <a:rPr lang="en-US" b="1" dirty="0">
                <a:solidFill>
                  <a:srgbClr val="252525"/>
                </a:solidFill>
                <a:latin typeface="Arial" panose="020B0604020202020204" pitchFamily="34" charset="0"/>
              </a:rPr>
              <a:t>distance of node </a:t>
            </a:r>
            <a:r>
              <a:rPr lang="en-US" b="1" i="1" dirty="0">
                <a:solidFill>
                  <a:srgbClr val="252525"/>
                </a:solidFill>
                <a:latin typeface="Arial" panose="020B0604020202020204" pitchFamily="34" charset="0"/>
              </a:rPr>
              <a:t>Y</a:t>
            </a:r>
            <a:r>
              <a:rPr lang="en-US" dirty="0">
                <a:solidFill>
                  <a:srgbClr val="252525"/>
                </a:solidFill>
                <a:latin typeface="Arial" panose="020B0604020202020204" pitchFamily="34" charset="0"/>
              </a:rPr>
              <a:t> be the distance from the </a:t>
            </a:r>
            <a:r>
              <a:rPr lang="en-US" b="1" dirty="0">
                <a:solidFill>
                  <a:srgbClr val="252525"/>
                </a:solidFill>
                <a:latin typeface="Arial" panose="020B0604020202020204" pitchFamily="34" charset="0"/>
              </a:rPr>
              <a:t>initial node</a:t>
            </a:r>
            <a:r>
              <a:rPr lang="en-US" dirty="0">
                <a:solidFill>
                  <a:srgbClr val="252525"/>
                </a:solidFill>
                <a:latin typeface="Arial" panose="020B0604020202020204" pitchFamily="34" charset="0"/>
              </a:rPr>
              <a:t> to </a:t>
            </a:r>
            <a:r>
              <a:rPr lang="en-US" i="1" dirty="0">
                <a:solidFill>
                  <a:srgbClr val="252525"/>
                </a:solidFill>
                <a:latin typeface="Arial" panose="020B0604020202020204" pitchFamily="34" charset="0"/>
              </a:rPr>
              <a:t>Y</a:t>
            </a:r>
            <a:r>
              <a:rPr lang="en-US" dirty="0">
                <a:solidFill>
                  <a:srgbClr val="252525"/>
                </a:solidFill>
                <a:latin typeface="Arial" panose="020B0604020202020204" pitchFamily="34" charset="0"/>
              </a:rPr>
              <a:t>. Dijkstra's algorithm will assign some initial distance values and will try to improve them step by step.</a:t>
            </a:r>
          </a:p>
          <a:p>
            <a:pPr>
              <a:buFont typeface="+mj-lt"/>
              <a:buAutoNum type="arabicPeriod"/>
            </a:pPr>
            <a:r>
              <a:rPr lang="en-US" dirty="0">
                <a:solidFill>
                  <a:srgbClr val="252525"/>
                </a:solidFill>
                <a:latin typeface="Arial" panose="020B0604020202020204" pitchFamily="34" charset="0"/>
              </a:rPr>
              <a:t>Assign to every node a tentative distance value: set it to zero for our initial node and to infinity for all other </a:t>
            </a:r>
            <a:r>
              <a:rPr lang="en-US" dirty="0" smtClean="0">
                <a:solidFill>
                  <a:srgbClr val="252525"/>
                </a:solidFill>
                <a:latin typeface="Arial" panose="020B0604020202020204" pitchFamily="34" charset="0"/>
              </a:rPr>
              <a:t>  nodes</a:t>
            </a:r>
            <a:r>
              <a:rPr lang="en-US" dirty="0">
                <a:solidFill>
                  <a:srgbClr val="252525"/>
                </a:solidFill>
                <a:latin typeface="Arial" panose="020B0604020202020204" pitchFamily="34" charset="0"/>
              </a:rPr>
              <a:t>.</a:t>
            </a:r>
          </a:p>
          <a:p>
            <a:pPr>
              <a:buFont typeface="+mj-lt"/>
              <a:buAutoNum type="arabicPeriod"/>
            </a:pPr>
            <a:r>
              <a:rPr lang="en-US" dirty="0">
                <a:solidFill>
                  <a:srgbClr val="252525"/>
                </a:solidFill>
                <a:latin typeface="Arial" panose="020B0604020202020204" pitchFamily="34" charset="0"/>
              </a:rPr>
              <a:t>Set the initial node as current. Mark all other nodes unvisited. Create a set of all the unvisited nodes called the </a:t>
            </a:r>
            <a:r>
              <a:rPr lang="en-US" i="1" dirty="0">
                <a:solidFill>
                  <a:srgbClr val="252525"/>
                </a:solidFill>
                <a:latin typeface="Arial" panose="020B0604020202020204" pitchFamily="34" charset="0"/>
              </a:rPr>
              <a:t>unvisited set</a:t>
            </a:r>
            <a:r>
              <a:rPr lang="en-US" dirty="0">
                <a:solidFill>
                  <a:srgbClr val="252525"/>
                </a:solidFill>
                <a:latin typeface="Arial" panose="020B0604020202020204" pitchFamily="34" charset="0"/>
              </a:rPr>
              <a:t>.</a:t>
            </a:r>
          </a:p>
          <a:p>
            <a:pPr>
              <a:buFont typeface="+mj-lt"/>
              <a:buAutoNum type="arabicPeriod"/>
            </a:pPr>
            <a:r>
              <a:rPr lang="en-US" dirty="0">
                <a:solidFill>
                  <a:srgbClr val="252525"/>
                </a:solidFill>
                <a:latin typeface="Arial" panose="020B0604020202020204" pitchFamily="34" charset="0"/>
              </a:rPr>
              <a:t>For the current node, consider all of its unvisited neighbors and calculate their </a:t>
            </a:r>
            <a:r>
              <a:rPr lang="en-US" i="1" dirty="0">
                <a:solidFill>
                  <a:srgbClr val="252525"/>
                </a:solidFill>
                <a:latin typeface="Arial" panose="020B0604020202020204" pitchFamily="34" charset="0"/>
              </a:rPr>
              <a:t>tentative</a:t>
            </a:r>
            <a:r>
              <a:rPr lang="en-US" dirty="0">
                <a:solidFill>
                  <a:srgbClr val="252525"/>
                </a:solidFill>
                <a:latin typeface="Arial" panose="020B0604020202020204" pitchFamily="34" charset="0"/>
              </a:rPr>
              <a:t> distances. Compare the newly calculated </a:t>
            </a:r>
            <a:r>
              <a:rPr lang="en-US" i="1" dirty="0">
                <a:solidFill>
                  <a:srgbClr val="252525"/>
                </a:solidFill>
                <a:latin typeface="Arial" panose="020B0604020202020204" pitchFamily="34" charset="0"/>
              </a:rPr>
              <a:t>tentative</a:t>
            </a:r>
            <a:r>
              <a:rPr lang="en-US" dirty="0">
                <a:solidFill>
                  <a:srgbClr val="252525"/>
                </a:solidFill>
                <a:latin typeface="Arial" panose="020B0604020202020204" pitchFamily="34" charset="0"/>
              </a:rPr>
              <a:t> distance to the current assigned value and assign the smaller one. For example, if the current node </a:t>
            </a:r>
            <a:r>
              <a:rPr lang="en-US" i="1" dirty="0">
                <a:solidFill>
                  <a:srgbClr val="252525"/>
                </a:solidFill>
                <a:latin typeface="Arial" panose="020B0604020202020204" pitchFamily="34" charset="0"/>
              </a:rPr>
              <a:t>A</a:t>
            </a:r>
            <a:r>
              <a:rPr lang="en-US" dirty="0">
                <a:solidFill>
                  <a:srgbClr val="252525"/>
                </a:solidFill>
                <a:latin typeface="Arial" panose="020B0604020202020204" pitchFamily="34" charset="0"/>
              </a:rPr>
              <a:t> is marked with a distance of 6, and the edge connecting it with a neighbor </a:t>
            </a:r>
            <a:r>
              <a:rPr lang="en-US" i="1" dirty="0">
                <a:solidFill>
                  <a:srgbClr val="252525"/>
                </a:solidFill>
                <a:latin typeface="Arial" panose="020B0604020202020204" pitchFamily="34" charset="0"/>
              </a:rPr>
              <a:t>B</a:t>
            </a:r>
            <a:r>
              <a:rPr lang="en-US" dirty="0">
                <a:solidFill>
                  <a:srgbClr val="252525"/>
                </a:solidFill>
                <a:latin typeface="Arial" panose="020B0604020202020204" pitchFamily="34" charset="0"/>
              </a:rPr>
              <a:t> has length 2, then the distance to </a:t>
            </a:r>
            <a:r>
              <a:rPr lang="en-US" i="1" dirty="0">
                <a:solidFill>
                  <a:srgbClr val="252525"/>
                </a:solidFill>
                <a:latin typeface="Arial" panose="020B0604020202020204" pitchFamily="34" charset="0"/>
              </a:rPr>
              <a:t>B</a:t>
            </a:r>
            <a:r>
              <a:rPr lang="en-US" dirty="0">
                <a:solidFill>
                  <a:srgbClr val="252525"/>
                </a:solidFill>
                <a:latin typeface="Arial" panose="020B0604020202020204" pitchFamily="34" charset="0"/>
              </a:rPr>
              <a:t> (through </a:t>
            </a:r>
            <a:r>
              <a:rPr lang="en-US" i="1" dirty="0">
                <a:solidFill>
                  <a:srgbClr val="252525"/>
                </a:solidFill>
                <a:latin typeface="Arial" panose="020B0604020202020204" pitchFamily="34" charset="0"/>
              </a:rPr>
              <a:t>A</a:t>
            </a:r>
            <a:r>
              <a:rPr lang="en-US" dirty="0">
                <a:solidFill>
                  <a:srgbClr val="252525"/>
                </a:solidFill>
                <a:latin typeface="Arial" panose="020B0604020202020204" pitchFamily="34" charset="0"/>
              </a:rPr>
              <a:t>) will be 6 + 2 = 8. If B was previously marked with a distance greater than 8 then change it to 8. Otherwise, keep the current value.</a:t>
            </a:r>
          </a:p>
          <a:p>
            <a:pPr>
              <a:buFont typeface="+mj-lt"/>
              <a:buAutoNum type="arabicPeriod"/>
            </a:pPr>
            <a:r>
              <a:rPr lang="en-US" dirty="0">
                <a:solidFill>
                  <a:srgbClr val="252525"/>
                </a:solidFill>
                <a:latin typeface="Arial" panose="020B0604020202020204" pitchFamily="34" charset="0"/>
              </a:rPr>
              <a:t>When we are done considering all of the neighbors of the current node, mark the current node as visited and remove it from the </a:t>
            </a:r>
            <a:r>
              <a:rPr lang="en-US" i="1" dirty="0">
                <a:solidFill>
                  <a:srgbClr val="252525"/>
                </a:solidFill>
                <a:latin typeface="Arial" panose="020B0604020202020204" pitchFamily="34" charset="0"/>
              </a:rPr>
              <a:t>unvisited set</a:t>
            </a:r>
            <a:r>
              <a:rPr lang="en-US" dirty="0">
                <a:solidFill>
                  <a:srgbClr val="252525"/>
                </a:solidFill>
                <a:latin typeface="Arial" panose="020B0604020202020204" pitchFamily="34" charset="0"/>
              </a:rPr>
              <a:t>. A visited node will never be checked again.</a:t>
            </a:r>
          </a:p>
          <a:p>
            <a:pPr>
              <a:buFont typeface="+mj-lt"/>
              <a:buAutoNum type="arabicPeriod"/>
            </a:pPr>
            <a:r>
              <a:rPr lang="en-US" dirty="0">
                <a:solidFill>
                  <a:srgbClr val="252525"/>
                </a:solidFill>
                <a:latin typeface="Arial" panose="020B0604020202020204" pitchFamily="34" charset="0"/>
              </a:rPr>
              <a:t>If the destination node has been marked visited (when planning a route between two specific nodes) or if the smallest tentative distance among the nodes in the </a:t>
            </a:r>
            <a:r>
              <a:rPr lang="en-US" i="1" dirty="0">
                <a:solidFill>
                  <a:srgbClr val="252525"/>
                </a:solidFill>
                <a:latin typeface="Arial" panose="020B0604020202020204" pitchFamily="34" charset="0"/>
              </a:rPr>
              <a:t>unvisited set</a:t>
            </a:r>
            <a:r>
              <a:rPr lang="en-US" dirty="0">
                <a:solidFill>
                  <a:srgbClr val="252525"/>
                </a:solidFill>
                <a:latin typeface="Arial" panose="020B0604020202020204" pitchFamily="34" charset="0"/>
              </a:rPr>
              <a:t> is infinity (when planning a complete traversal; occurs when there is no connection between the initial node and remaining unvisited nodes), then stop. The algorithm has finished.</a:t>
            </a:r>
          </a:p>
          <a:p>
            <a:pPr>
              <a:buFont typeface="+mj-lt"/>
              <a:buAutoNum type="arabicPeriod"/>
            </a:pPr>
            <a:r>
              <a:rPr lang="en-US" dirty="0">
                <a:solidFill>
                  <a:srgbClr val="252525"/>
                </a:solidFill>
                <a:latin typeface="Arial" panose="020B0604020202020204" pitchFamily="34" charset="0"/>
              </a:rPr>
              <a:t>Otherwise, select the unvisited node that is marked with the smallest tentative distance, set it as the new "current node", and go back to step 3.</a:t>
            </a:r>
            <a:endParaRPr lang="en-US" b="0" i="0" dirty="0">
              <a:solidFill>
                <a:srgbClr val="252525"/>
              </a:solidFill>
              <a:effectLst/>
              <a:latin typeface="Arial" panose="020B0604020202020204" pitchFamily="34" charset="0"/>
            </a:endParaRPr>
          </a:p>
        </p:txBody>
      </p:sp>
      <p:sp>
        <p:nvSpPr>
          <p:cNvPr id="6" name="TextBox 5"/>
          <p:cNvSpPr txBox="1"/>
          <p:nvPr/>
        </p:nvSpPr>
        <p:spPr>
          <a:xfrm>
            <a:off x="248194" y="337136"/>
            <a:ext cx="3383280" cy="646331"/>
          </a:xfrm>
          <a:prstGeom prst="rect">
            <a:avLst/>
          </a:prstGeom>
          <a:noFill/>
        </p:spPr>
        <p:txBody>
          <a:bodyPr wrap="square" rtlCol="0">
            <a:spAutoFit/>
          </a:bodyPr>
          <a:lstStyle/>
          <a:p>
            <a:r>
              <a:rPr lang="en-US" sz="3600" b="1" u="sng" dirty="0" smtClean="0"/>
              <a:t>ALGORITHM</a:t>
            </a:r>
            <a:endParaRPr lang="en-US" sz="3600" b="1" u="sng" dirty="0"/>
          </a:p>
        </p:txBody>
      </p:sp>
    </p:spTree>
    <p:extLst>
      <p:ext uri="{BB962C8B-B14F-4D97-AF65-F5344CB8AC3E}">
        <p14:creationId xmlns:p14="http://schemas.microsoft.com/office/powerpoint/2010/main" val="154243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57200" y="1105478"/>
            <a:ext cx="9318577" cy="550920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 </a:t>
            </a: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Dijkstra(</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Graph</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source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3 create vertex set Q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5 </a:t>
            </a: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for each</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vertex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Graph</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Initialization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6 dist[</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INFINITY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Unknown distance from source to 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7 prev[</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UNDEFINED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Previous node in optimal path from source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8 add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Q</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All nodes initially in Q (unvisited nodes)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 dist[</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source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0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Distance from source to source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12 </a:t>
            </a: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while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Q</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is not empty: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13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vertex in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Q</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with min dist[u]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Source node will be selected first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14 remove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from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Q</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16 </a:t>
            </a: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for each</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neighbor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of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where v is still in Q.</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17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alt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dist[</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length(</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18 </a:t>
            </a: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if</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alt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dist[</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shorter path to v has been found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19 dist[</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alt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20 prev[</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22 </a:t>
            </a: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return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dist[], prev[]</a:t>
            </a:r>
            <a:r>
              <a:rPr kumimoji="0" lang="en-US" altLang="en-US" sz="1200" b="0" i="0" u="none" strike="noStrike" cap="none" normalizeH="0" baseline="0" dirty="0" smtClean="0">
                <a:ln>
                  <a:noFill/>
                </a:ln>
                <a:solidFill>
                  <a:schemeClr val="tx1"/>
                </a:solidFill>
                <a:effectLst/>
              </a:rPr>
              <a:t> </a:t>
            </a:r>
          </a:p>
        </p:txBody>
      </p:sp>
      <p:sp>
        <p:nvSpPr>
          <p:cNvPr id="7" name="TextBox 6"/>
          <p:cNvSpPr txBox="1"/>
          <p:nvPr/>
        </p:nvSpPr>
        <p:spPr>
          <a:xfrm>
            <a:off x="457200" y="117566"/>
            <a:ext cx="3108864" cy="830997"/>
          </a:xfrm>
          <a:prstGeom prst="rect">
            <a:avLst/>
          </a:prstGeom>
          <a:noFill/>
        </p:spPr>
        <p:txBody>
          <a:bodyPr wrap="none" rtlCol="0">
            <a:spAutoFit/>
          </a:bodyPr>
          <a:lstStyle/>
          <a:p>
            <a:r>
              <a:rPr lang="en-US" sz="4800" b="1" u="sng" dirty="0" smtClean="0"/>
              <a:t>SUDOCODE</a:t>
            </a:r>
            <a:endParaRPr lang="en-US" sz="4800" b="1" u="sng" dirty="0"/>
          </a:p>
        </p:txBody>
      </p:sp>
    </p:spTree>
    <p:extLst>
      <p:ext uri="{BB962C8B-B14F-4D97-AF65-F5344CB8AC3E}">
        <p14:creationId xmlns:p14="http://schemas.microsoft.com/office/powerpoint/2010/main" val="1130280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357</Words>
  <Application>Microsoft Office PowerPoint</Application>
  <PresentationFormat>Widescreen</PresentationFormat>
  <Paragraphs>49</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Algerian</vt:lpstr>
      <vt:lpstr>Arial</vt:lpstr>
      <vt:lpstr>Calibri</vt:lpstr>
      <vt:lpstr>Calibri Light</vt:lpstr>
      <vt:lpstr>Courier New</vt:lpstr>
      <vt:lpstr>Office Theme</vt:lpstr>
      <vt:lpstr>PowerPoint Presentation</vt:lpstr>
      <vt:lpstr>Dijkstra’s algorithm</vt:lpstr>
      <vt:lpstr> The execution of Dijkstra’s algorithm. The source s is the leftmost vertex. The shortest-path estimates appear within the vertices, and shaded edges indicate predecessor values. Black vertices are in the set S, and white vertices are in the min-priority queue Q=V-S . (a) The situation just before the ﬁrst iteration of the while loop of lines 4–8. The shaded vertex has the minimum d value and is chosen as vertex u in line 5. (b)–(f) The situation after each successive iteration of the while loop. The shaded vertex in each part is chosen as vertex u in line 5 of the next iteration. The d values and predecessors shown in part (f) are the ﬁnal values.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LOKESH BHOYAR</dc:creator>
  <cp:lastModifiedBy>LOKESH BHOYAR</cp:lastModifiedBy>
  <cp:revision>12</cp:revision>
  <dcterms:created xsi:type="dcterms:W3CDTF">2016-03-29T20:23:53Z</dcterms:created>
  <dcterms:modified xsi:type="dcterms:W3CDTF">2016-03-31T04:56:21Z</dcterms:modified>
</cp:coreProperties>
</file>