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86" r:id="rId2"/>
    <p:sldId id="267" r:id="rId3"/>
    <p:sldId id="285" r:id="rId4"/>
    <p:sldId id="257" r:id="rId5"/>
    <p:sldId id="266" r:id="rId6"/>
    <p:sldId id="258" r:id="rId7"/>
    <p:sldId id="261" r:id="rId8"/>
    <p:sldId id="263" r:id="rId9"/>
    <p:sldId id="262" r:id="rId10"/>
    <p:sldId id="340"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291"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F04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248" autoAdjust="0"/>
    <p:restoredTop sz="94671" autoAdjust="0"/>
  </p:normalViewPr>
  <p:slideViewPr>
    <p:cSldViewPr snapToGrid="0">
      <p:cViewPr>
        <p:scale>
          <a:sx n="77" d="100"/>
          <a:sy n="77" d="100"/>
        </p:scale>
        <p:origin x="246" y="12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EC0FA-BBD0-4C05-80A1-947EC4ACB782}" type="datetimeFigureOut">
              <a:rPr lang="en-US" smtClean="0"/>
              <a:pPr/>
              <a:t>4/3/2016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B985D-363F-4B36-B08E-BB47270534A7}" type="slidenum">
              <a:rPr lang="en-US" smtClean="0"/>
              <a:pPr/>
              <a:t>‹#›</a:t>
            </a:fld>
            <a:endParaRPr lang="en-US"/>
          </a:p>
        </p:txBody>
      </p:sp>
    </p:spTree>
    <p:extLst>
      <p:ext uri="{BB962C8B-B14F-4D97-AF65-F5344CB8AC3E}">
        <p14:creationId xmlns:p14="http://schemas.microsoft.com/office/powerpoint/2010/main" xmlns="" val="310823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7B985D-363F-4B36-B08E-BB47270534A7}" type="slidenum">
              <a:rPr lang="en-US" smtClean="0"/>
              <a:pPr/>
              <a:t>7</a:t>
            </a:fld>
            <a:endParaRPr lang="en-US"/>
          </a:p>
        </p:txBody>
      </p:sp>
    </p:spTree>
    <p:extLst>
      <p:ext uri="{BB962C8B-B14F-4D97-AF65-F5344CB8AC3E}">
        <p14:creationId xmlns:p14="http://schemas.microsoft.com/office/powerpoint/2010/main" xmlns="" val="724282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4" y="5038580"/>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7" y="776291"/>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7"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9"/>
            <a:ext cx="7721600" cy="365125"/>
          </a:xfrm>
        </p:spPr>
        <p:txBody>
          <a:bodyPr tIns="0" bIns="0" anchor="t"/>
          <a:lstStyle>
            <a:lvl1pPr algn="r">
              <a:defRPr sz="1000"/>
            </a:lvl1pPr>
          </a:lstStyle>
          <a:p>
            <a:fld id="{128CB061-C07D-4130-BE37-AA5B100A430E}" type="datetimeFigureOut">
              <a:rPr lang="en-US" smtClean="0"/>
              <a:pPr/>
              <a:t>4/3/2016</a:t>
            </a:fld>
            <a:endParaRPr lang="en-US"/>
          </a:p>
        </p:txBody>
      </p:sp>
      <p:sp>
        <p:nvSpPr>
          <p:cNvPr id="17" name="Footer Placeholder 16"/>
          <p:cNvSpPr>
            <a:spLocks noGrp="1"/>
          </p:cNvSpPr>
          <p:nvPr>
            <p:ph type="ftr" sz="quarter" idx="11"/>
          </p:nvPr>
        </p:nvSpPr>
        <p:spPr>
          <a:xfrm>
            <a:off x="1828800" y="5650707"/>
            <a:ext cx="77216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11189663" y="5752310"/>
            <a:ext cx="670560" cy="365125"/>
          </a:xfrm>
        </p:spPr>
        <p:txBody>
          <a:bodyPr anchor="ctr"/>
          <a:lstStyle>
            <a:lvl1pPr algn="ctr">
              <a:defRPr sz="1300">
                <a:solidFill>
                  <a:srgbClr val="FFFFFF"/>
                </a:solidFill>
              </a:defRPr>
            </a:lvl1pPr>
          </a:lstStyle>
          <a:p>
            <a:fld id="{2CAFB86F-B445-489F-9901-385C1C575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8CB061-C07D-4130-BE37-AA5B100A430E}" type="datetimeFigureOut">
              <a:rPr lang="en-US" smtClean="0"/>
              <a:pPr/>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B86F-B445-489F-9901-385C1C575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8CB061-C07D-4130-BE37-AA5B100A430E}" type="datetimeFigureOut">
              <a:rPr lang="en-US" smtClean="0"/>
              <a:pPr/>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B86F-B445-489F-9901-385C1C5756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128CB061-C07D-4130-BE37-AA5B100A430E}" type="datetimeFigureOut">
              <a:rPr lang="en-US" smtClean="0"/>
              <a:pPr/>
              <a:t>4/3/2016</a:t>
            </a:fld>
            <a:endParaRPr lang="en-US"/>
          </a:p>
        </p:txBody>
      </p:sp>
      <p:sp>
        <p:nvSpPr>
          <p:cNvPr id="5" name="Footer Placeholder 4"/>
          <p:cNvSpPr>
            <a:spLocks noGrp="1"/>
          </p:cNvSpPr>
          <p:nvPr>
            <p:ph type="ftr" sz="quarter" idx="11"/>
          </p:nvPr>
        </p:nvSpPr>
        <p:spPr>
          <a:xfrm>
            <a:off x="609601" y="6480972"/>
            <a:ext cx="5680075" cy="300831"/>
          </a:xfrm>
        </p:spPr>
        <p:txBody>
          <a:bodyPr/>
          <a:lstStyle/>
          <a:p>
            <a:endParaRPr lang="en-US"/>
          </a:p>
        </p:txBody>
      </p:sp>
      <p:sp>
        <p:nvSpPr>
          <p:cNvPr id="6" name="Slide Number Placeholder 5"/>
          <p:cNvSpPr>
            <a:spLocks noGrp="1"/>
          </p:cNvSpPr>
          <p:nvPr>
            <p:ph type="sldNum" sz="quarter" idx="12"/>
          </p:nvPr>
        </p:nvSpPr>
        <p:spPr/>
        <p:txBody>
          <a:bodyPr/>
          <a:lstStyle/>
          <a:p>
            <a:fld id="{2CAFB86F-B445-489F-9901-385C1C5756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9380" y="7037"/>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4" y="93787"/>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128CB061-C07D-4130-BE37-AA5B100A430E}" type="datetimeFigureOut">
              <a:rPr lang="en-US" smtClean="0"/>
              <a:pPr/>
              <a:t>4/3/2016</a:t>
            </a:fld>
            <a:endParaRPr lang="en-US"/>
          </a:p>
        </p:txBody>
      </p:sp>
      <p:sp>
        <p:nvSpPr>
          <p:cNvPr id="5" name="Footer Placeholder 4"/>
          <p:cNvSpPr>
            <a:spLocks noGrp="1"/>
          </p:cNvSpPr>
          <p:nvPr>
            <p:ph type="ftr" sz="quarter" idx="11"/>
          </p:nvPr>
        </p:nvSpPr>
        <p:spPr>
          <a:xfrm>
            <a:off x="3492501" y="6480972"/>
            <a:ext cx="5680075" cy="300831"/>
          </a:xfrm>
        </p:spPr>
        <p:txBody>
          <a:bodyPr/>
          <a:lstStyle/>
          <a:p>
            <a:endParaRPr lang="en-US"/>
          </a:p>
        </p:txBody>
      </p:sp>
      <p:sp>
        <p:nvSpPr>
          <p:cNvPr id="6" name="Slide Number Placeholder 5"/>
          <p:cNvSpPr>
            <a:spLocks noGrp="1"/>
          </p:cNvSpPr>
          <p:nvPr>
            <p:ph type="sldNum" sz="quarter" idx="12"/>
          </p:nvPr>
        </p:nvSpPr>
        <p:spPr>
          <a:xfrm>
            <a:off x="11268075" y="809625"/>
            <a:ext cx="670560" cy="300831"/>
          </a:xfrm>
        </p:spPr>
        <p:txBody>
          <a:bodyPr/>
          <a:lstStyle/>
          <a:p>
            <a:fld id="{2CAFB86F-B445-489F-9901-385C1C575676}" type="slidenum">
              <a:rPr lang="en-US" smtClean="0"/>
              <a:pPr/>
              <a:t>‹#›</a:t>
            </a:fld>
            <a:endParaRPr lang="en-US"/>
          </a:p>
        </p:txBody>
      </p:sp>
      <p:cxnSp>
        <p:nvCxnSpPr>
          <p:cNvPr id="11" name="Straight Connector 10"/>
          <p:cNvCxnSpPr/>
          <p:nvPr/>
        </p:nvCxnSpPr>
        <p:spPr>
          <a:xfrm rot="10800000">
            <a:off x="8625061"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7"/>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6"/>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40"/>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40"/>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128CB061-C07D-4130-BE37-AA5B100A430E}" type="datetimeFigureOut">
              <a:rPr lang="en-US" smtClean="0"/>
              <a:pPr/>
              <a:t>4/3/2016</a:t>
            </a:fld>
            <a:endParaRPr lang="en-US"/>
          </a:p>
        </p:txBody>
      </p:sp>
      <p:sp>
        <p:nvSpPr>
          <p:cNvPr id="6" name="Footer Placeholder 5"/>
          <p:cNvSpPr>
            <a:spLocks noGrp="1"/>
          </p:cNvSpPr>
          <p:nvPr>
            <p:ph type="ftr" sz="quarter" idx="11"/>
          </p:nvPr>
        </p:nvSpPr>
        <p:spPr>
          <a:xfrm>
            <a:off x="609601" y="6480969"/>
            <a:ext cx="5680075" cy="301752"/>
          </a:xfrm>
        </p:spPr>
        <p:txBody>
          <a:bodyPr/>
          <a:lstStyle/>
          <a:p>
            <a:endParaRPr lang="en-US"/>
          </a:p>
        </p:txBody>
      </p:sp>
      <p:sp>
        <p:nvSpPr>
          <p:cNvPr id="7" name="Slide Number Placeholder 6"/>
          <p:cNvSpPr>
            <a:spLocks noGrp="1"/>
          </p:cNvSpPr>
          <p:nvPr>
            <p:ph type="sldNum" sz="quarter" idx="12"/>
          </p:nvPr>
        </p:nvSpPr>
        <p:spPr>
          <a:xfrm>
            <a:off x="10119360" y="6480969"/>
            <a:ext cx="670560" cy="301752"/>
          </a:xfrm>
        </p:spPr>
        <p:txBody>
          <a:bodyPr/>
          <a:lstStyle/>
          <a:p>
            <a:fld id="{2CAFB86F-B445-489F-9901-385C1C575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9"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9"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128CB061-C07D-4130-BE37-AA5B100A430E}" type="datetimeFigureOut">
              <a:rPr lang="en-US" smtClean="0"/>
              <a:pPr/>
              <a:t>4/3/2016</a:t>
            </a:fld>
            <a:endParaRPr lang="en-US"/>
          </a:p>
        </p:txBody>
      </p:sp>
      <p:sp>
        <p:nvSpPr>
          <p:cNvPr id="8" name="Footer Placeholder 7"/>
          <p:cNvSpPr>
            <a:spLocks noGrp="1"/>
          </p:cNvSpPr>
          <p:nvPr>
            <p:ph type="ftr" sz="quarter" idx="11"/>
          </p:nvPr>
        </p:nvSpPr>
        <p:spPr>
          <a:xfrm>
            <a:off x="609600" y="6480969"/>
            <a:ext cx="5681472" cy="301752"/>
          </a:xfrm>
        </p:spPr>
        <p:txBody>
          <a:bodyPr/>
          <a:lstStyle/>
          <a:p>
            <a:endParaRPr lang="en-US"/>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2CAFB86F-B445-489F-9901-385C1C57567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8CB061-C07D-4130-BE37-AA5B100A430E}" type="datetimeFigureOut">
              <a:rPr lang="en-US" smtClean="0"/>
              <a:pPr/>
              <a:t>4/3/2016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FB86F-B445-489F-9901-385C1C575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128CB061-C07D-4130-BE37-AA5B100A430E}" type="datetimeFigureOut">
              <a:rPr lang="en-US" smtClean="0"/>
              <a:pPr/>
              <a:t>4/3/2016</a:t>
            </a:fld>
            <a:endParaRPr lang="en-US"/>
          </a:p>
        </p:txBody>
      </p:sp>
      <p:sp>
        <p:nvSpPr>
          <p:cNvPr id="3" name="Footer Placeholder 2"/>
          <p:cNvSpPr>
            <a:spLocks noGrp="1"/>
          </p:cNvSpPr>
          <p:nvPr>
            <p:ph type="ftr" sz="quarter" idx="11"/>
          </p:nvPr>
        </p:nvSpPr>
        <p:spPr>
          <a:xfrm>
            <a:off x="609601" y="6481893"/>
            <a:ext cx="5680075" cy="300831"/>
          </a:xfrm>
        </p:spPr>
        <p:txBody>
          <a:bodyPr/>
          <a:lstStyle/>
          <a:p>
            <a:endParaRPr lang="en-US"/>
          </a:p>
        </p:txBody>
      </p:sp>
      <p:sp>
        <p:nvSpPr>
          <p:cNvPr id="4" name="Slide Number Placeholder 3"/>
          <p:cNvSpPr>
            <a:spLocks noGrp="1"/>
          </p:cNvSpPr>
          <p:nvPr>
            <p:ph type="sldNum" sz="quarter" idx="12"/>
          </p:nvPr>
        </p:nvSpPr>
        <p:spPr>
          <a:xfrm>
            <a:off x="10119360" y="6480969"/>
            <a:ext cx="670560" cy="301752"/>
          </a:xfrm>
        </p:spPr>
        <p:txBody>
          <a:bodyPr/>
          <a:lstStyle/>
          <a:p>
            <a:fld id="{2CAFB86F-B445-489F-9901-385C1C575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128CB061-C07D-4130-BE37-AA5B100A430E}" type="datetimeFigureOut">
              <a:rPr lang="en-US" smtClean="0"/>
              <a:pPr/>
              <a:t>4/3/2016</a:t>
            </a:fld>
            <a:endParaRPr lang="en-US"/>
          </a:p>
        </p:txBody>
      </p:sp>
      <p:sp>
        <p:nvSpPr>
          <p:cNvPr id="6" name="Footer Placeholder 5"/>
          <p:cNvSpPr>
            <a:spLocks noGrp="1"/>
          </p:cNvSpPr>
          <p:nvPr>
            <p:ph type="ftr" sz="quarter" idx="11"/>
          </p:nvPr>
        </p:nvSpPr>
        <p:spPr>
          <a:xfrm>
            <a:off x="1514476" y="6556248"/>
            <a:ext cx="6857493"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2CAFB86F-B445-489F-9901-385C1C57567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128CB061-C07D-4130-BE37-AA5B100A430E}" type="datetimeFigureOut">
              <a:rPr lang="en-US" smtClean="0"/>
              <a:pPr/>
              <a:t>4/3/2016</a:t>
            </a:fld>
            <a:endParaRPr lang="en-US"/>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2CAFB86F-B445-489F-9901-385C1C57567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ight Triangle 10"/>
          <p:cNvSpPr/>
          <p:nvPr/>
        </p:nvSpPr>
        <p:spPr>
          <a:xfrm>
            <a:off x="9380" y="14071"/>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7"/>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61"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128CB061-C07D-4130-BE37-AA5B100A430E}" type="datetimeFigureOut">
              <a:rPr lang="en-US" smtClean="0"/>
              <a:pPr/>
              <a:t>4/3/2016</a:t>
            </a:fld>
            <a:endParaRPr lang="en-US"/>
          </a:p>
        </p:txBody>
      </p:sp>
      <p:sp>
        <p:nvSpPr>
          <p:cNvPr id="3" name="Footer Placeholder 2"/>
          <p:cNvSpPr>
            <a:spLocks noGrp="1"/>
          </p:cNvSpPr>
          <p:nvPr>
            <p:ph type="ftr" sz="quarter" idx="3"/>
          </p:nvPr>
        </p:nvSpPr>
        <p:spPr>
          <a:xfrm>
            <a:off x="609601" y="6481893"/>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2CAFB86F-B445-489F-9901-385C1C57567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Dijkashtra,s%20Algo%20using%20matrix.CPP" TargetMode="External"/><Relationship Id="rId2" Type="http://schemas.openxmlformats.org/officeDocument/2006/relationships/hyperlink" Target="../DS%20Assignment%20Group%205/AssignmentP5_Graphics.c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Graph_theo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dsger_W._Dijkstra" TargetMode="External"/><Relationship Id="rId2" Type="http://schemas.openxmlformats.org/officeDocument/2006/relationships/hyperlink" Target="https://en.wikipedia.org/wiki/Computer_scienti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7130" y="4653136"/>
            <a:ext cx="1609736" cy="1631216"/>
          </a:xfrm>
          <a:prstGeom prst="rect">
            <a:avLst/>
          </a:prstGeom>
          <a:noFill/>
        </p:spPr>
        <p:txBody>
          <a:bodyPr wrap="none" rtlCol="0">
            <a:spAutoFit/>
          </a:bodyPr>
          <a:lstStyle/>
          <a:p>
            <a:endParaRPr lang="en-IN" sz="2000" u="sng" dirty="0" smtClean="0">
              <a:solidFill>
                <a:srgbClr val="FF0000"/>
              </a:solidFill>
              <a:latin typeface="Maiandra GD" panose="020E0502030308020204" pitchFamily="34" charset="0"/>
            </a:endParaRPr>
          </a:p>
          <a:p>
            <a:endParaRPr lang="en-IN" sz="2000" u="sng" dirty="0">
              <a:solidFill>
                <a:srgbClr val="FF0000"/>
              </a:solidFill>
              <a:latin typeface="Maiandra GD" panose="020E0502030308020204" pitchFamily="34" charset="0"/>
            </a:endParaRPr>
          </a:p>
          <a:p>
            <a:endParaRPr lang="en-IN" sz="2000" u="sng" dirty="0" smtClean="0">
              <a:solidFill>
                <a:srgbClr val="FF0000"/>
              </a:solidFill>
              <a:latin typeface="Maiandra GD" panose="020E0502030308020204" pitchFamily="34" charset="0"/>
            </a:endParaRPr>
          </a:p>
          <a:p>
            <a:r>
              <a:rPr lang="en-IN" sz="2000" u="sng" dirty="0" smtClean="0">
                <a:solidFill>
                  <a:srgbClr val="FF0000"/>
                </a:solidFill>
                <a:latin typeface="Maiandra GD" panose="020E0502030308020204" pitchFamily="34" charset="0"/>
              </a:rPr>
              <a:t>Guided by:</a:t>
            </a:r>
          </a:p>
          <a:p>
            <a:r>
              <a:rPr lang="en-IN" sz="2000" dirty="0" smtClean="0">
                <a:latin typeface="Maiandra GD" panose="020E0502030308020204" pitchFamily="34" charset="0"/>
              </a:rPr>
              <a:t>S.K. Singh Sir</a:t>
            </a:r>
            <a:endParaRPr lang="en-US" sz="2000" dirty="0">
              <a:latin typeface="Maiandra GD" panose="020E0502030308020204" pitchFamily="34" charset="0"/>
            </a:endParaRPr>
          </a:p>
        </p:txBody>
      </p:sp>
      <p:sp>
        <p:nvSpPr>
          <p:cNvPr id="3" name="TextBox 2"/>
          <p:cNvSpPr txBox="1"/>
          <p:nvPr/>
        </p:nvSpPr>
        <p:spPr>
          <a:xfrm>
            <a:off x="9369741" y="4589615"/>
            <a:ext cx="2275751" cy="2769989"/>
          </a:xfrm>
          <a:prstGeom prst="rect">
            <a:avLst/>
          </a:prstGeom>
          <a:noFill/>
        </p:spPr>
        <p:txBody>
          <a:bodyPr wrap="none" rtlCol="0">
            <a:spAutoFit/>
          </a:bodyPr>
          <a:lstStyle/>
          <a:p>
            <a:endParaRPr lang="en-IN" sz="1800" u="sng" dirty="0" smtClean="0">
              <a:solidFill>
                <a:srgbClr val="FF0000"/>
              </a:solidFill>
              <a:latin typeface="Maiandra GD" panose="020E0502030308020204" pitchFamily="34" charset="0"/>
            </a:endParaRPr>
          </a:p>
          <a:p>
            <a:endParaRPr lang="en-IN" sz="1800" u="sng" dirty="0">
              <a:solidFill>
                <a:srgbClr val="FF0000"/>
              </a:solidFill>
              <a:latin typeface="Maiandra GD" panose="020E0502030308020204" pitchFamily="34" charset="0"/>
            </a:endParaRPr>
          </a:p>
          <a:p>
            <a:r>
              <a:rPr lang="en-IN" sz="1800" u="sng" dirty="0" smtClean="0">
                <a:solidFill>
                  <a:srgbClr val="FF0000"/>
                </a:solidFill>
                <a:latin typeface="Maiandra GD" panose="020E0502030308020204" pitchFamily="34" charset="0"/>
              </a:rPr>
              <a:t>Submitted by:</a:t>
            </a:r>
          </a:p>
          <a:p>
            <a:r>
              <a:rPr lang="en-IN" sz="1800" dirty="0" smtClean="0">
                <a:latin typeface="Maiandra GD" panose="020E0502030308020204" pitchFamily="34" charset="0"/>
              </a:rPr>
              <a:t>Lokesh Bhoyar,</a:t>
            </a:r>
          </a:p>
          <a:p>
            <a:r>
              <a:rPr lang="en-IN" sz="1800" dirty="0" smtClean="0">
                <a:latin typeface="Maiandra GD" panose="020E0502030308020204" pitchFamily="34" charset="0"/>
              </a:rPr>
              <a:t>Lalit Mandloi,</a:t>
            </a:r>
          </a:p>
          <a:p>
            <a:r>
              <a:rPr lang="en-IN" sz="1800" dirty="0" smtClean="0">
                <a:latin typeface="Maiandra GD" panose="020E0502030308020204" pitchFamily="34" charset="0"/>
              </a:rPr>
              <a:t>Raghwendra Meena,</a:t>
            </a:r>
          </a:p>
          <a:p>
            <a:r>
              <a:rPr lang="en-IN" sz="1800" dirty="0" smtClean="0">
                <a:latin typeface="Maiandra GD" panose="020E0502030308020204" pitchFamily="34" charset="0"/>
              </a:rPr>
              <a:t>Anuj Kumar</a:t>
            </a:r>
          </a:p>
          <a:p>
            <a:endParaRPr lang="en-IN" dirty="0" smtClean="0"/>
          </a:p>
          <a:p>
            <a:r>
              <a:rPr lang="en-IN" dirty="0" smtClean="0"/>
              <a:t> </a:t>
            </a:r>
            <a:endParaRPr lang="en-US" dirty="0"/>
          </a:p>
        </p:txBody>
      </p:sp>
      <p:sp>
        <p:nvSpPr>
          <p:cNvPr id="4" name="TextBox 3"/>
          <p:cNvSpPr txBox="1"/>
          <p:nvPr/>
        </p:nvSpPr>
        <p:spPr>
          <a:xfrm>
            <a:off x="4787404" y="5482168"/>
            <a:ext cx="1306768" cy="984885"/>
          </a:xfrm>
          <a:prstGeom prst="rect">
            <a:avLst/>
          </a:prstGeom>
          <a:noFill/>
        </p:spPr>
        <p:txBody>
          <a:bodyPr wrap="none" rtlCol="0">
            <a:spAutoFit/>
          </a:bodyPr>
          <a:lstStyle/>
          <a:p>
            <a:pPr algn="ctr"/>
            <a:endParaRPr lang="en-IN" dirty="0" smtClean="0"/>
          </a:p>
          <a:p>
            <a:pPr algn="ctr"/>
            <a:r>
              <a:rPr lang="en-IN" sz="2000" dirty="0" smtClean="0">
                <a:latin typeface="Maiandra GD" panose="020E0502030308020204" pitchFamily="34" charset="0"/>
              </a:rPr>
              <a:t>CSE I-year</a:t>
            </a:r>
          </a:p>
          <a:p>
            <a:pPr algn="ctr"/>
            <a:r>
              <a:rPr lang="en-IN" sz="2000" dirty="0" smtClean="0">
                <a:latin typeface="Maiandra GD" panose="020E0502030308020204" pitchFamily="34" charset="0"/>
              </a:rPr>
              <a:t>Sem</a:t>
            </a:r>
            <a:r>
              <a:rPr lang="en-IN" sz="2000" dirty="0">
                <a:latin typeface="Maiandra GD" panose="020E0502030308020204" pitchFamily="34" charset="0"/>
              </a:rPr>
              <a:t>-</a:t>
            </a:r>
            <a:r>
              <a:rPr lang="en-IN" sz="2000" dirty="0" smtClean="0">
                <a:latin typeface="Maiandra GD" panose="020E0502030308020204" pitchFamily="34" charset="0"/>
              </a:rPr>
              <a:t>II </a:t>
            </a:r>
            <a:endParaRPr lang="en-US" sz="2000" dirty="0">
              <a:latin typeface="Maiandra GD" panose="020E0502030308020204" pitchFamily="34" charset="0"/>
            </a:endParaRPr>
          </a:p>
        </p:txBody>
      </p:sp>
      <p:sp>
        <p:nvSpPr>
          <p:cNvPr id="5" name="TextBox 4"/>
          <p:cNvSpPr txBox="1"/>
          <p:nvPr/>
        </p:nvSpPr>
        <p:spPr>
          <a:xfrm>
            <a:off x="2156866" y="3271589"/>
            <a:ext cx="6045200" cy="1200329"/>
          </a:xfrm>
          <a:prstGeom prst="rect">
            <a:avLst/>
          </a:prstGeom>
          <a:noFill/>
        </p:spPr>
        <p:txBody>
          <a:bodyPr wrap="square" rtlCol="0">
            <a:spAutoFit/>
          </a:bodyPr>
          <a:lstStyle/>
          <a:p>
            <a:pPr algn="ctr"/>
            <a:endParaRPr lang="en-IN" sz="3600" u="sng" dirty="0" smtClean="0">
              <a:solidFill>
                <a:srgbClr val="30F047"/>
              </a:solidFill>
              <a:latin typeface="Comic Sans MS" panose="030F0702030302020204" pitchFamily="66" charset="0"/>
            </a:endParaRPr>
          </a:p>
          <a:p>
            <a:pPr algn="ctr"/>
            <a:r>
              <a:rPr lang="en-IN" sz="3600" b="1" dirty="0" smtClean="0">
                <a:solidFill>
                  <a:srgbClr val="30F047"/>
                </a:solidFill>
                <a:latin typeface="Papyrus" panose="03070502060502030205" pitchFamily="66" charset="0"/>
              </a:rPr>
              <a:t>      Solve The Maze</a:t>
            </a:r>
            <a:endParaRPr lang="en-US" sz="3600" b="1" dirty="0">
              <a:solidFill>
                <a:srgbClr val="30F047"/>
              </a:solidFill>
              <a:latin typeface="Papyrus" panose="03070502060502030205" pitchFamily="66" charset="0"/>
            </a:endParaRPr>
          </a:p>
        </p:txBody>
      </p:sp>
    </p:spTree>
    <p:extLst>
      <p:ext uri="{BB962C8B-B14F-4D97-AF65-F5344CB8AC3E}">
        <p14:creationId xmlns:p14="http://schemas.microsoft.com/office/powerpoint/2010/main" xmlns="" val="131135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ssolve">
                                      <p:cBhvr>
                                        <p:cTn id="15" dur="500"/>
                                        <p:tgtEl>
                                          <p:spTgt spid="2">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dissolve">
                                      <p:cBhvr>
                                        <p:cTn id="18" dur="500"/>
                                        <p:tgtEl>
                                          <p:spTgt spid="2">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dissolve">
                                      <p:cBhvr>
                                        <p:cTn id="21" dur="500"/>
                                        <p:tgtEl>
                                          <p:spTgt spid="4">
                                            <p:txEl>
                                              <p:pRg st="1" end="1"/>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dissolve">
                                      <p:cBhvr>
                                        <p:cTn id="24" dur="500"/>
                                        <p:tgtEl>
                                          <p:spTgt spid="4">
                                            <p:txEl>
                                              <p:pRg st="2" end="2"/>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dissolve">
                                      <p:cBhvr>
                                        <p:cTn id="27" dur="500"/>
                                        <p:tgtEl>
                                          <p:spTgt spid="3">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dissolve">
                                      <p:cBhvr>
                                        <p:cTn id="30" dur="500"/>
                                        <p:tgtEl>
                                          <p:spTgt spid="3">
                                            <p:txEl>
                                              <p:pRg st="3" end="3"/>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dissolve">
                                      <p:cBhvr>
                                        <p:cTn id="36" dur="500"/>
                                        <p:tgtEl>
                                          <p:spTgt spid="3">
                                            <p:txEl>
                                              <p:pRg st="5" end="5"/>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dissolve">
                                      <p:cBhvr>
                                        <p:cTn id="3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261286"/>
            <a:ext cx="7417415" cy="369332"/>
          </a:xfrm>
          <a:prstGeom prst="rect">
            <a:avLst/>
          </a:prstGeom>
          <a:noFill/>
        </p:spPr>
        <p:txBody>
          <a:bodyPr wrap="none" rtlCol="0">
            <a:spAutoFit/>
          </a:bodyPr>
          <a:lstStyle/>
          <a:p>
            <a:r>
              <a:rPr lang="en-IN" b="1" dirty="0" smtClean="0">
                <a:solidFill>
                  <a:srgbClr val="FFFF00"/>
                </a:solidFill>
              </a:rPr>
              <a:t>Code1    </a:t>
            </a:r>
            <a:r>
              <a:rPr lang="en-IN" b="1" dirty="0" smtClean="0">
                <a:solidFill>
                  <a:srgbClr val="FFFF00"/>
                </a:solidFill>
                <a:hlinkClick r:id="rId2" action="ppaction://hlinkfile"/>
              </a:rPr>
              <a:t>..\DS Assignment Group 5\AssignmentP5_Graphics.cpp</a:t>
            </a:r>
            <a:endParaRPr lang="en-US" b="1" dirty="0">
              <a:solidFill>
                <a:srgbClr val="FFFF00"/>
              </a:solidFill>
            </a:endParaRPr>
          </a:p>
        </p:txBody>
      </p:sp>
      <p:sp>
        <p:nvSpPr>
          <p:cNvPr id="3" name="TextBox 2"/>
          <p:cNvSpPr txBox="1"/>
          <p:nvPr/>
        </p:nvSpPr>
        <p:spPr>
          <a:xfrm>
            <a:off x="1820562" y="2920313"/>
            <a:ext cx="5030544" cy="369332"/>
          </a:xfrm>
          <a:prstGeom prst="rect">
            <a:avLst/>
          </a:prstGeom>
          <a:noFill/>
        </p:spPr>
        <p:txBody>
          <a:bodyPr wrap="none" rtlCol="0">
            <a:spAutoFit/>
          </a:bodyPr>
          <a:lstStyle/>
          <a:p>
            <a:r>
              <a:rPr lang="en-IN" b="1" dirty="0" smtClean="0">
                <a:solidFill>
                  <a:srgbClr val="FFFF00"/>
                </a:solidFill>
              </a:rPr>
              <a:t>Code2     </a:t>
            </a:r>
            <a:r>
              <a:rPr lang="en-IN" b="1" dirty="0" err="1" smtClean="0">
                <a:solidFill>
                  <a:srgbClr val="FFFF00"/>
                </a:solidFill>
                <a:hlinkClick r:id="rId3" action="ppaction://hlinkfile"/>
              </a:rPr>
              <a:t>Dijkashtra,s</a:t>
            </a:r>
            <a:r>
              <a:rPr lang="en-IN" b="1" dirty="0" smtClean="0">
                <a:solidFill>
                  <a:srgbClr val="FFFF00"/>
                </a:solidFill>
                <a:hlinkClick r:id="rId3" action="ppaction://hlinkfile"/>
              </a:rPr>
              <a:t> </a:t>
            </a:r>
            <a:r>
              <a:rPr lang="en-IN" b="1" dirty="0" err="1" smtClean="0">
                <a:solidFill>
                  <a:srgbClr val="FFFF00"/>
                </a:solidFill>
                <a:hlinkClick r:id="rId3" action="ppaction://hlinkfile"/>
              </a:rPr>
              <a:t>Algo</a:t>
            </a:r>
            <a:r>
              <a:rPr lang="en-IN" b="1" dirty="0" smtClean="0">
                <a:solidFill>
                  <a:srgbClr val="FFFF00"/>
                </a:solidFill>
                <a:hlinkClick r:id="rId3" action="ppaction://hlinkfile"/>
              </a:rPr>
              <a:t> using matrix.CPP</a:t>
            </a:r>
            <a:endParaRPr lang="en-US" b="1" dirty="0">
              <a:solidFill>
                <a:srgbClr val="FFFF00"/>
              </a:solidFill>
            </a:endParaRPr>
          </a:p>
        </p:txBody>
      </p:sp>
    </p:spTree>
    <p:extLst>
      <p:ext uri="{BB962C8B-B14F-4D97-AF65-F5344CB8AC3E}">
        <p14:creationId xmlns:p14="http://schemas.microsoft.com/office/powerpoint/2010/main" xmlns="" val="3768624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6" name="Line 56"/>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57" name="Text Box 57"/>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09625" name="Line 25"/>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38" name="Line 38"/>
          <p:cNvSpPr>
            <a:spLocks noChangeShapeType="1"/>
          </p:cNvSpPr>
          <p:nvPr/>
        </p:nvSpPr>
        <p:spPr bwMode="auto">
          <a:xfrm flipV="1">
            <a:off x="3048000" y="2286000"/>
            <a:ext cx="71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34" name="Line 34"/>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37" name="Line 3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21" name="Line 21"/>
          <p:cNvSpPr>
            <a:spLocks noChangeShapeType="1"/>
          </p:cNvSpPr>
          <p:nvPr/>
        </p:nvSpPr>
        <p:spPr bwMode="auto">
          <a:xfrm flipV="1">
            <a:off x="1219200" y="3124200"/>
            <a:ext cx="1320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22" name="Line 22"/>
          <p:cNvSpPr>
            <a:spLocks noChangeShapeType="1"/>
          </p:cNvSpPr>
          <p:nvPr/>
        </p:nvSpPr>
        <p:spPr bwMode="auto">
          <a:xfrm flipV="1">
            <a:off x="2438400" y="3276600"/>
            <a:ext cx="1930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39" name="Line 39"/>
          <p:cNvSpPr>
            <a:spLocks noChangeShapeType="1"/>
          </p:cNvSpPr>
          <p:nvPr/>
        </p:nvSpPr>
        <p:spPr bwMode="auto">
          <a:xfrm flipV="1">
            <a:off x="1016000" y="2743200"/>
            <a:ext cx="10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26" name="Line 26"/>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30" name="Line 30"/>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28" name="Line 28"/>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29" name="Line 29"/>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02" name="Oval 2"/>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9603" name="Oval 3"/>
          <p:cNvSpPr>
            <a:spLocks noChangeArrowheads="1"/>
          </p:cNvSpPr>
          <p:nvPr/>
        </p:nvSpPr>
        <p:spPr bwMode="auto">
          <a:xfrm>
            <a:off x="914400" y="2286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09604" name="Oval 4"/>
          <p:cNvSpPr>
            <a:spLocks noChangeArrowheads="1"/>
          </p:cNvSpPr>
          <p:nvPr/>
        </p:nvSpPr>
        <p:spPr bwMode="auto">
          <a:xfrm>
            <a:off x="711200" y="3200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09605" name="Oval 5"/>
          <p:cNvSpPr>
            <a:spLocks noChangeArrowheads="1"/>
          </p:cNvSpPr>
          <p:nvPr/>
        </p:nvSpPr>
        <p:spPr bwMode="auto">
          <a:xfrm>
            <a:off x="2540000" y="2819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09606" name="Oval 6"/>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09607" name="Oval 7"/>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09608" name="Oval 8"/>
          <p:cNvSpPr>
            <a:spLocks noChangeArrowheads="1"/>
          </p:cNvSpPr>
          <p:nvPr/>
        </p:nvSpPr>
        <p:spPr bwMode="auto">
          <a:xfrm>
            <a:off x="4368800" y="28956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09609" name="Oval 9"/>
          <p:cNvSpPr>
            <a:spLocks noChangeArrowheads="1"/>
          </p:cNvSpPr>
          <p:nvPr/>
        </p:nvSpPr>
        <p:spPr bwMode="auto">
          <a:xfrm>
            <a:off x="3657600" y="1905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09610" name="Oval 10"/>
          <p:cNvSpPr>
            <a:spLocks noChangeArrowheads="1"/>
          </p:cNvSpPr>
          <p:nvPr/>
        </p:nvSpPr>
        <p:spPr bwMode="auto">
          <a:xfrm>
            <a:off x="20320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09623" name="Line 23"/>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35" name="Line 3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36" name="Line 36"/>
          <p:cNvSpPr>
            <a:spLocks noChangeShapeType="1"/>
          </p:cNvSpPr>
          <p:nvPr/>
        </p:nvSpPr>
        <p:spPr bwMode="auto">
          <a:xfrm flipH="1" flipV="1">
            <a:off x="1219200" y="3581400"/>
            <a:ext cx="812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40" name="Text Box 40"/>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09641" name="Text Box 41"/>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09642" name="Text Box 42"/>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09643" name="Text Box 43"/>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09644" name="Text Box 44"/>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09645" name="Text Box 45"/>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09646" name="Text Box 46"/>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09647" name="Text Box 47"/>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09648" name="Text Box 48"/>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09649" name="Text Box 49"/>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09650" name="Text Box 50"/>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09651" name="Text Box 51"/>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09652" name="Text Box 52"/>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09653" name="Text Box 53"/>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09658" name="Line 58"/>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59" name="Text Box 59"/>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09660" name="Text Box 60"/>
          <p:cNvSpPr txBox="1">
            <a:spLocks noChangeArrowheads="1"/>
          </p:cNvSpPr>
          <p:nvPr/>
        </p:nvSpPr>
        <p:spPr bwMode="auto">
          <a:xfrm>
            <a:off x="6153151" y="1524001"/>
            <a:ext cx="22352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buFontTx/>
              <a:buNone/>
            </a:pPr>
            <a:r>
              <a:rPr lang="en-US" altLang="en-US" sz="2000" b="1" dirty="0">
                <a:latin typeface="Berlin Sans FB Demi" panose="020E0802020502020306" pitchFamily="34" charset="0"/>
              </a:rPr>
              <a:t>Initialize array</a:t>
            </a:r>
          </a:p>
        </p:txBody>
      </p:sp>
      <p:graphicFrame>
        <p:nvGraphicFramePr>
          <p:cNvPr id="409727" name="Group 127"/>
          <p:cNvGraphicFramePr>
            <a:graphicFrameLocks noGrp="1"/>
          </p:cNvGraphicFramePr>
          <p:nvPr>
            <p:extLst>
              <p:ext uri="{D42A27DB-BD31-4B8C-83A1-F6EECF244321}">
                <p14:modId xmlns:p14="http://schemas.microsoft.com/office/powerpoint/2010/main" xmlns="" val="3266346727"/>
              </p:ext>
            </p:extLst>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itchFamily="18" charset="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itchFamily="18" charset="0"/>
                          <a:sym typeface="Symbol" pitchFamily="18" charset="2"/>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729" name="Freeform 129"/>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730" name="Text Box 130"/>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09731" name="Line 131"/>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3509434" y="406400"/>
            <a:ext cx="3466013" cy="769441"/>
          </a:xfrm>
          <a:prstGeom prst="rect">
            <a:avLst/>
          </a:prstGeom>
          <a:noFill/>
        </p:spPr>
        <p:txBody>
          <a:bodyPr wrap="none" rtlCol="0">
            <a:spAutoFit/>
          </a:bodyPr>
          <a:lstStyle/>
          <a:p>
            <a:r>
              <a:rPr lang="en-IN" sz="4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anose="04020705040A02060702" pitchFamily="82" charset="0"/>
              </a:rPr>
              <a:t>traversa</a:t>
            </a:r>
            <a:r>
              <a:rPr lang="en-IN" sz="4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anose="04020705040A02060702" pitchFamily="82" charset="0"/>
              </a:rPr>
              <a:t>l</a:t>
            </a:r>
            <a:endParaRPr lang="en-US" sz="4400" dirty="0"/>
          </a:p>
        </p:txBody>
      </p:sp>
    </p:spTree>
    <p:extLst>
      <p:ext uri="{BB962C8B-B14F-4D97-AF65-F5344CB8AC3E}">
        <p14:creationId xmlns:p14="http://schemas.microsoft.com/office/powerpoint/2010/main" xmlns="" val="50572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9656"/>
                                        </p:tgtEl>
                                        <p:attrNameLst>
                                          <p:attrName>style.visibility</p:attrName>
                                        </p:attrNameLst>
                                      </p:cBhvr>
                                      <p:to>
                                        <p:strVal val="visible"/>
                                      </p:to>
                                    </p:set>
                                    <p:anim calcmode="lin" valueType="num">
                                      <p:cBhvr>
                                        <p:cTn id="12" dur="500" fill="hold"/>
                                        <p:tgtEl>
                                          <p:spTgt spid="409656"/>
                                        </p:tgtEl>
                                        <p:attrNameLst>
                                          <p:attrName>ppt_w</p:attrName>
                                        </p:attrNameLst>
                                      </p:cBhvr>
                                      <p:tavLst>
                                        <p:tav tm="0">
                                          <p:val>
                                            <p:fltVal val="0"/>
                                          </p:val>
                                        </p:tav>
                                        <p:tav tm="100000">
                                          <p:val>
                                            <p:strVal val="#ppt_w"/>
                                          </p:val>
                                        </p:tav>
                                      </p:tavLst>
                                    </p:anim>
                                    <p:anim calcmode="lin" valueType="num">
                                      <p:cBhvr>
                                        <p:cTn id="13" dur="500" fill="hold"/>
                                        <p:tgtEl>
                                          <p:spTgt spid="409656"/>
                                        </p:tgtEl>
                                        <p:attrNameLst>
                                          <p:attrName>ppt_h</p:attrName>
                                        </p:attrNameLst>
                                      </p:cBhvr>
                                      <p:tavLst>
                                        <p:tav tm="0">
                                          <p:val>
                                            <p:fltVal val="0"/>
                                          </p:val>
                                        </p:tav>
                                        <p:tav tm="100000">
                                          <p:val>
                                            <p:strVal val="#ppt_h"/>
                                          </p:val>
                                        </p:tav>
                                      </p:tavLst>
                                    </p:anim>
                                    <p:animEffect transition="in" filter="fade">
                                      <p:cBhvr>
                                        <p:cTn id="14" dur="500"/>
                                        <p:tgtEl>
                                          <p:spTgt spid="40965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09657"/>
                                        </p:tgtEl>
                                        <p:attrNameLst>
                                          <p:attrName>style.visibility</p:attrName>
                                        </p:attrNameLst>
                                      </p:cBhvr>
                                      <p:to>
                                        <p:strVal val="visible"/>
                                      </p:to>
                                    </p:set>
                                    <p:anim calcmode="lin" valueType="num">
                                      <p:cBhvr>
                                        <p:cTn id="17" dur="500" fill="hold"/>
                                        <p:tgtEl>
                                          <p:spTgt spid="409657"/>
                                        </p:tgtEl>
                                        <p:attrNameLst>
                                          <p:attrName>ppt_w</p:attrName>
                                        </p:attrNameLst>
                                      </p:cBhvr>
                                      <p:tavLst>
                                        <p:tav tm="0">
                                          <p:val>
                                            <p:fltVal val="0"/>
                                          </p:val>
                                        </p:tav>
                                        <p:tav tm="100000">
                                          <p:val>
                                            <p:strVal val="#ppt_w"/>
                                          </p:val>
                                        </p:tav>
                                      </p:tavLst>
                                    </p:anim>
                                    <p:anim calcmode="lin" valueType="num">
                                      <p:cBhvr>
                                        <p:cTn id="18" dur="500" fill="hold"/>
                                        <p:tgtEl>
                                          <p:spTgt spid="409657"/>
                                        </p:tgtEl>
                                        <p:attrNameLst>
                                          <p:attrName>ppt_h</p:attrName>
                                        </p:attrNameLst>
                                      </p:cBhvr>
                                      <p:tavLst>
                                        <p:tav tm="0">
                                          <p:val>
                                            <p:fltVal val="0"/>
                                          </p:val>
                                        </p:tav>
                                        <p:tav tm="100000">
                                          <p:val>
                                            <p:strVal val="#ppt_h"/>
                                          </p:val>
                                        </p:tav>
                                      </p:tavLst>
                                    </p:anim>
                                    <p:animEffect transition="in" filter="fade">
                                      <p:cBhvr>
                                        <p:cTn id="19" dur="500"/>
                                        <p:tgtEl>
                                          <p:spTgt spid="40965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09625"/>
                                        </p:tgtEl>
                                        <p:attrNameLst>
                                          <p:attrName>style.visibility</p:attrName>
                                        </p:attrNameLst>
                                      </p:cBhvr>
                                      <p:to>
                                        <p:strVal val="visible"/>
                                      </p:to>
                                    </p:set>
                                    <p:anim calcmode="lin" valueType="num">
                                      <p:cBhvr>
                                        <p:cTn id="22" dur="500" fill="hold"/>
                                        <p:tgtEl>
                                          <p:spTgt spid="409625"/>
                                        </p:tgtEl>
                                        <p:attrNameLst>
                                          <p:attrName>ppt_w</p:attrName>
                                        </p:attrNameLst>
                                      </p:cBhvr>
                                      <p:tavLst>
                                        <p:tav tm="0">
                                          <p:val>
                                            <p:fltVal val="0"/>
                                          </p:val>
                                        </p:tav>
                                        <p:tav tm="100000">
                                          <p:val>
                                            <p:strVal val="#ppt_w"/>
                                          </p:val>
                                        </p:tav>
                                      </p:tavLst>
                                    </p:anim>
                                    <p:anim calcmode="lin" valueType="num">
                                      <p:cBhvr>
                                        <p:cTn id="23" dur="500" fill="hold"/>
                                        <p:tgtEl>
                                          <p:spTgt spid="409625"/>
                                        </p:tgtEl>
                                        <p:attrNameLst>
                                          <p:attrName>ppt_h</p:attrName>
                                        </p:attrNameLst>
                                      </p:cBhvr>
                                      <p:tavLst>
                                        <p:tav tm="0">
                                          <p:val>
                                            <p:fltVal val="0"/>
                                          </p:val>
                                        </p:tav>
                                        <p:tav tm="100000">
                                          <p:val>
                                            <p:strVal val="#ppt_h"/>
                                          </p:val>
                                        </p:tav>
                                      </p:tavLst>
                                    </p:anim>
                                    <p:animEffect transition="in" filter="fade">
                                      <p:cBhvr>
                                        <p:cTn id="24" dur="500"/>
                                        <p:tgtEl>
                                          <p:spTgt spid="40962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09638"/>
                                        </p:tgtEl>
                                        <p:attrNameLst>
                                          <p:attrName>style.visibility</p:attrName>
                                        </p:attrNameLst>
                                      </p:cBhvr>
                                      <p:to>
                                        <p:strVal val="visible"/>
                                      </p:to>
                                    </p:set>
                                    <p:anim calcmode="lin" valueType="num">
                                      <p:cBhvr>
                                        <p:cTn id="27" dur="500" fill="hold"/>
                                        <p:tgtEl>
                                          <p:spTgt spid="409638"/>
                                        </p:tgtEl>
                                        <p:attrNameLst>
                                          <p:attrName>ppt_w</p:attrName>
                                        </p:attrNameLst>
                                      </p:cBhvr>
                                      <p:tavLst>
                                        <p:tav tm="0">
                                          <p:val>
                                            <p:fltVal val="0"/>
                                          </p:val>
                                        </p:tav>
                                        <p:tav tm="100000">
                                          <p:val>
                                            <p:strVal val="#ppt_w"/>
                                          </p:val>
                                        </p:tav>
                                      </p:tavLst>
                                    </p:anim>
                                    <p:anim calcmode="lin" valueType="num">
                                      <p:cBhvr>
                                        <p:cTn id="28" dur="500" fill="hold"/>
                                        <p:tgtEl>
                                          <p:spTgt spid="409638"/>
                                        </p:tgtEl>
                                        <p:attrNameLst>
                                          <p:attrName>ppt_h</p:attrName>
                                        </p:attrNameLst>
                                      </p:cBhvr>
                                      <p:tavLst>
                                        <p:tav tm="0">
                                          <p:val>
                                            <p:fltVal val="0"/>
                                          </p:val>
                                        </p:tav>
                                        <p:tav tm="100000">
                                          <p:val>
                                            <p:strVal val="#ppt_h"/>
                                          </p:val>
                                        </p:tav>
                                      </p:tavLst>
                                    </p:anim>
                                    <p:animEffect transition="in" filter="fade">
                                      <p:cBhvr>
                                        <p:cTn id="29" dur="500"/>
                                        <p:tgtEl>
                                          <p:spTgt spid="40963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09634"/>
                                        </p:tgtEl>
                                        <p:attrNameLst>
                                          <p:attrName>style.visibility</p:attrName>
                                        </p:attrNameLst>
                                      </p:cBhvr>
                                      <p:to>
                                        <p:strVal val="visible"/>
                                      </p:to>
                                    </p:set>
                                    <p:anim calcmode="lin" valueType="num">
                                      <p:cBhvr>
                                        <p:cTn id="32" dur="500" fill="hold"/>
                                        <p:tgtEl>
                                          <p:spTgt spid="409634"/>
                                        </p:tgtEl>
                                        <p:attrNameLst>
                                          <p:attrName>ppt_w</p:attrName>
                                        </p:attrNameLst>
                                      </p:cBhvr>
                                      <p:tavLst>
                                        <p:tav tm="0">
                                          <p:val>
                                            <p:fltVal val="0"/>
                                          </p:val>
                                        </p:tav>
                                        <p:tav tm="100000">
                                          <p:val>
                                            <p:strVal val="#ppt_w"/>
                                          </p:val>
                                        </p:tav>
                                      </p:tavLst>
                                    </p:anim>
                                    <p:anim calcmode="lin" valueType="num">
                                      <p:cBhvr>
                                        <p:cTn id="33" dur="500" fill="hold"/>
                                        <p:tgtEl>
                                          <p:spTgt spid="409634"/>
                                        </p:tgtEl>
                                        <p:attrNameLst>
                                          <p:attrName>ppt_h</p:attrName>
                                        </p:attrNameLst>
                                      </p:cBhvr>
                                      <p:tavLst>
                                        <p:tav tm="0">
                                          <p:val>
                                            <p:fltVal val="0"/>
                                          </p:val>
                                        </p:tav>
                                        <p:tav tm="100000">
                                          <p:val>
                                            <p:strVal val="#ppt_h"/>
                                          </p:val>
                                        </p:tav>
                                      </p:tavLst>
                                    </p:anim>
                                    <p:animEffect transition="in" filter="fade">
                                      <p:cBhvr>
                                        <p:cTn id="34" dur="500"/>
                                        <p:tgtEl>
                                          <p:spTgt spid="4096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09637"/>
                                        </p:tgtEl>
                                        <p:attrNameLst>
                                          <p:attrName>style.visibility</p:attrName>
                                        </p:attrNameLst>
                                      </p:cBhvr>
                                      <p:to>
                                        <p:strVal val="visible"/>
                                      </p:to>
                                    </p:set>
                                    <p:anim calcmode="lin" valueType="num">
                                      <p:cBhvr>
                                        <p:cTn id="37" dur="500" fill="hold"/>
                                        <p:tgtEl>
                                          <p:spTgt spid="409637"/>
                                        </p:tgtEl>
                                        <p:attrNameLst>
                                          <p:attrName>ppt_w</p:attrName>
                                        </p:attrNameLst>
                                      </p:cBhvr>
                                      <p:tavLst>
                                        <p:tav tm="0">
                                          <p:val>
                                            <p:fltVal val="0"/>
                                          </p:val>
                                        </p:tav>
                                        <p:tav tm="100000">
                                          <p:val>
                                            <p:strVal val="#ppt_w"/>
                                          </p:val>
                                        </p:tav>
                                      </p:tavLst>
                                    </p:anim>
                                    <p:anim calcmode="lin" valueType="num">
                                      <p:cBhvr>
                                        <p:cTn id="38" dur="500" fill="hold"/>
                                        <p:tgtEl>
                                          <p:spTgt spid="409637"/>
                                        </p:tgtEl>
                                        <p:attrNameLst>
                                          <p:attrName>ppt_h</p:attrName>
                                        </p:attrNameLst>
                                      </p:cBhvr>
                                      <p:tavLst>
                                        <p:tav tm="0">
                                          <p:val>
                                            <p:fltVal val="0"/>
                                          </p:val>
                                        </p:tav>
                                        <p:tav tm="100000">
                                          <p:val>
                                            <p:strVal val="#ppt_h"/>
                                          </p:val>
                                        </p:tav>
                                      </p:tavLst>
                                    </p:anim>
                                    <p:animEffect transition="in" filter="fade">
                                      <p:cBhvr>
                                        <p:cTn id="39" dur="500"/>
                                        <p:tgtEl>
                                          <p:spTgt spid="40963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09621"/>
                                        </p:tgtEl>
                                        <p:attrNameLst>
                                          <p:attrName>style.visibility</p:attrName>
                                        </p:attrNameLst>
                                      </p:cBhvr>
                                      <p:to>
                                        <p:strVal val="visible"/>
                                      </p:to>
                                    </p:set>
                                    <p:anim calcmode="lin" valueType="num">
                                      <p:cBhvr>
                                        <p:cTn id="42" dur="500" fill="hold"/>
                                        <p:tgtEl>
                                          <p:spTgt spid="409621"/>
                                        </p:tgtEl>
                                        <p:attrNameLst>
                                          <p:attrName>ppt_w</p:attrName>
                                        </p:attrNameLst>
                                      </p:cBhvr>
                                      <p:tavLst>
                                        <p:tav tm="0">
                                          <p:val>
                                            <p:fltVal val="0"/>
                                          </p:val>
                                        </p:tav>
                                        <p:tav tm="100000">
                                          <p:val>
                                            <p:strVal val="#ppt_w"/>
                                          </p:val>
                                        </p:tav>
                                      </p:tavLst>
                                    </p:anim>
                                    <p:anim calcmode="lin" valueType="num">
                                      <p:cBhvr>
                                        <p:cTn id="43" dur="500" fill="hold"/>
                                        <p:tgtEl>
                                          <p:spTgt spid="409621"/>
                                        </p:tgtEl>
                                        <p:attrNameLst>
                                          <p:attrName>ppt_h</p:attrName>
                                        </p:attrNameLst>
                                      </p:cBhvr>
                                      <p:tavLst>
                                        <p:tav tm="0">
                                          <p:val>
                                            <p:fltVal val="0"/>
                                          </p:val>
                                        </p:tav>
                                        <p:tav tm="100000">
                                          <p:val>
                                            <p:strVal val="#ppt_h"/>
                                          </p:val>
                                        </p:tav>
                                      </p:tavLst>
                                    </p:anim>
                                    <p:animEffect transition="in" filter="fade">
                                      <p:cBhvr>
                                        <p:cTn id="44" dur="500"/>
                                        <p:tgtEl>
                                          <p:spTgt spid="4096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09622"/>
                                        </p:tgtEl>
                                        <p:attrNameLst>
                                          <p:attrName>style.visibility</p:attrName>
                                        </p:attrNameLst>
                                      </p:cBhvr>
                                      <p:to>
                                        <p:strVal val="visible"/>
                                      </p:to>
                                    </p:set>
                                    <p:anim calcmode="lin" valueType="num">
                                      <p:cBhvr>
                                        <p:cTn id="47" dur="500" fill="hold"/>
                                        <p:tgtEl>
                                          <p:spTgt spid="409622"/>
                                        </p:tgtEl>
                                        <p:attrNameLst>
                                          <p:attrName>ppt_w</p:attrName>
                                        </p:attrNameLst>
                                      </p:cBhvr>
                                      <p:tavLst>
                                        <p:tav tm="0">
                                          <p:val>
                                            <p:fltVal val="0"/>
                                          </p:val>
                                        </p:tav>
                                        <p:tav tm="100000">
                                          <p:val>
                                            <p:strVal val="#ppt_w"/>
                                          </p:val>
                                        </p:tav>
                                      </p:tavLst>
                                    </p:anim>
                                    <p:anim calcmode="lin" valueType="num">
                                      <p:cBhvr>
                                        <p:cTn id="48" dur="500" fill="hold"/>
                                        <p:tgtEl>
                                          <p:spTgt spid="409622"/>
                                        </p:tgtEl>
                                        <p:attrNameLst>
                                          <p:attrName>ppt_h</p:attrName>
                                        </p:attrNameLst>
                                      </p:cBhvr>
                                      <p:tavLst>
                                        <p:tav tm="0">
                                          <p:val>
                                            <p:fltVal val="0"/>
                                          </p:val>
                                        </p:tav>
                                        <p:tav tm="100000">
                                          <p:val>
                                            <p:strVal val="#ppt_h"/>
                                          </p:val>
                                        </p:tav>
                                      </p:tavLst>
                                    </p:anim>
                                    <p:animEffect transition="in" filter="fade">
                                      <p:cBhvr>
                                        <p:cTn id="49" dur="500"/>
                                        <p:tgtEl>
                                          <p:spTgt spid="4096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09639"/>
                                        </p:tgtEl>
                                        <p:attrNameLst>
                                          <p:attrName>style.visibility</p:attrName>
                                        </p:attrNameLst>
                                      </p:cBhvr>
                                      <p:to>
                                        <p:strVal val="visible"/>
                                      </p:to>
                                    </p:set>
                                    <p:anim calcmode="lin" valueType="num">
                                      <p:cBhvr>
                                        <p:cTn id="52" dur="500" fill="hold"/>
                                        <p:tgtEl>
                                          <p:spTgt spid="409639"/>
                                        </p:tgtEl>
                                        <p:attrNameLst>
                                          <p:attrName>ppt_w</p:attrName>
                                        </p:attrNameLst>
                                      </p:cBhvr>
                                      <p:tavLst>
                                        <p:tav tm="0">
                                          <p:val>
                                            <p:fltVal val="0"/>
                                          </p:val>
                                        </p:tav>
                                        <p:tav tm="100000">
                                          <p:val>
                                            <p:strVal val="#ppt_w"/>
                                          </p:val>
                                        </p:tav>
                                      </p:tavLst>
                                    </p:anim>
                                    <p:anim calcmode="lin" valueType="num">
                                      <p:cBhvr>
                                        <p:cTn id="53" dur="500" fill="hold"/>
                                        <p:tgtEl>
                                          <p:spTgt spid="409639"/>
                                        </p:tgtEl>
                                        <p:attrNameLst>
                                          <p:attrName>ppt_h</p:attrName>
                                        </p:attrNameLst>
                                      </p:cBhvr>
                                      <p:tavLst>
                                        <p:tav tm="0">
                                          <p:val>
                                            <p:fltVal val="0"/>
                                          </p:val>
                                        </p:tav>
                                        <p:tav tm="100000">
                                          <p:val>
                                            <p:strVal val="#ppt_h"/>
                                          </p:val>
                                        </p:tav>
                                      </p:tavLst>
                                    </p:anim>
                                    <p:animEffect transition="in" filter="fade">
                                      <p:cBhvr>
                                        <p:cTn id="54" dur="500"/>
                                        <p:tgtEl>
                                          <p:spTgt spid="40963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09626"/>
                                        </p:tgtEl>
                                        <p:attrNameLst>
                                          <p:attrName>style.visibility</p:attrName>
                                        </p:attrNameLst>
                                      </p:cBhvr>
                                      <p:to>
                                        <p:strVal val="visible"/>
                                      </p:to>
                                    </p:set>
                                    <p:anim calcmode="lin" valueType="num">
                                      <p:cBhvr>
                                        <p:cTn id="57" dur="500" fill="hold"/>
                                        <p:tgtEl>
                                          <p:spTgt spid="409626"/>
                                        </p:tgtEl>
                                        <p:attrNameLst>
                                          <p:attrName>ppt_w</p:attrName>
                                        </p:attrNameLst>
                                      </p:cBhvr>
                                      <p:tavLst>
                                        <p:tav tm="0">
                                          <p:val>
                                            <p:fltVal val="0"/>
                                          </p:val>
                                        </p:tav>
                                        <p:tav tm="100000">
                                          <p:val>
                                            <p:strVal val="#ppt_w"/>
                                          </p:val>
                                        </p:tav>
                                      </p:tavLst>
                                    </p:anim>
                                    <p:anim calcmode="lin" valueType="num">
                                      <p:cBhvr>
                                        <p:cTn id="58" dur="500" fill="hold"/>
                                        <p:tgtEl>
                                          <p:spTgt spid="409626"/>
                                        </p:tgtEl>
                                        <p:attrNameLst>
                                          <p:attrName>ppt_h</p:attrName>
                                        </p:attrNameLst>
                                      </p:cBhvr>
                                      <p:tavLst>
                                        <p:tav tm="0">
                                          <p:val>
                                            <p:fltVal val="0"/>
                                          </p:val>
                                        </p:tav>
                                        <p:tav tm="100000">
                                          <p:val>
                                            <p:strVal val="#ppt_h"/>
                                          </p:val>
                                        </p:tav>
                                      </p:tavLst>
                                    </p:anim>
                                    <p:animEffect transition="in" filter="fade">
                                      <p:cBhvr>
                                        <p:cTn id="59" dur="500"/>
                                        <p:tgtEl>
                                          <p:spTgt spid="40962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09630"/>
                                        </p:tgtEl>
                                        <p:attrNameLst>
                                          <p:attrName>style.visibility</p:attrName>
                                        </p:attrNameLst>
                                      </p:cBhvr>
                                      <p:to>
                                        <p:strVal val="visible"/>
                                      </p:to>
                                    </p:set>
                                    <p:anim calcmode="lin" valueType="num">
                                      <p:cBhvr>
                                        <p:cTn id="62" dur="500" fill="hold"/>
                                        <p:tgtEl>
                                          <p:spTgt spid="409630"/>
                                        </p:tgtEl>
                                        <p:attrNameLst>
                                          <p:attrName>ppt_w</p:attrName>
                                        </p:attrNameLst>
                                      </p:cBhvr>
                                      <p:tavLst>
                                        <p:tav tm="0">
                                          <p:val>
                                            <p:fltVal val="0"/>
                                          </p:val>
                                        </p:tav>
                                        <p:tav tm="100000">
                                          <p:val>
                                            <p:strVal val="#ppt_w"/>
                                          </p:val>
                                        </p:tav>
                                      </p:tavLst>
                                    </p:anim>
                                    <p:anim calcmode="lin" valueType="num">
                                      <p:cBhvr>
                                        <p:cTn id="63" dur="500" fill="hold"/>
                                        <p:tgtEl>
                                          <p:spTgt spid="409630"/>
                                        </p:tgtEl>
                                        <p:attrNameLst>
                                          <p:attrName>ppt_h</p:attrName>
                                        </p:attrNameLst>
                                      </p:cBhvr>
                                      <p:tavLst>
                                        <p:tav tm="0">
                                          <p:val>
                                            <p:fltVal val="0"/>
                                          </p:val>
                                        </p:tav>
                                        <p:tav tm="100000">
                                          <p:val>
                                            <p:strVal val="#ppt_h"/>
                                          </p:val>
                                        </p:tav>
                                      </p:tavLst>
                                    </p:anim>
                                    <p:animEffect transition="in" filter="fade">
                                      <p:cBhvr>
                                        <p:cTn id="64" dur="500"/>
                                        <p:tgtEl>
                                          <p:spTgt spid="409630"/>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409628"/>
                                        </p:tgtEl>
                                        <p:attrNameLst>
                                          <p:attrName>style.visibility</p:attrName>
                                        </p:attrNameLst>
                                      </p:cBhvr>
                                      <p:to>
                                        <p:strVal val="visible"/>
                                      </p:to>
                                    </p:set>
                                    <p:anim calcmode="lin" valueType="num">
                                      <p:cBhvr>
                                        <p:cTn id="67" dur="500" fill="hold"/>
                                        <p:tgtEl>
                                          <p:spTgt spid="409628"/>
                                        </p:tgtEl>
                                        <p:attrNameLst>
                                          <p:attrName>ppt_w</p:attrName>
                                        </p:attrNameLst>
                                      </p:cBhvr>
                                      <p:tavLst>
                                        <p:tav tm="0">
                                          <p:val>
                                            <p:fltVal val="0"/>
                                          </p:val>
                                        </p:tav>
                                        <p:tav tm="100000">
                                          <p:val>
                                            <p:strVal val="#ppt_w"/>
                                          </p:val>
                                        </p:tav>
                                      </p:tavLst>
                                    </p:anim>
                                    <p:anim calcmode="lin" valueType="num">
                                      <p:cBhvr>
                                        <p:cTn id="68" dur="500" fill="hold"/>
                                        <p:tgtEl>
                                          <p:spTgt spid="409628"/>
                                        </p:tgtEl>
                                        <p:attrNameLst>
                                          <p:attrName>ppt_h</p:attrName>
                                        </p:attrNameLst>
                                      </p:cBhvr>
                                      <p:tavLst>
                                        <p:tav tm="0">
                                          <p:val>
                                            <p:fltVal val="0"/>
                                          </p:val>
                                        </p:tav>
                                        <p:tav tm="100000">
                                          <p:val>
                                            <p:strVal val="#ppt_h"/>
                                          </p:val>
                                        </p:tav>
                                      </p:tavLst>
                                    </p:anim>
                                    <p:animEffect transition="in" filter="fade">
                                      <p:cBhvr>
                                        <p:cTn id="69" dur="500"/>
                                        <p:tgtEl>
                                          <p:spTgt spid="409628"/>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409629"/>
                                        </p:tgtEl>
                                        <p:attrNameLst>
                                          <p:attrName>style.visibility</p:attrName>
                                        </p:attrNameLst>
                                      </p:cBhvr>
                                      <p:to>
                                        <p:strVal val="visible"/>
                                      </p:to>
                                    </p:set>
                                    <p:anim calcmode="lin" valueType="num">
                                      <p:cBhvr>
                                        <p:cTn id="72" dur="500" fill="hold"/>
                                        <p:tgtEl>
                                          <p:spTgt spid="409629"/>
                                        </p:tgtEl>
                                        <p:attrNameLst>
                                          <p:attrName>ppt_w</p:attrName>
                                        </p:attrNameLst>
                                      </p:cBhvr>
                                      <p:tavLst>
                                        <p:tav tm="0">
                                          <p:val>
                                            <p:fltVal val="0"/>
                                          </p:val>
                                        </p:tav>
                                        <p:tav tm="100000">
                                          <p:val>
                                            <p:strVal val="#ppt_w"/>
                                          </p:val>
                                        </p:tav>
                                      </p:tavLst>
                                    </p:anim>
                                    <p:anim calcmode="lin" valueType="num">
                                      <p:cBhvr>
                                        <p:cTn id="73" dur="500" fill="hold"/>
                                        <p:tgtEl>
                                          <p:spTgt spid="409629"/>
                                        </p:tgtEl>
                                        <p:attrNameLst>
                                          <p:attrName>ppt_h</p:attrName>
                                        </p:attrNameLst>
                                      </p:cBhvr>
                                      <p:tavLst>
                                        <p:tav tm="0">
                                          <p:val>
                                            <p:fltVal val="0"/>
                                          </p:val>
                                        </p:tav>
                                        <p:tav tm="100000">
                                          <p:val>
                                            <p:strVal val="#ppt_h"/>
                                          </p:val>
                                        </p:tav>
                                      </p:tavLst>
                                    </p:anim>
                                    <p:animEffect transition="in" filter="fade">
                                      <p:cBhvr>
                                        <p:cTn id="74" dur="500"/>
                                        <p:tgtEl>
                                          <p:spTgt spid="409629"/>
                                        </p:tgtEl>
                                      </p:cBhvr>
                                    </p:animEffect>
                                  </p:childTnLst>
                                </p:cTn>
                              </p:par>
                              <p:par>
                                <p:cTn id="75" presetID="53" presetClass="entr" presetSubtype="16" fill="hold" grpId="0" nodeType="withEffect" nodePh="1">
                                  <p:stCondLst>
                                    <p:cond delay="0"/>
                                  </p:stCondLst>
                                  <p:endCondLst>
                                    <p:cond evt="begin" delay="0">
                                      <p:tn val="75"/>
                                    </p:cond>
                                  </p:endCondLst>
                                  <p:childTnLst>
                                    <p:set>
                                      <p:cBhvr>
                                        <p:cTn id="76" dur="1" fill="hold">
                                          <p:stCondLst>
                                            <p:cond delay="0"/>
                                          </p:stCondLst>
                                        </p:cTn>
                                        <p:tgtEl>
                                          <p:spTgt spid="409602"/>
                                        </p:tgtEl>
                                        <p:attrNameLst>
                                          <p:attrName>style.visibility</p:attrName>
                                        </p:attrNameLst>
                                      </p:cBhvr>
                                      <p:to>
                                        <p:strVal val="visible"/>
                                      </p:to>
                                    </p:set>
                                    <p:anim calcmode="lin" valueType="num">
                                      <p:cBhvr>
                                        <p:cTn id="77" dur="500" fill="hold"/>
                                        <p:tgtEl>
                                          <p:spTgt spid="409602"/>
                                        </p:tgtEl>
                                        <p:attrNameLst>
                                          <p:attrName>ppt_w</p:attrName>
                                        </p:attrNameLst>
                                      </p:cBhvr>
                                      <p:tavLst>
                                        <p:tav tm="0">
                                          <p:val>
                                            <p:fltVal val="0"/>
                                          </p:val>
                                        </p:tav>
                                        <p:tav tm="100000">
                                          <p:val>
                                            <p:strVal val="#ppt_w"/>
                                          </p:val>
                                        </p:tav>
                                      </p:tavLst>
                                    </p:anim>
                                    <p:anim calcmode="lin" valueType="num">
                                      <p:cBhvr>
                                        <p:cTn id="78" dur="500" fill="hold"/>
                                        <p:tgtEl>
                                          <p:spTgt spid="409602"/>
                                        </p:tgtEl>
                                        <p:attrNameLst>
                                          <p:attrName>ppt_h</p:attrName>
                                        </p:attrNameLst>
                                      </p:cBhvr>
                                      <p:tavLst>
                                        <p:tav tm="0">
                                          <p:val>
                                            <p:fltVal val="0"/>
                                          </p:val>
                                        </p:tav>
                                        <p:tav tm="100000">
                                          <p:val>
                                            <p:strVal val="#ppt_h"/>
                                          </p:val>
                                        </p:tav>
                                      </p:tavLst>
                                    </p:anim>
                                    <p:animEffect transition="in" filter="fade">
                                      <p:cBhvr>
                                        <p:cTn id="79" dur="500"/>
                                        <p:tgtEl>
                                          <p:spTgt spid="40960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409603"/>
                                        </p:tgtEl>
                                        <p:attrNameLst>
                                          <p:attrName>style.visibility</p:attrName>
                                        </p:attrNameLst>
                                      </p:cBhvr>
                                      <p:to>
                                        <p:strVal val="visible"/>
                                      </p:to>
                                    </p:set>
                                    <p:anim calcmode="lin" valueType="num">
                                      <p:cBhvr>
                                        <p:cTn id="82" dur="500" fill="hold"/>
                                        <p:tgtEl>
                                          <p:spTgt spid="409603"/>
                                        </p:tgtEl>
                                        <p:attrNameLst>
                                          <p:attrName>ppt_w</p:attrName>
                                        </p:attrNameLst>
                                      </p:cBhvr>
                                      <p:tavLst>
                                        <p:tav tm="0">
                                          <p:val>
                                            <p:fltVal val="0"/>
                                          </p:val>
                                        </p:tav>
                                        <p:tav tm="100000">
                                          <p:val>
                                            <p:strVal val="#ppt_w"/>
                                          </p:val>
                                        </p:tav>
                                      </p:tavLst>
                                    </p:anim>
                                    <p:anim calcmode="lin" valueType="num">
                                      <p:cBhvr>
                                        <p:cTn id="83" dur="500" fill="hold"/>
                                        <p:tgtEl>
                                          <p:spTgt spid="409603"/>
                                        </p:tgtEl>
                                        <p:attrNameLst>
                                          <p:attrName>ppt_h</p:attrName>
                                        </p:attrNameLst>
                                      </p:cBhvr>
                                      <p:tavLst>
                                        <p:tav tm="0">
                                          <p:val>
                                            <p:fltVal val="0"/>
                                          </p:val>
                                        </p:tav>
                                        <p:tav tm="100000">
                                          <p:val>
                                            <p:strVal val="#ppt_h"/>
                                          </p:val>
                                        </p:tav>
                                      </p:tavLst>
                                    </p:anim>
                                    <p:animEffect transition="in" filter="fade">
                                      <p:cBhvr>
                                        <p:cTn id="84" dur="500"/>
                                        <p:tgtEl>
                                          <p:spTgt spid="40960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09604"/>
                                        </p:tgtEl>
                                        <p:attrNameLst>
                                          <p:attrName>style.visibility</p:attrName>
                                        </p:attrNameLst>
                                      </p:cBhvr>
                                      <p:to>
                                        <p:strVal val="visible"/>
                                      </p:to>
                                    </p:set>
                                    <p:anim calcmode="lin" valueType="num">
                                      <p:cBhvr>
                                        <p:cTn id="87" dur="500" fill="hold"/>
                                        <p:tgtEl>
                                          <p:spTgt spid="409604"/>
                                        </p:tgtEl>
                                        <p:attrNameLst>
                                          <p:attrName>ppt_w</p:attrName>
                                        </p:attrNameLst>
                                      </p:cBhvr>
                                      <p:tavLst>
                                        <p:tav tm="0">
                                          <p:val>
                                            <p:fltVal val="0"/>
                                          </p:val>
                                        </p:tav>
                                        <p:tav tm="100000">
                                          <p:val>
                                            <p:strVal val="#ppt_w"/>
                                          </p:val>
                                        </p:tav>
                                      </p:tavLst>
                                    </p:anim>
                                    <p:anim calcmode="lin" valueType="num">
                                      <p:cBhvr>
                                        <p:cTn id="88" dur="500" fill="hold"/>
                                        <p:tgtEl>
                                          <p:spTgt spid="409604"/>
                                        </p:tgtEl>
                                        <p:attrNameLst>
                                          <p:attrName>ppt_h</p:attrName>
                                        </p:attrNameLst>
                                      </p:cBhvr>
                                      <p:tavLst>
                                        <p:tav tm="0">
                                          <p:val>
                                            <p:fltVal val="0"/>
                                          </p:val>
                                        </p:tav>
                                        <p:tav tm="100000">
                                          <p:val>
                                            <p:strVal val="#ppt_h"/>
                                          </p:val>
                                        </p:tav>
                                      </p:tavLst>
                                    </p:anim>
                                    <p:animEffect transition="in" filter="fade">
                                      <p:cBhvr>
                                        <p:cTn id="89" dur="500"/>
                                        <p:tgtEl>
                                          <p:spTgt spid="409604"/>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09605"/>
                                        </p:tgtEl>
                                        <p:attrNameLst>
                                          <p:attrName>style.visibility</p:attrName>
                                        </p:attrNameLst>
                                      </p:cBhvr>
                                      <p:to>
                                        <p:strVal val="visible"/>
                                      </p:to>
                                    </p:set>
                                    <p:anim calcmode="lin" valueType="num">
                                      <p:cBhvr>
                                        <p:cTn id="92" dur="500" fill="hold"/>
                                        <p:tgtEl>
                                          <p:spTgt spid="409605"/>
                                        </p:tgtEl>
                                        <p:attrNameLst>
                                          <p:attrName>ppt_w</p:attrName>
                                        </p:attrNameLst>
                                      </p:cBhvr>
                                      <p:tavLst>
                                        <p:tav tm="0">
                                          <p:val>
                                            <p:fltVal val="0"/>
                                          </p:val>
                                        </p:tav>
                                        <p:tav tm="100000">
                                          <p:val>
                                            <p:strVal val="#ppt_w"/>
                                          </p:val>
                                        </p:tav>
                                      </p:tavLst>
                                    </p:anim>
                                    <p:anim calcmode="lin" valueType="num">
                                      <p:cBhvr>
                                        <p:cTn id="93" dur="500" fill="hold"/>
                                        <p:tgtEl>
                                          <p:spTgt spid="409605"/>
                                        </p:tgtEl>
                                        <p:attrNameLst>
                                          <p:attrName>ppt_h</p:attrName>
                                        </p:attrNameLst>
                                      </p:cBhvr>
                                      <p:tavLst>
                                        <p:tav tm="0">
                                          <p:val>
                                            <p:fltVal val="0"/>
                                          </p:val>
                                        </p:tav>
                                        <p:tav tm="100000">
                                          <p:val>
                                            <p:strVal val="#ppt_h"/>
                                          </p:val>
                                        </p:tav>
                                      </p:tavLst>
                                    </p:anim>
                                    <p:animEffect transition="in" filter="fade">
                                      <p:cBhvr>
                                        <p:cTn id="94" dur="500"/>
                                        <p:tgtEl>
                                          <p:spTgt spid="40960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09606"/>
                                        </p:tgtEl>
                                        <p:attrNameLst>
                                          <p:attrName>style.visibility</p:attrName>
                                        </p:attrNameLst>
                                      </p:cBhvr>
                                      <p:to>
                                        <p:strVal val="visible"/>
                                      </p:to>
                                    </p:set>
                                    <p:anim calcmode="lin" valueType="num">
                                      <p:cBhvr>
                                        <p:cTn id="97" dur="500" fill="hold"/>
                                        <p:tgtEl>
                                          <p:spTgt spid="409606"/>
                                        </p:tgtEl>
                                        <p:attrNameLst>
                                          <p:attrName>ppt_w</p:attrName>
                                        </p:attrNameLst>
                                      </p:cBhvr>
                                      <p:tavLst>
                                        <p:tav tm="0">
                                          <p:val>
                                            <p:fltVal val="0"/>
                                          </p:val>
                                        </p:tav>
                                        <p:tav tm="100000">
                                          <p:val>
                                            <p:strVal val="#ppt_w"/>
                                          </p:val>
                                        </p:tav>
                                      </p:tavLst>
                                    </p:anim>
                                    <p:anim calcmode="lin" valueType="num">
                                      <p:cBhvr>
                                        <p:cTn id="98" dur="500" fill="hold"/>
                                        <p:tgtEl>
                                          <p:spTgt spid="409606"/>
                                        </p:tgtEl>
                                        <p:attrNameLst>
                                          <p:attrName>ppt_h</p:attrName>
                                        </p:attrNameLst>
                                      </p:cBhvr>
                                      <p:tavLst>
                                        <p:tav tm="0">
                                          <p:val>
                                            <p:fltVal val="0"/>
                                          </p:val>
                                        </p:tav>
                                        <p:tav tm="100000">
                                          <p:val>
                                            <p:strVal val="#ppt_h"/>
                                          </p:val>
                                        </p:tav>
                                      </p:tavLst>
                                    </p:anim>
                                    <p:animEffect transition="in" filter="fade">
                                      <p:cBhvr>
                                        <p:cTn id="99" dur="500"/>
                                        <p:tgtEl>
                                          <p:spTgt spid="40960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409607"/>
                                        </p:tgtEl>
                                        <p:attrNameLst>
                                          <p:attrName>style.visibility</p:attrName>
                                        </p:attrNameLst>
                                      </p:cBhvr>
                                      <p:to>
                                        <p:strVal val="visible"/>
                                      </p:to>
                                    </p:set>
                                    <p:anim calcmode="lin" valueType="num">
                                      <p:cBhvr>
                                        <p:cTn id="102" dur="500" fill="hold"/>
                                        <p:tgtEl>
                                          <p:spTgt spid="409607"/>
                                        </p:tgtEl>
                                        <p:attrNameLst>
                                          <p:attrName>ppt_w</p:attrName>
                                        </p:attrNameLst>
                                      </p:cBhvr>
                                      <p:tavLst>
                                        <p:tav tm="0">
                                          <p:val>
                                            <p:fltVal val="0"/>
                                          </p:val>
                                        </p:tav>
                                        <p:tav tm="100000">
                                          <p:val>
                                            <p:strVal val="#ppt_w"/>
                                          </p:val>
                                        </p:tav>
                                      </p:tavLst>
                                    </p:anim>
                                    <p:anim calcmode="lin" valueType="num">
                                      <p:cBhvr>
                                        <p:cTn id="103" dur="500" fill="hold"/>
                                        <p:tgtEl>
                                          <p:spTgt spid="409607"/>
                                        </p:tgtEl>
                                        <p:attrNameLst>
                                          <p:attrName>ppt_h</p:attrName>
                                        </p:attrNameLst>
                                      </p:cBhvr>
                                      <p:tavLst>
                                        <p:tav tm="0">
                                          <p:val>
                                            <p:fltVal val="0"/>
                                          </p:val>
                                        </p:tav>
                                        <p:tav tm="100000">
                                          <p:val>
                                            <p:strVal val="#ppt_h"/>
                                          </p:val>
                                        </p:tav>
                                      </p:tavLst>
                                    </p:anim>
                                    <p:animEffect transition="in" filter="fade">
                                      <p:cBhvr>
                                        <p:cTn id="104" dur="500"/>
                                        <p:tgtEl>
                                          <p:spTgt spid="409607"/>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09608"/>
                                        </p:tgtEl>
                                        <p:attrNameLst>
                                          <p:attrName>style.visibility</p:attrName>
                                        </p:attrNameLst>
                                      </p:cBhvr>
                                      <p:to>
                                        <p:strVal val="visible"/>
                                      </p:to>
                                    </p:set>
                                    <p:anim calcmode="lin" valueType="num">
                                      <p:cBhvr>
                                        <p:cTn id="107" dur="500" fill="hold"/>
                                        <p:tgtEl>
                                          <p:spTgt spid="409608"/>
                                        </p:tgtEl>
                                        <p:attrNameLst>
                                          <p:attrName>ppt_w</p:attrName>
                                        </p:attrNameLst>
                                      </p:cBhvr>
                                      <p:tavLst>
                                        <p:tav tm="0">
                                          <p:val>
                                            <p:fltVal val="0"/>
                                          </p:val>
                                        </p:tav>
                                        <p:tav tm="100000">
                                          <p:val>
                                            <p:strVal val="#ppt_w"/>
                                          </p:val>
                                        </p:tav>
                                      </p:tavLst>
                                    </p:anim>
                                    <p:anim calcmode="lin" valueType="num">
                                      <p:cBhvr>
                                        <p:cTn id="108" dur="500" fill="hold"/>
                                        <p:tgtEl>
                                          <p:spTgt spid="409608"/>
                                        </p:tgtEl>
                                        <p:attrNameLst>
                                          <p:attrName>ppt_h</p:attrName>
                                        </p:attrNameLst>
                                      </p:cBhvr>
                                      <p:tavLst>
                                        <p:tav tm="0">
                                          <p:val>
                                            <p:fltVal val="0"/>
                                          </p:val>
                                        </p:tav>
                                        <p:tav tm="100000">
                                          <p:val>
                                            <p:strVal val="#ppt_h"/>
                                          </p:val>
                                        </p:tav>
                                      </p:tavLst>
                                    </p:anim>
                                    <p:animEffect transition="in" filter="fade">
                                      <p:cBhvr>
                                        <p:cTn id="109" dur="500"/>
                                        <p:tgtEl>
                                          <p:spTgt spid="409608"/>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409609"/>
                                        </p:tgtEl>
                                        <p:attrNameLst>
                                          <p:attrName>style.visibility</p:attrName>
                                        </p:attrNameLst>
                                      </p:cBhvr>
                                      <p:to>
                                        <p:strVal val="visible"/>
                                      </p:to>
                                    </p:set>
                                    <p:anim calcmode="lin" valueType="num">
                                      <p:cBhvr>
                                        <p:cTn id="112" dur="500" fill="hold"/>
                                        <p:tgtEl>
                                          <p:spTgt spid="409609"/>
                                        </p:tgtEl>
                                        <p:attrNameLst>
                                          <p:attrName>ppt_w</p:attrName>
                                        </p:attrNameLst>
                                      </p:cBhvr>
                                      <p:tavLst>
                                        <p:tav tm="0">
                                          <p:val>
                                            <p:fltVal val="0"/>
                                          </p:val>
                                        </p:tav>
                                        <p:tav tm="100000">
                                          <p:val>
                                            <p:strVal val="#ppt_w"/>
                                          </p:val>
                                        </p:tav>
                                      </p:tavLst>
                                    </p:anim>
                                    <p:anim calcmode="lin" valueType="num">
                                      <p:cBhvr>
                                        <p:cTn id="113" dur="500" fill="hold"/>
                                        <p:tgtEl>
                                          <p:spTgt spid="409609"/>
                                        </p:tgtEl>
                                        <p:attrNameLst>
                                          <p:attrName>ppt_h</p:attrName>
                                        </p:attrNameLst>
                                      </p:cBhvr>
                                      <p:tavLst>
                                        <p:tav tm="0">
                                          <p:val>
                                            <p:fltVal val="0"/>
                                          </p:val>
                                        </p:tav>
                                        <p:tav tm="100000">
                                          <p:val>
                                            <p:strVal val="#ppt_h"/>
                                          </p:val>
                                        </p:tav>
                                      </p:tavLst>
                                    </p:anim>
                                    <p:animEffect transition="in" filter="fade">
                                      <p:cBhvr>
                                        <p:cTn id="114" dur="500"/>
                                        <p:tgtEl>
                                          <p:spTgt spid="409609"/>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409610"/>
                                        </p:tgtEl>
                                        <p:attrNameLst>
                                          <p:attrName>style.visibility</p:attrName>
                                        </p:attrNameLst>
                                      </p:cBhvr>
                                      <p:to>
                                        <p:strVal val="visible"/>
                                      </p:to>
                                    </p:set>
                                    <p:anim calcmode="lin" valueType="num">
                                      <p:cBhvr>
                                        <p:cTn id="117" dur="500" fill="hold"/>
                                        <p:tgtEl>
                                          <p:spTgt spid="409610"/>
                                        </p:tgtEl>
                                        <p:attrNameLst>
                                          <p:attrName>ppt_w</p:attrName>
                                        </p:attrNameLst>
                                      </p:cBhvr>
                                      <p:tavLst>
                                        <p:tav tm="0">
                                          <p:val>
                                            <p:fltVal val="0"/>
                                          </p:val>
                                        </p:tav>
                                        <p:tav tm="100000">
                                          <p:val>
                                            <p:strVal val="#ppt_w"/>
                                          </p:val>
                                        </p:tav>
                                      </p:tavLst>
                                    </p:anim>
                                    <p:anim calcmode="lin" valueType="num">
                                      <p:cBhvr>
                                        <p:cTn id="118" dur="500" fill="hold"/>
                                        <p:tgtEl>
                                          <p:spTgt spid="409610"/>
                                        </p:tgtEl>
                                        <p:attrNameLst>
                                          <p:attrName>ppt_h</p:attrName>
                                        </p:attrNameLst>
                                      </p:cBhvr>
                                      <p:tavLst>
                                        <p:tav tm="0">
                                          <p:val>
                                            <p:fltVal val="0"/>
                                          </p:val>
                                        </p:tav>
                                        <p:tav tm="100000">
                                          <p:val>
                                            <p:strVal val="#ppt_h"/>
                                          </p:val>
                                        </p:tav>
                                      </p:tavLst>
                                    </p:anim>
                                    <p:animEffect transition="in" filter="fade">
                                      <p:cBhvr>
                                        <p:cTn id="119" dur="500"/>
                                        <p:tgtEl>
                                          <p:spTgt spid="409610"/>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09623"/>
                                        </p:tgtEl>
                                        <p:attrNameLst>
                                          <p:attrName>style.visibility</p:attrName>
                                        </p:attrNameLst>
                                      </p:cBhvr>
                                      <p:to>
                                        <p:strVal val="visible"/>
                                      </p:to>
                                    </p:set>
                                    <p:anim calcmode="lin" valueType="num">
                                      <p:cBhvr>
                                        <p:cTn id="122" dur="500" fill="hold"/>
                                        <p:tgtEl>
                                          <p:spTgt spid="409623"/>
                                        </p:tgtEl>
                                        <p:attrNameLst>
                                          <p:attrName>ppt_w</p:attrName>
                                        </p:attrNameLst>
                                      </p:cBhvr>
                                      <p:tavLst>
                                        <p:tav tm="0">
                                          <p:val>
                                            <p:fltVal val="0"/>
                                          </p:val>
                                        </p:tav>
                                        <p:tav tm="100000">
                                          <p:val>
                                            <p:strVal val="#ppt_w"/>
                                          </p:val>
                                        </p:tav>
                                      </p:tavLst>
                                    </p:anim>
                                    <p:anim calcmode="lin" valueType="num">
                                      <p:cBhvr>
                                        <p:cTn id="123" dur="500" fill="hold"/>
                                        <p:tgtEl>
                                          <p:spTgt spid="409623"/>
                                        </p:tgtEl>
                                        <p:attrNameLst>
                                          <p:attrName>ppt_h</p:attrName>
                                        </p:attrNameLst>
                                      </p:cBhvr>
                                      <p:tavLst>
                                        <p:tav tm="0">
                                          <p:val>
                                            <p:fltVal val="0"/>
                                          </p:val>
                                        </p:tav>
                                        <p:tav tm="100000">
                                          <p:val>
                                            <p:strVal val="#ppt_h"/>
                                          </p:val>
                                        </p:tav>
                                      </p:tavLst>
                                    </p:anim>
                                    <p:animEffect transition="in" filter="fade">
                                      <p:cBhvr>
                                        <p:cTn id="124" dur="500"/>
                                        <p:tgtEl>
                                          <p:spTgt spid="409623"/>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409635"/>
                                        </p:tgtEl>
                                        <p:attrNameLst>
                                          <p:attrName>style.visibility</p:attrName>
                                        </p:attrNameLst>
                                      </p:cBhvr>
                                      <p:to>
                                        <p:strVal val="visible"/>
                                      </p:to>
                                    </p:set>
                                    <p:anim calcmode="lin" valueType="num">
                                      <p:cBhvr>
                                        <p:cTn id="127" dur="500" fill="hold"/>
                                        <p:tgtEl>
                                          <p:spTgt spid="409635"/>
                                        </p:tgtEl>
                                        <p:attrNameLst>
                                          <p:attrName>ppt_w</p:attrName>
                                        </p:attrNameLst>
                                      </p:cBhvr>
                                      <p:tavLst>
                                        <p:tav tm="0">
                                          <p:val>
                                            <p:fltVal val="0"/>
                                          </p:val>
                                        </p:tav>
                                        <p:tav tm="100000">
                                          <p:val>
                                            <p:strVal val="#ppt_w"/>
                                          </p:val>
                                        </p:tav>
                                      </p:tavLst>
                                    </p:anim>
                                    <p:anim calcmode="lin" valueType="num">
                                      <p:cBhvr>
                                        <p:cTn id="128" dur="500" fill="hold"/>
                                        <p:tgtEl>
                                          <p:spTgt spid="409635"/>
                                        </p:tgtEl>
                                        <p:attrNameLst>
                                          <p:attrName>ppt_h</p:attrName>
                                        </p:attrNameLst>
                                      </p:cBhvr>
                                      <p:tavLst>
                                        <p:tav tm="0">
                                          <p:val>
                                            <p:fltVal val="0"/>
                                          </p:val>
                                        </p:tav>
                                        <p:tav tm="100000">
                                          <p:val>
                                            <p:strVal val="#ppt_h"/>
                                          </p:val>
                                        </p:tav>
                                      </p:tavLst>
                                    </p:anim>
                                    <p:animEffect transition="in" filter="fade">
                                      <p:cBhvr>
                                        <p:cTn id="129" dur="500"/>
                                        <p:tgtEl>
                                          <p:spTgt spid="409635"/>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409636"/>
                                        </p:tgtEl>
                                        <p:attrNameLst>
                                          <p:attrName>style.visibility</p:attrName>
                                        </p:attrNameLst>
                                      </p:cBhvr>
                                      <p:to>
                                        <p:strVal val="visible"/>
                                      </p:to>
                                    </p:set>
                                    <p:anim calcmode="lin" valueType="num">
                                      <p:cBhvr>
                                        <p:cTn id="132" dur="500" fill="hold"/>
                                        <p:tgtEl>
                                          <p:spTgt spid="409636"/>
                                        </p:tgtEl>
                                        <p:attrNameLst>
                                          <p:attrName>ppt_w</p:attrName>
                                        </p:attrNameLst>
                                      </p:cBhvr>
                                      <p:tavLst>
                                        <p:tav tm="0">
                                          <p:val>
                                            <p:fltVal val="0"/>
                                          </p:val>
                                        </p:tav>
                                        <p:tav tm="100000">
                                          <p:val>
                                            <p:strVal val="#ppt_w"/>
                                          </p:val>
                                        </p:tav>
                                      </p:tavLst>
                                    </p:anim>
                                    <p:anim calcmode="lin" valueType="num">
                                      <p:cBhvr>
                                        <p:cTn id="133" dur="500" fill="hold"/>
                                        <p:tgtEl>
                                          <p:spTgt spid="409636"/>
                                        </p:tgtEl>
                                        <p:attrNameLst>
                                          <p:attrName>ppt_h</p:attrName>
                                        </p:attrNameLst>
                                      </p:cBhvr>
                                      <p:tavLst>
                                        <p:tav tm="0">
                                          <p:val>
                                            <p:fltVal val="0"/>
                                          </p:val>
                                        </p:tav>
                                        <p:tav tm="100000">
                                          <p:val>
                                            <p:strVal val="#ppt_h"/>
                                          </p:val>
                                        </p:tav>
                                      </p:tavLst>
                                    </p:anim>
                                    <p:animEffect transition="in" filter="fade">
                                      <p:cBhvr>
                                        <p:cTn id="134" dur="500"/>
                                        <p:tgtEl>
                                          <p:spTgt spid="409636"/>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409640"/>
                                        </p:tgtEl>
                                        <p:attrNameLst>
                                          <p:attrName>style.visibility</p:attrName>
                                        </p:attrNameLst>
                                      </p:cBhvr>
                                      <p:to>
                                        <p:strVal val="visible"/>
                                      </p:to>
                                    </p:set>
                                    <p:anim calcmode="lin" valueType="num">
                                      <p:cBhvr>
                                        <p:cTn id="137" dur="500" fill="hold"/>
                                        <p:tgtEl>
                                          <p:spTgt spid="409640"/>
                                        </p:tgtEl>
                                        <p:attrNameLst>
                                          <p:attrName>ppt_w</p:attrName>
                                        </p:attrNameLst>
                                      </p:cBhvr>
                                      <p:tavLst>
                                        <p:tav tm="0">
                                          <p:val>
                                            <p:fltVal val="0"/>
                                          </p:val>
                                        </p:tav>
                                        <p:tav tm="100000">
                                          <p:val>
                                            <p:strVal val="#ppt_w"/>
                                          </p:val>
                                        </p:tav>
                                      </p:tavLst>
                                    </p:anim>
                                    <p:anim calcmode="lin" valueType="num">
                                      <p:cBhvr>
                                        <p:cTn id="138" dur="500" fill="hold"/>
                                        <p:tgtEl>
                                          <p:spTgt spid="409640"/>
                                        </p:tgtEl>
                                        <p:attrNameLst>
                                          <p:attrName>ppt_h</p:attrName>
                                        </p:attrNameLst>
                                      </p:cBhvr>
                                      <p:tavLst>
                                        <p:tav tm="0">
                                          <p:val>
                                            <p:fltVal val="0"/>
                                          </p:val>
                                        </p:tav>
                                        <p:tav tm="100000">
                                          <p:val>
                                            <p:strVal val="#ppt_h"/>
                                          </p:val>
                                        </p:tav>
                                      </p:tavLst>
                                    </p:anim>
                                    <p:animEffect transition="in" filter="fade">
                                      <p:cBhvr>
                                        <p:cTn id="139" dur="500"/>
                                        <p:tgtEl>
                                          <p:spTgt spid="409640"/>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409641"/>
                                        </p:tgtEl>
                                        <p:attrNameLst>
                                          <p:attrName>style.visibility</p:attrName>
                                        </p:attrNameLst>
                                      </p:cBhvr>
                                      <p:to>
                                        <p:strVal val="visible"/>
                                      </p:to>
                                    </p:set>
                                    <p:anim calcmode="lin" valueType="num">
                                      <p:cBhvr>
                                        <p:cTn id="142" dur="500" fill="hold"/>
                                        <p:tgtEl>
                                          <p:spTgt spid="409641"/>
                                        </p:tgtEl>
                                        <p:attrNameLst>
                                          <p:attrName>ppt_w</p:attrName>
                                        </p:attrNameLst>
                                      </p:cBhvr>
                                      <p:tavLst>
                                        <p:tav tm="0">
                                          <p:val>
                                            <p:fltVal val="0"/>
                                          </p:val>
                                        </p:tav>
                                        <p:tav tm="100000">
                                          <p:val>
                                            <p:strVal val="#ppt_w"/>
                                          </p:val>
                                        </p:tav>
                                      </p:tavLst>
                                    </p:anim>
                                    <p:anim calcmode="lin" valueType="num">
                                      <p:cBhvr>
                                        <p:cTn id="143" dur="500" fill="hold"/>
                                        <p:tgtEl>
                                          <p:spTgt spid="409641"/>
                                        </p:tgtEl>
                                        <p:attrNameLst>
                                          <p:attrName>ppt_h</p:attrName>
                                        </p:attrNameLst>
                                      </p:cBhvr>
                                      <p:tavLst>
                                        <p:tav tm="0">
                                          <p:val>
                                            <p:fltVal val="0"/>
                                          </p:val>
                                        </p:tav>
                                        <p:tav tm="100000">
                                          <p:val>
                                            <p:strVal val="#ppt_h"/>
                                          </p:val>
                                        </p:tav>
                                      </p:tavLst>
                                    </p:anim>
                                    <p:animEffect transition="in" filter="fade">
                                      <p:cBhvr>
                                        <p:cTn id="144" dur="500"/>
                                        <p:tgtEl>
                                          <p:spTgt spid="409641"/>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409642"/>
                                        </p:tgtEl>
                                        <p:attrNameLst>
                                          <p:attrName>style.visibility</p:attrName>
                                        </p:attrNameLst>
                                      </p:cBhvr>
                                      <p:to>
                                        <p:strVal val="visible"/>
                                      </p:to>
                                    </p:set>
                                    <p:anim calcmode="lin" valueType="num">
                                      <p:cBhvr>
                                        <p:cTn id="147" dur="500" fill="hold"/>
                                        <p:tgtEl>
                                          <p:spTgt spid="409642"/>
                                        </p:tgtEl>
                                        <p:attrNameLst>
                                          <p:attrName>ppt_w</p:attrName>
                                        </p:attrNameLst>
                                      </p:cBhvr>
                                      <p:tavLst>
                                        <p:tav tm="0">
                                          <p:val>
                                            <p:fltVal val="0"/>
                                          </p:val>
                                        </p:tav>
                                        <p:tav tm="100000">
                                          <p:val>
                                            <p:strVal val="#ppt_w"/>
                                          </p:val>
                                        </p:tav>
                                      </p:tavLst>
                                    </p:anim>
                                    <p:anim calcmode="lin" valueType="num">
                                      <p:cBhvr>
                                        <p:cTn id="148" dur="500" fill="hold"/>
                                        <p:tgtEl>
                                          <p:spTgt spid="409642"/>
                                        </p:tgtEl>
                                        <p:attrNameLst>
                                          <p:attrName>ppt_h</p:attrName>
                                        </p:attrNameLst>
                                      </p:cBhvr>
                                      <p:tavLst>
                                        <p:tav tm="0">
                                          <p:val>
                                            <p:fltVal val="0"/>
                                          </p:val>
                                        </p:tav>
                                        <p:tav tm="100000">
                                          <p:val>
                                            <p:strVal val="#ppt_h"/>
                                          </p:val>
                                        </p:tav>
                                      </p:tavLst>
                                    </p:anim>
                                    <p:animEffect transition="in" filter="fade">
                                      <p:cBhvr>
                                        <p:cTn id="149" dur="500"/>
                                        <p:tgtEl>
                                          <p:spTgt spid="409642"/>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409643"/>
                                        </p:tgtEl>
                                        <p:attrNameLst>
                                          <p:attrName>style.visibility</p:attrName>
                                        </p:attrNameLst>
                                      </p:cBhvr>
                                      <p:to>
                                        <p:strVal val="visible"/>
                                      </p:to>
                                    </p:set>
                                    <p:anim calcmode="lin" valueType="num">
                                      <p:cBhvr>
                                        <p:cTn id="152" dur="500" fill="hold"/>
                                        <p:tgtEl>
                                          <p:spTgt spid="409643"/>
                                        </p:tgtEl>
                                        <p:attrNameLst>
                                          <p:attrName>ppt_w</p:attrName>
                                        </p:attrNameLst>
                                      </p:cBhvr>
                                      <p:tavLst>
                                        <p:tav tm="0">
                                          <p:val>
                                            <p:fltVal val="0"/>
                                          </p:val>
                                        </p:tav>
                                        <p:tav tm="100000">
                                          <p:val>
                                            <p:strVal val="#ppt_w"/>
                                          </p:val>
                                        </p:tav>
                                      </p:tavLst>
                                    </p:anim>
                                    <p:anim calcmode="lin" valueType="num">
                                      <p:cBhvr>
                                        <p:cTn id="153" dur="500" fill="hold"/>
                                        <p:tgtEl>
                                          <p:spTgt spid="409643"/>
                                        </p:tgtEl>
                                        <p:attrNameLst>
                                          <p:attrName>ppt_h</p:attrName>
                                        </p:attrNameLst>
                                      </p:cBhvr>
                                      <p:tavLst>
                                        <p:tav tm="0">
                                          <p:val>
                                            <p:fltVal val="0"/>
                                          </p:val>
                                        </p:tav>
                                        <p:tav tm="100000">
                                          <p:val>
                                            <p:strVal val="#ppt_h"/>
                                          </p:val>
                                        </p:tav>
                                      </p:tavLst>
                                    </p:anim>
                                    <p:animEffect transition="in" filter="fade">
                                      <p:cBhvr>
                                        <p:cTn id="154" dur="500"/>
                                        <p:tgtEl>
                                          <p:spTgt spid="409643"/>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409644"/>
                                        </p:tgtEl>
                                        <p:attrNameLst>
                                          <p:attrName>style.visibility</p:attrName>
                                        </p:attrNameLst>
                                      </p:cBhvr>
                                      <p:to>
                                        <p:strVal val="visible"/>
                                      </p:to>
                                    </p:set>
                                    <p:anim calcmode="lin" valueType="num">
                                      <p:cBhvr>
                                        <p:cTn id="157" dur="500" fill="hold"/>
                                        <p:tgtEl>
                                          <p:spTgt spid="409644"/>
                                        </p:tgtEl>
                                        <p:attrNameLst>
                                          <p:attrName>ppt_w</p:attrName>
                                        </p:attrNameLst>
                                      </p:cBhvr>
                                      <p:tavLst>
                                        <p:tav tm="0">
                                          <p:val>
                                            <p:fltVal val="0"/>
                                          </p:val>
                                        </p:tav>
                                        <p:tav tm="100000">
                                          <p:val>
                                            <p:strVal val="#ppt_w"/>
                                          </p:val>
                                        </p:tav>
                                      </p:tavLst>
                                    </p:anim>
                                    <p:anim calcmode="lin" valueType="num">
                                      <p:cBhvr>
                                        <p:cTn id="158" dur="500" fill="hold"/>
                                        <p:tgtEl>
                                          <p:spTgt spid="409644"/>
                                        </p:tgtEl>
                                        <p:attrNameLst>
                                          <p:attrName>ppt_h</p:attrName>
                                        </p:attrNameLst>
                                      </p:cBhvr>
                                      <p:tavLst>
                                        <p:tav tm="0">
                                          <p:val>
                                            <p:fltVal val="0"/>
                                          </p:val>
                                        </p:tav>
                                        <p:tav tm="100000">
                                          <p:val>
                                            <p:strVal val="#ppt_h"/>
                                          </p:val>
                                        </p:tav>
                                      </p:tavLst>
                                    </p:anim>
                                    <p:animEffect transition="in" filter="fade">
                                      <p:cBhvr>
                                        <p:cTn id="159" dur="500"/>
                                        <p:tgtEl>
                                          <p:spTgt spid="409644"/>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409645"/>
                                        </p:tgtEl>
                                        <p:attrNameLst>
                                          <p:attrName>style.visibility</p:attrName>
                                        </p:attrNameLst>
                                      </p:cBhvr>
                                      <p:to>
                                        <p:strVal val="visible"/>
                                      </p:to>
                                    </p:set>
                                    <p:anim calcmode="lin" valueType="num">
                                      <p:cBhvr>
                                        <p:cTn id="162" dur="500" fill="hold"/>
                                        <p:tgtEl>
                                          <p:spTgt spid="409645"/>
                                        </p:tgtEl>
                                        <p:attrNameLst>
                                          <p:attrName>ppt_w</p:attrName>
                                        </p:attrNameLst>
                                      </p:cBhvr>
                                      <p:tavLst>
                                        <p:tav tm="0">
                                          <p:val>
                                            <p:fltVal val="0"/>
                                          </p:val>
                                        </p:tav>
                                        <p:tav tm="100000">
                                          <p:val>
                                            <p:strVal val="#ppt_w"/>
                                          </p:val>
                                        </p:tav>
                                      </p:tavLst>
                                    </p:anim>
                                    <p:anim calcmode="lin" valueType="num">
                                      <p:cBhvr>
                                        <p:cTn id="163" dur="500" fill="hold"/>
                                        <p:tgtEl>
                                          <p:spTgt spid="409645"/>
                                        </p:tgtEl>
                                        <p:attrNameLst>
                                          <p:attrName>ppt_h</p:attrName>
                                        </p:attrNameLst>
                                      </p:cBhvr>
                                      <p:tavLst>
                                        <p:tav tm="0">
                                          <p:val>
                                            <p:fltVal val="0"/>
                                          </p:val>
                                        </p:tav>
                                        <p:tav tm="100000">
                                          <p:val>
                                            <p:strVal val="#ppt_h"/>
                                          </p:val>
                                        </p:tav>
                                      </p:tavLst>
                                    </p:anim>
                                    <p:animEffect transition="in" filter="fade">
                                      <p:cBhvr>
                                        <p:cTn id="164" dur="500"/>
                                        <p:tgtEl>
                                          <p:spTgt spid="409645"/>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409646"/>
                                        </p:tgtEl>
                                        <p:attrNameLst>
                                          <p:attrName>style.visibility</p:attrName>
                                        </p:attrNameLst>
                                      </p:cBhvr>
                                      <p:to>
                                        <p:strVal val="visible"/>
                                      </p:to>
                                    </p:set>
                                    <p:anim calcmode="lin" valueType="num">
                                      <p:cBhvr>
                                        <p:cTn id="167" dur="500" fill="hold"/>
                                        <p:tgtEl>
                                          <p:spTgt spid="409646"/>
                                        </p:tgtEl>
                                        <p:attrNameLst>
                                          <p:attrName>ppt_w</p:attrName>
                                        </p:attrNameLst>
                                      </p:cBhvr>
                                      <p:tavLst>
                                        <p:tav tm="0">
                                          <p:val>
                                            <p:fltVal val="0"/>
                                          </p:val>
                                        </p:tav>
                                        <p:tav tm="100000">
                                          <p:val>
                                            <p:strVal val="#ppt_w"/>
                                          </p:val>
                                        </p:tav>
                                      </p:tavLst>
                                    </p:anim>
                                    <p:anim calcmode="lin" valueType="num">
                                      <p:cBhvr>
                                        <p:cTn id="168" dur="500" fill="hold"/>
                                        <p:tgtEl>
                                          <p:spTgt spid="409646"/>
                                        </p:tgtEl>
                                        <p:attrNameLst>
                                          <p:attrName>ppt_h</p:attrName>
                                        </p:attrNameLst>
                                      </p:cBhvr>
                                      <p:tavLst>
                                        <p:tav tm="0">
                                          <p:val>
                                            <p:fltVal val="0"/>
                                          </p:val>
                                        </p:tav>
                                        <p:tav tm="100000">
                                          <p:val>
                                            <p:strVal val="#ppt_h"/>
                                          </p:val>
                                        </p:tav>
                                      </p:tavLst>
                                    </p:anim>
                                    <p:animEffect transition="in" filter="fade">
                                      <p:cBhvr>
                                        <p:cTn id="169" dur="500"/>
                                        <p:tgtEl>
                                          <p:spTgt spid="409646"/>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409647"/>
                                        </p:tgtEl>
                                        <p:attrNameLst>
                                          <p:attrName>style.visibility</p:attrName>
                                        </p:attrNameLst>
                                      </p:cBhvr>
                                      <p:to>
                                        <p:strVal val="visible"/>
                                      </p:to>
                                    </p:set>
                                    <p:anim calcmode="lin" valueType="num">
                                      <p:cBhvr>
                                        <p:cTn id="172" dur="500" fill="hold"/>
                                        <p:tgtEl>
                                          <p:spTgt spid="409647"/>
                                        </p:tgtEl>
                                        <p:attrNameLst>
                                          <p:attrName>ppt_w</p:attrName>
                                        </p:attrNameLst>
                                      </p:cBhvr>
                                      <p:tavLst>
                                        <p:tav tm="0">
                                          <p:val>
                                            <p:fltVal val="0"/>
                                          </p:val>
                                        </p:tav>
                                        <p:tav tm="100000">
                                          <p:val>
                                            <p:strVal val="#ppt_w"/>
                                          </p:val>
                                        </p:tav>
                                      </p:tavLst>
                                    </p:anim>
                                    <p:anim calcmode="lin" valueType="num">
                                      <p:cBhvr>
                                        <p:cTn id="173" dur="500" fill="hold"/>
                                        <p:tgtEl>
                                          <p:spTgt spid="409647"/>
                                        </p:tgtEl>
                                        <p:attrNameLst>
                                          <p:attrName>ppt_h</p:attrName>
                                        </p:attrNameLst>
                                      </p:cBhvr>
                                      <p:tavLst>
                                        <p:tav tm="0">
                                          <p:val>
                                            <p:fltVal val="0"/>
                                          </p:val>
                                        </p:tav>
                                        <p:tav tm="100000">
                                          <p:val>
                                            <p:strVal val="#ppt_h"/>
                                          </p:val>
                                        </p:tav>
                                      </p:tavLst>
                                    </p:anim>
                                    <p:animEffect transition="in" filter="fade">
                                      <p:cBhvr>
                                        <p:cTn id="174" dur="500"/>
                                        <p:tgtEl>
                                          <p:spTgt spid="409647"/>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409648"/>
                                        </p:tgtEl>
                                        <p:attrNameLst>
                                          <p:attrName>style.visibility</p:attrName>
                                        </p:attrNameLst>
                                      </p:cBhvr>
                                      <p:to>
                                        <p:strVal val="visible"/>
                                      </p:to>
                                    </p:set>
                                    <p:anim calcmode="lin" valueType="num">
                                      <p:cBhvr>
                                        <p:cTn id="177" dur="500" fill="hold"/>
                                        <p:tgtEl>
                                          <p:spTgt spid="409648"/>
                                        </p:tgtEl>
                                        <p:attrNameLst>
                                          <p:attrName>ppt_w</p:attrName>
                                        </p:attrNameLst>
                                      </p:cBhvr>
                                      <p:tavLst>
                                        <p:tav tm="0">
                                          <p:val>
                                            <p:fltVal val="0"/>
                                          </p:val>
                                        </p:tav>
                                        <p:tav tm="100000">
                                          <p:val>
                                            <p:strVal val="#ppt_w"/>
                                          </p:val>
                                        </p:tav>
                                      </p:tavLst>
                                    </p:anim>
                                    <p:anim calcmode="lin" valueType="num">
                                      <p:cBhvr>
                                        <p:cTn id="178" dur="500" fill="hold"/>
                                        <p:tgtEl>
                                          <p:spTgt spid="409648"/>
                                        </p:tgtEl>
                                        <p:attrNameLst>
                                          <p:attrName>ppt_h</p:attrName>
                                        </p:attrNameLst>
                                      </p:cBhvr>
                                      <p:tavLst>
                                        <p:tav tm="0">
                                          <p:val>
                                            <p:fltVal val="0"/>
                                          </p:val>
                                        </p:tav>
                                        <p:tav tm="100000">
                                          <p:val>
                                            <p:strVal val="#ppt_h"/>
                                          </p:val>
                                        </p:tav>
                                      </p:tavLst>
                                    </p:anim>
                                    <p:animEffect transition="in" filter="fade">
                                      <p:cBhvr>
                                        <p:cTn id="179" dur="500"/>
                                        <p:tgtEl>
                                          <p:spTgt spid="409648"/>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409649"/>
                                        </p:tgtEl>
                                        <p:attrNameLst>
                                          <p:attrName>style.visibility</p:attrName>
                                        </p:attrNameLst>
                                      </p:cBhvr>
                                      <p:to>
                                        <p:strVal val="visible"/>
                                      </p:to>
                                    </p:set>
                                    <p:anim calcmode="lin" valueType="num">
                                      <p:cBhvr>
                                        <p:cTn id="182" dur="500" fill="hold"/>
                                        <p:tgtEl>
                                          <p:spTgt spid="409649"/>
                                        </p:tgtEl>
                                        <p:attrNameLst>
                                          <p:attrName>ppt_w</p:attrName>
                                        </p:attrNameLst>
                                      </p:cBhvr>
                                      <p:tavLst>
                                        <p:tav tm="0">
                                          <p:val>
                                            <p:fltVal val="0"/>
                                          </p:val>
                                        </p:tav>
                                        <p:tav tm="100000">
                                          <p:val>
                                            <p:strVal val="#ppt_w"/>
                                          </p:val>
                                        </p:tav>
                                      </p:tavLst>
                                    </p:anim>
                                    <p:anim calcmode="lin" valueType="num">
                                      <p:cBhvr>
                                        <p:cTn id="183" dur="500" fill="hold"/>
                                        <p:tgtEl>
                                          <p:spTgt spid="409649"/>
                                        </p:tgtEl>
                                        <p:attrNameLst>
                                          <p:attrName>ppt_h</p:attrName>
                                        </p:attrNameLst>
                                      </p:cBhvr>
                                      <p:tavLst>
                                        <p:tav tm="0">
                                          <p:val>
                                            <p:fltVal val="0"/>
                                          </p:val>
                                        </p:tav>
                                        <p:tav tm="100000">
                                          <p:val>
                                            <p:strVal val="#ppt_h"/>
                                          </p:val>
                                        </p:tav>
                                      </p:tavLst>
                                    </p:anim>
                                    <p:animEffect transition="in" filter="fade">
                                      <p:cBhvr>
                                        <p:cTn id="184" dur="500"/>
                                        <p:tgtEl>
                                          <p:spTgt spid="409649"/>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409650"/>
                                        </p:tgtEl>
                                        <p:attrNameLst>
                                          <p:attrName>style.visibility</p:attrName>
                                        </p:attrNameLst>
                                      </p:cBhvr>
                                      <p:to>
                                        <p:strVal val="visible"/>
                                      </p:to>
                                    </p:set>
                                    <p:anim calcmode="lin" valueType="num">
                                      <p:cBhvr>
                                        <p:cTn id="187" dur="500" fill="hold"/>
                                        <p:tgtEl>
                                          <p:spTgt spid="409650"/>
                                        </p:tgtEl>
                                        <p:attrNameLst>
                                          <p:attrName>ppt_w</p:attrName>
                                        </p:attrNameLst>
                                      </p:cBhvr>
                                      <p:tavLst>
                                        <p:tav tm="0">
                                          <p:val>
                                            <p:fltVal val="0"/>
                                          </p:val>
                                        </p:tav>
                                        <p:tav tm="100000">
                                          <p:val>
                                            <p:strVal val="#ppt_w"/>
                                          </p:val>
                                        </p:tav>
                                      </p:tavLst>
                                    </p:anim>
                                    <p:anim calcmode="lin" valueType="num">
                                      <p:cBhvr>
                                        <p:cTn id="188" dur="500" fill="hold"/>
                                        <p:tgtEl>
                                          <p:spTgt spid="409650"/>
                                        </p:tgtEl>
                                        <p:attrNameLst>
                                          <p:attrName>ppt_h</p:attrName>
                                        </p:attrNameLst>
                                      </p:cBhvr>
                                      <p:tavLst>
                                        <p:tav tm="0">
                                          <p:val>
                                            <p:fltVal val="0"/>
                                          </p:val>
                                        </p:tav>
                                        <p:tav tm="100000">
                                          <p:val>
                                            <p:strVal val="#ppt_h"/>
                                          </p:val>
                                        </p:tav>
                                      </p:tavLst>
                                    </p:anim>
                                    <p:animEffect transition="in" filter="fade">
                                      <p:cBhvr>
                                        <p:cTn id="189" dur="500"/>
                                        <p:tgtEl>
                                          <p:spTgt spid="409650"/>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409651"/>
                                        </p:tgtEl>
                                        <p:attrNameLst>
                                          <p:attrName>style.visibility</p:attrName>
                                        </p:attrNameLst>
                                      </p:cBhvr>
                                      <p:to>
                                        <p:strVal val="visible"/>
                                      </p:to>
                                    </p:set>
                                    <p:anim calcmode="lin" valueType="num">
                                      <p:cBhvr>
                                        <p:cTn id="192" dur="500" fill="hold"/>
                                        <p:tgtEl>
                                          <p:spTgt spid="409651"/>
                                        </p:tgtEl>
                                        <p:attrNameLst>
                                          <p:attrName>ppt_w</p:attrName>
                                        </p:attrNameLst>
                                      </p:cBhvr>
                                      <p:tavLst>
                                        <p:tav tm="0">
                                          <p:val>
                                            <p:fltVal val="0"/>
                                          </p:val>
                                        </p:tav>
                                        <p:tav tm="100000">
                                          <p:val>
                                            <p:strVal val="#ppt_w"/>
                                          </p:val>
                                        </p:tav>
                                      </p:tavLst>
                                    </p:anim>
                                    <p:anim calcmode="lin" valueType="num">
                                      <p:cBhvr>
                                        <p:cTn id="193" dur="500" fill="hold"/>
                                        <p:tgtEl>
                                          <p:spTgt spid="409651"/>
                                        </p:tgtEl>
                                        <p:attrNameLst>
                                          <p:attrName>ppt_h</p:attrName>
                                        </p:attrNameLst>
                                      </p:cBhvr>
                                      <p:tavLst>
                                        <p:tav tm="0">
                                          <p:val>
                                            <p:fltVal val="0"/>
                                          </p:val>
                                        </p:tav>
                                        <p:tav tm="100000">
                                          <p:val>
                                            <p:strVal val="#ppt_h"/>
                                          </p:val>
                                        </p:tav>
                                      </p:tavLst>
                                    </p:anim>
                                    <p:animEffect transition="in" filter="fade">
                                      <p:cBhvr>
                                        <p:cTn id="194" dur="500"/>
                                        <p:tgtEl>
                                          <p:spTgt spid="409651"/>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409652"/>
                                        </p:tgtEl>
                                        <p:attrNameLst>
                                          <p:attrName>style.visibility</p:attrName>
                                        </p:attrNameLst>
                                      </p:cBhvr>
                                      <p:to>
                                        <p:strVal val="visible"/>
                                      </p:to>
                                    </p:set>
                                    <p:anim calcmode="lin" valueType="num">
                                      <p:cBhvr>
                                        <p:cTn id="197" dur="500" fill="hold"/>
                                        <p:tgtEl>
                                          <p:spTgt spid="409652"/>
                                        </p:tgtEl>
                                        <p:attrNameLst>
                                          <p:attrName>ppt_w</p:attrName>
                                        </p:attrNameLst>
                                      </p:cBhvr>
                                      <p:tavLst>
                                        <p:tav tm="0">
                                          <p:val>
                                            <p:fltVal val="0"/>
                                          </p:val>
                                        </p:tav>
                                        <p:tav tm="100000">
                                          <p:val>
                                            <p:strVal val="#ppt_w"/>
                                          </p:val>
                                        </p:tav>
                                      </p:tavLst>
                                    </p:anim>
                                    <p:anim calcmode="lin" valueType="num">
                                      <p:cBhvr>
                                        <p:cTn id="198" dur="500" fill="hold"/>
                                        <p:tgtEl>
                                          <p:spTgt spid="409652"/>
                                        </p:tgtEl>
                                        <p:attrNameLst>
                                          <p:attrName>ppt_h</p:attrName>
                                        </p:attrNameLst>
                                      </p:cBhvr>
                                      <p:tavLst>
                                        <p:tav tm="0">
                                          <p:val>
                                            <p:fltVal val="0"/>
                                          </p:val>
                                        </p:tav>
                                        <p:tav tm="100000">
                                          <p:val>
                                            <p:strVal val="#ppt_h"/>
                                          </p:val>
                                        </p:tav>
                                      </p:tavLst>
                                    </p:anim>
                                    <p:animEffect transition="in" filter="fade">
                                      <p:cBhvr>
                                        <p:cTn id="199" dur="500"/>
                                        <p:tgtEl>
                                          <p:spTgt spid="409652"/>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409653"/>
                                        </p:tgtEl>
                                        <p:attrNameLst>
                                          <p:attrName>style.visibility</p:attrName>
                                        </p:attrNameLst>
                                      </p:cBhvr>
                                      <p:to>
                                        <p:strVal val="visible"/>
                                      </p:to>
                                    </p:set>
                                    <p:anim calcmode="lin" valueType="num">
                                      <p:cBhvr>
                                        <p:cTn id="202" dur="500" fill="hold"/>
                                        <p:tgtEl>
                                          <p:spTgt spid="409653"/>
                                        </p:tgtEl>
                                        <p:attrNameLst>
                                          <p:attrName>ppt_w</p:attrName>
                                        </p:attrNameLst>
                                      </p:cBhvr>
                                      <p:tavLst>
                                        <p:tav tm="0">
                                          <p:val>
                                            <p:fltVal val="0"/>
                                          </p:val>
                                        </p:tav>
                                        <p:tav tm="100000">
                                          <p:val>
                                            <p:strVal val="#ppt_w"/>
                                          </p:val>
                                        </p:tav>
                                      </p:tavLst>
                                    </p:anim>
                                    <p:anim calcmode="lin" valueType="num">
                                      <p:cBhvr>
                                        <p:cTn id="203" dur="500" fill="hold"/>
                                        <p:tgtEl>
                                          <p:spTgt spid="409653"/>
                                        </p:tgtEl>
                                        <p:attrNameLst>
                                          <p:attrName>ppt_h</p:attrName>
                                        </p:attrNameLst>
                                      </p:cBhvr>
                                      <p:tavLst>
                                        <p:tav tm="0">
                                          <p:val>
                                            <p:fltVal val="0"/>
                                          </p:val>
                                        </p:tav>
                                        <p:tav tm="100000">
                                          <p:val>
                                            <p:strVal val="#ppt_h"/>
                                          </p:val>
                                        </p:tav>
                                      </p:tavLst>
                                    </p:anim>
                                    <p:animEffect transition="in" filter="fade">
                                      <p:cBhvr>
                                        <p:cTn id="204" dur="500"/>
                                        <p:tgtEl>
                                          <p:spTgt spid="409653"/>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409658"/>
                                        </p:tgtEl>
                                        <p:attrNameLst>
                                          <p:attrName>style.visibility</p:attrName>
                                        </p:attrNameLst>
                                      </p:cBhvr>
                                      <p:to>
                                        <p:strVal val="visible"/>
                                      </p:to>
                                    </p:set>
                                    <p:anim calcmode="lin" valueType="num">
                                      <p:cBhvr>
                                        <p:cTn id="207" dur="500" fill="hold"/>
                                        <p:tgtEl>
                                          <p:spTgt spid="409658"/>
                                        </p:tgtEl>
                                        <p:attrNameLst>
                                          <p:attrName>ppt_w</p:attrName>
                                        </p:attrNameLst>
                                      </p:cBhvr>
                                      <p:tavLst>
                                        <p:tav tm="0">
                                          <p:val>
                                            <p:fltVal val="0"/>
                                          </p:val>
                                        </p:tav>
                                        <p:tav tm="100000">
                                          <p:val>
                                            <p:strVal val="#ppt_w"/>
                                          </p:val>
                                        </p:tav>
                                      </p:tavLst>
                                    </p:anim>
                                    <p:anim calcmode="lin" valueType="num">
                                      <p:cBhvr>
                                        <p:cTn id="208" dur="500" fill="hold"/>
                                        <p:tgtEl>
                                          <p:spTgt spid="409658"/>
                                        </p:tgtEl>
                                        <p:attrNameLst>
                                          <p:attrName>ppt_h</p:attrName>
                                        </p:attrNameLst>
                                      </p:cBhvr>
                                      <p:tavLst>
                                        <p:tav tm="0">
                                          <p:val>
                                            <p:fltVal val="0"/>
                                          </p:val>
                                        </p:tav>
                                        <p:tav tm="100000">
                                          <p:val>
                                            <p:strVal val="#ppt_h"/>
                                          </p:val>
                                        </p:tav>
                                      </p:tavLst>
                                    </p:anim>
                                    <p:animEffect transition="in" filter="fade">
                                      <p:cBhvr>
                                        <p:cTn id="209" dur="500"/>
                                        <p:tgtEl>
                                          <p:spTgt spid="409658"/>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409659"/>
                                        </p:tgtEl>
                                        <p:attrNameLst>
                                          <p:attrName>style.visibility</p:attrName>
                                        </p:attrNameLst>
                                      </p:cBhvr>
                                      <p:to>
                                        <p:strVal val="visible"/>
                                      </p:to>
                                    </p:set>
                                    <p:anim calcmode="lin" valueType="num">
                                      <p:cBhvr>
                                        <p:cTn id="212" dur="500" fill="hold"/>
                                        <p:tgtEl>
                                          <p:spTgt spid="409659"/>
                                        </p:tgtEl>
                                        <p:attrNameLst>
                                          <p:attrName>ppt_w</p:attrName>
                                        </p:attrNameLst>
                                      </p:cBhvr>
                                      <p:tavLst>
                                        <p:tav tm="0">
                                          <p:val>
                                            <p:fltVal val="0"/>
                                          </p:val>
                                        </p:tav>
                                        <p:tav tm="100000">
                                          <p:val>
                                            <p:strVal val="#ppt_w"/>
                                          </p:val>
                                        </p:tav>
                                      </p:tavLst>
                                    </p:anim>
                                    <p:anim calcmode="lin" valueType="num">
                                      <p:cBhvr>
                                        <p:cTn id="213" dur="500" fill="hold"/>
                                        <p:tgtEl>
                                          <p:spTgt spid="409659"/>
                                        </p:tgtEl>
                                        <p:attrNameLst>
                                          <p:attrName>ppt_h</p:attrName>
                                        </p:attrNameLst>
                                      </p:cBhvr>
                                      <p:tavLst>
                                        <p:tav tm="0">
                                          <p:val>
                                            <p:fltVal val="0"/>
                                          </p:val>
                                        </p:tav>
                                        <p:tav tm="100000">
                                          <p:val>
                                            <p:strVal val="#ppt_h"/>
                                          </p:val>
                                        </p:tav>
                                      </p:tavLst>
                                    </p:anim>
                                    <p:animEffect transition="in" filter="fade">
                                      <p:cBhvr>
                                        <p:cTn id="214" dur="500"/>
                                        <p:tgtEl>
                                          <p:spTgt spid="409659"/>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409660"/>
                                        </p:tgtEl>
                                        <p:attrNameLst>
                                          <p:attrName>style.visibility</p:attrName>
                                        </p:attrNameLst>
                                      </p:cBhvr>
                                      <p:to>
                                        <p:strVal val="visible"/>
                                      </p:to>
                                    </p:set>
                                    <p:anim calcmode="lin" valueType="num">
                                      <p:cBhvr>
                                        <p:cTn id="217" dur="500" fill="hold"/>
                                        <p:tgtEl>
                                          <p:spTgt spid="409660"/>
                                        </p:tgtEl>
                                        <p:attrNameLst>
                                          <p:attrName>ppt_w</p:attrName>
                                        </p:attrNameLst>
                                      </p:cBhvr>
                                      <p:tavLst>
                                        <p:tav tm="0">
                                          <p:val>
                                            <p:fltVal val="0"/>
                                          </p:val>
                                        </p:tav>
                                        <p:tav tm="100000">
                                          <p:val>
                                            <p:strVal val="#ppt_w"/>
                                          </p:val>
                                        </p:tav>
                                      </p:tavLst>
                                    </p:anim>
                                    <p:anim calcmode="lin" valueType="num">
                                      <p:cBhvr>
                                        <p:cTn id="218" dur="500" fill="hold"/>
                                        <p:tgtEl>
                                          <p:spTgt spid="409660"/>
                                        </p:tgtEl>
                                        <p:attrNameLst>
                                          <p:attrName>ppt_h</p:attrName>
                                        </p:attrNameLst>
                                      </p:cBhvr>
                                      <p:tavLst>
                                        <p:tav tm="0">
                                          <p:val>
                                            <p:fltVal val="0"/>
                                          </p:val>
                                        </p:tav>
                                        <p:tav tm="100000">
                                          <p:val>
                                            <p:strVal val="#ppt_h"/>
                                          </p:val>
                                        </p:tav>
                                      </p:tavLst>
                                    </p:anim>
                                    <p:animEffect transition="in" filter="fade">
                                      <p:cBhvr>
                                        <p:cTn id="219" dur="500"/>
                                        <p:tgtEl>
                                          <p:spTgt spid="409660"/>
                                        </p:tgtEl>
                                      </p:cBhvr>
                                    </p:animEffect>
                                  </p:childTnLst>
                                </p:cTn>
                              </p:par>
                              <p:par>
                                <p:cTn id="220" presetID="53" presetClass="entr" presetSubtype="16" fill="hold" nodeType="withEffect">
                                  <p:stCondLst>
                                    <p:cond delay="0"/>
                                  </p:stCondLst>
                                  <p:childTnLst>
                                    <p:set>
                                      <p:cBhvr>
                                        <p:cTn id="221" dur="1" fill="hold">
                                          <p:stCondLst>
                                            <p:cond delay="0"/>
                                          </p:stCondLst>
                                        </p:cTn>
                                        <p:tgtEl>
                                          <p:spTgt spid="409727"/>
                                        </p:tgtEl>
                                        <p:attrNameLst>
                                          <p:attrName>style.visibility</p:attrName>
                                        </p:attrNameLst>
                                      </p:cBhvr>
                                      <p:to>
                                        <p:strVal val="visible"/>
                                      </p:to>
                                    </p:set>
                                    <p:anim calcmode="lin" valueType="num">
                                      <p:cBhvr>
                                        <p:cTn id="222" dur="500" fill="hold"/>
                                        <p:tgtEl>
                                          <p:spTgt spid="409727"/>
                                        </p:tgtEl>
                                        <p:attrNameLst>
                                          <p:attrName>ppt_w</p:attrName>
                                        </p:attrNameLst>
                                      </p:cBhvr>
                                      <p:tavLst>
                                        <p:tav tm="0">
                                          <p:val>
                                            <p:fltVal val="0"/>
                                          </p:val>
                                        </p:tav>
                                        <p:tav tm="100000">
                                          <p:val>
                                            <p:strVal val="#ppt_w"/>
                                          </p:val>
                                        </p:tav>
                                      </p:tavLst>
                                    </p:anim>
                                    <p:anim calcmode="lin" valueType="num">
                                      <p:cBhvr>
                                        <p:cTn id="223" dur="500" fill="hold"/>
                                        <p:tgtEl>
                                          <p:spTgt spid="409727"/>
                                        </p:tgtEl>
                                        <p:attrNameLst>
                                          <p:attrName>ppt_h</p:attrName>
                                        </p:attrNameLst>
                                      </p:cBhvr>
                                      <p:tavLst>
                                        <p:tav tm="0">
                                          <p:val>
                                            <p:fltVal val="0"/>
                                          </p:val>
                                        </p:tav>
                                        <p:tav tm="100000">
                                          <p:val>
                                            <p:strVal val="#ppt_h"/>
                                          </p:val>
                                        </p:tav>
                                      </p:tavLst>
                                    </p:anim>
                                    <p:animEffect transition="in" filter="fade">
                                      <p:cBhvr>
                                        <p:cTn id="224" dur="500"/>
                                        <p:tgtEl>
                                          <p:spTgt spid="409727"/>
                                        </p:tgtEl>
                                      </p:cBhvr>
                                    </p:animEffect>
                                  </p:childTnLst>
                                </p:cTn>
                              </p:par>
                              <p:par>
                                <p:cTn id="225" presetID="53" presetClass="entr" presetSubtype="16" fill="hold" grpId="0" nodeType="withEffect">
                                  <p:stCondLst>
                                    <p:cond delay="0"/>
                                  </p:stCondLst>
                                  <p:childTnLst>
                                    <p:set>
                                      <p:cBhvr>
                                        <p:cTn id="226" dur="1" fill="hold">
                                          <p:stCondLst>
                                            <p:cond delay="0"/>
                                          </p:stCondLst>
                                        </p:cTn>
                                        <p:tgtEl>
                                          <p:spTgt spid="409729"/>
                                        </p:tgtEl>
                                        <p:attrNameLst>
                                          <p:attrName>style.visibility</p:attrName>
                                        </p:attrNameLst>
                                      </p:cBhvr>
                                      <p:to>
                                        <p:strVal val="visible"/>
                                      </p:to>
                                    </p:set>
                                    <p:anim calcmode="lin" valueType="num">
                                      <p:cBhvr>
                                        <p:cTn id="227" dur="500" fill="hold"/>
                                        <p:tgtEl>
                                          <p:spTgt spid="409729"/>
                                        </p:tgtEl>
                                        <p:attrNameLst>
                                          <p:attrName>ppt_w</p:attrName>
                                        </p:attrNameLst>
                                      </p:cBhvr>
                                      <p:tavLst>
                                        <p:tav tm="0">
                                          <p:val>
                                            <p:fltVal val="0"/>
                                          </p:val>
                                        </p:tav>
                                        <p:tav tm="100000">
                                          <p:val>
                                            <p:strVal val="#ppt_w"/>
                                          </p:val>
                                        </p:tav>
                                      </p:tavLst>
                                    </p:anim>
                                    <p:anim calcmode="lin" valueType="num">
                                      <p:cBhvr>
                                        <p:cTn id="228" dur="500" fill="hold"/>
                                        <p:tgtEl>
                                          <p:spTgt spid="409729"/>
                                        </p:tgtEl>
                                        <p:attrNameLst>
                                          <p:attrName>ppt_h</p:attrName>
                                        </p:attrNameLst>
                                      </p:cBhvr>
                                      <p:tavLst>
                                        <p:tav tm="0">
                                          <p:val>
                                            <p:fltVal val="0"/>
                                          </p:val>
                                        </p:tav>
                                        <p:tav tm="100000">
                                          <p:val>
                                            <p:strVal val="#ppt_h"/>
                                          </p:val>
                                        </p:tav>
                                      </p:tavLst>
                                    </p:anim>
                                    <p:animEffect transition="in" filter="fade">
                                      <p:cBhvr>
                                        <p:cTn id="229" dur="500"/>
                                        <p:tgtEl>
                                          <p:spTgt spid="409729"/>
                                        </p:tgtEl>
                                      </p:cBhvr>
                                    </p:animEffect>
                                  </p:childTnLst>
                                </p:cTn>
                              </p:par>
                              <p:par>
                                <p:cTn id="230" presetID="53" presetClass="entr" presetSubtype="16" fill="hold" grpId="0" nodeType="withEffect">
                                  <p:stCondLst>
                                    <p:cond delay="0"/>
                                  </p:stCondLst>
                                  <p:childTnLst>
                                    <p:set>
                                      <p:cBhvr>
                                        <p:cTn id="231" dur="1" fill="hold">
                                          <p:stCondLst>
                                            <p:cond delay="0"/>
                                          </p:stCondLst>
                                        </p:cTn>
                                        <p:tgtEl>
                                          <p:spTgt spid="409730"/>
                                        </p:tgtEl>
                                        <p:attrNameLst>
                                          <p:attrName>style.visibility</p:attrName>
                                        </p:attrNameLst>
                                      </p:cBhvr>
                                      <p:to>
                                        <p:strVal val="visible"/>
                                      </p:to>
                                    </p:set>
                                    <p:anim calcmode="lin" valueType="num">
                                      <p:cBhvr>
                                        <p:cTn id="232" dur="500" fill="hold"/>
                                        <p:tgtEl>
                                          <p:spTgt spid="409730"/>
                                        </p:tgtEl>
                                        <p:attrNameLst>
                                          <p:attrName>ppt_w</p:attrName>
                                        </p:attrNameLst>
                                      </p:cBhvr>
                                      <p:tavLst>
                                        <p:tav tm="0">
                                          <p:val>
                                            <p:fltVal val="0"/>
                                          </p:val>
                                        </p:tav>
                                        <p:tav tm="100000">
                                          <p:val>
                                            <p:strVal val="#ppt_w"/>
                                          </p:val>
                                        </p:tav>
                                      </p:tavLst>
                                    </p:anim>
                                    <p:anim calcmode="lin" valueType="num">
                                      <p:cBhvr>
                                        <p:cTn id="233" dur="500" fill="hold"/>
                                        <p:tgtEl>
                                          <p:spTgt spid="409730"/>
                                        </p:tgtEl>
                                        <p:attrNameLst>
                                          <p:attrName>ppt_h</p:attrName>
                                        </p:attrNameLst>
                                      </p:cBhvr>
                                      <p:tavLst>
                                        <p:tav tm="0">
                                          <p:val>
                                            <p:fltVal val="0"/>
                                          </p:val>
                                        </p:tav>
                                        <p:tav tm="100000">
                                          <p:val>
                                            <p:strVal val="#ppt_h"/>
                                          </p:val>
                                        </p:tav>
                                      </p:tavLst>
                                    </p:anim>
                                    <p:animEffect transition="in" filter="fade">
                                      <p:cBhvr>
                                        <p:cTn id="234" dur="500"/>
                                        <p:tgtEl>
                                          <p:spTgt spid="409730"/>
                                        </p:tgtEl>
                                      </p:cBhvr>
                                    </p:animEffect>
                                  </p:childTnLst>
                                </p:cTn>
                              </p:par>
                              <p:par>
                                <p:cTn id="235" presetID="53" presetClass="entr" presetSubtype="16" fill="hold" grpId="0" nodeType="withEffect">
                                  <p:stCondLst>
                                    <p:cond delay="0"/>
                                  </p:stCondLst>
                                  <p:childTnLst>
                                    <p:set>
                                      <p:cBhvr>
                                        <p:cTn id="236" dur="1" fill="hold">
                                          <p:stCondLst>
                                            <p:cond delay="0"/>
                                          </p:stCondLst>
                                        </p:cTn>
                                        <p:tgtEl>
                                          <p:spTgt spid="409731"/>
                                        </p:tgtEl>
                                        <p:attrNameLst>
                                          <p:attrName>style.visibility</p:attrName>
                                        </p:attrNameLst>
                                      </p:cBhvr>
                                      <p:to>
                                        <p:strVal val="visible"/>
                                      </p:to>
                                    </p:set>
                                    <p:anim calcmode="lin" valueType="num">
                                      <p:cBhvr>
                                        <p:cTn id="237" dur="500" fill="hold"/>
                                        <p:tgtEl>
                                          <p:spTgt spid="409731"/>
                                        </p:tgtEl>
                                        <p:attrNameLst>
                                          <p:attrName>ppt_w</p:attrName>
                                        </p:attrNameLst>
                                      </p:cBhvr>
                                      <p:tavLst>
                                        <p:tav tm="0">
                                          <p:val>
                                            <p:fltVal val="0"/>
                                          </p:val>
                                        </p:tav>
                                        <p:tav tm="100000">
                                          <p:val>
                                            <p:strVal val="#ppt_w"/>
                                          </p:val>
                                        </p:tav>
                                      </p:tavLst>
                                    </p:anim>
                                    <p:anim calcmode="lin" valueType="num">
                                      <p:cBhvr>
                                        <p:cTn id="238" dur="500" fill="hold"/>
                                        <p:tgtEl>
                                          <p:spTgt spid="409731"/>
                                        </p:tgtEl>
                                        <p:attrNameLst>
                                          <p:attrName>ppt_h</p:attrName>
                                        </p:attrNameLst>
                                      </p:cBhvr>
                                      <p:tavLst>
                                        <p:tav tm="0">
                                          <p:val>
                                            <p:fltVal val="0"/>
                                          </p:val>
                                        </p:tav>
                                        <p:tav tm="100000">
                                          <p:val>
                                            <p:strVal val="#ppt_h"/>
                                          </p:val>
                                        </p:tav>
                                      </p:tavLst>
                                    </p:anim>
                                    <p:animEffect transition="in" filter="fade">
                                      <p:cBhvr>
                                        <p:cTn id="239" dur="500"/>
                                        <p:tgtEl>
                                          <p:spTgt spid="409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6" grpId="0" animBg="1"/>
      <p:bldP spid="409657" grpId="0"/>
      <p:bldP spid="409625" grpId="0" animBg="1"/>
      <p:bldP spid="409638" grpId="0" animBg="1"/>
      <p:bldP spid="409634" grpId="0" animBg="1"/>
      <p:bldP spid="409637" grpId="0" animBg="1"/>
      <p:bldP spid="409621" grpId="0" animBg="1"/>
      <p:bldP spid="409622" grpId="0" animBg="1"/>
      <p:bldP spid="409639" grpId="0" animBg="1"/>
      <p:bldP spid="409626" grpId="0" animBg="1"/>
      <p:bldP spid="409630" grpId="0" animBg="1"/>
      <p:bldP spid="409628" grpId="0" animBg="1"/>
      <p:bldP spid="409629" grpId="0" animBg="1"/>
      <p:bldP spid="409602" grpId="0"/>
      <p:bldP spid="409603" grpId="0" animBg="1"/>
      <p:bldP spid="409604" grpId="0" animBg="1"/>
      <p:bldP spid="409605" grpId="0" animBg="1"/>
      <p:bldP spid="409606" grpId="0" animBg="1"/>
      <p:bldP spid="409607" grpId="0" animBg="1"/>
      <p:bldP spid="409608" grpId="0" animBg="1"/>
      <p:bldP spid="409609" grpId="0" animBg="1"/>
      <p:bldP spid="409610" grpId="0" animBg="1"/>
      <p:bldP spid="409623" grpId="0" animBg="1"/>
      <p:bldP spid="409635" grpId="0" animBg="1"/>
      <p:bldP spid="409636" grpId="0" animBg="1"/>
      <p:bldP spid="409640" grpId="0"/>
      <p:bldP spid="409641" grpId="0"/>
      <p:bldP spid="409642" grpId="0"/>
      <p:bldP spid="409643" grpId="0"/>
      <p:bldP spid="409644" grpId="0"/>
      <p:bldP spid="409645" grpId="0"/>
      <p:bldP spid="409646" grpId="0"/>
      <p:bldP spid="409647" grpId="0"/>
      <p:bldP spid="409648" grpId="0"/>
      <p:bldP spid="409649" grpId="0"/>
      <p:bldP spid="409650" grpId="0"/>
      <p:bldP spid="409651" grpId="0"/>
      <p:bldP spid="409652" grpId="0"/>
      <p:bldP spid="409653" grpId="0"/>
      <p:bldP spid="409658" grpId="0" animBg="1"/>
      <p:bldP spid="409659" grpId="0"/>
      <p:bldP spid="409660" grpId="0"/>
      <p:bldP spid="409729" grpId="0" animBg="1"/>
      <p:bldP spid="409730" grpId="0"/>
      <p:bldP spid="409731"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27"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10628"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29" name="Line 5"/>
          <p:cNvSpPr>
            <a:spLocks noChangeShapeType="1"/>
          </p:cNvSpPr>
          <p:nvPr/>
        </p:nvSpPr>
        <p:spPr bwMode="auto">
          <a:xfrm flipV="1">
            <a:off x="3048000" y="2286000"/>
            <a:ext cx="71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30"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31"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32" name="Line 8"/>
          <p:cNvSpPr>
            <a:spLocks noChangeShapeType="1"/>
          </p:cNvSpPr>
          <p:nvPr/>
        </p:nvSpPr>
        <p:spPr bwMode="auto">
          <a:xfrm flipV="1">
            <a:off x="1219200" y="3124200"/>
            <a:ext cx="1320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33" name="Line 9"/>
          <p:cNvSpPr>
            <a:spLocks noChangeShapeType="1"/>
          </p:cNvSpPr>
          <p:nvPr/>
        </p:nvSpPr>
        <p:spPr bwMode="auto">
          <a:xfrm flipV="1">
            <a:off x="2438400" y="3276600"/>
            <a:ext cx="1930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34" name="Line 10"/>
          <p:cNvSpPr>
            <a:spLocks noChangeShapeType="1"/>
          </p:cNvSpPr>
          <p:nvPr/>
        </p:nvSpPr>
        <p:spPr bwMode="auto">
          <a:xfrm flipV="1">
            <a:off x="1016000" y="2743200"/>
            <a:ext cx="10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35"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36"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37"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38"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39"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0640" name="Oval 16"/>
          <p:cNvSpPr>
            <a:spLocks noChangeArrowheads="1"/>
          </p:cNvSpPr>
          <p:nvPr/>
        </p:nvSpPr>
        <p:spPr bwMode="auto">
          <a:xfrm>
            <a:off x="914400" y="2286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10641" name="Oval 17"/>
          <p:cNvSpPr>
            <a:spLocks noChangeArrowheads="1"/>
          </p:cNvSpPr>
          <p:nvPr/>
        </p:nvSpPr>
        <p:spPr bwMode="auto">
          <a:xfrm>
            <a:off x="711200" y="3200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10642" name="Oval 18"/>
          <p:cNvSpPr>
            <a:spLocks noChangeArrowheads="1"/>
          </p:cNvSpPr>
          <p:nvPr/>
        </p:nvSpPr>
        <p:spPr bwMode="auto">
          <a:xfrm>
            <a:off x="2540000" y="2819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10643"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10644"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10645" name="Oval 21"/>
          <p:cNvSpPr>
            <a:spLocks noChangeArrowheads="1"/>
          </p:cNvSpPr>
          <p:nvPr/>
        </p:nvSpPr>
        <p:spPr bwMode="auto">
          <a:xfrm>
            <a:off x="4368800" y="28956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10646" name="Oval 22"/>
          <p:cNvSpPr>
            <a:spLocks noChangeArrowheads="1"/>
          </p:cNvSpPr>
          <p:nvPr/>
        </p:nvSpPr>
        <p:spPr bwMode="auto">
          <a:xfrm>
            <a:off x="3657600" y="1905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10647"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10649" name="Line 25"/>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50" name="Line 26"/>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51" name="Line 27"/>
          <p:cNvSpPr>
            <a:spLocks noChangeShapeType="1"/>
          </p:cNvSpPr>
          <p:nvPr/>
        </p:nvSpPr>
        <p:spPr bwMode="auto">
          <a:xfrm flipH="1" flipV="1">
            <a:off x="1219200" y="3581400"/>
            <a:ext cx="812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52" name="Text Box 28"/>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0653" name="Text Box 29"/>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0654" name="Text Box 30"/>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0655" name="Text Box 31"/>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0656" name="Text Box 32"/>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10657" name="Text Box 33"/>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0658" name="Text Box 34"/>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0659" name="Text Box 35"/>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0660" name="Text Box 36"/>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0661" name="Text Box 37"/>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10662" name="Text Box 38"/>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10663" name="Text Box 39"/>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0664" name="Text Box 40"/>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0665" name="Text Box 41"/>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0666" name="Line 42"/>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667" name="Text Box 43"/>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0668" name="Text Box 44"/>
          <p:cNvSpPr txBox="1">
            <a:spLocks noChangeArrowheads="1"/>
          </p:cNvSpPr>
          <p:nvPr/>
        </p:nvSpPr>
        <p:spPr bwMode="auto">
          <a:xfrm>
            <a:off x="6299201" y="1524001"/>
            <a:ext cx="190076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buFontTx/>
              <a:buNone/>
            </a:pPr>
            <a:r>
              <a:rPr lang="en-US" altLang="en-US" sz="2000" b="1" dirty="0">
                <a:latin typeface="Berlin Sans FB Demi" panose="020E0802020502020306" pitchFamily="34" charset="0"/>
              </a:rPr>
              <a:t>Start with G</a:t>
            </a:r>
          </a:p>
        </p:txBody>
      </p:sp>
      <p:graphicFrame>
        <p:nvGraphicFramePr>
          <p:cNvPr id="410669" name="Group 45"/>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721" name="Freeform 97"/>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0722" name="Text Box 98"/>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0723" name="Line 99"/>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4113109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51"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11652"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53" name="Line 5"/>
          <p:cNvSpPr>
            <a:spLocks noChangeShapeType="1"/>
          </p:cNvSpPr>
          <p:nvPr/>
        </p:nvSpPr>
        <p:spPr bwMode="auto">
          <a:xfrm flipV="1">
            <a:off x="3048000" y="2286000"/>
            <a:ext cx="71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54"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55"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56" name="Line 8"/>
          <p:cNvSpPr>
            <a:spLocks noChangeShapeType="1"/>
          </p:cNvSpPr>
          <p:nvPr/>
        </p:nvSpPr>
        <p:spPr bwMode="auto">
          <a:xfrm flipV="1">
            <a:off x="1219200" y="3124200"/>
            <a:ext cx="1320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57" name="Line 9"/>
          <p:cNvSpPr>
            <a:spLocks noChangeShapeType="1"/>
          </p:cNvSpPr>
          <p:nvPr/>
        </p:nvSpPr>
        <p:spPr bwMode="auto">
          <a:xfrm flipV="1">
            <a:off x="2438400" y="3276600"/>
            <a:ext cx="1930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58" name="Line 10"/>
          <p:cNvSpPr>
            <a:spLocks noChangeShapeType="1"/>
          </p:cNvSpPr>
          <p:nvPr/>
        </p:nvSpPr>
        <p:spPr bwMode="auto">
          <a:xfrm flipV="1">
            <a:off x="1016000" y="2743200"/>
            <a:ext cx="10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59"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60"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61"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62"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63"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1664" name="Oval 16"/>
          <p:cNvSpPr>
            <a:spLocks noChangeArrowheads="1"/>
          </p:cNvSpPr>
          <p:nvPr/>
        </p:nvSpPr>
        <p:spPr bwMode="auto">
          <a:xfrm>
            <a:off x="914400" y="2286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11665" name="Oval 17"/>
          <p:cNvSpPr>
            <a:spLocks noChangeArrowheads="1"/>
          </p:cNvSpPr>
          <p:nvPr/>
        </p:nvSpPr>
        <p:spPr bwMode="auto">
          <a:xfrm>
            <a:off x="711200" y="3200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11666" name="Oval 18"/>
          <p:cNvSpPr>
            <a:spLocks noChangeArrowheads="1"/>
          </p:cNvSpPr>
          <p:nvPr/>
        </p:nvSpPr>
        <p:spPr bwMode="auto">
          <a:xfrm>
            <a:off x="2540000" y="2819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11667"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11668"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11669" name="Oval 21"/>
          <p:cNvSpPr>
            <a:spLocks noChangeArrowheads="1"/>
          </p:cNvSpPr>
          <p:nvPr/>
        </p:nvSpPr>
        <p:spPr bwMode="auto">
          <a:xfrm>
            <a:off x="4368800" y="28956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11670" name="Oval 22"/>
          <p:cNvSpPr>
            <a:spLocks noChangeArrowheads="1"/>
          </p:cNvSpPr>
          <p:nvPr/>
        </p:nvSpPr>
        <p:spPr bwMode="auto">
          <a:xfrm>
            <a:off x="3657600" y="1905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11671"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11672"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73"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74" name="Line 26"/>
          <p:cNvSpPr>
            <a:spLocks noChangeShapeType="1"/>
          </p:cNvSpPr>
          <p:nvPr/>
        </p:nvSpPr>
        <p:spPr bwMode="auto">
          <a:xfrm flipH="1" flipV="1">
            <a:off x="1219200" y="3581400"/>
            <a:ext cx="812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75"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1676"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1677"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1678"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1679"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11680"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1681"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1682"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1683"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1684"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11685"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11686"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1687"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1688"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1689" name="Line 41"/>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690"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1691" name="Text Box 43"/>
          <p:cNvSpPr txBox="1">
            <a:spLocks noChangeArrowheads="1"/>
          </p:cNvSpPr>
          <p:nvPr/>
        </p:nvSpPr>
        <p:spPr bwMode="auto">
          <a:xfrm>
            <a:off x="5471584" y="1524001"/>
            <a:ext cx="36576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buFontTx/>
              <a:buNone/>
            </a:pPr>
            <a:r>
              <a:rPr lang="en-US" altLang="en-US" sz="2000" b="1" dirty="0">
                <a:latin typeface="Berlin Sans FB Demi" panose="020E0802020502020306" pitchFamily="34" charset="0"/>
              </a:rPr>
              <a:t>Update unselected nodes</a:t>
            </a:r>
          </a:p>
        </p:txBody>
      </p:sp>
      <p:graphicFrame>
        <p:nvGraphicFramePr>
          <p:cNvPr id="411692"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1744"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1745"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1746"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671305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75"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12676"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77" name="Line 5"/>
          <p:cNvSpPr>
            <a:spLocks noChangeShapeType="1"/>
          </p:cNvSpPr>
          <p:nvPr/>
        </p:nvSpPr>
        <p:spPr bwMode="auto">
          <a:xfrm flipV="1">
            <a:off x="3048000" y="2286000"/>
            <a:ext cx="71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78"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79"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80" name="Line 8"/>
          <p:cNvSpPr>
            <a:spLocks noChangeShapeType="1"/>
          </p:cNvSpPr>
          <p:nvPr/>
        </p:nvSpPr>
        <p:spPr bwMode="auto">
          <a:xfrm flipV="1">
            <a:off x="1219200" y="3124200"/>
            <a:ext cx="1320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81"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82" name="Line 10"/>
          <p:cNvSpPr>
            <a:spLocks noChangeShapeType="1"/>
          </p:cNvSpPr>
          <p:nvPr/>
        </p:nvSpPr>
        <p:spPr bwMode="auto">
          <a:xfrm flipV="1">
            <a:off x="1016000" y="2743200"/>
            <a:ext cx="10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83"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84"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85"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86"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87"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2688" name="Oval 16"/>
          <p:cNvSpPr>
            <a:spLocks noChangeArrowheads="1"/>
          </p:cNvSpPr>
          <p:nvPr/>
        </p:nvSpPr>
        <p:spPr bwMode="auto">
          <a:xfrm>
            <a:off x="914400" y="2286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12689" name="Oval 17"/>
          <p:cNvSpPr>
            <a:spLocks noChangeArrowheads="1"/>
          </p:cNvSpPr>
          <p:nvPr/>
        </p:nvSpPr>
        <p:spPr bwMode="auto">
          <a:xfrm>
            <a:off x="711200" y="3200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12690" name="Oval 18"/>
          <p:cNvSpPr>
            <a:spLocks noChangeArrowheads="1"/>
          </p:cNvSpPr>
          <p:nvPr/>
        </p:nvSpPr>
        <p:spPr bwMode="auto">
          <a:xfrm>
            <a:off x="2540000" y="2819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12691"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12692"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12693"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12694" name="Oval 22"/>
          <p:cNvSpPr>
            <a:spLocks noChangeArrowheads="1"/>
          </p:cNvSpPr>
          <p:nvPr/>
        </p:nvSpPr>
        <p:spPr bwMode="auto">
          <a:xfrm>
            <a:off x="3657600" y="1905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12695"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12696"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97"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98" name="Line 26"/>
          <p:cNvSpPr>
            <a:spLocks noChangeShapeType="1"/>
          </p:cNvSpPr>
          <p:nvPr/>
        </p:nvSpPr>
        <p:spPr bwMode="auto">
          <a:xfrm flipH="1" flipV="1">
            <a:off x="1219200" y="3581400"/>
            <a:ext cx="812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99"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2700"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2701"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2702"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2703"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12704"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2705"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2706"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2707"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2708"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12709"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12710"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2711"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2712"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2713" name="Line 41"/>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714"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2715" name="Text Box 43"/>
          <p:cNvSpPr txBox="1">
            <a:spLocks noChangeArrowheads="1"/>
          </p:cNvSpPr>
          <p:nvPr/>
        </p:nvSpPr>
        <p:spPr bwMode="auto">
          <a:xfrm>
            <a:off x="5676900" y="1541463"/>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Select minimum distance</a:t>
            </a:r>
          </a:p>
        </p:txBody>
      </p:sp>
      <p:graphicFrame>
        <p:nvGraphicFramePr>
          <p:cNvPr id="412716"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2768"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769"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2770"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4116327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699"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13700"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01" name="Line 5"/>
          <p:cNvSpPr>
            <a:spLocks noChangeShapeType="1"/>
          </p:cNvSpPr>
          <p:nvPr/>
        </p:nvSpPr>
        <p:spPr bwMode="auto">
          <a:xfrm flipV="1">
            <a:off x="3048000" y="2286000"/>
            <a:ext cx="71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02"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03"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04" name="Line 8"/>
          <p:cNvSpPr>
            <a:spLocks noChangeShapeType="1"/>
          </p:cNvSpPr>
          <p:nvPr/>
        </p:nvSpPr>
        <p:spPr bwMode="auto">
          <a:xfrm flipV="1">
            <a:off x="1219200" y="3124200"/>
            <a:ext cx="1320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05"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06" name="Line 10"/>
          <p:cNvSpPr>
            <a:spLocks noChangeShapeType="1"/>
          </p:cNvSpPr>
          <p:nvPr/>
        </p:nvSpPr>
        <p:spPr bwMode="auto">
          <a:xfrm flipV="1">
            <a:off x="1016000" y="2743200"/>
            <a:ext cx="10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07"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08"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09"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10"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11"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3712" name="Oval 16"/>
          <p:cNvSpPr>
            <a:spLocks noChangeArrowheads="1"/>
          </p:cNvSpPr>
          <p:nvPr/>
        </p:nvSpPr>
        <p:spPr bwMode="auto">
          <a:xfrm>
            <a:off x="914400" y="2286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13713" name="Oval 17"/>
          <p:cNvSpPr>
            <a:spLocks noChangeArrowheads="1"/>
          </p:cNvSpPr>
          <p:nvPr/>
        </p:nvSpPr>
        <p:spPr bwMode="auto">
          <a:xfrm>
            <a:off x="711200" y="3200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13714" name="Oval 18"/>
          <p:cNvSpPr>
            <a:spLocks noChangeArrowheads="1"/>
          </p:cNvSpPr>
          <p:nvPr/>
        </p:nvSpPr>
        <p:spPr bwMode="auto">
          <a:xfrm>
            <a:off x="2540000" y="2819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13715"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13716"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13717"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13718" name="Oval 22"/>
          <p:cNvSpPr>
            <a:spLocks noChangeArrowheads="1"/>
          </p:cNvSpPr>
          <p:nvPr/>
        </p:nvSpPr>
        <p:spPr bwMode="auto">
          <a:xfrm>
            <a:off x="3657600" y="1905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13719"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13720"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21"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22" name="Line 26"/>
          <p:cNvSpPr>
            <a:spLocks noChangeShapeType="1"/>
          </p:cNvSpPr>
          <p:nvPr/>
        </p:nvSpPr>
        <p:spPr bwMode="auto">
          <a:xfrm flipH="1" flipV="1">
            <a:off x="1219200" y="3581400"/>
            <a:ext cx="812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23"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3724"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3725"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3726"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3727"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13728"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3729"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3730"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3731"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3732"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13733"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13734"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3735"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3736"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3737" name="Line 41"/>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38"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3739" name="Text Box 43"/>
          <p:cNvSpPr txBox="1">
            <a:spLocks noChangeArrowheads="1"/>
          </p:cNvSpPr>
          <p:nvPr/>
        </p:nvSpPr>
        <p:spPr bwMode="auto">
          <a:xfrm>
            <a:off x="5676900" y="1485901"/>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Update unselected nodes</a:t>
            </a:r>
          </a:p>
        </p:txBody>
      </p:sp>
      <p:graphicFrame>
        <p:nvGraphicFramePr>
          <p:cNvPr id="413740"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3792"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3793"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3794"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871934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23"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14724"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25" name="Line 5"/>
          <p:cNvSpPr>
            <a:spLocks noChangeShapeType="1"/>
          </p:cNvSpPr>
          <p:nvPr/>
        </p:nvSpPr>
        <p:spPr bwMode="auto">
          <a:xfrm flipV="1">
            <a:off x="3048000" y="2286000"/>
            <a:ext cx="71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26"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27"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28" name="Line 8"/>
          <p:cNvSpPr>
            <a:spLocks noChangeShapeType="1"/>
          </p:cNvSpPr>
          <p:nvPr/>
        </p:nvSpPr>
        <p:spPr bwMode="auto">
          <a:xfrm flipV="1">
            <a:off x="1219200" y="3124200"/>
            <a:ext cx="1320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29"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30" name="Line 10"/>
          <p:cNvSpPr>
            <a:spLocks noChangeShapeType="1"/>
          </p:cNvSpPr>
          <p:nvPr/>
        </p:nvSpPr>
        <p:spPr bwMode="auto">
          <a:xfrm flipV="1">
            <a:off x="1016000" y="2743200"/>
            <a:ext cx="10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31"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32"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33"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34"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35"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4736" name="Oval 16"/>
          <p:cNvSpPr>
            <a:spLocks noChangeArrowheads="1"/>
          </p:cNvSpPr>
          <p:nvPr/>
        </p:nvSpPr>
        <p:spPr bwMode="auto">
          <a:xfrm>
            <a:off x="914400" y="2286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14737" name="Oval 17"/>
          <p:cNvSpPr>
            <a:spLocks noChangeArrowheads="1"/>
          </p:cNvSpPr>
          <p:nvPr/>
        </p:nvSpPr>
        <p:spPr bwMode="auto">
          <a:xfrm>
            <a:off x="711200" y="3200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14738" name="Oval 18"/>
          <p:cNvSpPr>
            <a:spLocks noChangeArrowheads="1"/>
          </p:cNvSpPr>
          <p:nvPr/>
        </p:nvSpPr>
        <p:spPr bwMode="auto">
          <a:xfrm>
            <a:off x="2540000" y="2819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14739"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14740"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14741"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14742" name="Oval 22"/>
          <p:cNvSpPr>
            <a:spLocks noChangeArrowheads="1"/>
          </p:cNvSpPr>
          <p:nvPr/>
        </p:nvSpPr>
        <p:spPr bwMode="auto">
          <a:xfrm>
            <a:off x="3657600" y="1905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14743"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14744"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45"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46" name="Line 26"/>
          <p:cNvSpPr>
            <a:spLocks noChangeShapeType="1"/>
          </p:cNvSpPr>
          <p:nvPr/>
        </p:nvSpPr>
        <p:spPr bwMode="auto">
          <a:xfrm flipH="1" flipV="1">
            <a:off x="1219200" y="3581400"/>
            <a:ext cx="81280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47"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4748"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4749"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4750"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4751"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14752"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4753"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4754"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4755"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4756"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14757"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14758"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4759"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4760"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4761" name="Line 41"/>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762"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4763" name="Text Box 43"/>
          <p:cNvSpPr txBox="1">
            <a:spLocks noChangeArrowheads="1"/>
          </p:cNvSpPr>
          <p:nvPr/>
        </p:nvSpPr>
        <p:spPr bwMode="auto">
          <a:xfrm>
            <a:off x="5689600" y="1524001"/>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Select minimum distance</a:t>
            </a:r>
          </a:p>
        </p:txBody>
      </p:sp>
      <p:graphicFrame>
        <p:nvGraphicFramePr>
          <p:cNvPr id="414764"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4816"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4817"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4818"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100411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47"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15748"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49" name="Line 5"/>
          <p:cNvSpPr>
            <a:spLocks noChangeShapeType="1"/>
          </p:cNvSpPr>
          <p:nvPr/>
        </p:nvSpPr>
        <p:spPr bwMode="auto">
          <a:xfrm flipV="1">
            <a:off x="3048000" y="2286000"/>
            <a:ext cx="71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50"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51"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52" name="Line 8"/>
          <p:cNvSpPr>
            <a:spLocks noChangeShapeType="1"/>
          </p:cNvSpPr>
          <p:nvPr/>
        </p:nvSpPr>
        <p:spPr bwMode="auto">
          <a:xfrm flipV="1">
            <a:off x="1219200" y="3124200"/>
            <a:ext cx="1320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53"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54" name="Line 10"/>
          <p:cNvSpPr>
            <a:spLocks noChangeShapeType="1"/>
          </p:cNvSpPr>
          <p:nvPr/>
        </p:nvSpPr>
        <p:spPr bwMode="auto">
          <a:xfrm flipV="1">
            <a:off x="1016000" y="2743200"/>
            <a:ext cx="10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55"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56"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57"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58"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59"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5760" name="Oval 16"/>
          <p:cNvSpPr>
            <a:spLocks noChangeArrowheads="1"/>
          </p:cNvSpPr>
          <p:nvPr/>
        </p:nvSpPr>
        <p:spPr bwMode="auto">
          <a:xfrm>
            <a:off x="914400" y="2286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15761" name="Oval 17"/>
          <p:cNvSpPr>
            <a:spLocks noChangeArrowheads="1"/>
          </p:cNvSpPr>
          <p:nvPr/>
        </p:nvSpPr>
        <p:spPr bwMode="auto">
          <a:xfrm>
            <a:off x="711200" y="3200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15762" name="Oval 18"/>
          <p:cNvSpPr>
            <a:spLocks noChangeArrowheads="1"/>
          </p:cNvSpPr>
          <p:nvPr/>
        </p:nvSpPr>
        <p:spPr bwMode="auto">
          <a:xfrm>
            <a:off x="2540000" y="2819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15763"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15764"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15765"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15766" name="Oval 22"/>
          <p:cNvSpPr>
            <a:spLocks noChangeArrowheads="1"/>
          </p:cNvSpPr>
          <p:nvPr/>
        </p:nvSpPr>
        <p:spPr bwMode="auto">
          <a:xfrm>
            <a:off x="3657600" y="1905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15767"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15768"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69"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70" name="Line 26"/>
          <p:cNvSpPr>
            <a:spLocks noChangeShapeType="1"/>
          </p:cNvSpPr>
          <p:nvPr/>
        </p:nvSpPr>
        <p:spPr bwMode="auto">
          <a:xfrm flipH="1" flipV="1">
            <a:off x="1219200" y="3581400"/>
            <a:ext cx="81280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71"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5772"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5773"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5774"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5775"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15776"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5777"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5778"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5779"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5780"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15781"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15782"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5783"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5784"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5785" name="Line 41"/>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786"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5787" name="Text Box 43"/>
          <p:cNvSpPr txBox="1">
            <a:spLocks noChangeArrowheads="1"/>
          </p:cNvSpPr>
          <p:nvPr/>
        </p:nvSpPr>
        <p:spPr bwMode="auto">
          <a:xfrm>
            <a:off x="5613400" y="1554164"/>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dirty="0">
                <a:latin typeface="Berlin Sans FB Demi" panose="020E0802020502020306" pitchFamily="34" charset="0"/>
              </a:rPr>
              <a:t>Update unselected nodes</a:t>
            </a:r>
          </a:p>
        </p:txBody>
      </p:sp>
      <p:graphicFrame>
        <p:nvGraphicFramePr>
          <p:cNvPr id="415788"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5840"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5841"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5842"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540416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71"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16772"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73" name="Line 5"/>
          <p:cNvSpPr>
            <a:spLocks noChangeShapeType="1"/>
          </p:cNvSpPr>
          <p:nvPr/>
        </p:nvSpPr>
        <p:spPr bwMode="auto">
          <a:xfrm flipV="1">
            <a:off x="3048000" y="2286000"/>
            <a:ext cx="71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74"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75"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76" name="Line 8"/>
          <p:cNvSpPr>
            <a:spLocks noChangeShapeType="1"/>
          </p:cNvSpPr>
          <p:nvPr/>
        </p:nvSpPr>
        <p:spPr bwMode="auto">
          <a:xfrm flipV="1">
            <a:off x="1219200" y="3124200"/>
            <a:ext cx="1320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77"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78" name="Line 10"/>
          <p:cNvSpPr>
            <a:spLocks noChangeShapeType="1"/>
          </p:cNvSpPr>
          <p:nvPr/>
        </p:nvSpPr>
        <p:spPr bwMode="auto">
          <a:xfrm flipV="1">
            <a:off x="1016000" y="2743200"/>
            <a:ext cx="101600" cy="533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79"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80"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81"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82"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83"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6784" name="Oval 16"/>
          <p:cNvSpPr>
            <a:spLocks noChangeArrowheads="1"/>
          </p:cNvSpPr>
          <p:nvPr/>
        </p:nvSpPr>
        <p:spPr bwMode="auto">
          <a:xfrm>
            <a:off x="914400" y="2286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16785" name="Oval 17"/>
          <p:cNvSpPr>
            <a:spLocks noChangeArrowheads="1"/>
          </p:cNvSpPr>
          <p:nvPr/>
        </p:nvSpPr>
        <p:spPr bwMode="auto">
          <a:xfrm>
            <a:off x="711200" y="3200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16786" name="Oval 18"/>
          <p:cNvSpPr>
            <a:spLocks noChangeArrowheads="1"/>
          </p:cNvSpPr>
          <p:nvPr/>
        </p:nvSpPr>
        <p:spPr bwMode="auto">
          <a:xfrm>
            <a:off x="2540000" y="2819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16787"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16788"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16789"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16790" name="Oval 22"/>
          <p:cNvSpPr>
            <a:spLocks noChangeArrowheads="1"/>
          </p:cNvSpPr>
          <p:nvPr/>
        </p:nvSpPr>
        <p:spPr bwMode="auto">
          <a:xfrm>
            <a:off x="3657600" y="1905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16791"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16792"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93"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94" name="Line 26"/>
          <p:cNvSpPr>
            <a:spLocks noChangeShapeType="1"/>
          </p:cNvSpPr>
          <p:nvPr/>
        </p:nvSpPr>
        <p:spPr bwMode="auto">
          <a:xfrm flipH="1" flipV="1">
            <a:off x="1219200" y="3581400"/>
            <a:ext cx="81280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795"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6796"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6797"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6798"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6799"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16800"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6801"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6802"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6803"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6804"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16805"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16806"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6807"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6808"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6809" name="Line 41"/>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810"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6811" name="Text Box 43"/>
          <p:cNvSpPr txBox="1">
            <a:spLocks noChangeArrowheads="1"/>
          </p:cNvSpPr>
          <p:nvPr/>
        </p:nvSpPr>
        <p:spPr bwMode="auto">
          <a:xfrm>
            <a:off x="5676900" y="1508125"/>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Select minimum distance</a:t>
            </a:r>
          </a:p>
        </p:txBody>
      </p:sp>
      <p:graphicFrame>
        <p:nvGraphicFramePr>
          <p:cNvPr id="416812"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6864"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6865"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6866"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469522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795"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17796"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797" name="Line 5"/>
          <p:cNvSpPr>
            <a:spLocks noChangeShapeType="1"/>
          </p:cNvSpPr>
          <p:nvPr/>
        </p:nvSpPr>
        <p:spPr bwMode="auto">
          <a:xfrm flipV="1">
            <a:off x="3048000" y="2286000"/>
            <a:ext cx="71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798"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799"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00" name="Line 8"/>
          <p:cNvSpPr>
            <a:spLocks noChangeShapeType="1"/>
          </p:cNvSpPr>
          <p:nvPr/>
        </p:nvSpPr>
        <p:spPr bwMode="auto">
          <a:xfrm flipV="1">
            <a:off x="1219200" y="3124200"/>
            <a:ext cx="1320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01"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02" name="Line 10"/>
          <p:cNvSpPr>
            <a:spLocks noChangeShapeType="1"/>
          </p:cNvSpPr>
          <p:nvPr/>
        </p:nvSpPr>
        <p:spPr bwMode="auto">
          <a:xfrm flipV="1">
            <a:off x="1016000" y="2743200"/>
            <a:ext cx="101600" cy="533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03"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04"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05"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06"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07"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7808" name="Oval 16"/>
          <p:cNvSpPr>
            <a:spLocks noChangeArrowheads="1"/>
          </p:cNvSpPr>
          <p:nvPr/>
        </p:nvSpPr>
        <p:spPr bwMode="auto">
          <a:xfrm>
            <a:off x="914400" y="2286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17809" name="Oval 17"/>
          <p:cNvSpPr>
            <a:spLocks noChangeArrowheads="1"/>
          </p:cNvSpPr>
          <p:nvPr/>
        </p:nvSpPr>
        <p:spPr bwMode="auto">
          <a:xfrm>
            <a:off x="711200" y="3200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17810" name="Oval 18"/>
          <p:cNvSpPr>
            <a:spLocks noChangeArrowheads="1"/>
          </p:cNvSpPr>
          <p:nvPr/>
        </p:nvSpPr>
        <p:spPr bwMode="auto">
          <a:xfrm>
            <a:off x="2540000" y="28194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17811"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17812"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17813"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17814" name="Oval 22"/>
          <p:cNvSpPr>
            <a:spLocks noChangeArrowheads="1"/>
          </p:cNvSpPr>
          <p:nvPr/>
        </p:nvSpPr>
        <p:spPr bwMode="auto">
          <a:xfrm>
            <a:off x="3657600" y="1905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17815"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17816"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17"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18" name="Line 26"/>
          <p:cNvSpPr>
            <a:spLocks noChangeShapeType="1"/>
          </p:cNvSpPr>
          <p:nvPr/>
        </p:nvSpPr>
        <p:spPr bwMode="auto">
          <a:xfrm flipH="1" flipV="1">
            <a:off x="1219200" y="3581400"/>
            <a:ext cx="81280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19"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7820"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7821"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7822"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7823"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17824"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7825"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7826"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7827"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7828"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17829"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17830"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7831"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7832"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7833" name="Line 41"/>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34"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7835" name="Text Box 43"/>
          <p:cNvSpPr txBox="1">
            <a:spLocks noChangeArrowheads="1"/>
          </p:cNvSpPr>
          <p:nvPr/>
        </p:nvSpPr>
        <p:spPr bwMode="auto">
          <a:xfrm>
            <a:off x="5727700" y="1490663"/>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Update unselected nodes</a:t>
            </a:r>
          </a:p>
        </p:txBody>
      </p:sp>
      <p:graphicFrame>
        <p:nvGraphicFramePr>
          <p:cNvPr id="417836"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7888"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7889"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7890"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837098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82586" y="706735"/>
            <a:ext cx="5290231"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228600">
                    <a:schemeClr val="accent5">
                      <a:satMod val="175000"/>
                      <a:alpha val="40000"/>
                    </a:schemeClr>
                  </a:glow>
                </a:effectLst>
              </a:rPr>
              <a:t>INTRODUCTION</a:t>
            </a:r>
            <a:endParaRPr lang="en-US" sz="5400" b="1" cap="none" spc="50" dirty="0">
              <a:ln w="12700" cmpd="sng">
                <a:solidFill>
                  <a:schemeClr val="accent6">
                    <a:satMod val="120000"/>
                    <a:shade val="80000"/>
                  </a:schemeClr>
                </a:solidFill>
                <a:prstDash val="solid"/>
              </a:ln>
              <a:solidFill>
                <a:schemeClr val="accent6">
                  <a:tint val="1000"/>
                </a:schemeClr>
              </a:solidFill>
              <a:effectLst>
                <a:glow rad="228600">
                  <a:schemeClr val="accent5">
                    <a:satMod val="175000"/>
                    <a:alpha val="40000"/>
                  </a:schemeClr>
                </a:glow>
              </a:effectLst>
            </a:endParaRPr>
          </a:p>
        </p:txBody>
      </p:sp>
      <p:sp>
        <p:nvSpPr>
          <p:cNvPr id="2" name="TextBox 1"/>
          <p:cNvSpPr txBox="1"/>
          <p:nvPr/>
        </p:nvSpPr>
        <p:spPr>
          <a:xfrm>
            <a:off x="679451" y="3136899"/>
            <a:ext cx="10096500" cy="3108543"/>
          </a:xfrm>
          <a:prstGeom prst="rect">
            <a:avLst/>
          </a:prstGeom>
          <a:noFill/>
        </p:spPr>
        <p:txBody>
          <a:bodyPr wrap="square" rtlCol="0">
            <a:spAutoFit/>
          </a:bodyPr>
          <a:lstStyle/>
          <a:p>
            <a:endParaRPr lang="en-IN" b="1" dirty="0">
              <a:solidFill>
                <a:schemeClr val="tx1">
                  <a:lumMod val="95000"/>
                </a:schemeClr>
              </a:solidFill>
              <a:latin typeface="Segoe UI Light" panose="020B0502040204020203" pitchFamily="34" charset="0"/>
              <a:cs typeface="Segoe UI Light" panose="020B0502040204020203" pitchFamily="34" charset="0"/>
            </a:endParaRPr>
          </a:p>
          <a:p>
            <a:r>
              <a:rPr lang="en-IN" sz="2000" b="1" dirty="0">
                <a:solidFill>
                  <a:schemeClr val="tx1">
                    <a:lumMod val="95000"/>
                  </a:schemeClr>
                </a:solidFill>
                <a:latin typeface="Segoe UI Light" panose="020B0502040204020203" pitchFamily="34" charset="0"/>
                <a:cs typeface="Segoe UI Light" panose="020B0502040204020203" pitchFamily="34" charset="0"/>
              </a:rPr>
              <a:t>In </a:t>
            </a:r>
            <a:r>
              <a:rPr lang="en-IN" sz="2000" b="1" dirty="0">
                <a:solidFill>
                  <a:schemeClr val="tx1">
                    <a:lumMod val="95000"/>
                  </a:schemeClr>
                </a:solidFill>
                <a:latin typeface="Segoe UI Light" panose="020B0502040204020203" pitchFamily="34" charset="0"/>
                <a:cs typeface="Segoe UI Light" panose="020B0502040204020203" pitchFamily="34" charset="0"/>
                <a:hlinkClick r:id="rId2" tooltip="Graph theory"/>
              </a:rPr>
              <a:t>graph theory</a:t>
            </a:r>
            <a:r>
              <a:rPr lang="en-IN" sz="2000" b="1" dirty="0">
                <a:solidFill>
                  <a:schemeClr val="tx1">
                    <a:lumMod val="95000"/>
                  </a:schemeClr>
                </a:solidFill>
                <a:latin typeface="Segoe UI Light" panose="020B0502040204020203" pitchFamily="34" charset="0"/>
                <a:cs typeface="Segoe UI Light" panose="020B0502040204020203" pitchFamily="34" charset="0"/>
              </a:rPr>
              <a:t>, the shortest path problem is the problem of finding a path between two vertices  (or nodes) in a graph such that the sum of the weights of its constituent edges is minimized.</a:t>
            </a:r>
          </a:p>
          <a:p>
            <a:endParaRPr lang="en-IN" sz="2000" b="1" dirty="0">
              <a:solidFill>
                <a:schemeClr val="tx1">
                  <a:lumMod val="95000"/>
                </a:schemeClr>
              </a:solidFill>
              <a:latin typeface="Segoe UI Light" panose="020B0502040204020203" pitchFamily="34" charset="0"/>
              <a:cs typeface="Segoe UI Light" panose="020B0502040204020203" pitchFamily="34" charset="0"/>
            </a:endParaRPr>
          </a:p>
          <a:p>
            <a:r>
              <a:rPr lang="en-IN" sz="2000" b="1" dirty="0">
                <a:solidFill>
                  <a:schemeClr val="tx1">
                    <a:lumMod val="95000"/>
                  </a:schemeClr>
                </a:solidFill>
                <a:latin typeface="Segoe UI Light" panose="020B0502040204020203" pitchFamily="34" charset="0"/>
                <a:cs typeface="Segoe UI Light" panose="020B0502040204020203" pitchFamily="34" charset="0"/>
              </a:rPr>
              <a:t>The problem of finding the shortest path between two intersections on a road map (the graph's vertices correspond to intersections and the edges correspond to road segments, each weighted by the length of its road segment) may be modelled by a special case of the shortest path problem in graphs.</a:t>
            </a:r>
          </a:p>
          <a:p>
            <a:endParaRPr lang="en-US" dirty="0"/>
          </a:p>
        </p:txBody>
      </p:sp>
    </p:spTree>
    <p:extLst>
      <p:ext uri="{BB962C8B-B14F-4D97-AF65-F5344CB8AC3E}">
        <p14:creationId xmlns:p14="http://schemas.microsoft.com/office/powerpoint/2010/main" xmlns="" val="366521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19"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18820"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21" name="Line 5"/>
          <p:cNvSpPr>
            <a:spLocks noChangeShapeType="1"/>
          </p:cNvSpPr>
          <p:nvPr/>
        </p:nvSpPr>
        <p:spPr bwMode="auto">
          <a:xfrm flipV="1">
            <a:off x="3048000" y="2286000"/>
            <a:ext cx="71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22"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23"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24" name="Line 8"/>
          <p:cNvSpPr>
            <a:spLocks noChangeShapeType="1"/>
          </p:cNvSpPr>
          <p:nvPr/>
        </p:nvSpPr>
        <p:spPr bwMode="auto">
          <a:xfrm flipV="1">
            <a:off x="1219200" y="3124200"/>
            <a:ext cx="132080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25"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26" name="Line 10"/>
          <p:cNvSpPr>
            <a:spLocks noChangeShapeType="1"/>
          </p:cNvSpPr>
          <p:nvPr/>
        </p:nvSpPr>
        <p:spPr bwMode="auto">
          <a:xfrm flipV="1">
            <a:off x="1016000" y="2743200"/>
            <a:ext cx="101600" cy="533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27"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28"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29"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30"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31"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8832" name="Oval 16"/>
          <p:cNvSpPr>
            <a:spLocks noChangeArrowheads="1"/>
          </p:cNvSpPr>
          <p:nvPr/>
        </p:nvSpPr>
        <p:spPr bwMode="auto">
          <a:xfrm>
            <a:off x="914400" y="2286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18833" name="Oval 17"/>
          <p:cNvSpPr>
            <a:spLocks noChangeArrowheads="1"/>
          </p:cNvSpPr>
          <p:nvPr/>
        </p:nvSpPr>
        <p:spPr bwMode="auto">
          <a:xfrm>
            <a:off x="711200" y="3200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18834" name="Oval 18"/>
          <p:cNvSpPr>
            <a:spLocks noChangeArrowheads="1"/>
          </p:cNvSpPr>
          <p:nvPr/>
        </p:nvSpPr>
        <p:spPr bwMode="auto">
          <a:xfrm>
            <a:off x="2540000" y="2819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18835"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18836"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18837"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18838" name="Oval 22"/>
          <p:cNvSpPr>
            <a:spLocks noChangeArrowheads="1"/>
          </p:cNvSpPr>
          <p:nvPr/>
        </p:nvSpPr>
        <p:spPr bwMode="auto">
          <a:xfrm>
            <a:off x="3657600" y="1905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18839"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18840"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41"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42" name="Line 26"/>
          <p:cNvSpPr>
            <a:spLocks noChangeShapeType="1"/>
          </p:cNvSpPr>
          <p:nvPr/>
        </p:nvSpPr>
        <p:spPr bwMode="auto">
          <a:xfrm flipH="1" flipV="1">
            <a:off x="1219200" y="3581400"/>
            <a:ext cx="81280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43"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8844"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8845"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8846"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8847"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18848"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8849"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8850"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8851"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8852"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18853"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18854"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8855"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8856"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8857" name="Line 41"/>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858"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8859" name="Text Box 43"/>
          <p:cNvSpPr txBox="1">
            <a:spLocks noChangeArrowheads="1"/>
          </p:cNvSpPr>
          <p:nvPr/>
        </p:nvSpPr>
        <p:spPr bwMode="auto">
          <a:xfrm>
            <a:off x="5181600" y="1524001"/>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Select minimum distance</a:t>
            </a:r>
          </a:p>
        </p:txBody>
      </p:sp>
      <p:graphicFrame>
        <p:nvGraphicFramePr>
          <p:cNvPr id="418860"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8912"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8913"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8914"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476725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43"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19844"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45" name="Line 5"/>
          <p:cNvSpPr>
            <a:spLocks noChangeShapeType="1"/>
          </p:cNvSpPr>
          <p:nvPr/>
        </p:nvSpPr>
        <p:spPr bwMode="auto">
          <a:xfrm flipV="1">
            <a:off x="3048000" y="2286000"/>
            <a:ext cx="71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46"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47"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48" name="Line 8"/>
          <p:cNvSpPr>
            <a:spLocks noChangeShapeType="1"/>
          </p:cNvSpPr>
          <p:nvPr/>
        </p:nvSpPr>
        <p:spPr bwMode="auto">
          <a:xfrm flipV="1">
            <a:off x="1219200" y="3124200"/>
            <a:ext cx="132080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49"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50" name="Line 10"/>
          <p:cNvSpPr>
            <a:spLocks noChangeShapeType="1"/>
          </p:cNvSpPr>
          <p:nvPr/>
        </p:nvSpPr>
        <p:spPr bwMode="auto">
          <a:xfrm flipV="1">
            <a:off x="1016000" y="2743200"/>
            <a:ext cx="101600" cy="533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51"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52"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53"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54"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55"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9856" name="Oval 16"/>
          <p:cNvSpPr>
            <a:spLocks noChangeArrowheads="1"/>
          </p:cNvSpPr>
          <p:nvPr/>
        </p:nvSpPr>
        <p:spPr bwMode="auto">
          <a:xfrm>
            <a:off x="914400" y="2286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19857" name="Oval 17"/>
          <p:cNvSpPr>
            <a:spLocks noChangeArrowheads="1"/>
          </p:cNvSpPr>
          <p:nvPr/>
        </p:nvSpPr>
        <p:spPr bwMode="auto">
          <a:xfrm>
            <a:off x="711200" y="3200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19858" name="Oval 18"/>
          <p:cNvSpPr>
            <a:spLocks noChangeArrowheads="1"/>
          </p:cNvSpPr>
          <p:nvPr/>
        </p:nvSpPr>
        <p:spPr bwMode="auto">
          <a:xfrm>
            <a:off x="2540000" y="2819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19859"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19860"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19861"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19862" name="Oval 22"/>
          <p:cNvSpPr>
            <a:spLocks noChangeArrowheads="1"/>
          </p:cNvSpPr>
          <p:nvPr/>
        </p:nvSpPr>
        <p:spPr bwMode="auto">
          <a:xfrm>
            <a:off x="3657600" y="1905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19863"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19864"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65"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66" name="Line 26"/>
          <p:cNvSpPr>
            <a:spLocks noChangeShapeType="1"/>
          </p:cNvSpPr>
          <p:nvPr/>
        </p:nvSpPr>
        <p:spPr bwMode="auto">
          <a:xfrm flipH="1" flipV="1">
            <a:off x="1219200" y="3581400"/>
            <a:ext cx="81280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67"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9868"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9869"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9870"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9871"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19872"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9873"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9874"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9875"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19876"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19877"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19878"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19879"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19880"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19881" name="Line 41"/>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882"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19883" name="Text Box 43"/>
          <p:cNvSpPr txBox="1">
            <a:spLocks noChangeArrowheads="1"/>
          </p:cNvSpPr>
          <p:nvPr/>
        </p:nvSpPr>
        <p:spPr bwMode="auto">
          <a:xfrm>
            <a:off x="5676900" y="1541463"/>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Update unselected nodes</a:t>
            </a:r>
          </a:p>
        </p:txBody>
      </p:sp>
      <p:graphicFrame>
        <p:nvGraphicFramePr>
          <p:cNvPr id="419884"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9936"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9937"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19938"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1345682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67"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20868"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69" name="Line 5"/>
          <p:cNvSpPr>
            <a:spLocks noChangeShapeType="1"/>
          </p:cNvSpPr>
          <p:nvPr/>
        </p:nvSpPr>
        <p:spPr bwMode="auto">
          <a:xfrm flipV="1">
            <a:off x="3048000" y="2286000"/>
            <a:ext cx="7112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70"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71"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72" name="Line 8"/>
          <p:cNvSpPr>
            <a:spLocks noChangeShapeType="1"/>
          </p:cNvSpPr>
          <p:nvPr/>
        </p:nvSpPr>
        <p:spPr bwMode="auto">
          <a:xfrm flipV="1">
            <a:off x="1219200" y="3124200"/>
            <a:ext cx="132080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73"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74" name="Line 10"/>
          <p:cNvSpPr>
            <a:spLocks noChangeShapeType="1"/>
          </p:cNvSpPr>
          <p:nvPr/>
        </p:nvSpPr>
        <p:spPr bwMode="auto">
          <a:xfrm flipV="1">
            <a:off x="1016000" y="2743200"/>
            <a:ext cx="101600" cy="533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75"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76"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77"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78"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79"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0880" name="Oval 16"/>
          <p:cNvSpPr>
            <a:spLocks noChangeArrowheads="1"/>
          </p:cNvSpPr>
          <p:nvPr/>
        </p:nvSpPr>
        <p:spPr bwMode="auto">
          <a:xfrm>
            <a:off x="914400" y="2286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20881" name="Oval 17"/>
          <p:cNvSpPr>
            <a:spLocks noChangeArrowheads="1"/>
          </p:cNvSpPr>
          <p:nvPr/>
        </p:nvSpPr>
        <p:spPr bwMode="auto">
          <a:xfrm>
            <a:off x="711200" y="3200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20882" name="Oval 18"/>
          <p:cNvSpPr>
            <a:spLocks noChangeArrowheads="1"/>
          </p:cNvSpPr>
          <p:nvPr/>
        </p:nvSpPr>
        <p:spPr bwMode="auto">
          <a:xfrm>
            <a:off x="2540000" y="2819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20883"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20884"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20885"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20886" name="Oval 22"/>
          <p:cNvSpPr>
            <a:spLocks noChangeArrowheads="1"/>
          </p:cNvSpPr>
          <p:nvPr/>
        </p:nvSpPr>
        <p:spPr bwMode="auto">
          <a:xfrm>
            <a:off x="3657600" y="1905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20887"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20888"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89"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90" name="Line 26"/>
          <p:cNvSpPr>
            <a:spLocks noChangeShapeType="1"/>
          </p:cNvSpPr>
          <p:nvPr/>
        </p:nvSpPr>
        <p:spPr bwMode="auto">
          <a:xfrm flipH="1" flipV="1">
            <a:off x="1219200" y="3581400"/>
            <a:ext cx="81280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891"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20892"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20893"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20894"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20895"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20896"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0897"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20898"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0899"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20900"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20901"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20902"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20903"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20904"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0905" name="Line 41"/>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906"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20907" name="Text Box 43"/>
          <p:cNvSpPr txBox="1">
            <a:spLocks noChangeArrowheads="1"/>
          </p:cNvSpPr>
          <p:nvPr/>
        </p:nvSpPr>
        <p:spPr bwMode="auto">
          <a:xfrm>
            <a:off x="5486400" y="1524001"/>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Select minimum distance</a:t>
            </a:r>
          </a:p>
        </p:txBody>
      </p:sp>
      <p:graphicFrame>
        <p:nvGraphicFramePr>
          <p:cNvPr id="420908"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960"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0961"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20962"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429198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891"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21892"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893" name="Line 5"/>
          <p:cNvSpPr>
            <a:spLocks noChangeShapeType="1"/>
          </p:cNvSpPr>
          <p:nvPr/>
        </p:nvSpPr>
        <p:spPr bwMode="auto">
          <a:xfrm flipV="1">
            <a:off x="3048000" y="2286000"/>
            <a:ext cx="7112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894"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895"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896" name="Line 8"/>
          <p:cNvSpPr>
            <a:spLocks noChangeShapeType="1"/>
          </p:cNvSpPr>
          <p:nvPr/>
        </p:nvSpPr>
        <p:spPr bwMode="auto">
          <a:xfrm flipV="1">
            <a:off x="1219200" y="3124200"/>
            <a:ext cx="132080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897"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898" name="Line 10"/>
          <p:cNvSpPr>
            <a:spLocks noChangeShapeType="1"/>
          </p:cNvSpPr>
          <p:nvPr/>
        </p:nvSpPr>
        <p:spPr bwMode="auto">
          <a:xfrm flipV="1">
            <a:off x="1016000" y="2743200"/>
            <a:ext cx="101600" cy="533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899"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900"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901"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902"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903"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1904" name="Oval 16"/>
          <p:cNvSpPr>
            <a:spLocks noChangeArrowheads="1"/>
          </p:cNvSpPr>
          <p:nvPr/>
        </p:nvSpPr>
        <p:spPr bwMode="auto">
          <a:xfrm>
            <a:off x="914400" y="2286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21905" name="Oval 17"/>
          <p:cNvSpPr>
            <a:spLocks noChangeArrowheads="1"/>
          </p:cNvSpPr>
          <p:nvPr/>
        </p:nvSpPr>
        <p:spPr bwMode="auto">
          <a:xfrm>
            <a:off x="711200" y="3200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21906" name="Oval 18"/>
          <p:cNvSpPr>
            <a:spLocks noChangeArrowheads="1"/>
          </p:cNvSpPr>
          <p:nvPr/>
        </p:nvSpPr>
        <p:spPr bwMode="auto">
          <a:xfrm>
            <a:off x="2540000" y="2819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21907" name="Oval 19"/>
          <p:cNvSpPr>
            <a:spLocks noChangeArrowheads="1"/>
          </p:cNvSpPr>
          <p:nvPr/>
        </p:nvSpPr>
        <p:spPr bwMode="auto">
          <a:xfrm>
            <a:off x="2336800" y="18288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21908"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21909"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21910" name="Oval 22"/>
          <p:cNvSpPr>
            <a:spLocks noChangeArrowheads="1"/>
          </p:cNvSpPr>
          <p:nvPr/>
        </p:nvSpPr>
        <p:spPr bwMode="auto">
          <a:xfrm>
            <a:off x="3657600" y="1905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21911"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21912"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913"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914" name="Line 26"/>
          <p:cNvSpPr>
            <a:spLocks noChangeShapeType="1"/>
          </p:cNvSpPr>
          <p:nvPr/>
        </p:nvSpPr>
        <p:spPr bwMode="auto">
          <a:xfrm flipH="1" flipV="1">
            <a:off x="1219200" y="3581400"/>
            <a:ext cx="81280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915"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21916"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21917"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21918"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21919"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21920"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1921"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21922"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1923"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21924"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21925"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21926"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21927"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21928"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1929" name="Line 41"/>
          <p:cNvSpPr>
            <a:spLocks noChangeShapeType="1"/>
          </p:cNvSpPr>
          <p:nvPr/>
        </p:nvSpPr>
        <p:spPr bwMode="auto">
          <a:xfrm flipV="1">
            <a:off x="1481667" y="2187575"/>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930"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21931" name="Text Box 43"/>
          <p:cNvSpPr txBox="1">
            <a:spLocks noChangeArrowheads="1"/>
          </p:cNvSpPr>
          <p:nvPr/>
        </p:nvSpPr>
        <p:spPr bwMode="auto">
          <a:xfrm>
            <a:off x="5689600" y="1541463"/>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Update unselected nodes</a:t>
            </a:r>
          </a:p>
        </p:txBody>
      </p:sp>
      <p:graphicFrame>
        <p:nvGraphicFramePr>
          <p:cNvPr id="421932"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1984"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1985"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21986"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798223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15"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22916"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17" name="Line 5"/>
          <p:cNvSpPr>
            <a:spLocks noChangeShapeType="1"/>
          </p:cNvSpPr>
          <p:nvPr/>
        </p:nvSpPr>
        <p:spPr bwMode="auto">
          <a:xfrm flipV="1">
            <a:off x="3048000" y="2286000"/>
            <a:ext cx="7112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18"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19"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20" name="Line 8"/>
          <p:cNvSpPr>
            <a:spLocks noChangeShapeType="1"/>
          </p:cNvSpPr>
          <p:nvPr/>
        </p:nvSpPr>
        <p:spPr bwMode="auto">
          <a:xfrm flipV="1">
            <a:off x="1219200" y="3124200"/>
            <a:ext cx="132080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21"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22" name="Line 10"/>
          <p:cNvSpPr>
            <a:spLocks noChangeShapeType="1"/>
          </p:cNvSpPr>
          <p:nvPr/>
        </p:nvSpPr>
        <p:spPr bwMode="auto">
          <a:xfrm flipV="1">
            <a:off x="1016000" y="2743200"/>
            <a:ext cx="101600" cy="533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23"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24"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25"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26"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27"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2928" name="Oval 16"/>
          <p:cNvSpPr>
            <a:spLocks noChangeArrowheads="1"/>
          </p:cNvSpPr>
          <p:nvPr/>
        </p:nvSpPr>
        <p:spPr bwMode="auto">
          <a:xfrm>
            <a:off x="914400" y="2286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22929" name="Oval 17"/>
          <p:cNvSpPr>
            <a:spLocks noChangeArrowheads="1"/>
          </p:cNvSpPr>
          <p:nvPr/>
        </p:nvSpPr>
        <p:spPr bwMode="auto">
          <a:xfrm>
            <a:off x="711200" y="3200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22930" name="Oval 18"/>
          <p:cNvSpPr>
            <a:spLocks noChangeArrowheads="1"/>
          </p:cNvSpPr>
          <p:nvPr/>
        </p:nvSpPr>
        <p:spPr bwMode="auto">
          <a:xfrm>
            <a:off x="2540000" y="2819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22931" name="Oval 19"/>
          <p:cNvSpPr>
            <a:spLocks noChangeArrowheads="1"/>
          </p:cNvSpPr>
          <p:nvPr/>
        </p:nvSpPr>
        <p:spPr bwMode="auto">
          <a:xfrm>
            <a:off x="2336800" y="18288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22932"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22933"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22934" name="Oval 22"/>
          <p:cNvSpPr>
            <a:spLocks noChangeArrowheads="1"/>
          </p:cNvSpPr>
          <p:nvPr/>
        </p:nvSpPr>
        <p:spPr bwMode="auto">
          <a:xfrm>
            <a:off x="3657600" y="1905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22935"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22936"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37"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38" name="Line 26"/>
          <p:cNvSpPr>
            <a:spLocks noChangeShapeType="1"/>
          </p:cNvSpPr>
          <p:nvPr/>
        </p:nvSpPr>
        <p:spPr bwMode="auto">
          <a:xfrm flipH="1" flipV="1">
            <a:off x="1219200" y="3581400"/>
            <a:ext cx="81280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39"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22940"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22941"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22942"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22943"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22944" name="Text Box 32"/>
          <p:cNvSpPr txBox="1">
            <a:spLocks noChangeArrowheads="1"/>
          </p:cNvSpPr>
          <p:nvPr/>
        </p:nvSpPr>
        <p:spPr bwMode="auto">
          <a:xfrm>
            <a:off x="42672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2945"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22946"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2947"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22948"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22949"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22950"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22951"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22952"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2953" name="Line 41"/>
          <p:cNvSpPr>
            <a:spLocks noChangeShapeType="1"/>
          </p:cNvSpPr>
          <p:nvPr/>
        </p:nvSpPr>
        <p:spPr bwMode="auto">
          <a:xfrm flipV="1">
            <a:off x="1481667" y="2187575"/>
            <a:ext cx="91440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2954"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22955" name="Text Box 43"/>
          <p:cNvSpPr txBox="1">
            <a:spLocks noChangeArrowheads="1"/>
          </p:cNvSpPr>
          <p:nvPr/>
        </p:nvSpPr>
        <p:spPr bwMode="auto">
          <a:xfrm>
            <a:off x="5486400" y="1571626"/>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Select minimum distance</a:t>
            </a:r>
          </a:p>
        </p:txBody>
      </p:sp>
      <p:graphicFrame>
        <p:nvGraphicFramePr>
          <p:cNvPr id="422956"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3008"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009" name="Text Box 97"/>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23010" name="Line 98"/>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2948263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032" name="Freeform 96"/>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38" name="Line 2"/>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39" name="Text Box 3"/>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23940" name="Line 4"/>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41" name="Line 5"/>
          <p:cNvSpPr>
            <a:spLocks noChangeShapeType="1"/>
          </p:cNvSpPr>
          <p:nvPr/>
        </p:nvSpPr>
        <p:spPr bwMode="auto">
          <a:xfrm flipV="1">
            <a:off x="3048000" y="2286000"/>
            <a:ext cx="7112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42" name="Line 6"/>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43" name="Line 7"/>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44" name="Line 8"/>
          <p:cNvSpPr>
            <a:spLocks noChangeShapeType="1"/>
          </p:cNvSpPr>
          <p:nvPr/>
        </p:nvSpPr>
        <p:spPr bwMode="auto">
          <a:xfrm flipV="1">
            <a:off x="1219200" y="3124200"/>
            <a:ext cx="132080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45" name="Line 9"/>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46" name="Line 10"/>
          <p:cNvSpPr>
            <a:spLocks noChangeShapeType="1"/>
          </p:cNvSpPr>
          <p:nvPr/>
        </p:nvSpPr>
        <p:spPr bwMode="auto">
          <a:xfrm flipV="1">
            <a:off x="1016000" y="2743200"/>
            <a:ext cx="101600" cy="533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47" name="Line 11"/>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48" name="Line 12"/>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49" name="Line 13"/>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50" name="Line 14"/>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51" name="Oval 15"/>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3952" name="Oval 16"/>
          <p:cNvSpPr>
            <a:spLocks noChangeArrowheads="1"/>
          </p:cNvSpPr>
          <p:nvPr/>
        </p:nvSpPr>
        <p:spPr bwMode="auto">
          <a:xfrm>
            <a:off x="914400" y="2286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23953" name="Oval 17"/>
          <p:cNvSpPr>
            <a:spLocks noChangeArrowheads="1"/>
          </p:cNvSpPr>
          <p:nvPr/>
        </p:nvSpPr>
        <p:spPr bwMode="auto">
          <a:xfrm>
            <a:off x="711200" y="3200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23954" name="Oval 18"/>
          <p:cNvSpPr>
            <a:spLocks noChangeArrowheads="1"/>
          </p:cNvSpPr>
          <p:nvPr/>
        </p:nvSpPr>
        <p:spPr bwMode="auto">
          <a:xfrm>
            <a:off x="2540000" y="2819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23955" name="Oval 19"/>
          <p:cNvSpPr>
            <a:spLocks noChangeArrowheads="1"/>
          </p:cNvSpPr>
          <p:nvPr/>
        </p:nvSpPr>
        <p:spPr bwMode="auto">
          <a:xfrm>
            <a:off x="2336800" y="18288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23956" name="Oval 20"/>
          <p:cNvSpPr>
            <a:spLocks noChangeArrowheads="1"/>
          </p:cNvSpPr>
          <p:nvPr/>
        </p:nvSpPr>
        <p:spPr bwMode="auto">
          <a:xfrm>
            <a:off x="3759200" y="3810000"/>
            <a:ext cx="6096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23957" name="Oval 21"/>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23958" name="Oval 22"/>
          <p:cNvSpPr>
            <a:spLocks noChangeArrowheads="1"/>
          </p:cNvSpPr>
          <p:nvPr/>
        </p:nvSpPr>
        <p:spPr bwMode="auto">
          <a:xfrm>
            <a:off x="3657600" y="1905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23959" name="Oval 23"/>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23960" name="Line 24"/>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61" name="Line 25"/>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62" name="Line 26"/>
          <p:cNvSpPr>
            <a:spLocks noChangeShapeType="1"/>
          </p:cNvSpPr>
          <p:nvPr/>
        </p:nvSpPr>
        <p:spPr bwMode="auto">
          <a:xfrm flipH="1" flipV="1">
            <a:off x="1219200" y="3581400"/>
            <a:ext cx="81280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63" name="Text Box 27"/>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23964" name="Text Box 28"/>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23965" name="Text Box 29"/>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23966" name="Text Box 30"/>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23967" name="Text Box 31"/>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23968" name="Text Box 32"/>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23969" name="Text Box 33"/>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23970" name="Text Box 34"/>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3971" name="Text Box 35"/>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23972" name="Text Box 36"/>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23973" name="Text Box 37"/>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23974" name="Text Box 38"/>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23975" name="Text Box 39"/>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23976" name="Text Box 40"/>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3977" name="Line 41"/>
          <p:cNvSpPr>
            <a:spLocks noChangeShapeType="1"/>
          </p:cNvSpPr>
          <p:nvPr/>
        </p:nvSpPr>
        <p:spPr bwMode="auto">
          <a:xfrm flipV="1">
            <a:off x="1481667" y="2187575"/>
            <a:ext cx="91440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3978" name="Text Box 42"/>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23979" name="Text Box 43"/>
          <p:cNvSpPr txBox="1">
            <a:spLocks noChangeArrowheads="1"/>
          </p:cNvSpPr>
          <p:nvPr/>
        </p:nvSpPr>
        <p:spPr bwMode="auto">
          <a:xfrm>
            <a:off x="5486400" y="1524001"/>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Update unselected nodes</a:t>
            </a:r>
          </a:p>
        </p:txBody>
      </p:sp>
      <p:graphicFrame>
        <p:nvGraphicFramePr>
          <p:cNvPr id="423980" name="Group 44"/>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19</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F</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4033" name="Line 97"/>
          <p:cNvSpPr>
            <a:spLocks noChangeShapeType="1"/>
          </p:cNvSpPr>
          <p:nvPr/>
        </p:nvSpPr>
        <p:spPr bwMode="auto">
          <a:xfrm flipH="1">
            <a:off x="4368800" y="3810000"/>
            <a:ext cx="30480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115148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Freeform 2"/>
          <p:cNvSpPr>
            <a:spLocks/>
          </p:cNvSpPr>
          <p:nvPr/>
        </p:nvSpPr>
        <p:spPr bwMode="auto">
          <a:xfrm>
            <a:off x="2743200" y="1447800"/>
            <a:ext cx="2743200" cy="2514600"/>
          </a:xfrm>
          <a:custGeom>
            <a:avLst/>
            <a:gdLst>
              <a:gd name="T0" fmla="*/ 0 w 1296"/>
              <a:gd name="T1" fmla="*/ 288 h 1584"/>
              <a:gd name="T2" fmla="*/ 384 w 1296"/>
              <a:gd name="T3" fmla="*/ 0 h 1584"/>
              <a:gd name="T4" fmla="*/ 1104 w 1296"/>
              <a:gd name="T5" fmla="*/ 288 h 1584"/>
              <a:gd name="T6" fmla="*/ 1248 w 1296"/>
              <a:gd name="T7" fmla="*/ 1056 h 1584"/>
              <a:gd name="T8" fmla="*/ 816 w 1296"/>
              <a:gd name="T9" fmla="*/ 1584 h 1584"/>
            </a:gdLst>
            <a:ahLst/>
            <a:cxnLst>
              <a:cxn ang="0">
                <a:pos x="T0" y="T1"/>
              </a:cxn>
              <a:cxn ang="0">
                <a:pos x="T2" y="T3"/>
              </a:cxn>
              <a:cxn ang="0">
                <a:pos x="T4" y="T5"/>
              </a:cxn>
              <a:cxn ang="0">
                <a:pos x="T6" y="T7"/>
              </a:cxn>
              <a:cxn ang="0">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63" name="Line 3"/>
          <p:cNvSpPr>
            <a:spLocks noChangeShapeType="1"/>
          </p:cNvSpPr>
          <p:nvPr/>
        </p:nvSpPr>
        <p:spPr bwMode="auto">
          <a:xfrm flipH="1">
            <a:off x="4311651" y="3124200"/>
            <a:ext cx="508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64" name="Text Box 4"/>
          <p:cNvSpPr txBox="1">
            <a:spLocks noChangeArrowheads="1"/>
          </p:cNvSpPr>
          <p:nvPr/>
        </p:nvSpPr>
        <p:spPr bwMode="auto">
          <a:xfrm>
            <a:off x="4370918" y="3471863"/>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25</a:t>
            </a:r>
          </a:p>
        </p:txBody>
      </p:sp>
      <p:sp>
        <p:nvSpPr>
          <p:cNvPr id="424965" name="Line 5"/>
          <p:cNvSpPr>
            <a:spLocks noChangeShapeType="1"/>
          </p:cNvSpPr>
          <p:nvPr/>
        </p:nvSpPr>
        <p:spPr bwMode="auto">
          <a:xfrm>
            <a:off x="2641600" y="2133600"/>
            <a:ext cx="203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66" name="Line 6"/>
          <p:cNvSpPr>
            <a:spLocks noChangeShapeType="1"/>
          </p:cNvSpPr>
          <p:nvPr/>
        </p:nvSpPr>
        <p:spPr bwMode="auto">
          <a:xfrm flipV="1">
            <a:off x="3048000" y="2286000"/>
            <a:ext cx="7112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67" name="Line 7"/>
          <p:cNvSpPr>
            <a:spLocks noChangeShapeType="1"/>
          </p:cNvSpPr>
          <p:nvPr/>
        </p:nvSpPr>
        <p:spPr bwMode="auto">
          <a:xfrm flipH="1" flipV="1">
            <a:off x="2844800" y="2209800"/>
            <a:ext cx="1625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68" name="Line 8"/>
          <p:cNvSpPr>
            <a:spLocks noChangeShapeType="1"/>
          </p:cNvSpPr>
          <p:nvPr/>
        </p:nvSpPr>
        <p:spPr bwMode="auto">
          <a:xfrm flipV="1">
            <a:off x="4076700" y="3297238"/>
            <a:ext cx="406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69" name="Line 9"/>
          <p:cNvSpPr>
            <a:spLocks noChangeShapeType="1"/>
          </p:cNvSpPr>
          <p:nvPr/>
        </p:nvSpPr>
        <p:spPr bwMode="auto">
          <a:xfrm flipV="1">
            <a:off x="1219200" y="3124200"/>
            <a:ext cx="132080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70" name="Line 10"/>
          <p:cNvSpPr>
            <a:spLocks noChangeShapeType="1"/>
          </p:cNvSpPr>
          <p:nvPr/>
        </p:nvSpPr>
        <p:spPr bwMode="auto">
          <a:xfrm flipV="1">
            <a:off x="2438400" y="3276600"/>
            <a:ext cx="1930400" cy="762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71" name="Line 11"/>
          <p:cNvSpPr>
            <a:spLocks noChangeShapeType="1"/>
          </p:cNvSpPr>
          <p:nvPr/>
        </p:nvSpPr>
        <p:spPr bwMode="auto">
          <a:xfrm flipV="1">
            <a:off x="1016000" y="2743200"/>
            <a:ext cx="101600" cy="533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72" name="Line 12"/>
          <p:cNvSpPr>
            <a:spLocks noChangeShapeType="1"/>
          </p:cNvSpPr>
          <p:nvPr/>
        </p:nvSpPr>
        <p:spPr bwMode="auto">
          <a:xfrm>
            <a:off x="13208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73" name="Line 13"/>
          <p:cNvSpPr>
            <a:spLocks noChangeShapeType="1"/>
          </p:cNvSpPr>
          <p:nvPr/>
        </p:nvSpPr>
        <p:spPr bwMode="auto">
          <a:xfrm flipH="1">
            <a:off x="1422400" y="20574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74" name="Line 14"/>
          <p:cNvSpPr>
            <a:spLocks noChangeShapeType="1"/>
          </p:cNvSpPr>
          <p:nvPr/>
        </p:nvSpPr>
        <p:spPr bwMode="auto">
          <a:xfrm>
            <a:off x="2904067" y="1981200"/>
            <a:ext cx="81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75" name="Line 15"/>
          <p:cNvSpPr>
            <a:spLocks noChangeShapeType="1"/>
          </p:cNvSpPr>
          <p:nvPr/>
        </p:nvSpPr>
        <p:spPr bwMode="auto">
          <a:xfrm>
            <a:off x="4064000" y="2286000"/>
            <a:ext cx="50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76" name="Oval 16"/>
          <p:cNvSpPr>
            <a:spLocks noChangeArrowheads="1"/>
          </p:cNvSpPr>
          <p:nvPr/>
        </p:nvSpPr>
        <p:spPr bwMode="auto">
          <a:xfrm>
            <a:off x="711200" y="2438400"/>
            <a:ext cx="711200" cy="53340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4977" name="Oval 17"/>
          <p:cNvSpPr>
            <a:spLocks noChangeArrowheads="1"/>
          </p:cNvSpPr>
          <p:nvPr/>
        </p:nvSpPr>
        <p:spPr bwMode="auto">
          <a:xfrm>
            <a:off x="914400" y="2286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A</a:t>
            </a:r>
          </a:p>
        </p:txBody>
      </p:sp>
      <p:sp>
        <p:nvSpPr>
          <p:cNvPr id="424978" name="Oval 18"/>
          <p:cNvSpPr>
            <a:spLocks noChangeArrowheads="1"/>
          </p:cNvSpPr>
          <p:nvPr/>
        </p:nvSpPr>
        <p:spPr bwMode="auto">
          <a:xfrm>
            <a:off x="711200" y="3200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H</a:t>
            </a:r>
          </a:p>
        </p:txBody>
      </p:sp>
      <p:sp>
        <p:nvSpPr>
          <p:cNvPr id="424979" name="Oval 19"/>
          <p:cNvSpPr>
            <a:spLocks noChangeArrowheads="1"/>
          </p:cNvSpPr>
          <p:nvPr/>
        </p:nvSpPr>
        <p:spPr bwMode="auto">
          <a:xfrm>
            <a:off x="2540000" y="28194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B</a:t>
            </a:r>
          </a:p>
        </p:txBody>
      </p:sp>
      <p:sp>
        <p:nvSpPr>
          <p:cNvPr id="424980" name="Oval 20"/>
          <p:cNvSpPr>
            <a:spLocks noChangeArrowheads="1"/>
          </p:cNvSpPr>
          <p:nvPr/>
        </p:nvSpPr>
        <p:spPr bwMode="auto">
          <a:xfrm>
            <a:off x="2336800" y="18288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F</a:t>
            </a:r>
          </a:p>
        </p:txBody>
      </p:sp>
      <p:sp>
        <p:nvSpPr>
          <p:cNvPr id="424981" name="Oval 21"/>
          <p:cNvSpPr>
            <a:spLocks noChangeArrowheads="1"/>
          </p:cNvSpPr>
          <p:nvPr/>
        </p:nvSpPr>
        <p:spPr bwMode="auto">
          <a:xfrm>
            <a:off x="37592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E</a:t>
            </a:r>
          </a:p>
        </p:txBody>
      </p:sp>
      <p:sp>
        <p:nvSpPr>
          <p:cNvPr id="424982" name="Oval 22"/>
          <p:cNvSpPr>
            <a:spLocks noChangeArrowheads="1"/>
          </p:cNvSpPr>
          <p:nvPr/>
        </p:nvSpPr>
        <p:spPr bwMode="auto">
          <a:xfrm>
            <a:off x="4368800" y="28956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D</a:t>
            </a:r>
          </a:p>
        </p:txBody>
      </p:sp>
      <p:sp>
        <p:nvSpPr>
          <p:cNvPr id="424983" name="Oval 23"/>
          <p:cNvSpPr>
            <a:spLocks noChangeArrowheads="1"/>
          </p:cNvSpPr>
          <p:nvPr/>
        </p:nvSpPr>
        <p:spPr bwMode="auto">
          <a:xfrm>
            <a:off x="3657600" y="1905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C</a:t>
            </a:r>
          </a:p>
        </p:txBody>
      </p:sp>
      <p:sp>
        <p:nvSpPr>
          <p:cNvPr id="424984" name="Oval 24"/>
          <p:cNvSpPr>
            <a:spLocks noChangeArrowheads="1"/>
          </p:cNvSpPr>
          <p:nvPr/>
        </p:nvSpPr>
        <p:spPr bwMode="auto">
          <a:xfrm>
            <a:off x="2032000" y="3810000"/>
            <a:ext cx="6096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FontTx/>
              <a:buNone/>
            </a:pPr>
            <a:r>
              <a:rPr lang="en-US" altLang="en-US" b="1"/>
              <a:t>G</a:t>
            </a:r>
          </a:p>
        </p:txBody>
      </p:sp>
      <p:sp>
        <p:nvSpPr>
          <p:cNvPr id="424985" name="Line 25"/>
          <p:cNvSpPr>
            <a:spLocks noChangeShapeType="1"/>
          </p:cNvSpPr>
          <p:nvPr/>
        </p:nvSpPr>
        <p:spPr bwMode="auto">
          <a:xfrm>
            <a:off x="3048000" y="3200400"/>
            <a:ext cx="812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86" name="Line 26"/>
          <p:cNvSpPr>
            <a:spLocks noChangeShapeType="1"/>
          </p:cNvSpPr>
          <p:nvPr/>
        </p:nvSpPr>
        <p:spPr bwMode="auto">
          <a:xfrm flipH="1">
            <a:off x="2641600" y="4114800"/>
            <a:ext cx="1117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87" name="Line 27"/>
          <p:cNvSpPr>
            <a:spLocks noChangeShapeType="1"/>
          </p:cNvSpPr>
          <p:nvPr/>
        </p:nvSpPr>
        <p:spPr bwMode="auto">
          <a:xfrm flipH="1" flipV="1">
            <a:off x="1219200" y="3581400"/>
            <a:ext cx="81280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4988" name="Text Box 28"/>
          <p:cNvSpPr txBox="1">
            <a:spLocks noChangeArrowheads="1"/>
          </p:cNvSpPr>
          <p:nvPr/>
        </p:nvSpPr>
        <p:spPr bwMode="auto">
          <a:xfrm>
            <a:off x="3962400" y="3429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24989" name="Text Box 29"/>
          <p:cNvSpPr txBox="1">
            <a:spLocks noChangeArrowheads="1"/>
          </p:cNvSpPr>
          <p:nvPr/>
        </p:nvSpPr>
        <p:spPr bwMode="auto">
          <a:xfrm>
            <a:off x="3048000" y="4038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24990" name="Text Box 30"/>
          <p:cNvSpPr txBox="1">
            <a:spLocks noChangeArrowheads="1"/>
          </p:cNvSpPr>
          <p:nvPr/>
        </p:nvSpPr>
        <p:spPr bwMode="auto">
          <a:xfrm>
            <a:off x="2815167" y="3516313"/>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24991" name="Text Box 31"/>
          <p:cNvSpPr txBox="1">
            <a:spLocks noChangeArrowheads="1"/>
          </p:cNvSpPr>
          <p:nvPr/>
        </p:nvSpPr>
        <p:spPr bwMode="auto">
          <a:xfrm>
            <a:off x="3162301" y="3178175"/>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24992" name="Text Box 32"/>
          <p:cNvSpPr txBox="1">
            <a:spLocks noChangeArrowheads="1"/>
          </p:cNvSpPr>
          <p:nvPr/>
        </p:nvSpPr>
        <p:spPr bwMode="auto">
          <a:xfrm>
            <a:off x="3524251" y="2709863"/>
            <a:ext cx="624416"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18</a:t>
            </a:r>
          </a:p>
        </p:txBody>
      </p:sp>
      <p:sp>
        <p:nvSpPr>
          <p:cNvPr id="424993" name="Text Box 33"/>
          <p:cNvSpPr txBox="1">
            <a:spLocks noChangeArrowheads="1"/>
          </p:cNvSpPr>
          <p:nvPr/>
        </p:nvSpPr>
        <p:spPr bwMode="auto">
          <a:xfrm>
            <a:off x="4267200" y="1295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24994" name="Text Box 34"/>
          <p:cNvSpPr txBox="1">
            <a:spLocks noChangeArrowheads="1"/>
          </p:cNvSpPr>
          <p:nvPr/>
        </p:nvSpPr>
        <p:spPr bwMode="auto">
          <a:xfrm>
            <a:off x="3092451" y="2514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24995" name="Text Box 35"/>
          <p:cNvSpPr txBox="1">
            <a:spLocks noChangeArrowheads="1"/>
          </p:cNvSpPr>
          <p:nvPr/>
        </p:nvSpPr>
        <p:spPr bwMode="auto">
          <a:xfrm>
            <a:off x="3107267" y="17526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4996" name="Text Box 36"/>
          <p:cNvSpPr txBox="1">
            <a:spLocks noChangeArrowheads="1"/>
          </p:cNvSpPr>
          <p:nvPr/>
        </p:nvSpPr>
        <p:spPr bwMode="auto">
          <a:xfrm>
            <a:off x="2438400" y="23622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7</a:t>
            </a:r>
          </a:p>
        </p:txBody>
      </p:sp>
      <p:sp>
        <p:nvSpPr>
          <p:cNvPr id="424997" name="Text Box 37"/>
          <p:cNvSpPr txBox="1">
            <a:spLocks noChangeArrowheads="1"/>
          </p:cNvSpPr>
          <p:nvPr/>
        </p:nvSpPr>
        <p:spPr bwMode="auto">
          <a:xfrm>
            <a:off x="1684867" y="1938338"/>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24998" name="Text Box 38"/>
          <p:cNvSpPr txBox="1">
            <a:spLocks noChangeArrowheads="1"/>
          </p:cNvSpPr>
          <p:nvPr/>
        </p:nvSpPr>
        <p:spPr bwMode="auto">
          <a:xfrm>
            <a:off x="2032000" y="25908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24999" name="Text Box 39"/>
          <p:cNvSpPr txBox="1">
            <a:spLocks noChangeArrowheads="1"/>
          </p:cNvSpPr>
          <p:nvPr/>
        </p:nvSpPr>
        <p:spPr bwMode="auto">
          <a:xfrm>
            <a:off x="1625600" y="30480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9</a:t>
            </a:r>
          </a:p>
        </p:txBody>
      </p:sp>
      <p:sp>
        <p:nvSpPr>
          <p:cNvPr id="425000" name="Text Box 40"/>
          <p:cNvSpPr txBox="1">
            <a:spLocks noChangeArrowheads="1"/>
          </p:cNvSpPr>
          <p:nvPr/>
        </p:nvSpPr>
        <p:spPr bwMode="auto">
          <a:xfrm>
            <a:off x="783167" y="2819400"/>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25001" name="Text Box 41"/>
          <p:cNvSpPr txBox="1">
            <a:spLocks noChangeArrowheads="1"/>
          </p:cNvSpPr>
          <p:nvPr/>
        </p:nvSpPr>
        <p:spPr bwMode="auto">
          <a:xfrm>
            <a:off x="1407584" y="3724275"/>
            <a:ext cx="4064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25002" name="Line 42"/>
          <p:cNvSpPr>
            <a:spLocks noChangeShapeType="1"/>
          </p:cNvSpPr>
          <p:nvPr/>
        </p:nvSpPr>
        <p:spPr bwMode="auto">
          <a:xfrm flipV="1">
            <a:off x="1481667" y="2187575"/>
            <a:ext cx="91440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5003" name="Text Box 43"/>
          <p:cNvSpPr txBox="1">
            <a:spLocks noChangeArrowheads="1"/>
          </p:cNvSpPr>
          <p:nvPr/>
        </p:nvSpPr>
        <p:spPr bwMode="auto">
          <a:xfrm>
            <a:off x="1727201" y="2286000"/>
            <a:ext cx="63923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
        <p:nvSpPr>
          <p:cNvPr id="425004" name="Text Box 44"/>
          <p:cNvSpPr txBox="1">
            <a:spLocks noChangeArrowheads="1"/>
          </p:cNvSpPr>
          <p:nvPr/>
        </p:nvSpPr>
        <p:spPr bwMode="auto">
          <a:xfrm>
            <a:off x="5651500" y="1541463"/>
            <a:ext cx="39624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dirty="0">
                <a:latin typeface="Berlin Sans FB Demi" panose="020E0802020502020306" pitchFamily="34" charset="0"/>
              </a:rPr>
              <a:t>Select minimum distance</a:t>
            </a:r>
          </a:p>
        </p:txBody>
      </p:sp>
      <p:graphicFrame>
        <p:nvGraphicFramePr>
          <p:cNvPr id="425005" name="Group 45"/>
          <p:cNvGraphicFramePr>
            <a:graphicFrameLocks noGrp="1"/>
          </p:cNvGraphicFramePr>
          <p:nvPr/>
        </p:nvGraphicFramePr>
        <p:xfrm>
          <a:off x="5791200" y="1981200"/>
          <a:ext cx="2844800" cy="3033078"/>
        </p:xfrm>
        <a:graphic>
          <a:graphicData uri="http://schemas.openxmlformats.org/drawingml/2006/table">
            <a:tbl>
              <a:tblPr/>
              <a:tblGrid>
                <a:gridCol w="711200"/>
                <a:gridCol w="711200"/>
                <a:gridCol w="711200"/>
                <a:gridCol w="711200"/>
              </a:tblGrid>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Times New Roman" pitchFamily="18"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K</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d</a:t>
                      </a:r>
                      <a:r>
                        <a:rPr kumimoji="0" lang="en-US" altLang="en-US" sz="1600" b="1" i="1" u="none" strike="noStrike" cap="none" normalizeH="0" baseline="-25000" smtClean="0">
                          <a:ln>
                            <a:noFill/>
                          </a:ln>
                          <a:solidFill>
                            <a:schemeClr val="tx1"/>
                          </a:solidFill>
                          <a:effectLst/>
                          <a:latin typeface="Times New Roman" pitchFamily="18" charset="0"/>
                        </a:rPr>
                        <a:t>v</a:t>
                      </a:r>
                      <a:endParaRPr kumimoji="0" lang="en-US" altLang="en-US" sz="1600" b="1" i="1"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itchFamily="18" charset="0"/>
                        </a:rPr>
                        <a:t>p</a:t>
                      </a:r>
                      <a:r>
                        <a:rPr kumimoji="0" lang="en-US" altLang="en-US" sz="1600" b="1" i="1" u="none" strike="noStrike" cap="none" normalizeH="0" baseline="-25000" smtClean="0">
                          <a:ln>
                            <a:noFill/>
                          </a:ln>
                          <a:solidFill>
                            <a:schemeClr val="tx1"/>
                          </a:solidFill>
                          <a:effectLst/>
                          <a:latin typeface="Times New Roman" pitchFamily="18" charset="0"/>
                        </a:rPr>
                        <a:t>v</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B</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C</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B</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19</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F</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F</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G</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smtClean="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rPr>
                        <a: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itchFamily="18" charset="0"/>
                        </a:rPr>
                        <a:t>G</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5057" name="Line 97"/>
          <p:cNvSpPr>
            <a:spLocks noChangeShapeType="1"/>
          </p:cNvSpPr>
          <p:nvPr/>
        </p:nvSpPr>
        <p:spPr bwMode="auto">
          <a:xfrm flipH="1">
            <a:off x="4368800" y="3810000"/>
            <a:ext cx="304800" cy="195263"/>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5058" name="Text Box 98"/>
          <p:cNvSpPr txBox="1">
            <a:spLocks noChangeArrowheads="1"/>
          </p:cNvSpPr>
          <p:nvPr/>
        </p:nvSpPr>
        <p:spPr bwMode="auto">
          <a:xfrm>
            <a:off x="6502400" y="5257800"/>
            <a:ext cx="142240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b="1"/>
              <a:t>Done</a:t>
            </a:r>
          </a:p>
        </p:txBody>
      </p:sp>
    </p:spTree>
    <p:extLst>
      <p:ext uri="{BB962C8B-B14F-4D97-AF65-F5344CB8AC3E}">
        <p14:creationId xmlns:p14="http://schemas.microsoft.com/office/powerpoint/2010/main" xmlns="" val="4263785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0500" y="800100"/>
            <a:ext cx="5043368" cy="707886"/>
          </a:xfrm>
          <a:prstGeom prst="rect">
            <a:avLst/>
          </a:prstGeom>
          <a:noFill/>
        </p:spPr>
        <p:txBody>
          <a:bodyPr wrap="none" rtlCol="0">
            <a:spAutoFit/>
          </a:bodyPr>
          <a:lstStyle/>
          <a:p>
            <a:r>
              <a:rPr lang="en-IN"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anose="04020705040A02060702" pitchFamily="82" charset="0"/>
              </a:rPr>
              <a:t>Critical analysis</a:t>
            </a:r>
            <a:endParaRPr lang="en-US"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anose="04020705040A02060702" pitchFamily="82" charset="0"/>
            </a:endParaRPr>
          </a:p>
        </p:txBody>
      </p:sp>
      <p:sp>
        <p:nvSpPr>
          <p:cNvPr id="4" name="TextBox 3"/>
          <p:cNvSpPr txBox="1"/>
          <p:nvPr/>
        </p:nvSpPr>
        <p:spPr>
          <a:xfrm>
            <a:off x="1062681" y="1790700"/>
            <a:ext cx="8835975" cy="4524315"/>
          </a:xfrm>
          <a:prstGeom prst="rect">
            <a:avLst/>
          </a:prstGeom>
          <a:noFill/>
        </p:spPr>
        <p:txBody>
          <a:bodyPr wrap="square" rtlCol="0">
            <a:spAutoFit/>
          </a:bodyPr>
          <a:lstStyle/>
          <a:p>
            <a:r>
              <a:rPr lang="en-US" b="1" dirty="0" smtClean="0">
                <a:latin typeface="Segoe UI Light" panose="020B0502040204020203" pitchFamily="34" charset="0"/>
                <a:cs typeface="Segoe UI Light" panose="020B0502040204020203" pitchFamily="34" charset="0"/>
              </a:rPr>
              <a:t> </a:t>
            </a:r>
          </a:p>
          <a:p>
            <a:endParaRPr lang="en-IN" b="1" dirty="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v"/>
            </a:pPr>
            <a:r>
              <a:rPr lang="en-IN" b="1" dirty="0" smtClean="0">
                <a:latin typeface="Segoe UI Light" panose="020B0502040204020203" pitchFamily="34" charset="0"/>
                <a:cs typeface="Segoe UI Light" panose="020B0502040204020203" pitchFamily="34" charset="0"/>
              </a:rPr>
              <a:t>Using BFS Traversal ,the time consumed for </a:t>
            </a:r>
            <a:r>
              <a:rPr lang="en-US" b="1" dirty="0">
                <a:latin typeface="Segoe UI Light" panose="020B0502040204020203" pitchFamily="34" charset="0"/>
                <a:cs typeface="Segoe UI Light" panose="020B0502040204020203" pitchFamily="34" charset="0"/>
              </a:rPr>
              <a:t>Dijkstra's algorithm </a:t>
            </a:r>
            <a:r>
              <a:rPr lang="en-US" b="1" dirty="0" smtClean="0">
                <a:latin typeface="Segoe UI Light" panose="020B0502040204020203" pitchFamily="34" charset="0"/>
                <a:cs typeface="Segoe UI Light" panose="020B0502040204020203" pitchFamily="34" charset="0"/>
              </a:rPr>
              <a:t> is defined by,</a:t>
            </a:r>
          </a:p>
          <a:p>
            <a:r>
              <a:rPr lang="en-IN" b="1" dirty="0" smtClean="0">
                <a:latin typeface="Segoe UI Light" panose="020B0502040204020203" pitchFamily="34" charset="0"/>
                <a:cs typeface="Segoe UI Light" panose="020B0502040204020203" pitchFamily="34" charset="0"/>
              </a:rPr>
              <a:t>                                           </a:t>
            </a:r>
          </a:p>
          <a:p>
            <a:r>
              <a:rPr lang="en-IN" b="1" dirty="0">
                <a:latin typeface="Segoe UI Light" panose="020B0502040204020203" pitchFamily="34" charset="0"/>
                <a:cs typeface="Segoe UI Light" panose="020B0502040204020203" pitchFamily="34" charset="0"/>
              </a:rPr>
              <a:t> </a:t>
            </a:r>
            <a:r>
              <a:rPr lang="en-IN" b="1" dirty="0" smtClean="0">
                <a:latin typeface="Segoe UI Light" panose="020B0502040204020203" pitchFamily="34" charset="0"/>
                <a:cs typeface="Segoe UI Light" panose="020B0502040204020203" pitchFamily="34" charset="0"/>
              </a:rPr>
              <a:t>                                             T(n)= </a:t>
            </a:r>
            <a:r>
              <a:rPr lang="en-US" dirty="0" smtClean="0"/>
              <a:t>Ɵ(1)                 if n&lt;c</a:t>
            </a:r>
          </a:p>
          <a:p>
            <a:r>
              <a:rPr lang="en-IN" dirty="0"/>
              <a:t>	</a:t>
            </a:r>
            <a:r>
              <a:rPr lang="en-IN" dirty="0" smtClean="0"/>
              <a:t>		           aT(n/b)           otherwise</a:t>
            </a:r>
            <a:endParaRPr lang="en-US" dirty="0"/>
          </a:p>
          <a:p>
            <a:r>
              <a:rPr lang="en-IN" b="1" dirty="0" smtClean="0">
                <a:latin typeface="Segoe UI Light" panose="020B0502040204020203" pitchFamily="34" charset="0"/>
                <a:cs typeface="Segoe UI Light" panose="020B0502040204020203" pitchFamily="34" charset="0"/>
              </a:rPr>
              <a:t> Where  T(n) = n log n</a:t>
            </a:r>
          </a:p>
          <a:p>
            <a:r>
              <a:rPr lang="en-IN" b="1" dirty="0" smtClean="0">
                <a:latin typeface="Segoe UI Light" panose="020B0502040204020203" pitchFamily="34" charset="0"/>
                <a:cs typeface="Segoe UI Light" panose="020B0502040204020203" pitchFamily="34" charset="0"/>
              </a:rPr>
              <a:t>  And memory consumption is n for total nodes and c for other variables.</a:t>
            </a:r>
          </a:p>
          <a:p>
            <a:endParaRPr lang="en-IN" b="1" dirty="0" smtClean="0">
              <a:latin typeface="Segoe UI Light" panose="020B0502040204020203" pitchFamily="34" charset="0"/>
              <a:cs typeface="Segoe UI Light" panose="020B0502040204020203" pitchFamily="34" charset="0"/>
            </a:endParaRPr>
          </a:p>
          <a:p>
            <a:pPr marL="285750" indent="-285750">
              <a:buFont typeface="Wingdings" panose="05000000000000000000" pitchFamily="2" charset="2"/>
              <a:buChar char="v"/>
            </a:pPr>
            <a:r>
              <a:rPr lang="en-IN" b="1" dirty="0" smtClean="0">
                <a:latin typeface="Segoe UI Light" panose="020B0502040204020203" pitchFamily="34" charset="0"/>
                <a:cs typeface="Segoe UI Light" panose="020B0502040204020203" pitchFamily="34" charset="0"/>
              </a:rPr>
              <a:t>Using Adjacency Matrix, The time consumed by </a:t>
            </a:r>
            <a:r>
              <a:rPr lang="en-US" b="1" dirty="0">
                <a:latin typeface="Segoe UI Light" panose="020B0502040204020203" pitchFamily="34" charset="0"/>
                <a:cs typeface="Segoe UI Light" panose="020B0502040204020203" pitchFamily="34" charset="0"/>
              </a:rPr>
              <a:t>Dijkstra's algorithm  is </a:t>
            </a:r>
            <a:r>
              <a:rPr lang="en-US" b="1" dirty="0" smtClean="0">
                <a:latin typeface="Segoe UI Light" panose="020B0502040204020203" pitchFamily="34" charset="0"/>
                <a:cs typeface="Segoe UI Light" panose="020B0502040204020203" pitchFamily="34" charset="0"/>
              </a:rPr>
              <a:t>defined  by,</a:t>
            </a:r>
          </a:p>
          <a:p>
            <a:r>
              <a:rPr lang="en-IN" b="1" dirty="0" smtClean="0">
                <a:latin typeface="Segoe UI Light" panose="020B0502040204020203" pitchFamily="34" charset="0"/>
                <a:cs typeface="Segoe UI Light" panose="020B0502040204020203" pitchFamily="34" charset="0"/>
              </a:rPr>
              <a:t>                                              </a:t>
            </a:r>
          </a:p>
          <a:p>
            <a:r>
              <a:rPr lang="en-IN" b="1" dirty="0">
                <a:latin typeface="Segoe UI Light" panose="020B0502040204020203" pitchFamily="34" charset="0"/>
                <a:cs typeface="Segoe UI Light" panose="020B0502040204020203" pitchFamily="34" charset="0"/>
              </a:rPr>
              <a:t> </a:t>
            </a:r>
            <a:r>
              <a:rPr lang="en-IN" b="1" dirty="0" smtClean="0">
                <a:latin typeface="Segoe UI Light" panose="020B0502040204020203" pitchFamily="34" charset="0"/>
                <a:cs typeface="Segoe UI Light" panose="020B0502040204020203" pitchFamily="34" charset="0"/>
              </a:rPr>
              <a:t>                                              T(n</a:t>
            </a:r>
            <a:r>
              <a:rPr lang="en-IN" b="1" dirty="0">
                <a:latin typeface="Segoe UI Light" panose="020B0502040204020203" pitchFamily="34" charset="0"/>
                <a:cs typeface="Segoe UI Light" panose="020B0502040204020203" pitchFamily="34" charset="0"/>
              </a:rPr>
              <a:t>)= </a:t>
            </a:r>
            <a:r>
              <a:rPr lang="en-US" dirty="0"/>
              <a:t>Ɵ(1)                 if n&lt;c</a:t>
            </a:r>
          </a:p>
          <a:p>
            <a:r>
              <a:rPr lang="en-IN" dirty="0"/>
              <a:t>			    </a:t>
            </a:r>
            <a:r>
              <a:rPr lang="en-IN" dirty="0" smtClean="0"/>
              <a:t>         aT(</a:t>
            </a:r>
            <a:r>
              <a:rPr lang="en-IN" dirty="0" err="1" smtClean="0"/>
              <a:t>nb</a:t>
            </a:r>
            <a:r>
              <a:rPr lang="en-IN" dirty="0"/>
              <a:t>)           </a:t>
            </a:r>
            <a:r>
              <a:rPr lang="en-IN" dirty="0" smtClean="0"/>
              <a:t>otherwise</a:t>
            </a:r>
          </a:p>
          <a:p>
            <a:r>
              <a:rPr lang="en-IN" dirty="0" smtClean="0"/>
              <a:t>Where T(n) = n</a:t>
            </a:r>
            <a:r>
              <a:rPr lang="en-US" dirty="0" smtClean="0"/>
              <a:t>²</a:t>
            </a:r>
            <a:r>
              <a:rPr lang="en-IN" dirty="0" smtClean="0"/>
              <a:t> </a:t>
            </a:r>
            <a:endParaRPr lang="en-US" dirty="0"/>
          </a:p>
          <a:p>
            <a:r>
              <a:rPr lang="en-IN" b="1" dirty="0" smtClean="0">
                <a:latin typeface="Segoe UI Light" panose="020B0502040204020203" pitchFamily="34" charset="0"/>
                <a:cs typeface="Segoe UI Light" panose="020B0502040204020203" pitchFamily="34" charset="0"/>
              </a:rPr>
              <a:t>  And memory  consumption is </a:t>
            </a:r>
            <a:r>
              <a:rPr lang="en-IN" dirty="0"/>
              <a:t>n</a:t>
            </a:r>
            <a:r>
              <a:rPr lang="en-US" dirty="0" smtClean="0"/>
              <a:t>² for totals nodes and c for other variables.</a:t>
            </a:r>
            <a:endParaRPr lang="en-US" b="1" dirty="0" smtClean="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xmlns="" val="284953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3800" y="984766"/>
            <a:ext cx="2752677" cy="830997"/>
          </a:xfrm>
          <a:prstGeom prst="rect">
            <a:avLst/>
          </a:prstGeom>
          <a:noFill/>
        </p:spPr>
        <p:txBody>
          <a:bodyPr wrap="none" rtlCol="0">
            <a:spAutoFit/>
          </a:bodyPr>
          <a:lstStyle/>
          <a:p>
            <a:r>
              <a:rPr lang="en-IN"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anose="04020705040A02060702" pitchFamily="82" charset="0"/>
              </a:rPr>
              <a:t>results</a:t>
            </a:r>
            <a:endParaRPr lang="en-US" sz="4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anose="04020705040A02060702" pitchFamily="82" charset="0"/>
            </a:endParaRPr>
          </a:p>
        </p:txBody>
      </p:sp>
      <p:sp>
        <p:nvSpPr>
          <p:cNvPr id="3" name="TextBox 2"/>
          <p:cNvSpPr txBox="1"/>
          <p:nvPr/>
        </p:nvSpPr>
        <p:spPr>
          <a:xfrm>
            <a:off x="520700" y="3175000"/>
            <a:ext cx="10236200" cy="1477328"/>
          </a:xfrm>
          <a:prstGeom prst="rect">
            <a:avLst/>
          </a:prstGeom>
          <a:noFill/>
        </p:spPr>
        <p:txBody>
          <a:bodyPr wrap="square" rtlCol="0">
            <a:spAutoFit/>
          </a:bodyPr>
          <a:lstStyle/>
          <a:p>
            <a:pPr marL="285750" indent="-285750">
              <a:buFont typeface="Wingdings" panose="05000000000000000000" pitchFamily="2" charset="2"/>
              <a:buChar char="ü"/>
            </a:pPr>
            <a:r>
              <a:rPr lang="en-IN" dirty="0" smtClean="0"/>
              <a:t> </a:t>
            </a:r>
            <a:r>
              <a:rPr lang="en-US" b="1" dirty="0">
                <a:latin typeface="Segoe UI Light" panose="020B0502040204020203" pitchFamily="34" charset="0"/>
                <a:cs typeface="Segoe UI Light" panose="020B0502040204020203" pitchFamily="34" charset="0"/>
              </a:rPr>
              <a:t>Dijkstra's algorithm </a:t>
            </a:r>
            <a:r>
              <a:rPr lang="en-US" b="1" dirty="0" smtClean="0">
                <a:latin typeface="Segoe UI Light" panose="020B0502040204020203" pitchFamily="34" charset="0"/>
                <a:cs typeface="Segoe UI Light" panose="020B0502040204020203" pitchFamily="34" charset="0"/>
              </a:rPr>
              <a:t> using BFS is suitable  method to </a:t>
            </a:r>
            <a:r>
              <a:rPr lang="en-IN" dirty="0" smtClean="0"/>
              <a:t>find the shortest ‘distance and path’ between Source(1) to Destination(n)  in maze .</a:t>
            </a:r>
          </a:p>
          <a:p>
            <a:pPr marL="285750" indent="-285750">
              <a:buFont typeface="Wingdings" panose="05000000000000000000" pitchFamily="2" charset="2"/>
              <a:buChar char="ü"/>
            </a:pPr>
            <a:r>
              <a:rPr lang="en-IN" dirty="0" smtClean="0"/>
              <a:t>Weight of edges in </a:t>
            </a:r>
            <a:r>
              <a:rPr lang="en-IN" dirty="0" err="1" smtClean="0"/>
              <a:t>Dijkstra’s</a:t>
            </a:r>
            <a:r>
              <a:rPr lang="en-IN" dirty="0" smtClean="0"/>
              <a:t> </a:t>
            </a:r>
            <a:r>
              <a:rPr lang="en-IN" dirty="0" smtClean="0"/>
              <a:t>algorithm  </a:t>
            </a:r>
            <a:r>
              <a:rPr lang="en-IN" dirty="0" smtClean="0"/>
              <a:t>must be non negative to get actual shortest path.</a:t>
            </a:r>
            <a:endParaRPr lang="en-IN" dirty="0"/>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xmlns="" val="3804633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Raj Vasani\Pictures\Screenshots\Screenshot (79).png"/>
          <p:cNvPicPr/>
          <p:nvPr/>
        </p:nvPicPr>
        <p:blipFill>
          <a:blip r:embed="rId2">
            <a:extLst>
              <a:ext uri="{28A0092B-C50C-407E-A947-70E740481C1C}">
                <a14:useLocalDpi xmlns:a14="http://schemas.microsoft.com/office/drawing/2010/main" xmlns="" val="0"/>
              </a:ext>
            </a:extLst>
          </a:blip>
          <a:srcRect/>
          <a:stretch>
            <a:fillRect/>
          </a:stretch>
        </p:blipFill>
        <p:spPr bwMode="auto">
          <a:xfrm>
            <a:off x="3976194" y="3243494"/>
            <a:ext cx="4509244" cy="3249197"/>
          </a:xfrm>
          <a:prstGeom prst="rect">
            <a:avLst/>
          </a:prstGeom>
          <a:ln>
            <a:noFill/>
          </a:ln>
          <a:effectLst>
            <a:softEdge rad="112500"/>
          </a:effectLst>
        </p:spPr>
      </p:pic>
      <p:sp>
        <p:nvSpPr>
          <p:cNvPr id="7" name="TextBox 6"/>
          <p:cNvSpPr txBox="1"/>
          <p:nvPr/>
        </p:nvSpPr>
        <p:spPr>
          <a:xfrm>
            <a:off x="2973754" y="342606"/>
            <a:ext cx="5141545" cy="646331"/>
          </a:xfrm>
          <a:prstGeom prst="rect">
            <a:avLst/>
          </a:prstGeom>
          <a:noFill/>
        </p:spPr>
        <p:txBody>
          <a:bodyPr wrap="square" rtlCol="0">
            <a:sp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anose="04020705040A02060702" pitchFamily="82" charset="0"/>
              </a:rPr>
              <a:t>PROBLEM STATEMENT</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anose="04020705040A02060702" pitchFamily="82" charset="0"/>
            </a:endParaRPr>
          </a:p>
        </p:txBody>
      </p:sp>
      <p:sp>
        <p:nvSpPr>
          <p:cNvPr id="8" name="TextBox 7"/>
          <p:cNvSpPr txBox="1"/>
          <p:nvPr/>
        </p:nvSpPr>
        <p:spPr>
          <a:xfrm>
            <a:off x="1282701" y="2209800"/>
            <a:ext cx="9601200"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t>Given a maze you are supposed to travel from start to finish node using the shortest path. Solve the problem using Dijkstra’s algorithm. Solution must be adaptable to similar problems</a:t>
            </a:r>
            <a:endParaRPr lang="en-US" dirty="0"/>
          </a:p>
        </p:txBody>
      </p:sp>
      <p:sp>
        <p:nvSpPr>
          <p:cNvPr id="9" name="TextBox 8"/>
          <p:cNvSpPr txBox="1"/>
          <p:nvPr/>
        </p:nvSpPr>
        <p:spPr>
          <a:xfrm>
            <a:off x="3526230" y="1391334"/>
            <a:ext cx="3409908" cy="1077218"/>
          </a:xfrm>
          <a:prstGeom prst="rect">
            <a:avLst/>
          </a:prstGeom>
          <a:noFill/>
        </p:spPr>
        <p:txBody>
          <a:bodyPr wrap="none" rtlCol="0">
            <a:spAutoFit/>
          </a:bodyPr>
          <a:lstStyle/>
          <a:p>
            <a:pPr algn="r"/>
            <a:r>
              <a:rPr lang="en-US" sz="3200" b="1" u="sng" dirty="0">
                <a:ln/>
                <a:pattFill prst="dkUpDiag">
                  <a:fgClr>
                    <a:schemeClr val="bg1">
                      <a:lumMod val="50000"/>
                    </a:schemeClr>
                  </a:fgClr>
                  <a:bgClr>
                    <a:schemeClr val="tx1">
                      <a:lumMod val="75000"/>
                      <a:lumOff val="25000"/>
                    </a:schemeClr>
                  </a:bgClr>
                </a:pattFill>
                <a:effectLst>
                  <a:glow rad="101600">
                    <a:schemeClr val="accent5">
                      <a:satMod val="175000"/>
                      <a:alpha val="40000"/>
                    </a:schemeClr>
                  </a:glow>
                  <a:outerShdw blurRad="38100" dist="19050" dir="2700000" algn="tl" rotWithShape="0">
                    <a:schemeClr val="dk1">
                      <a:lumMod val="50000"/>
                      <a:alpha val="40000"/>
                    </a:schemeClr>
                  </a:outerShdw>
                  <a:reflection blurRad="6350" stA="55000" endA="300" endPos="45500" dir="5400000" sy="-100000" algn="bl" rotWithShape="0"/>
                </a:effectLst>
              </a:rPr>
              <a:t>SOLVE THE MAZE</a:t>
            </a:r>
          </a:p>
          <a:p>
            <a:pPr algn="ctr"/>
            <a:endParaRPr lang="en-US" sz="3200" u="sng" dirty="0"/>
          </a:p>
        </p:txBody>
      </p:sp>
    </p:spTree>
    <p:extLst>
      <p:ext uri="{BB962C8B-B14F-4D97-AF65-F5344CB8AC3E}">
        <p14:creationId xmlns:p14="http://schemas.microsoft.com/office/powerpoint/2010/main" xmlns="" val="315734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249"/>
                                          </p:stCondLst>
                                        </p:cTn>
                                        <p:tgtEl>
                                          <p:spTgt spid="9"/>
                                        </p:tgtEl>
                                        <p:attrNameLst>
                                          <p:attrName>style.visibility</p:attrName>
                                        </p:attrNameLst>
                                      </p:cBhvr>
                                      <p:to>
                                        <p:strVal val="visible"/>
                                      </p:to>
                                    </p:set>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2" presetClass="entr" presetSubtype="4"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7586" y="1975046"/>
            <a:ext cx="10217727" cy="3693319"/>
          </a:xfrm>
          <a:prstGeom prst="rect">
            <a:avLst/>
          </a:prstGeom>
          <a:noFill/>
        </p:spPr>
        <p:txBody>
          <a:bodyPr wrap="square" rtlCol="0">
            <a:spAutoFit/>
          </a:bodyPr>
          <a:lstStyle/>
          <a:p>
            <a:r>
              <a:rPr lang="en-US" b="1" dirty="0" smtClean="0">
                <a:solidFill>
                  <a:schemeClr val="tx1">
                    <a:lumMod val="95000"/>
                  </a:schemeClr>
                </a:solidFill>
                <a:latin typeface="Segoe UI Light" panose="020B0502040204020203" pitchFamily="34" charset="0"/>
                <a:cs typeface="Segoe UI Light" panose="020B0502040204020203" pitchFamily="34" charset="0"/>
              </a:rPr>
              <a:t>     </a:t>
            </a:r>
            <a:r>
              <a:rPr lang="en-US" b="1" dirty="0" smtClean="0">
                <a:latin typeface="Segoe UI Light" panose="020B0502040204020203" pitchFamily="34" charset="0"/>
                <a:cs typeface="Segoe UI Light" panose="020B0502040204020203" pitchFamily="34" charset="0"/>
              </a:rPr>
              <a:t>Dijkstra's </a:t>
            </a:r>
            <a:r>
              <a:rPr lang="en-US" b="1" dirty="0">
                <a:latin typeface="Segoe UI Light" panose="020B0502040204020203" pitchFamily="34" charset="0"/>
                <a:cs typeface="Segoe UI Light" panose="020B0502040204020203" pitchFamily="34" charset="0"/>
              </a:rPr>
              <a:t>algorithm is an </a:t>
            </a:r>
            <a:r>
              <a:rPr lang="en-US" b="1" dirty="0" smtClean="0">
                <a:latin typeface="Segoe UI Light" panose="020B0502040204020203" pitchFamily="34" charset="0"/>
                <a:cs typeface="Segoe UI Light" panose="020B0502040204020203" pitchFamily="34" charset="0"/>
              </a:rPr>
              <a:t>algorithm</a:t>
            </a:r>
            <a:r>
              <a:rPr lang="en-US" b="1" dirty="0">
                <a:latin typeface="Segoe UI Light" panose="020B0502040204020203" pitchFamily="34" charset="0"/>
                <a:cs typeface="Segoe UI Light" panose="020B0502040204020203" pitchFamily="34" charset="0"/>
              </a:rPr>
              <a:t> </a:t>
            </a:r>
            <a:r>
              <a:rPr lang="en-US" b="1" dirty="0" smtClean="0">
                <a:latin typeface="Segoe UI Light" panose="020B0502040204020203" pitchFamily="34" charset="0"/>
                <a:cs typeface="Segoe UI Light" panose="020B0502040204020203" pitchFamily="34" charset="0"/>
              </a:rPr>
              <a:t>for </a:t>
            </a:r>
            <a:r>
              <a:rPr lang="en-US" b="1" dirty="0">
                <a:latin typeface="Segoe UI Light" panose="020B0502040204020203" pitchFamily="34" charset="0"/>
                <a:cs typeface="Segoe UI Light" panose="020B0502040204020203" pitchFamily="34" charset="0"/>
              </a:rPr>
              <a:t>finding the </a:t>
            </a:r>
            <a:r>
              <a:rPr lang="en-US" b="1" dirty="0" smtClean="0">
                <a:latin typeface="Segoe UI Light" panose="020B0502040204020203" pitchFamily="34" charset="0"/>
                <a:cs typeface="Segoe UI Light" panose="020B0502040204020203" pitchFamily="34" charset="0"/>
              </a:rPr>
              <a:t>shortest path</a:t>
            </a:r>
            <a:r>
              <a:rPr lang="en-US" b="1" dirty="0">
                <a:latin typeface="Segoe UI Light" panose="020B0502040204020203" pitchFamily="34" charset="0"/>
                <a:cs typeface="Segoe UI Light" panose="020B0502040204020203" pitchFamily="34" charset="0"/>
              </a:rPr>
              <a:t> between </a:t>
            </a:r>
            <a:r>
              <a:rPr lang="en-US" b="1" dirty="0" smtClean="0">
                <a:latin typeface="Segoe UI Light" panose="020B0502040204020203" pitchFamily="34" charset="0"/>
                <a:cs typeface="Segoe UI Light" panose="020B0502040204020203" pitchFamily="34" charset="0"/>
              </a:rPr>
              <a:t>nodes</a:t>
            </a:r>
            <a:r>
              <a:rPr lang="en-US" b="1" dirty="0">
                <a:latin typeface="Segoe UI Light" panose="020B0502040204020203" pitchFamily="34" charset="0"/>
                <a:cs typeface="Segoe UI Light" panose="020B0502040204020203" pitchFamily="34" charset="0"/>
              </a:rPr>
              <a:t> </a:t>
            </a:r>
            <a:r>
              <a:rPr lang="en-US" b="1" dirty="0" smtClean="0">
                <a:latin typeface="Segoe UI Light" panose="020B0502040204020203" pitchFamily="34" charset="0"/>
                <a:cs typeface="Segoe UI Light" panose="020B0502040204020203" pitchFamily="34" charset="0"/>
              </a:rPr>
              <a:t>in </a:t>
            </a:r>
            <a:r>
              <a:rPr lang="en-US" b="1" dirty="0">
                <a:latin typeface="Segoe UI Light" panose="020B0502040204020203" pitchFamily="34" charset="0"/>
                <a:cs typeface="Segoe UI Light" panose="020B0502040204020203" pitchFamily="34" charset="0"/>
              </a:rPr>
              <a:t>a </a:t>
            </a:r>
            <a:r>
              <a:rPr lang="en-US" b="1" dirty="0" smtClean="0">
                <a:latin typeface="Segoe UI Light" panose="020B0502040204020203" pitchFamily="34" charset="0"/>
                <a:cs typeface="Segoe UI Light" panose="020B0502040204020203" pitchFamily="34" charset="0"/>
              </a:rPr>
              <a:t>graph, which </a:t>
            </a:r>
            <a:r>
              <a:rPr lang="en-US" b="1" dirty="0">
                <a:latin typeface="Segoe UI Light" panose="020B0502040204020203" pitchFamily="34" charset="0"/>
                <a:cs typeface="Segoe UI Light" panose="020B0502040204020203" pitchFamily="34" charset="0"/>
              </a:rPr>
              <a:t>may represent, for example, road networks. It was conceived by </a:t>
            </a:r>
            <a:r>
              <a:rPr lang="en-US" b="1" dirty="0">
                <a:latin typeface="Segoe UI Light" panose="020B0502040204020203" pitchFamily="34" charset="0"/>
                <a:cs typeface="Segoe UI Light" panose="020B0502040204020203" pitchFamily="34" charset="0"/>
                <a:hlinkClick r:id="rId2" tooltip="Computer scientist"/>
              </a:rPr>
              <a:t>computer scientist</a:t>
            </a:r>
            <a:r>
              <a:rPr lang="en-US" b="1" dirty="0">
                <a:latin typeface="Segoe UI Light" panose="020B0502040204020203" pitchFamily="34" charset="0"/>
                <a:cs typeface="Segoe UI Light" panose="020B0502040204020203" pitchFamily="34" charset="0"/>
              </a:rPr>
              <a:t> </a:t>
            </a:r>
            <a:r>
              <a:rPr lang="en-US" b="1" dirty="0" err="1">
                <a:latin typeface="Segoe UI Light" panose="020B0502040204020203" pitchFamily="34" charset="0"/>
                <a:cs typeface="Segoe UI Light" panose="020B0502040204020203" pitchFamily="34" charset="0"/>
                <a:hlinkClick r:id="rId3" tooltip="Edsger W. Dijkstra"/>
              </a:rPr>
              <a:t>Edsger</a:t>
            </a:r>
            <a:r>
              <a:rPr lang="en-US" b="1" dirty="0">
                <a:latin typeface="Segoe UI Light" panose="020B0502040204020203" pitchFamily="34" charset="0"/>
                <a:cs typeface="Segoe UI Light" panose="020B0502040204020203" pitchFamily="34" charset="0"/>
                <a:hlinkClick r:id="rId3" tooltip="Edsger W. Dijkstra"/>
              </a:rPr>
              <a:t> W. Dijkstra</a:t>
            </a:r>
            <a:r>
              <a:rPr lang="en-US" b="1" dirty="0">
                <a:latin typeface="Segoe UI Light" panose="020B0502040204020203" pitchFamily="34" charset="0"/>
                <a:cs typeface="Segoe UI Light" panose="020B0502040204020203" pitchFamily="34" charset="0"/>
              </a:rPr>
              <a:t> in 1956 and published three years later</a:t>
            </a:r>
            <a:r>
              <a:rPr lang="en-US" b="1" dirty="0" smtClean="0">
                <a:latin typeface="Segoe UI Light" panose="020B0502040204020203" pitchFamily="34" charset="0"/>
                <a:cs typeface="Segoe UI Light" panose="020B0502040204020203" pitchFamily="34" charset="0"/>
              </a:rPr>
              <a:t>.</a:t>
            </a:r>
            <a:endParaRPr lang="en-US" b="1"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The algorithm exists in many variants; Dijkstra's original variant found the shortest path between two nodes</a:t>
            </a:r>
            <a:r>
              <a:rPr lang="en-US" b="1" dirty="0" smtClean="0">
                <a:latin typeface="Segoe UI Light" panose="020B0502040204020203" pitchFamily="34" charset="0"/>
                <a:cs typeface="Segoe UI Light" panose="020B0502040204020203" pitchFamily="34" charset="0"/>
              </a:rPr>
              <a:t>,</a:t>
            </a:r>
            <a:r>
              <a:rPr lang="en-US" b="1" dirty="0">
                <a:latin typeface="Segoe UI Light" panose="020B0502040204020203" pitchFamily="34" charset="0"/>
                <a:cs typeface="Segoe UI Light" panose="020B0502040204020203" pitchFamily="34" charset="0"/>
              </a:rPr>
              <a:t> but a more common variant fixes a single node as the "source" node and finds shortest paths from the source to all other nodes in the graph, producing a shortest-path </a:t>
            </a:r>
            <a:r>
              <a:rPr lang="en-US" b="1" dirty="0" smtClean="0">
                <a:latin typeface="Segoe UI Light" panose="020B0502040204020203" pitchFamily="34" charset="0"/>
                <a:cs typeface="Segoe UI Light" panose="020B0502040204020203" pitchFamily="34" charset="0"/>
              </a:rPr>
              <a:t>tree. </a:t>
            </a:r>
            <a:endParaRPr lang="en-US" b="1"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For a given source node in the graph, the algorithm finds the shortest path between that node and every </a:t>
            </a:r>
            <a:r>
              <a:rPr lang="en-US" b="1" dirty="0" smtClean="0">
                <a:latin typeface="Segoe UI Light" panose="020B0502040204020203" pitchFamily="34" charset="0"/>
                <a:cs typeface="Segoe UI Light" panose="020B0502040204020203" pitchFamily="34" charset="0"/>
              </a:rPr>
              <a:t>other.</a:t>
            </a:r>
            <a:r>
              <a:rPr lang="en-US" b="1" dirty="0">
                <a:latin typeface="Segoe UI Light" panose="020B0502040204020203" pitchFamily="34" charset="0"/>
                <a:cs typeface="Segoe UI Light" panose="020B0502040204020203" pitchFamily="34" charset="0"/>
              </a:rPr>
              <a:t> It can also be used for finding the shortest paths from a single node to a single destination node by stopping the algorithm once the shortest path to the destination node has been determined. For example, </a:t>
            </a:r>
            <a:endParaRPr lang="en-US" b="1" dirty="0" smtClean="0">
              <a:latin typeface="Segoe UI Light" panose="020B0502040204020203" pitchFamily="34" charset="0"/>
              <a:cs typeface="Segoe UI Light" panose="020B0502040204020203" pitchFamily="34" charset="0"/>
            </a:endParaRPr>
          </a:p>
          <a:p>
            <a:r>
              <a:rPr lang="en-US" b="1" dirty="0" smtClean="0">
                <a:latin typeface="Segoe UI Light" panose="020B0502040204020203" pitchFamily="34" charset="0"/>
                <a:cs typeface="Segoe UI Light" panose="020B0502040204020203" pitchFamily="34" charset="0"/>
              </a:rPr>
              <a:t>if </a:t>
            </a:r>
            <a:r>
              <a:rPr lang="en-US" b="1" dirty="0">
                <a:latin typeface="Segoe UI Light" panose="020B0502040204020203" pitchFamily="34" charset="0"/>
                <a:cs typeface="Segoe UI Light" panose="020B0502040204020203" pitchFamily="34" charset="0"/>
              </a:rPr>
              <a:t>the nodes of the graph represent cities and edge path costs represent driving distances between pairs of cities connected by a direct road, Dijkstra's algorithm can be used to find the shortest route between one city and all other cities. </a:t>
            </a:r>
          </a:p>
        </p:txBody>
      </p:sp>
      <p:sp>
        <p:nvSpPr>
          <p:cNvPr id="9" name="Rectangle 8"/>
          <p:cNvSpPr/>
          <p:nvPr/>
        </p:nvSpPr>
        <p:spPr>
          <a:xfrm>
            <a:off x="3079216" y="528935"/>
            <a:ext cx="4509568" cy="830997"/>
          </a:xfrm>
          <a:prstGeom prst="rect">
            <a:avLst/>
          </a:prstGeom>
          <a:noFill/>
        </p:spPr>
        <p:txBody>
          <a:bodyPr wrap="none" lIns="91440" tIns="45720" rIns="91440" bIns="45720">
            <a:spAutoFit/>
          </a:bodyPr>
          <a:lstStyle/>
          <a:p>
            <a:pPr algn="ctr"/>
            <a:r>
              <a:rPr lang="en-IN" sz="4800" b="1" cap="none" spc="50" dirty="0" smtClean="0">
                <a:ln w="12700" cmpd="sng">
                  <a:solidFill>
                    <a:schemeClr val="accent6">
                      <a:satMod val="120000"/>
                      <a:shade val="80000"/>
                    </a:schemeClr>
                  </a:solidFill>
                  <a:prstDash val="solid"/>
                </a:ln>
                <a:solidFill>
                  <a:schemeClr val="accent6">
                    <a:tint val="1000"/>
                  </a:schemeClr>
                </a:solidFill>
                <a:effectLst>
                  <a:glow rad="139700">
                    <a:schemeClr val="accent5">
                      <a:satMod val="175000"/>
                      <a:alpha val="40000"/>
                    </a:schemeClr>
                  </a:glow>
                </a:effectLst>
                <a:latin typeface="Algerian" panose="04020705040A02060702" pitchFamily="82" charset="0"/>
              </a:rPr>
              <a:t>methodology</a:t>
            </a:r>
            <a:endParaRPr lang="en-US" sz="4800" b="1" cap="none" spc="50" dirty="0">
              <a:ln w="12700" cmpd="sng">
                <a:solidFill>
                  <a:schemeClr val="accent6">
                    <a:satMod val="120000"/>
                    <a:shade val="80000"/>
                  </a:schemeClr>
                </a:solidFill>
                <a:prstDash val="solid"/>
              </a:ln>
              <a:solidFill>
                <a:schemeClr val="accent6">
                  <a:tint val="1000"/>
                </a:schemeClr>
              </a:solidFill>
              <a:effectLst>
                <a:glow rad="139700">
                  <a:schemeClr val="accent5">
                    <a:satMod val="175000"/>
                    <a:alpha val="40000"/>
                  </a:schemeClr>
                </a:glow>
              </a:effectLst>
            </a:endParaRPr>
          </a:p>
        </p:txBody>
      </p:sp>
    </p:spTree>
    <p:extLst>
      <p:ext uri="{BB962C8B-B14F-4D97-AF65-F5344CB8AC3E}">
        <p14:creationId xmlns:p14="http://schemas.microsoft.com/office/powerpoint/2010/main" xmlns="" val="26845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up)">
                                      <p:cBhvr>
                                        <p:cTn id="13" dur="500"/>
                                        <p:tgtEl>
                                          <p:spTgt spid="4">
                                            <p:txEl>
                                              <p:pRg st="0" end="0"/>
                                            </p:txEl>
                                          </p:spTgt>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up)">
                                      <p:cBhvr>
                                        <p:cTn id="21" dur="500"/>
                                        <p:tgtEl>
                                          <p:spTgt spid="4">
                                            <p:txEl>
                                              <p:pRg st="2" end="2"/>
                                            </p:txEl>
                                          </p:spTgt>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up)">
                                      <p:cBhvr>
                                        <p:cTn id="2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056" y="789711"/>
            <a:ext cx="10709563" cy="3693319"/>
          </a:xfrm>
          <a:prstGeom prst="rect">
            <a:avLst/>
          </a:prstGeom>
        </p:spPr>
        <p:txBody>
          <a:bodyPr wrap="square">
            <a:spAutoFit/>
          </a:bodyPr>
          <a:lstStyle/>
          <a:p>
            <a:endParaRPr lang="en-IN" b="1" dirty="0" smtClean="0">
              <a:solidFill>
                <a:schemeClr val="tx1">
                  <a:lumMod val="95000"/>
                </a:schemeClr>
              </a:solidFill>
            </a:endParaRPr>
          </a:p>
          <a:p>
            <a:endParaRPr lang="en-IN" b="1" dirty="0">
              <a:solidFill>
                <a:schemeClr val="tx1">
                  <a:lumMod val="95000"/>
                </a:schemeClr>
              </a:solidFill>
            </a:endParaRPr>
          </a:p>
          <a:p>
            <a:endParaRPr lang="en-IN" b="1" dirty="0" smtClean="0">
              <a:solidFill>
                <a:schemeClr val="tx1">
                  <a:lumMod val="95000"/>
                </a:schemeClr>
              </a:solidFill>
            </a:endParaRPr>
          </a:p>
          <a:p>
            <a:endParaRPr lang="en-IN" b="1" dirty="0">
              <a:solidFill>
                <a:schemeClr val="tx1">
                  <a:lumMod val="95000"/>
                </a:schemeClr>
              </a:solidFill>
            </a:endParaRPr>
          </a:p>
          <a:p>
            <a:endParaRPr lang="en-IN" b="1" dirty="0" smtClean="0">
              <a:solidFill>
                <a:schemeClr val="tx1">
                  <a:lumMod val="95000"/>
                </a:schemeClr>
              </a:solidFill>
            </a:endParaRPr>
          </a:p>
          <a:p>
            <a:endParaRPr lang="en-US" b="1" dirty="0">
              <a:solidFill>
                <a:schemeClr val="tx1">
                  <a:lumMod val="95000"/>
                </a:schemeClr>
              </a:solidFill>
            </a:endParaRPr>
          </a:p>
          <a:p>
            <a:r>
              <a:rPr lang="en-US" b="1" dirty="0">
                <a:solidFill>
                  <a:schemeClr val="tx1">
                    <a:lumMod val="95000"/>
                  </a:schemeClr>
                </a:solidFill>
              </a:rPr>
              <a:t>     Dijkstra’s algorithm solves the single-source shortest-paths problem on a weighted, directed graph G =(V,E) for the case in which all edge weights are non negative. Therefore, we assume that </a:t>
            </a:r>
            <a:r>
              <a:rPr lang="en-US" b="1" dirty="0" smtClean="0">
                <a:solidFill>
                  <a:schemeClr val="tx1">
                    <a:lumMod val="95000"/>
                  </a:schemeClr>
                </a:solidFill>
              </a:rPr>
              <a:t>w(</a:t>
            </a:r>
            <a:r>
              <a:rPr lang="en-US" b="1" dirty="0" err="1" smtClean="0">
                <a:solidFill>
                  <a:schemeClr val="tx1">
                    <a:lumMod val="95000"/>
                  </a:schemeClr>
                </a:solidFill>
              </a:rPr>
              <a:t>u,v</a:t>
            </a:r>
            <a:r>
              <a:rPr lang="en-US" b="1" dirty="0">
                <a:solidFill>
                  <a:schemeClr val="tx1">
                    <a:lumMod val="95000"/>
                  </a:schemeClr>
                </a:solidFill>
              </a:rPr>
              <a:t>) &gt;= 0 for each edge (u , v) </a:t>
            </a:r>
            <a:r>
              <a:rPr lang="az-Cyrl-AZ" b="1" dirty="0">
                <a:solidFill>
                  <a:schemeClr val="tx1">
                    <a:lumMod val="95000"/>
                  </a:schemeClr>
                </a:solidFill>
              </a:rPr>
              <a:t>Є</a:t>
            </a:r>
            <a:r>
              <a:rPr lang="en-US" b="1" dirty="0">
                <a:solidFill>
                  <a:schemeClr val="tx1">
                    <a:lumMod val="95000"/>
                  </a:schemeClr>
                </a:solidFill>
              </a:rPr>
              <a:t> E. Dijkstra’s algorithm maintains a set S of vertices whose ﬁnal shortest-path weights from the source s have already been determined. The algorithm repeatedly selects the vertex u </a:t>
            </a:r>
            <a:r>
              <a:rPr lang="az-Cyrl-AZ" b="1" dirty="0">
                <a:solidFill>
                  <a:schemeClr val="tx1">
                    <a:lumMod val="95000"/>
                  </a:schemeClr>
                </a:solidFill>
              </a:rPr>
              <a:t>Є</a:t>
            </a:r>
            <a:r>
              <a:rPr lang="en-US" b="1" dirty="0">
                <a:solidFill>
                  <a:schemeClr val="tx1">
                    <a:lumMod val="95000"/>
                  </a:schemeClr>
                </a:solidFill>
              </a:rPr>
              <a:t> V - S with the minimum shortest-path estimate, adds u to S, and relaxes all edges leaving u. In the following implementation, we use a min-priority queue Q of vertices, keyed by their d </a:t>
            </a:r>
            <a:r>
              <a:rPr lang="en-US" b="1" dirty="0" smtClean="0">
                <a:solidFill>
                  <a:schemeClr val="tx1">
                    <a:lumMod val="95000"/>
                  </a:schemeClr>
                </a:solidFill>
              </a:rPr>
              <a:t>values.</a:t>
            </a:r>
            <a:endParaRPr lang="en-US" b="1" dirty="0">
              <a:solidFill>
                <a:schemeClr val="tx1">
                  <a:lumMod val="95000"/>
                </a:schemeClr>
              </a:solidFill>
            </a:endParaRPr>
          </a:p>
        </p:txBody>
      </p:sp>
    </p:spTree>
    <p:extLst>
      <p:ext uri="{BB962C8B-B14F-4D97-AF65-F5344CB8AC3E}">
        <p14:creationId xmlns:p14="http://schemas.microsoft.com/office/powerpoint/2010/main" xmlns="" val="63736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71" y="5121765"/>
            <a:ext cx="10515600" cy="1325563"/>
          </a:xfrm>
        </p:spPr>
        <p:txBody>
          <a:bodyPr>
            <a:noAutofit/>
          </a:bodyPr>
          <a:lstStyle/>
          <a:p>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rPr>
              <a:t>The execution of Dijkstra’s algorithm. The source s is the leftmost vertex. The shortest-path estimates appear within the vertices, and shaded edges indicate predecessor values. Black vertices are in the set S, and white vertices are in the min-priority queue Q=V-S . (a) The situation just before the ﬁrst iteration of the while loop of lines 4–8. The shaded vertex has the minimum d value and is chosen as vertex u in line 5. (b)–(f) The situation after each successive iteration of the while loop. The shaded vertex in each part is chosen as vertex u in line 5 of the next iteration. The d values and predecessors shown in part (f) are the ﬁnal values.</a:t>
            </a:r>
            <a:br>
              <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3"/>
          <p:cNvPicPr>
            <a:picLocks noChangeAspect="1"/>
          </p:cNvPicPr>
          <p:nvPr/>
        </p:nvPicPr>
        <p:blipFill>
          <a:blip r:embed="rId2"/>
          <a:stretch>
            <a:fillRect/>
          </a:stretch>
        </p:blipFill>
        <p:spPr>
          <a:xfrm>
            <a:off x="1415563" y="131520"/>
            <a:ext cx="8763000" cy="44672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xmlns="" val="369555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504" y="803120"/>
            <a:ext cx="11795760" cy="5909310"/>
          </a:xfrm>
          <a:prstGeom prst="rect">
            <a:avLst/>
          </a:prstGeom>
        </p:spPr>
        <p:txBody>
          <a:bodyPr wrap="square">
            <a:spAutoFit/>
          </a:bodyPr>
          <a:lstStyle/>
          <a:p>
            <a:r>
              <a:rPr lang="en-US" b="1" dirty="0" smtClean="0">
                <a:solidFill>
                  <a:schemeClr val="tx1">
                    <a:lumMod val="95000"/>
                  </a:schemeClr>
                </a:solidFill>
                <a:latin typeface="Bookman Old Style" panose="02050604050505020204" pitchFamily="18" charset="0"/>
              </a:rPr>
              <a:t>  </a:t>
            </a:r>
          </a:p>
          <a:p>
            <a:endParaRPr lang="en-US" sz="2000" b="1" dirty="0" smtClean="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endParaRPr>
          </a:p>
          <a:p>
            <a:endPar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endParaRPr>
          </a:p>
          <a:p>
            <a:r>
              <a:rPr lang="en-US" sz="2000" b="1" dirty="0" smtClean="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Let </a:t>
            </a:r>
            <a:r>
              <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the node at which we are starting be called the initial node. Let the distance of node </a:t>
            </a:r>
            <a:r>
              <a:rPr lang="en-US" sz="2000" b="1" i="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Y</a:t>
            </a:r>
            <a:r>
              <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 be the distance from the initial node to </a:t>
            </a:r>
            <a:r>
              <a:rPr lang="en-US" sz="2000" b="1" i="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Y</a:t>
            </a:r>
            <a:r>
              <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 Dijkstra's algorithm will assign some initial distance values and will try to improve them step by step</a:t>
            </a:r>
            <a:r>
              <a:rPr lang="en-US" sz="2000" b="1" dirty="0" smtClean="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a:t>
            </a:r>
          </a:p>
          <a:p>
            <a:endParaRPr lang="en-US" sz="2000" b="1" dirty="0" smtClean="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endParaRPr>
          </a:p>
          <a:p>
            <a:endPar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endParaRPr>
          </a:p>
          <a:p>
            <a:pPr marL="342900" indent="-342900">
              <a:buFont typeface="+mj-lt"/>
              <a:buAutoNum type="arabicPeriod"/>
            </a:pPr>
            <a:r>
              <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 </a:t>
            </a:r>
            <a:r>
              <a:rPr lang="en-US" sz="2000" b="1" dirty="0" smtClean="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  Assign </a:t>
            </a:r>
            <a:r>
              <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to every node a tentative distance value: set it to zero for our initial node and to infinity for all other </a:t>
            </a:r>
            <a:r>
              <a:rPr lang="en-US" sz="2000" b="1" dirty="0" smtClean="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nodes.</a:t>
            </a:r>
          </a:p>
          <a:p>
            <a:endPar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endParaRPr>
          </a:p>
          <a:p>
            <a:pPr marL="342900" indent="-342900">
              <a:buAutoNum type="arabicPeriod" startAt="2"/>
            </a:pPr>
            <a:r>
              <a:rPr lang="en-US" sz="2000" b="1" dirty="0" smtClean="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Set </a:t>
            </a:r>
            <a:r>
              <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the initial node as current. Mark all other nodes unvisited. Create a set of all the unvisited nodes called the unvisited</a:t>
            </a:r>
            <a:r>
              <a:rPr lang="en-US" sz="2000" b="1" i="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 set</a:t>
            </a:r>
            <a:r>
              <a:rPr lang="en-US" sz="2000" b="1" dirty="0" smtClean="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a:t>
            </a:r>
          </a:p>
          <a:p>
            <a:endPar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endParaRPr>
          </a:p>
          <a:p>
            <a:pPr marL="342900" indent="-342900">
              <a:buAutoNum type="arabicPeriod" startAt="3"/>
            </a:pPr>
            <a:r>
              <a:rPr lang="en-US" sz="2000" b="1" dirty="0" smtClean="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For </a:t>
            </a:r>
            <a:r>
              <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the current node, consider all of its unvisited neighbors and calculate their tentative distances. Compare the newly calculated tentative distance to the current assigned value and assign the smaller one. For example, if the current node </a:t>
            </a:r>
            <a:r>
              <a:rPr lang="en-US" sz="2000" b="1" i="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A</a:t>
            </a:r>
            <a:r>
              <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 is marked with a distance of 6, and the edge connecting it with a neighbor </a:t>
            </a:r>
            <a:r>
              <a:rPr lang="en-US" sz="2000" b="1" i="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B</a:t>
            </a:r>
            <a:r>
              <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 has length 2, then the distance to </a:t>
            </a:r>
            <a:r>
              <a:rPr lang="en-US" sz="2000" b="1" i="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B</a:t>
            </a:r>
            <a:r>
              <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 (through </a:t>
            </a:r>
            <a:r>
              <a:rPr lang="en-US" sz="2000" b="1" i="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A</a:t>
            </a:r>
            <a:r>
              <a:rPr lang="en-US" sz="2000" b="1" dirty="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 will be 6 + 2 = 8. If B was previously marked with a distance greater than 8 then change it to 8. Otherwise, keep the current value</a:t>
            </a:r>
            <a:r>
              <a:rPr lang="en-US" sz="2000" b="1" dirty="0" smtClean="0">
                <a:solidFill>
                  <a:schemeClr val="tx1">
                    <a:lumMod val="95000"/>
                  </a:schemeClr>
                </a:solidFill>
                <a:latin typeface="Goudy Old Style" panose="02020502050305020303" pitchFamily="18" charset="0"/>
                <a:ea typeface="Segoe UI Black" panose="020B0A02040204020203" pitchFamily="34" charset="0"/>
                <a:cs typeface="Segoe UI Light" panose="020B0502040204020203" pitchFamily="34" charset="0"/>
              </a:rPr>
              <a:t>.</a:t>
            </a:r>
            <a:endParaRPr lang="en-US" sz="2000" b="1" i="0" dirty="0">
              <a:solidFill>
                <a:schemeClr val="tx1">
                  <a:lumMod val="95000"/>
                </a:schemeClr>
              </a:solidFill>
              <a:effectLst/>
              <a:latin typeface="Goudy Old Style" panose="02020502050305020303" pitchFamily="18" charset="0"/>
              <a:ea typeface="Segoe UI Black" panose="020B0A02040204020203" pitchFamily="34" charset="0"/>
              <a:cs typeface="Segoe UI Light" panose="020B0502040204020203" pitchFamily="34" charset="0"/>
            </a:endParaRPr>
          </a:p>
        </p:txBody>
      </p:sp>
      <p:sp>
        <p:nvSpPr>
          <p:cNvPr id="6" name="TextBox 5"/>
          <p:cNvSpPr txBox="1"/>
          <p:nvPr/>
        </p:nvSpPr>
        <p:spPr>
          <a:xfrm>
            <a:off x="3524795" y="337137"/>
            <a:ext cx="3383280" cy="646331"/>
          </a:xfrm>
          <a:prstGeom prst="rect">
            <a:avLst/>
          </a:prstGeom>
          <a:noFill/>
        </p:spPr>
        <p:txBody>
          <a:bodyPr wrap="square" rtlCol="0">
            <a:spAutoFit/>
          </a:bodyPr>
          <a:lstStyle/>
          <a:p>
            <a:r>
              <a:rPr lang="en-US" sz="3600" b="1" spc="50" dirty="0" smtClean="0">
                <a:ln w="12700" cmpd="sng">
                  <a:solidFill>
                    <a:schemeClr val="accent6">
                      <a:satMod val="120000"/>
                      <a:shade val="80000"/>
                    </a:schemeClr>
                  </a:solidFill>
                  <a:prstDash val="solid"/>
                </a:ln>
                <a:solidFill>
                  <a:schemeClr val="accent6">
                    <a:tint val="1000"/>
                  </a:schemeClr>
                </a:solidFill>
                <a:effectLst>
                  <a:glow rad="139700">
                    <a:schemeClr val="accent5">
                      <a:satMod val="175000"/>
                      <a:alpha val="40000"/>
                    </a:schemeClr>
                  </a:glow>
                </a:effectLst>
                <a:latin typeface="Algerian" panose="04020705040A02060702" pitchFamily="82" charset="0"/>
              </a:rPr>
              <a:t>Algorithm</a:t>
            </a:r>
            <a:endParaRPr lang="en-US" sz="3600" b="1" spc="50" dirty="0">
              <a:ln w="12700" cmpd="sng">
                <a:solidFill>
                  <a:schemeClr val="accent6">
                    <a:satMod val="120000"/>
                    <a:shade val="80000"/>
                  </a:schemeClr>
                </a:solidFill>
                <a:prstDash val="solid"/>
              </a:ln>
              <a:solidFill>
                <a:schemeClr val="accent6">
                  <a:tint val="1000"/>
                </a:schemeClr>
              </a:solidFill>
              <a:effectLst>
                <a:glow rad="139700">
                  <a:schemeClr val="accent5">
                    <a:satMod val="175000"/>
                    <a:alpha val="40000"/>
                  </a:schemeClr>
                </a:glow>
              </a:effectLst>
              <a:latin typeface="Algerian" panose="04020705040A02060702" pitchFamily="82" charset="0"/>
            </a:endParaRPr>
          </a:p>
        </p:txBody>
      </p:sp>
    </p:spTree>
    <p:extLst>
      <p:ext uri="{BB962C8B-B14F-4D97-AF65-F5344CB8AC3E}">
        <p14:creationId xmlns:p14="http://schemas.microsoft.com/office/powerpoint/2010/main" xmlns="" val="154243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up)">
                                      <p:cBhvr>
                                        <p:cTn id="13" dur="500"/>
                                        <p:tgtEl>
                                          <p:spTgt spid="5">
                                            <p:txEl>
                                              <p:pRg st="0" end="0"/>
                                            </p:txEl>
                                          </p:spTgt>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up)">
                                      <p:cBhvr>
                                        <p:cTn id="17" dur="500"/>
                                        <p:tgtEl>
                                          <p:spTgt spid="5">
                                            <p:txEl>
                                              <p:pRg st="3" end="3"/>
                                            </p:txEl>
                                          </p:spTgt>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wipe(up)">
                                      <p:cBhvr>
                                        <p:cTn id="21" dur="500"/>
                                        <p:tgtEl>
                                          <p:spTgt spid="5">
                                            <p:txEl>
                                              <p:pRg st="6" end="6"/>
                                            </p:txEl>
                                          </p:spTgt>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wipe(up)">
                                      <p:cBhvr>
                                        <p:cTn id="25" dur="500"/>
                                        <p:tgtEl>
                                          <p:spTgt spid="5">
                                            <p:txEl>
                                              <p:pRg st="8" end="8"/>
                                            </p:txEl>
                                          </p:spTgt>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wipe(up)">
                                      <p:cBhvr>
                                        <p:cTn id="2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1" y="2025639"/>
            <a:ext cx="10681855" cy="2031325"/>
          </a:xfrm>
          <a:prstGeom prst="rect">
            <a:avLst/>
          </a:prstGeom>
        </p:spPr>
        <p:txBody>
          <a:bodyPr wrap="square">
            <a:spAutoFit/>
          </a:bodyPr>
          <a:lstStyle/>
          <a:p>
            <a:pPr marL="342900" indent="-342900">
              <a:buAutoNum type="arabicPeriod" startAt="5"/>
            </a:pPr>
            <a:r>
              <a:rPr lang="en-US" b="1" dirty="0" smtClean="0">
                <a:solidFill>
                  <a:schemeClr val="tx1">
                    <a:lumMod val="95000"/>
                  </a:schemeClr>
                </a:solidFill>
                <a:latin typeface="Segoe UI Light" panose="020B0502040204020203" pitchFamily="34" charset="0"/>
                <a:cs typeface="Segoe UI Light" panose="020B0502040204020203" pitchFamily="34" charset="0"/>
              </a:rPr>
              <a:t>If the destination node has been marked visited (when planning a route between two specific nodes) or if the smallest tentative distance among the nodes in the unvisited set is infinity (when planning a complete traversal; occurs when there is no connection between the initial node and remaining unvisited nodes), then stop. The algorithm has finished.</a:t>
            </a:r>
            <a:endParaRPr lang="en-IN" b="1" dirty="0" smtClean="0">
              <a:solidFill>
                <a:schemeClr val="tx1">
                  <a:lumMod val="95000"/>
                </a:schemeClr>
              </a:solidFill>
              <a:latin typeface="Segoe UI Light" panose="020B0502040204020203" pitchFamily="34" charset="0"/>
              <a:cs typeface="Segoe UI Light" panose="020B0502040204020203" pitchFamily="34" charset="0"/>
            </a:endParaRPr>
          </a:p>
          <a:p>
            <a:endParaRPr lang="en-US" b="1" dirty="0" smtClean="0">
              <a:solidFill>
                <a:schemeClr val="tx1">
                  <a:lumMod val="95000"/>
                </a:schemeClr>
              </a:solidFill>
              <a:latin typeface="Segoe UI Light" panose="020B0502040204020203" pitchFamily="34" charset="0"/>
              <a:cs typeface="Segoe UI Light" panose="020B0502040204020203" pitchFamily="34" charset="0"/>
            </a:endParaRPr>
          </a:p>
          <a:p>
            <a:r>
              <a:rPr lang="en-US" b="1" dirty="0" smtClean="0">
                <a:solidFill>
                  <a:schemeClr val="tx1">
                    <a:lumMod val="95000"/>
                  </a:schemeClr>
                </a:solidFill>
                <a:latin typeface="Segoe UI Light" panose="020B0502040204020203" pitchFamily="34" charset="0"/>
                <a:cs typeface="Segoe UI Light" panose="020B0502040204020203" pitchFamily="34" charset="0"/>
              </a:rPr>
              <a:t>6.  Otherwise, select the unvisited node that is marked with the smallest tentative distance, set it as the new "current node", and go back to step 3.</a:t>
            </a:r>
            <a:endParaRPr lang="en-US" b="1" dirty="0">
              <a:solidFill>
                <a:schemeClr val="tx1">
                  <a:lumMod val="95000"/>
                </a:schemeClr>
              </a:solidFill>
              <a:latin typeface="Segoe UI Light" panose="020B0502040204020203" pitchFamily="34" charset="0"/>
              <a:cs typeface="Segoe UI Light" panose="020B0502040204020203" pitchFamily="34" charset="0"/>
            </a:endParaRPr>
          </a:p>
        </p:txBody>
      </p:sp>
      <p:sp>
        <p:nvSpPr>
          <p:cNvPr id="6" name="Rectangle 5"/>
          <p:cNvSpPr/>
          <p:nvPr/>
        </p:nvSpPr>
        <p:spPr>
          <a:xfrm>
            <a:off x="498763" y="784939"/>
            <a:ext cx="11305311" cy="923330"/>
          </a:xfrm>
          <a:prstGeom prst="rect">
            <a:avLst/>
          </a:prstGeom>
        </p:spPr>
        <p:txBody>
          <a:bodyPr wrap="square">
            <a:spAutoFit/>
          </a:bodyPr>
          <a:lstStyle/>
          <a:p>
            <a:pPr marL="342900" indent="-342900">
              <a:buAutoNum type="arabicPeriod" startAt="3"/>
            </a:pPr>
            <a:endParaRPr lang="en-US" b="1" dirty="0">
              <a:solidFill>
                <a:schemeClr val="tx1">
                  <a:lumMod val="95000"/>
                </a:schemeClr>
              </a:solidFill>
              <a:latin typeface="Segoe UI Light" panose="020B0502040204020203" pitchFamily="34" charset="0"/>
              <a:cs typeface="Segoe UI Light" panose="020B0502040204020203" pitchFamily="34" charset="0"/>
            </a:endParaRPr>
          </a:p>
          <a:p>
            <a:r>
              <a:rPr lang="en-US" b="1" dirty="0" smtClean="0">
                <a:solidFill>
                  <a:schemeClr val="tx1">
                    <a:lumMod val="95000"/>
                  </a:schemeClr>
                </a:solidFill>
                <a:latin typeface="Segoe UI Light" panose="020B0502040204020203" pitchFamily="34" charset="0"/>
                <a:cs typeface="Segoe UI Light" panose="020B0502040204020203" pitchFamily="34" charset="0"/>
              </a:rPr>
              <a:t>4.   </a:t>
            </a:r>
            <a:r>
              <a:rPr lang="en-US" b="1" dirty="0">
                <a:solidFill>
                  <a:schemeClr val="tx1">
                    <a:lumMod val="95000"/>
                  </a:schemeClr>
                </a:solidFill>
                <a:latin typeface="Segoe UI Light" panose="020B0502040204020203" pitchFamily="34" charset="0"/>
                <a:cs typeface="Segoe UI Light" panose="020B0502040204020203" pitchFamily="34" charset="0"/>
              </a:rPr>
              <a:t>When we are done considering all of the neighbors of the current node, mark the current node as </a:t>
            </a:r>
            <a:r>
              <a:rPr lang="en-US" b="1" dirty="0" smtClean="0">
                <a:solidFill>
                  <a:schemeClr val="tx1">
                    <a:lumMod val="95000"/>
                  </a:schemeClr>
                </a:solidFill>
                <a:latin typeface="Segoe UI Light" panose="020B0502040204020203" pitchFamily="34" charset="0"/>
                <a:cs typeface="Segoe UI Light" panose="020B0502040204020203" pitchFamily="34" charset="0"/>
              </a:rPr>
              <a:t>visited </a:t>
            </a:r>
            <a:r>
              <a:rPr lang="en-US" b="1" dirty="0">
                <a:solidFill>
                  <a:schemeClr val="tx1">
                    <a:lumMod val="95000"/>
                  </a:schemeClr>
                </a:solidFill>
                <a:latin typeface="Segoe UI Light" panose="020B0502040204020203" pitchFamily="34" charset="0"/>
                <a:cs typeface="Segoe UI Light" panose="020B0502040204020203" pitchFamily="34" charset="0"/>
              </a:rPr>
              <a:t>and remove it from the unvisited set. A visited node will never be checked again.</a:t>
            </a:r>
          </a:p>
        </p:txBody>
      </p:sp>
    </p:spTree>
    <p:extLst>
      <p:ext uri="{BB962C8B-B14F-4D97-AF65-F5344CB8AC3E}">
        <p14:creationId xmlns:p14="http://schemas.microsoft.com/office/powerpoint/2010/main" xmlns="" val="351896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4">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965201" y="948565"/>
            <a:ext cx="9778999" cy="5509200"/>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1 function Dijkstra(Graph, source):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Bookman Old Style" panose="02050604050505020204" pitchFamily="18" charset="0"/>
                <a:cs typeface="Courier New" panose="02070309020205020404" pitchFamily="49" charset="0"/>
              </a:rPr>
              <a:t>2</a:t>
            </a: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create vertex set Q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Bookman Old Style" panose="02050604050505020204" pitchFamily="18" charset="0"/>
                <a:cs typeface="Courier New" panose="02070309020205020404" pitchFamily="49" charset="0"/>
              </a:rPr>
              <a:t>3</a:t>
            </a: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for each vertex v in Graph: // Initialization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Bookman Old Style" panose="02050604050505020204" pitchFamily="18" charset="0"/>
                <a:cs typeface="Courier New" panose="02070309020205020404" pitchFamily="49" charset="0"/>
              </a:rPr>
              <a:t>4</a:t>
            </a: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dist[v] ← INFINITY // Unknown distance from source to v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Bookman Old Style" panose="02050604050505020204" pitchFamily="18" charset="0"/>
                <a:cs typeface="Courier New" panose="02070309020205020404" pitchFamily="49" charset="0"/>
              </a:rPr>
              <a:t>5</a:t>
            </a: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prev[v] ← UNDEFINED // Previous node in optimal path from source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Bookman Old Style" panose="02050604050505020204" pitchFamily="18" charset="0"/>
                <a:cs typeface="Courier New" panose="02070309020205020404" pitchFamily="49" charset="0"/>
              </a:rPr>
              <a:t>6</a:t>
            </a: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add v to Q // All nodes initially in Q (unvisited nodes)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7 dist[source] ← 0 // Distance from source to source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Bookman Old Style" panose="02050604050505020204" pitchFamily="18" charset="0"/>
                <a:cs typeface="Courier New" panose="02070309020205020404" pitchFamily="49" charset="0"/>
              </a:rPr>
              <a:t>8</a:t>
            </a: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while Q is not empty: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Bookman Old Style" panose="02050604050505020204" pitchFamily="18" charset="0"/>
                <a:cs typeface="Courier New" panose="02070309020205020404" pitchFamily="49" charset="0"/>
              </a:rPr>
              <a:t>9</a:t>
            </a: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u ← vertex in Q with min dist[u] // Source node will be selected first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smtClean="0">
                <a:latin typeface="Bookman Old Style" panose="02050604050505020204" pitchFamily="18" charset="0"/>
                <a:cs typeface="Courier New" panose="02070309020205020404" pitchFamily="49" charset="0"/>
              </a:rPr>
              <a:t>10</a:t>
            </a: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remove u from Q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11 for each neighbor v of u: // where v is still in Q.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12 alt ← dist[u] + length(u, v)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13 if alt &lt; dist[v]: // A shorter path to v has been found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14 dist[v] ← alt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smtClean="0">
                <a:latin typeface="Bookman Old Style" panose="02050604050505020204" pitchFamily="18" charset="0"/>
                <a:cs typeface="Courier New" panose="02070309020205020404" pitchFamily="49" charset="0"/>
              </a:rPr>
              <a:t>15</a:t>
            </a: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prev[v] ← u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smtClean="0">
                <a:latin typeface="Bookman Old Style" panose="02050604050505020204" pitchFamily="18" charset="0"/>
                <a:cs typeface="Courier New" panose="02070309020205020404" pitchFamily="49" charset="0"/>
              </a:rPr>
              <a:t>16</a:t>
            </a:r>
            <a:r>
              <a:rPr kumimoji="0" lang="en-US" altLang="en-US" sz="1600" b="1" u="none" strike="noStrike" cap="none" normalizeH="0" baseline="0" dirty="0" smtClean="0">
                <a:ln>
                  <a:noFill/>
                </a:ln>
                <a:effectLst/>
                <a:latin typeface="Bookman Old Style" panose="02050604050505020204" pitchFamily="18" charset="0"/>
                <a:cs typeface="Courier New" panose="02070309020205020404" pitchFamily="49" charset="0"/>
              </a:rPr>
              <a:t> return dist[], prev[]</a:t>
            </a:r>
            <a:r>
              <a:rPr kumimoji="0" lang="en-US" altLang="en-US" sz="1200" b="1" u="none" strike="noStrike" cap="none" normalizeH="0" baseline="0" dirty="0" smtClean="0">
                <a:ln>
                  <a:noFill/>
                </a:ln>
                <a:effectLst/>
                <a:latin typeface="Bookman Old Style" panose="02050604050505020204" pitchFamily="18" charset="0"/>
              </a:rPr>
              <a:t> </a:t>
            </a:r>
          </a:p>
        </p:txBody>
      </p:sp>
      <p:sp>
        <p:nvSpPr>
          <p:cNvPr id="7" name="TextBox 6"/>
          <p:cNvSpPr txBox="1"/>
          <p:nvPr/>
        </p:nvSpPr>
        <p:spPr>
          <a:xfrm>
            <a:off x="3565073" y="117568"/>
            <a:ext cx="3966150" cy="830997"/>
          </a:xfrm>
          <a:prstGeom prst="rect">
            <a:avLst/>
          </a:prstGeom>
          <a:noFill/>
        </p:spPr>
        <p:txBody>
          <a:bodyPr wrap="none" rtlCol="0">
            <a:spAutoFit/>
          </a:bodyPr>
          <a:lstStyle/>
          <a:p>
            <a:r>
              <a:rPr lang="en-US" sz="4800" b="1" spc="50" dirty="0" err="1" smtClean="0">
                <a:ln w="12700" cmpd="sng">
                  <a:solidFill>
                    <a:schemeClr val="accent6">
                      <a:satMod val="120000"/>
                      <a:shade val="80000"/>
                    </a:schemeClr>
                  </a:solidFill>
                  <a:prstDash val="solid"/>
                </a:ln>
                <a:solidFill>
                  <a:schemeClr val="accent6">
                    <a:tint val="1000"/>
                  </a:schemeClr>
                </a:solidFill>
                <a:effectLst>
                  <a:glow rad="139700">
                    <a:schemeClr val="accent5">
                      <a:satMod val="175000"/>
                      <a:alpha val="40000"/>
                    </a:schemeClr>
                  </a:glow>
                </a:effectLst>
                <a:latin typeface="Algerian" panose="04020705040A02060702" pitchFamily="82" charset="0"/>
              </a:rPr>
              <a:t>pSeuDOCODE</a:t>
            </a:r>
            <a:endParaRPr lang="en-US" sz="4800" b="1" spc="50" dirty="0">
              <a:ln w="12700" cmpd="sng">
                <a:solidFill>
                  <a:schemeClr val="accent6">
                    <a:satMod val="120000"/>
                    <a:shade val="80000"/>
                  </a:schemeClr>
                </a:solidFill>
                <a:prstDash val="solid"/>
              </a:ln>
              <a:solidFill>
                <a:schemeClr val="accent6">
                  <a:tint val="1000"/>
                </a:schemeClr>
              </a:solidFill>
              <a:effectLst>
                <a:glow rad="139700">
                  <a:schemeClr val="accent5">
                    <a:satMod val="175000"/>
                    <a:alpha val="40000"/>
                  </a:schemeClr>
                </a:glow>
              </a:effectLst>
              <a:latin typeface="Algerian" panose="04020705040A02060702" pitchFamily="82" charset="0"/>
            </a:endParaRPr>
          </a:p>
        </p:txBody>
      </p:sp>
    </p:spTree>
    <p:extLst>
      <p:ext uri="{BB962C8B-B14F-4D97-AF65-F5344CB8AC3E}">
        <p14:creationId xmlns:p14="http://schemas.microsoft.com/office/powerpoint/2010/main" xmlns="" val="113028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1620</TotalTime>
  <Words>1524</Words>
  <Application>Microsoft Office PowerPoint</Application>
  <PresentationFormat>Custom</PresentationFormat>
  <Paragraphs>968</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Verve</vt:lpstr>
      <vt:lpstr>Slide 1</vt:lpstr>
      <vt:lpstr>Slide 2</vt:lpstr>
      <vt:lpstr>Slide 3</vt:lpstr>
      <vt:lpstr>Slide 4</vt:lpstr>
      <vt:lpstr>Slide 5</vt:lpstr>
      <vt:lpstr> The execution of Dijkstra’s algorithm. The source s is the leftmost vertex. The shortest-path estimates appear within the vertices, and shaded edges indicate predecessor values. Black vertices are in the set S, and white vertices are in the min-priority queue Q=V-S . (a) The situation just before the ﬁrst iteration of the while loop of lines 4–8. The shaded vertex has the minimum d value and is chosen as vertex u in line 5. (b)–(f) The situation after each successive iteration of the while loop. The shaded vertex in each part is chosen as vertex u in line 5 of the next iteration. The d values and predecessors shown in part (f) are the ﬁnal values. </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LOKESH BHOYAR</dc:creator>
  <cp:lastModifiedBy>comp1</cp:lastModifiedBy>
  <cp:revision>54</cp:revision>
  <dcterms:created xsi:type="dcterms:W3CDTF">2016-03-29T20:23:53Z</dcterms:created>
  <dcterms:modified xsi:type="dcterms:W3CDTF">2016-04-03T14:56:44Z</dcterms:modified>
</cp:coreProperties>
</file>