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7" r:id="rId5"/>
    <p:sldId id="314" r:id="rId6"/>
    <p:sldId id="302" r:id="rId7"/>
    <p:sldId id="303" r:id="rId8"/>
    <p:sldId id="273" r:id="rId9"/>
    <p:sldId id="297" r:id="rId10"/>
    <p:sldId id="313" r:id="rId11"/>
    <p:sldId id="305" r:id="rId12"/>
    <p:sldId id="277" r:id="rId13"/>
    <p:sldId id="306" r:id="rId14"/>
    <p:sldId id="298" r:id="rId15"/>
    <p:sldId id="307" r:id="rId16"/>
    <p:sldId id="299" r:id="rId17"/>
    <p:sldId id="312" r:id="rId18"/>
    <p:sldId id="281" r:id="rId19"/>
    <p:sldId id="310" r:id="rId20"/>
    <p:sldId id="282" r:id="rId21"/>
    <p:sldId id="311" r:id="rId22"/>
    <p:sldId id="283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Morrison" initials="TM" lastIdx="2" clrIdx="0">
    <p:extLst>
      <p:ext uri="{19B8F6BF-5375-455C-9EA6-DF929625EA0E}">
        <p15:presenceInfo xmlns:p15="http://schemas.microsoft.com/office/powerpoint/2012/main" userId="S-1-5-21-610354233-1133782292-1394453194-37214" providerId="AD"/>
      </p:ext>
    </p:extLst>
  </p:cmAuthor>
  <p:cmAuthor id="2" name="Tony Morrison (Slalom LLC)" initials="TM(L" lastIdx="1" clrIdx="1">
    <p:extLst>
      <p:ext uri="{19B8F6BF-5375-455C-9EA6-DF929625EA0E}">
        <p15:presenceInfo xmlns:p15="http://schemas.microsoft.com/office/powerpoint/2012/main" userId="S-1-5-21-2127521184-1604012920-1887927527-282065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CFC46-C12A-4AA4-9032-E0BD291CDD57}" v="7" dt="2020-06-16T16:01:0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 autoAdjust="0"/>
    <p:restoredTop sz="71698" autoAdjust="0"/>
  </p:normalViewPr>
  <p:slideViewPr>
    <p:cSldViewPr snapToGrid="0">
      <p:cViewPr varScale="1">
        <p:scale>
          <a:sx n="82" d="100"/>
          <a:sy n="82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6A11156-8439-4EEE-B83B-BEC8A2EFF9B5}"/>
    <pc:docChg chg="modSld">
      <pc:chgData name="Guest User" userId="" providerId="Windows Live" clId="Web-{76A11156-8439-4EEE-B83B-BEC8A2EFF9B5}" dt="2018-04-30T20:18:32.443" v="3"/>
      <pc:docMkLst>
        <pc:docMk/>
      </pc:docMkLst>
      <pc:sldChg chg="modSp">
        <pc:chgData name="Guest User" userId="" providerId="Windows Live" clId="Web-{76A11156-8439-4EEE-B83B-BEC8A2EFF9B5}" dt="2018-04-30T20:18:32.443" v="3"/>
        <pc:sldMkLst>
          <pc:docMk/>
          <pc:sldMk cId="2504794647" sldId="306"/>
        </pc:sldMkLst>
        <pc:grpChg chg="mod">
          <ac:chgData name="Guest User" userId="" providerId="Windows Live" clId="Web-{76A11156-8439-4EEE-B83B-BEC8A2EFF9B5}" dt="2018-04-30T20:13:52.297" v="2"/>
          <ac:grpSpMkLst>
            <pc:docMk/>
            <pc:sldMk cId="2504794647" sldId="306"/>
            <ac:grpSpMk id="10" creationId="{00000000-0000-0000-0000-000000000000}"/>
          </ac:grpSpMkLst>
        </pc:grpChg>
        <pc:picChg chg="mod">
          <ac:chgData name="Guest User" userId="" providerId="Windows Live" clId="Web-{76A11156-8439-4EEE-B83B-BEC8A2EFF9B5}" dt="2018-04-30T20:18:32.443" v="3"/>
          <ac:picMkLst>
            <pc:docMk/>
            <pc:sldMk cId="2504794647" sldId="306"/>
            <ac:picMk id="5" creationId="{00000000-0000-0000-0000-000000000000}"/>
          </ac:picMkLst>
        </pc:picChg>
      </pc:sldChg>
    </pc:docChg>
  </pc:docChgLst>
  <pc:docChgLst>
    <pc:chgData name="Joseph Hobbs" userId="17e3ce08-814d-44bb-8c75-291ff0a23321" providerId="ADAL" clId="{071CFC46-C12A-4AA4-9032-E0BD291CDD57}"/>
    <pc:docChg chg="undo custSel mod addSld delSld modSld">
      <pc:chgData name="Joseph Hobbs" userId="17e3ce08-814d-44bb-8c75-291ff0a23321" providerId="ADAL" clId="{071CFC46-C12A-4AA4-9032-E0BD291CDD57}" dt="2020-06-16T16:01:15.678" v="239" actId="20577"/>
      <pc:docMkLst>
        <pc:docMk/>
      </pc:docMkLst>
      <pc:sldChg chg="delSp mod">
        <pc:chgData name="Joseph Hobbs" userId="17e3ce08-814d-44bb-8c75-291ff0a23321" providerId="ADAL" clId="{071CFC46-C12A-4AA4-9032-E0BD291CDD57}" dt="2020-06-16T15:56:45.640" v="153" actId="478"/>
        <pc:sldMkLst>
          <pc:docMk/>
          <pc:sldMk cId="762970852" sldId="257"/>
        </pc:sldMkLst>
        <pc:picChg chg="del">
          <ac:chgData name="Joseph Hobbs" userId="17e3ce08-814d-44bb-8c75-291ff0a23321" providerId="ADAL" clId="{071CFC46-C12A-4AA4-9032-E0BD291CDD57}" dt="2020-06-16T15:56:45.640" v="153" actId="478"/>
          <ac:picMkLst>
            <pc:docMk/>
            <pc:sldMk cId="762970852" sldId="257"/>
            <ac:picMk id="10" creationId="{00000000-0000-0000-0000-000000000000}"/>
          </ac:picMkLst>
        </pc:picChg>
      </pc:sldChg>
      <pc:sldChg chg="modSp mod">
        <pc:chgData name="Joseph Hobbs" userId="17e3ce08-814d-44bb-8c75-291ff0a23321" providerId="ADAL" clId="{071CFC46-C12A-4AA4-9032-E0BD291CDD57}" dt="2020-06-16T16:01:15.678" v="239" actId="20577"/>
        <pc:sldMkLst>
          <pc:docMk/>
          <pc:sldMk cId="437981422" sldId="281"/>
        </pc:sldMkLst>
        <pc:spChg chg="mod">
          <ac:chgData name="Joseph Hobbs" userId="17e3ce08-814d-44bb-8c75-291ff0a23321" providerId="ADAL" clId="{071CFC46-C12A-4AA4-9032-E0BD291CDD57}" dt="2020-06-16T16:01:15.678" v="239" actId="20577"/>
          <ac:spMkLst>
            <pc:docMk/>
            <pc:sldMk cId="437981422" sldId="281"/>
            <ac:spMk id="19" creationId="{00000000-0000-0000-0000-000000000000}"/>
          </ac:spMkLst>
        </pc:spChg>
      </pc:sldChg>
      <pc:sldChg chg="modSp mod">
        <pc:chgData name="Joseph Hobbs" userId="17e3ce08-814d-44bb-8c75-291ff0a23321" providerId="ADAL" clId="{071CFC46-C12A-4AA4-9032-E0BD291CDD57}" dt="2020-06-16T15:41:04.772" v="76" actId="313"/>
        <pc:sldMkLst>
          <pc:docMk/>
          <pc:sldMk cId="1889017440" sldId="302"/>
        </pc:sldMkLst>
        <pc:spChg chg="mod">
          <ac:chgData name="Joseph Hobbs" userId="17e3ce08-814d-44bb-8c75-291ff0a23321" providerId="ADAL" clId="{071CFC46-C12A-4AA4-9032-E0BD291CDD57}" dt="2020-06-16T15:41:04.772" v="76" actId="313"/>
          <ac:spMkLst>
            <pc:docMk/>
            <pc:sldMk cId="1889017440" sldId="302"/>
            <ac:spMk id="15" creationId="{00000000-0000-0000-0000-000000000000}"/>
          </ac:spMkLst>
        </pc:spChg>
      </pc:sldChg>
      <pc:sldChg chg="modSp mod">
        <pc:chgData name="Joseph Hobbs" userId="17e3ce08-814d-44bb-8c75-291ff0a23321" providerId="ADAL" clId="{071CFC46-C12A-4AA4-9032-E0BD291CDD57}" dt="2020-06-16T15:55:32.822" v="152" actId="20577"/>
        <pc:sldMkLst>
          <pc:docMk/>
          <pc:sldMk cId="445897562" sldId="305"/>
        </pc:sldMkLst>
        <pc:spChg chg="mod">
          <ac:chgData name="Joseph Hobbs" userId="17e3ce08-814d-44bb-8c75-291ff0a23321" providerId="ADAL" clId="{071CFC46-C12A-4AA4-9032-E0BD291CDD57}" dt="2020-06-16T15:55:32.822" v="152" actId="20577"/>
          <ac:spMkLst>
            <pc:docMk/>
            <pc:sldMk cId="445897562" sldId="305"/>
            <ac:spMk id="11" creationId="{00000000-0000-0000-0000-000000000000}"/>
          </ac:spMkLst>
        </pc:spChg>
      </pc:sldChg>
      <pc:sldChg chg="addSp delSp modSp new mod modTransition setBg">
        <pc:chgData name="Joseph Hobbs" userId="17e3ce08-814d-44bb-8c75-291ff0a23321" providerId="ADAL" clId="{071CFC46-C12A-4AA4-9032-E0BD291CDD57}" dt="2020-06-16T15:54:50.127" v="132" actId="20577"/>
        <pc:sldMkLst>
          <pc:docMk/>
          <pc:sldMk cId="4160094593" sldId="312"/>
        </pc:sldMkLst>
        <pc:spChg chg="del">
          <ac:chgData name="Joseph Hobbs" userId="17e3ce08-814d-44bb-8c75-291ff0a23321" providerId="ADAL" clId="{071CFC46-C12A-4AA4-9032-E0BD291CDD57}" dt="2020-06-16T15:54:19.335" v="115"/>
          <ac:spMkLst>
            <pc:docMk/>
            <pc:sldMk cId="4160094593" sldId="312"/>
            <ac:spMk id="2" creationId="{B2B6AE71-5522-46F3-9081-4155D1D5C9FB}"/>
          </ac:spMkLst>
        </pc:spChg>
        <pc:spChg chg="del">
          <ac:chgData name="Joseph Hobbs" userId="17e3ce08-814d-44bb-8c75-291ff0a23321" providerId="ADAL" clId="{071CFC46-C12A-4AA4-9032-E0BD291CDD57}" dt="2020-06-16T15:54:19.335" v="115"/>
          <ac:spMkLst>
            <pc:docMk/>
            <pc:sldMk cId="4160094593" sldId="312"/>
            <ac:spMk id="3" creationId="{60D7BD64-ACD1-45B0-BD2D-7DC7D84ED246}"/>
          </ac:spMkLst>
        </pc:spChg>
        <pc:spChg chg="del">
          <ac:chgData name="Joseph Hobbs" userId="17e3ce08-814d-44bb-8c75-291ff0a23321" providerId="ADAL" clId="{071CFC46-C12A-4AA4-9032-E0BD291CDD57}" dt="2020-06-16T15:54:19.335" v="115"/>
          <ac:spMkLst>
            <pc:docMk/>
            <pc:sldMk cId="4160094593" sldId="312"/>
            <ac:spMk id="4" creationId="{7BBA0E97-963E-400D-8AD0-D911EB6A5582}"/>
          </ac:spMkLst>
        </pc:spChg>
        <pc:spChg chg="mod">
          <ac:chgData name="Joseph Hobbs" userId="17e3ce08-814d-44bb-8c75-291ff0a23321" providerId="ADAL" clId="{071CFC46-C12A-4AA4-9032-E0BD291CDD57}" dt="2020-06-16T15:54:39.084" v="124" actId="26606"/>
          <ac:spMkLst>
            <pc:docMk/>
            <pc:sldMk cId="4160094593" sldId="312"/>
            <ac:spMk id="5" creationId="{76A7A153-09A8-4A6C-ADF6-13B6ADDB5BDE}"/>
          </ac:spMkLst>
        </pc:spChg>
        <pc:spChg chg="mod">
          <ac:chgData name="Joseph Hobbs" userId="17e3ce08-814d-44bb-8c75-291ff0a23321" providerId="ADAL" clId="{071CFC46-C12A-4AA4-9032-E0BD291CDD57}" dt="2020-06-16T15:54:39.084" v="124" actId="26606"/>
          <ac:spMkLst>
            <pc:docMk/>
            <pc:sldMk cId="4160094593" sldId="312"/>
            <ac:spMk id="6" creationId="{15111199-2DD4-47D4-9D96-D4AFB3A420DF}"/>
          </ac:spMkLst>
        </pc:spChg>
        <pc:spChg chg="add del mod">
          <ac:chgData name="Joseph Hobbs" userId="17e3ce08-814d-44bb-8c75-291ff0a23321" providerId="ADAL" clId="{071CFC46-C12A-4AA4-9032-E0BD291CDD57}" dt="2020-06-16T15:54:28.734" v="116"/>
          <ac:spMkLst>
            <pc:docMk/>
            <pc:sldMk cId="4160094593" sldId="312"/>
            <ac:spMk id="7" creationId="{EF4DE376-BE92-440C-8CAC-EDD89DAB616E}"/>
          </ac:spMkLst>
        </pc:spChg>
        <pc:spChg chg="add mod">
          <ac:chgData name="Joseph Hobbs" userId="17e3ce08-814d-44bb-8c75-291ff0a23321" providerId="ADAL" clId="{071CFC46-C12A-4AA4-9032-E0BD291CDD57}" dt="2020-06-16T15:54:50.127" v="132" actId="20577"/>
          <ac:spMkLst>
            <pc:docMk/>
            <pc:sldMk cId="4160094593" sldId="312"/>
            <ac:spMk id="8" creationId="{8EA41C69-786A-476A-9E7D-918679DA1AE2}"/>
          </ac:spMkLst>
        </pc:spChg>
        <pc:spChg chg="add mod">
          <ac:chgData name="Joseph Hobbs" userId="17e3ce08-814d-44bb-8c75-291ff0a23321" providerId="ADAL" clId="{071CFC46-C12A-4AA4-9032-E0BD291CDD57}" dt="2020-06-16T15:54:39.084" v="124" actId="26606"/>
          <ac:spMkLst>
            <pc:docMk/>
            <pc:sldMk cId="4160094593" sldId="312"/>
            <ac:spMk id="9" creationId="{C9775B40-DE87-42A4-BCEC-38F6FFD0D3ED}"/>
          </ac:spMkLst>
        </pc:spChg>
        <pc:spChg chg="add">
          <ac:chgData name="Joseph Hobbs" userId="17e3ce08-814d-44bb-8c75-291ff0a23321" providerId="ADAL" clId="{071CFC46-C12A-4AA4-9032-E0BD291CDD57}" dt="2020-06-16T15:54:39.084" v="124" actId="26606"/>
          <ac:spMkLst>
            <pc:docMk/>
            <pc:sldMk cId="4160094593" sldId="312"/>
            <ac:spMk id="14" creationId="{4522B21E-B2B9-4C72-9A71-C87EFD137480}"/>
          </ac:spMkLst>
        </pc:spChg>
        <pc:spChg chg="add">
          <ac:chgData name="Joseph Hobbs" userId="17e3ce08-814d-44bb-8c75-291ff0a23321" providerId="ADAL" clId="{071CFC46-C12A-4AA4-9032-E0BD291CDD57}" dt="2020-06-16T15:54:39.084" v="124" actId="26606"/>
          <ac:spMkLst>
            <pc:docMk/>
            <pc:sldMk cId="4160094593" sldId="312"/>
            <ac:spMk id="16" creationId="{5EB7D2A2-F448-44D4-938C-DC84CBCB3B1E}"/>
          </ac:spMkLst>
        </pc:spChg>
        <pc:spChg chg="add">
          <ac:chgData name="Joseph Hobbs" userId="17e3ce08-814d-44bb-8c75-291ff0a23321" providerId="ADAL" clId="{071CFC46-C12A-4AA4-9032-E0BD291CDD57}" dt="2020-06-16T15:54:39.084" v="124" actId="26606"/>
          <ac:spMkLst>
            <pc:docMk/>
            <pc:sldMk cId="4160094593" sldId="312"/>
            <ac:spMk id="18" creationId="{871AEA07-1E14-44B4-8E55-64EF049CD66F}"/>
          </ac:spMkLst>
        </pc:spChg>
        <pc:cxnChg chg="add">
          <ac:chgData name="Joseph Hobbs" userId="17e3ce08-814d-44bb-8c75-291ff0a23321" providerId="ADAL" clId="{071CFC46-C12A-4AA4-9032-E0BD291CDD57}" dt="2020-06-16T15:54:39.084" v="124" actId="26606"/>
          <ac:cxnSpMkLst>
            <pc:docMk/>
            <pc:sldMk cId="4160094593" sldId="312"/>
            <ac:cxnSpMk id="20" creationId="{F7C8EA93-3210-4C62-99E9-153C275E3A87}"/>
          </ac:cxnSpMkLst>
        </pc:cxnChg>
      </pc:sldChg>
      <pc:sldChg chg="addSp delSp modSp add mod setBg delDesignElem">
        <pc:chgData name="Joseph Hobbs" userId="17e3ce08-814d-44bb-8c75-291ff0a23321" providerId="ADAL" clId="{071CFC46-C12A-4AA4-9032-E0BD291CDD57}" dt="2020-06-16T15:55:12.264" v="142" actId="26606"/>
        <pc:sldMkLst>
          <pc:docMk/>
          <pc:sldMk cId="3400969475" sldId="313"/>
        </pc:sldMkLst>
        <pc:spChg chg="mod">
          <ac:chgData name="Joseph Hobbs" userId="17e3ce08-814d-44bb-8c75-291ff0a23321" providerId="ADAL" clId="{071CFC46-C12A-4AA4-9032-E0BD291CDD57}" dt="2020-06-16T15:54:59.230" v="136" actId="20577"/>
          <ac:spMkLst>
            <pc:docMk/>
            <pc:sldMk cId="3400969475" sldId="313"/>
            <ac:spMk id="8" creationId="{8EA41C69-786A-476A-9E7D-918679DA1AE2}"/>
          </ac:spMkLst>
        </pc:spChg>
        <pc:spChg chg="add">
          <ac:chgData name="Joseph Hobbs" userId="17e3ce08-814d-44bb-8c75-291ff0a23321" providerId="ADAL" clId="{071CFC46-C12A-4AA4-9032-E0BD291CDD57}" dt="2020-06-16T15:55:12.264" v="142" actId="26606"/>
          <ac:spMkLst>
            <pc:docMk/>
            <pc:sldMk cId="3400969475" sldId="313"/>
            <ac:spMk id="11" creationId="{4522B21E-B2B9-4C72-9A71-C87EFD137480}"/>
          </ac:spMkLst>
        </pc:spChg>
        <pc:spChg chg="add">
          <ac:chgData name="Joseph Hobbs" userId="17e3ce08-814d-44bb-8c75-291ff0a23321" providerId="ADAL" clId="{071CFC46-C12A-4AA4-9032-E0BD291CDD57}" dt="2020-06-16T15:55:12.264" v="142" actId="26606"/>
          <ac:spMkLst>
            <pc:docMk/>
            <pc:sldMk cId="3400969475" sldId="313"/>
            <ac:spMk id="12" creationId="{5EB7D2A2-F448-44D4-938C-DC84CBCB3B1E}"/>
          </ac:spMkLst>
        </pc:spChg>
        <pc:spChg chg="add">
          <ac:chgData name="Joseph Hobbs" userId="17e3ce08-814d-44bb-8c75-291ff0a23321" providerId="ADAL" clId="{071CFC46-C12A-4AA4-9032-E0BD291CDD57}" dt="2020-06-16T15:55:12.264" v="142" actId="26606"/>
          <ac:spMkLst>
            <pc:docMk/>
            <pc:sldMk cId="3400969475" sldId="313"/>
            <ac:spMk id="13" creationId="{871AEA07-1E14-44B4-8E55-64EF049CD66F}"/>
          </ac:spMkLst>
        </pc:spChg>
        <pc:spChg chg="del">
          <ac:chgData name="Joseph Hobbs" userId="17e3ce08-814d-44bb-8c75-291ff0a23321" providerId="ADAL" clId="{071CFC46-C12A-4AA4-9032-E0BD291CDD57}" dt="2020-06-16T15:54:56.604" v="134"/>
          <ac:spMkLst>
            <pc:docMk/>
            <pc:sldMk cId="3400969475" sldId="313"/>
            <ac:spMk id="14" creationId="{4522B21E-B2B9-4C72-9A71-C87EFD137480}"/>
          </ac:spMkLst>
        </pc:spChg>
        <pc:spChg chg="del">
          <ac:chgData name="Joseph Hobbs" userId="17e3ce08-814d-44bb-8c75-291ff0a23321" providerId="ADAL" clId="{071CFC46-C12A-4AA4-9032-E0BD291CDD57}" dt="2020-06-16T15:54:56.604" v="134"/>
          <ac:spMkLst>
            <pc:docMk/>
            <pc:sldMk cId="3400969475" sldId="313"/>
            <ac:spMk id="16" creationId="{5EB7D2A2-F448-44D4-938C-DC84CBCB3B1E}"/>
          </ac:spMkLst>
        </pc:spChg>
        <pc:spChg chg="del">
          <ac:chgData name="Joseph Hobbs" userId="17e3ce08-814d-44bb-8c75-291ff0a23321" providerId="ADAL" clId="{071CFC46-C12A-4AA4-9032-E0BD291CDD57}" dt="2020-06-16T15:54:56.604" v="134"/>
          <ac:spMkLst>
            <pc:docMk/>
            <pc:sldMk cId="3400969475" sldId="313"/>
            <ac:spMk id="18" creationId="{871AEA07-1E14-44B4-8E55-64EF049CD66F}"/>
          </ac:spMkLst>
        </pc:spChg>
        <pc:cxnChg chg="add">
          <ac:chgData name="Joseph Hobbs" userId="17e3ce08-814d-44bb-8c75-291ff0a23321" providerId="ADAL" clId="{071CFC46-C12A-4AA4-9032-E0BD291CDD57}" dt="2020-06-16T15:55:12.264" v="142" actId="26606"/>
          <ac:cxnSpMkLst>
            <pc:docMk/>
            <pc:sldMk cId="3400969475" sldId="313"/>
            <ac:cxnSpMk id="15" creationId="{F7C8EA93-3210-4C62-99E9-153C275E3A87}"/>
          </ac:cxnSpMkLst>
        </pc:cxnChg>
        <pc:cxnChg chg="del">
          <ac:chgData name="Joseph Hobbs" userId="17e3ce08-814d-44bb-8c75-291ff0a23321" providerId="ADAL" clId="{071CFC46-C12A-4AA4-9032-E0BD291CDD57}" dt="2020-06-16T15:54:56.604" v="134"/>
          <ac:cxnSpMkLst>
            <pc:docMk/>
            <pc:sldMk cId="3400969475" sldId="313"/>
            <ac:cxnSpMk id="20" creationId="{F7C8EA93-3210-4C62-99E9-153C275E3A87}"/>
          </ac:cxnSpMkLst>
        </pc:cxnChg>
      </pc:sldChg>
      <pc:sldChg chg="addSp delSp modSp add mod setBg delDesignElem">
        <pc:chgData name="Joseph Hobbs" userId="17e3ce08-814d-44bb-8c75-291ff0a23321" providerId="ADAL" clId="{071CFC46-C12A-4AA4-9032-E0BD291CDD57}" dt="2020-06-16T15:55:09.927" v="141" actId="26606"/>
        <pc:sldMkLst>
          <pc:docMk/>
          <pc:sldMk cId="3388928274" sldId="314"/>
        </pc:sldMkLst>
        <pc:spChg chg="mod">
          <ac:chgData name="Joseph Hobbs" userId="17e3ce08-814d-44bb-8c75-291ff0a23321" providerId="ADAL" clId="{071CFC46-C12A-4AA4-9032-E0BD291CDD57}" dt="2020-06-16T15:55:07.103" v="140" actId="20577"/>
          <ac:spMkLst>
            <pc:docMk/>
            <pc:sldMk cId="3388928274" sldId="314"/>
            <ac:spMk id="8" creationId="{8EA41C69-786A-476A-9E7D-918679DA1AE2}"/>
          </ac:spMkLst>
        </pc:spChg>
        <pc:spChg chg="add">
          <ac:chgData name="Joseph Hobbs" userId="17e3ce08-814d-44bb-8c75-291ff0a23321" providerId="ADAL" clId="{071CFC46-C12A-4AA4-9032-E0BD291CDD57}" dt="2020-06-16T15:55:09.927" v="141" actId="26606"/>
          <ac:spMkLst>
            <pc:docMk/>
            <pc:sldMk cId="3388928274" sldId="314"/>
            <ac:spMk id="11" creationId="{4522B21E-B2B9-4C72-9A71-C87EFD137480}"/>
          </ac:spMkLst>
        </pc:spChg>
        <pc:spChg chg="add">
          <ac:chgData name="Joseph Hobbs" userId="17e3ce08-814d-44bb-8c75-291ff0a23321" providerId="ADAL" clId="{071CFC46-C12A-4AA4-9032-E0BD291CDD57}" dt="2020-06-16T15:55:09.927" v="141" actId="26606"/>
          <ac:spMkLst>
            <pc:docMk/>
            <pc:sldMk cId="3388928274" sldId="314"/>
            <ac:spMk id="12" creationId="{5EB7D2A2-F448-44D4-938C-DC84CBCB3B1E}"/>
          </ac:spMkLst>
        </pc:spChg>
        <pc:spChg chg="add">
          <ac:chgData name="Joseph Hobbs" userId="17e3ce08-814d-44bb-8c75-291ff0a23321" providerId="ADAL" clId="{071CFC46-C12A-4AA4-9032-E0BD291CDD57}" dt="2020-06-16T15:55:09.927" v="141" actId="26606"/>
          <ac:spMkLst>
            <pc:docMk/>
            <pc:sldMk cId="3388928274" sldId="314"/>
            <ac:spMk id="13" creationId="{871AEA07-1E14-44B4-8E55-64EF049CD66F}"/>
          </ac:spMkLst>
        </pc:spChg>
        <pc:spChg chg="del">
          <ac:chgData name="Joseph Hobbs" userId="17e3ce08-814d-44bb-8c75-291ff0a23321" providerId="ADAL" clId="{071CFC46-C12A-4AA4-9032-E0BD291CDD57}" dt="2020-06-16T15:55:04.534" v="138"/>
          <ac:spMkLst>
            <pc:docMk/>
            <pc:sldMk cId="3388928274" sldId="314"/>
            <ac:spMk id="14" creationId="{4522B21E-B2B9-4C72-9A71-C87EFD137480}"/>
          </ac:spMkLst>
        </pc:spChg>
        <pc:spChg chg="del">
          <ac:chgData name="Joseph Hobbs" userId="17e3ce08-814d-44bb-8c75-291ff0a23321" providerId="ADAL" clId="{071CFC46-C12A-4AA4-9032-E0BD291CDD57}" dt="2020-06-16T15:55:04.534" v="138"/>
          <ac:spMkLst>
            <pc:docMk/>
            <pc:sldMk cId="3388928274" sldId="314"/>
            <ac:spMk id="16" creationId="{5EB7D2A2-F448-44D4-938C-DC84CBCB3B1E}"/>
          </ac:spMkLst>
        </pc:spChg>
        <pc:spChg chg="del">
          <ac:chgData name="Joseph Hobbs" userId="17e3ce08-814d-44bb-8c75-291ff0a23321" providerId="ADAL" clId="{071CFC46-C12A-4AA4-9032-E0BD291CDD57}" dt="2020-06-16T15:55:04.534" v="138"/>
          <ac:spMkLst>
            <pc:docMk/>
            <pc:sldMk cId="3388928274" sldId="314"/>
            <ac:spMk id="18" creationId="{871AEA07-1E14-44B4-8E55-64EF049CD66F}"/>
          </ac:spMkLst>
        </pc:spChg>
        <pc:cxnChg chg="add">
          <ac:chgData name="Joseph Hobbs" userId="17e3ce08-814d-44bb-8c75-291ff0a23321" providerId="ADAL" clId="{071CFC46-C12A-4AA4-9032-E0BD291CDD57}" dt="2020-06-16T15:55:09.927" v="141" actId="26606"/>
          <ac:cxnSpMkLst>
            <pc:docMk/>
            <pc:sldMk cId="3388928274" sldId="314"/>
            <ac:cxnSpMk id="15" creationId="{F7C8EA93-3210-4C62-99E9-153C275E3A87}"/>
          </ac:cxnSpMkLst>
        </pc:cxnChg>
        <pc:cxnChg chg="del">
          <ac:chgData name="Joseph Hobbs" userId="17e3ce08-814d-44bb-8c75-291ff0a23321" providerId="ADAL" clId="{071CFC46-C12A-4AA4-9032-E0BD291CDD57}" dt="2020-06-16T15:55:04.534" v="138"/>
          <ac:cxnSpMkLst>
            <pc:docMk/>
            <pc:sldMk cId="3388928274" sldId="314"/>
            <ac:cxnSpMk id="20" creationId="{F7C8EA93-3210-4C62-99E9-153C275E3A87}"/>
          </ac:cxnSpMkLst>
        </pc:cxnChg>
      </pc:sldChg>
      <pc:sldChg chg="addSp delSp add del setBg delDesignElem">
        <pc:chgData name="Joseph Hobbs" userId="17e3ce08-814d-44bb-8c75-291ff0a23321" providerId="ADAL" clId="{071CFC46-C12A-4AA4-9032-E0BD291CDD57}" dt="2020-06-16T16:00:53.210" v="218"/>
        <pc:sldMkLst>
          <pc:docMk/>
          <pc:sldMk cId="1134480123" sldId="315"/>
        </pc:sldMkLst>
        <pc:spChg chg="add del">
          <ac:chgData name="Joseph Hobbs" userId="17e3ce08-814d-44bb-8c75-291ff0a23321" providerId="ADAL" clId="{071CFC46-C12A-4AA4-9032-E0BD291CDD57}" dt="2020-06-16T16:00:53.210" v="218"/>
          <ac:spMkLst>
            <pc:docMk/>
            <pc:sldMk cId="1134480123" sldId="315"/>
            <ac:spMk id="14" creationId="{4522B21E-B2B9-4C72-9A71-C87EFD137480}"/>
          </ac:spMkLst>
        </pc:spChg>
        <pc:spChg chg="add del">
          <ac:chgData name="Joseph Hobbs" userId="17e3ce08-814d-44bb-8c75-291ff0a23321" providerId="ADAL" clId="{071CFC46-C12A-4AA4-9032-E0BD291CDD57}" dt="2020-06-16T16:00:53.210" v="218"/>
          <ac:spMkLst>
            <pc:docMk/>
            <pc:sldMk cId="1134480123" sldId="315"/>
            <ac:spMk id="16" creationId="{5EB7D2A2-F448-44D4-938C-DC84CBCB3B1E}"/>
          </ac:spMkLst>
        </pc:spChg>
        <pc:spChg chg="add del">
          <ac:chgData name="Joseph Hobbs" userId="17e3ce08-814d-44bb-8c75-291ff0a23321" providerId="ADAL" clId="{071CFC46-C12A-4AA4-9032-E0BD291CDD57}" dt="2020-06-16T16:00:53.210" v="218"/>
          <ac:spMkLst>
            <pc:docMk/>
            <pc:sldMk cId="1134480123" sldId="315"/>
            <ac:spMk id="18" creationId="{871AEA07-1E14-44B4-8E55-64EF049CD66F}"/>
          </ac:spMkLst>
        </pc:spChg>
        <pc:cxnChg chg="add del">
          <ac:chgData name="Joseph Hobbs" userId="17e3ce08-814d-44bb-8c75-291ff0a23321" providerId="ADAL" clId="{071CFC46-C12A-4AA4-9032-E0BD291CDD57}" dt="2020-06-16T16:00:53.210" v="218"/>
          <ac:cxnSpMkLst>
            <pc:docMk/>
            <pc:sldMk cId="1134480123" sldId="315"/>
            <ac:cxnSpMk id="20" creationId="{F7C8EA93-3210-4C62-99E9-153C275E3A87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A490-E35C-417C-9B47-5908BFF1D31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C89B-FD27-484C-B191-0984B242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1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2AAD32-5FAC-49F3-A8C8-824116AFE40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0599DF-E6E3-49DE-B0DC-50C3815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4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Purpose of this presentation: </a:t>
            </a:r>
            <a:r>
              <a:rPr lang="en-US" baseline="0" dirty="0"/>
              <a:t>Power BI Modeling </a:t>
            </a:r>
          </a:p>
          <a:p>
            <a:r>
              <a:rPr lang="en-US" b="1" dirty="0"/>
              <a:t>Target audience:</a:t>
            </a:r>
            <a:r>
              <a:rPr lang="en-US" b="1" baseline="0" dirty="0"/>
              <a:t> </a:t>
            </a:r>
            <a:r>
              <a:rPr lang="en-US" baseline="0" dirty="0"/>
              <a:t>Analysts, Report Builders</a:t>
            </a:r>
          </a:p>
          <a:p>
            <a:r>
              <a:rPr lang="en-US" baseline="0" dirty="0"/>
              <a:t>Updated slide 12 to show </a:t>
            </a:r>
            <a:r>
              <a:rPr lang="en-US" baseline="0" dirty="0" err="1"/>
              <a:t>Actuals_File</a:t>
            </a:r>
            <a:r>
              <a:rPr lang="en-US" baseline="0" dirty="0"/>
              <a:t> instead of </a:t>
            </a:r>
            <a:r>
              <a:rPr lang="en-US" baseline="0" dirty="0" err="1"/>
              <a:t>Actual_File</a:t>
            </a:r>
            <a:endParaRPr lang="en-US" baseline="0" dirty="0"/>
          </a:p>
          <a:p>
            <a:r>
              <a:rPr lang="en-US" baseline="0" dirty="0"/>
              <a:t>Updated images on slide 2, 12, 13, and 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3270-D5B6-4AE0-BFEC-3BB548CBA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8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9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4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1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8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33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8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5A3B7-F59D-478C-994A-F09247CB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C5F-593E-4B2F-B176-D0A843DB93E1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3E70A-2452-41CB-BEAA-24E5EF6B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FA05C-2008-4E01-8F88-FEAD226F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38940-7F85-4D0A-B16B-000F9839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93B-6C29-479D-B178-4A0A13C4C00D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C6F59-C910-404E-BBE1-795189FC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84455-8FB2-421F-9183-74BD2DD8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A9260-6806-42C5-8260-54BD514F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D9A8-F3B4-4B74-A61F-C67200136EFF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1E49B-8435-4BE9-BF1C-7921EC97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EF7CF-45D5-421C-BFAE-2C0820D8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Red Ti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3"/>
          <a:stretch/>
        </p:blipFill>
        <p:spPr>
          <a:xfrm>
            <a:off x="0" y="-27709"/>
            <a:ext cx="12382500" cy="6885709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10561" y="221672"/>
            <a:ext cx="6233021" cy="3404174"/>
          </a:xfrm>
          <a:prstGeom prst="rect">
            <a:avLst/>
          </a:prstGeom>
          <a:solidFill>
            <a:srgbClr val="F2C812">
              <a:alpha val="8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gradFill>
                <a:gsLst>
                  <a:gs pos="93162">
                    <a:srgbClr val="505050">
                      <a:lumMod val="50000"/>
                    </a:srgbClr>
                  </a:gs>
                  <a:gs pos="68000">
                    <a:srgbClr val="505050">
                      <a:lumMod val="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561" y="337271"/>
            <a:ext cx="6418924" cy="1668149"/>
          </a:xfrm>
          <a:prstGeom prst="rect">
            <a:avLst/>
          </a:prstGeom>
          <a:noFill/>
        </p:spPr>
        <p:txBody>
          <a:bodyPr wrap="square" lIns="228600" tIns="91440" rIns="228600" bIns="91440" rtlCol="0">
            <a:spAutoFit/>
          </a:bodyPr>
          <a:lstStyle/>
          <a:p>
            <a:pPr defTabSz="914099" fontAlgn="base">
              <a:lnSpc>
                <a:spcPct val="90000"/>
              </a:lnSpc>
              <a:spcAft>
                <a:spcPts val="1200"/>
              </a:spcAft>
            </a:pPr>
            <a:r>
              <a:rPr lang="en-US" sz="24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Advanced</a:t>
            </a:r>
          </a:p>
          <a:p>
            <a:pPr defTabSz="914099" fontAlgn="base">
              <a:lnSpc>
                <a:spcPct val="90000"/>
              </a:lnSpc>
              <a:spcAft>
                <a:spcPts val="1200"/>
              </a:spcAft>
            </a:pPr>
            <a:r>
              <a:rPr lang="en-US" sz="3600" baseline="0" dirty="0">
                <a:gradFill>
                  <a:gsLst>
                    <a:gs pos="93162">
                      <a:srgbClr val="505050">
                        <a:lumMod val="50000"/>
                      </a:srgbClr>
                    </a:gs>
                    <a:gs pos="68000">
                      <a:srgbClr val="505050">
                        <a:lumMod val="50000"/>
                      </a:srgbClr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Shape Your Data into a Data Model with M</a:t>
            </a:r>
            <a:endParaRPr lang="en-US" sz="3600" dirty="0">
              <a:gradFill>
                <a:gsLst>
                  <a:gs pos="93162">
                    <a:srgbClr val="505050">
                      <a:lumMod val="50000"/>
                    </a:srgbClr>
                  </a:gs>
                  <a:gs pos="68000">
                    <a:srgbClr val="505050">
                      <a:lumMod val="50000"/>
                    </a:srgbClr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95208" y="2220900"/>
            <a:ext cx="6063726" cy="994420"/>
          </a:xfrm>
          <a:prstGeom prst="rect">
            <a:avLst/>
          </a:prstGeom>
        </p:spPr>
        <p:txBody>
          <a:bodyPr lIns="182880" tIns="146304" rIns="182880" bIns="146304"/>
          <a:lstStyle>
            <a:lvl1pPr marL="0" indent="0" algn="l">
              <a:lnSpc>
                <a:spcPct val="90000"/>
              </a:lnSpc>
              <a:buNone/>
              <a:defRPr sz="2157" baseline="0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1329E-DD53-4AC2-8F76-3074623A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BFC0-7853-4572-BBA7-E34F7B5FA573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19232-1A2A-4220-BF78-F8D876CD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43946-BF31-47C2-B177-74179C7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F648F-CBC3-456C-8662-7C906835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2B87-3103-4638-A62D-1AF62D9E73BA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A5FC6-4D3D-4072-8FFB-A46EAFB3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3FC79-9AA4-45F6-8814-22FBEDE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602D58-C696-4640-9B0A-AC3F742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32D-942A-4E47-86AD-F799EF5E5583}" type="datetime1">
              <a:rPr lang="en-US" smtClean="0"/>
              <a:t>6/16/2020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3B140F-1F20-4A83-A982-49B1AE4E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E6A14C-2FCB-4EA0-AFE4-285E2BD6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9147FA2-911B-4AC3-BFE9-5911359D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1F69-18F3-42AB-BDE3-9B9D7E2F20CC}" type="datetime1">
              <a:rPr lang="en-US" smtClean="0"/>
              <a:t>6/16/2020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2E133F3-8C73-46B8-BAE5-E3D74893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C092D4-550D-4265-9604-67B9A0EE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7AAA77-7130-427E-AD69-1B3C2D1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951-A600-41E2-A95D-9DDF886944CC}" type="datetime1">
              <a:rPr lang="en-US" smtClean="0"/>
              <a:t>6/16/2020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820EC7-DB27-425B-8776-2EF07D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F07E47-1C23-4816-A37F-D37F0D2A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885A7-F51A-4CA9-AA84-0ABF3C17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BA7D-37D2-4F68-A474-04008C7E581C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6F1C-C4AC-4426-9C48-D2E1B853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FE26-F464-4EAA-A4AF-FF4A700C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3D935F-069A-499D-AB98-C682B2FE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D91E-DDEA-4780-875E-13DB11EFCA91}" type="datetime1">
              <a:rPr lang="en-US" smtClean="0"/>
              <a:t>6/16/2020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FBA493-C2A1-49BE-9ADD-A430913A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45F20B-E325-4D9F-80DE-27E9D718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AB7C1B-1790-4A23-B3F6-A4B37129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EA86-D3DA-4CDE-BB12-DA18B327EA82}" type="datetime1">
              <a:rPr lang="en-US" smtClean="0"/>
              <a:t>6/16/2020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0BE2B-B89F-46FD-B3B0-04C8E73F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C5EFDE-D9AD-4D32-9F42-74337B76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5010-9A42-4324-A832-143424479DDF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0A624DAA-0B5E-41BA-9834-382360E8A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4315"/>
            <a:ext cx="4114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0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76" y="0"/>
            <a:ext cx="1310624" cy="4061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74812" y="3244334"/>
            <a:ext cx="230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" y="274320"/>
            <a:ext cx="5299456" cy="298094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273536" y="274318"/>
            <a:ext cx="5303520" cy="6181344"/>
            <a:chOff x="6032902" y="3412977"/>
            <a:chExt cx="5163553" cy="908892"/>
          </a:xfrm>
        </p:grpSpPr>
        <p:sp>
          <p:nvSpPr>
            <p:cNvPr id="11" name="TextBox 10"/>
            <p:cNvSpPr txBox="1"/>
            <p:nvPr/>
          </p:nvSpPr>
          <p:spPr>
            <a:xfrm>
              <a:off x="6032902" y="3412977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To Create a Header which combines the first three rows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Transform</a:t>
              </a:r>
              <a:r>
                <a:rPr lang="en-US" sz="1400" dirty="0">
                  <a:latin typeface="+mj-lt"/>
                </a:rPr>
                <a:t> &gt; </a:t>
              </a:r>
              <a:r>
                <a:rPr lang="en-US" sz="1400" b="1" dirty="0">
                  <a:latin typeface="+mj-lt"/>
                </a:rPr>
                <a:t>Transpose</a:t>
              </a:r>
              <a:endParaRPr lang="en-US" sz="1400" dirty="0">
                <a:latin typeface="+mj-lt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Add Column &gt;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b="1" dirty="0">
                  <a:latin typeface="+mj-lt"/>
                </a:rPr>
                <a:t>Custom Column</a:t>
              </a:r>
              <a:r>
                <a:rPr lang="en-US" sz="1400" dirty="0">
                  <a:latin typeface="+mj-lt"/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Add Column </a:t>
              </a:r>
              <a:r>
                <a:rPr lang="en-US" sz="1400" dirty="0"/>
                <a:t>to combine month and year into a date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b="1" dirty="0"/>
                <a:t>Add Column &gt; Custom Column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Name = “Budget Month”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Formula = </a:t>
              </a:r>
              <a:r>
                <a:rPr lang="en-US" sz="1400" i="1" dirty="0">
                  <a:latin typeface="+mj-lt"/>
                </a:rPr>
                <a:t>try </a:t>
              </a:r>
              <a:r>
                <a:rPr lang="en-US" sz="1400" i="1" dirty="0" err="1">
                  <a:latin typeface="+mj-lt"/>
                </a:rPr>
                <a:t>Date.From</a:t>
              </a:r>
              <a:r>
                <a:rPr lang="en-US" sz="1400" i="1" dirty="0">
                  <a:latin typeface="+mj-lt"/>
                </a:rPr>
                <a:t> ([Column3] &amp; [Column2]) otherwise null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Add Column </a:t>
              </a:r>
              <a:r>
                <a:rPr lang="en-US" sz="1400" dirty="0"/>
                <a:t>to combine Month and Scenario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b="1" dirty="0"/>
                <a:t>Add Column &gt; Custom Column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Name = “</a:t>
              </a:r>
              <a:r>
                <a:rPr lang="en-US" sz="1400" i="1" dirty="0" err="1"/>
                <a:t>FullyCombinedHeader</a:t>
              </a:r>
              <a:r>
                <a:rPr lang="en-US" sz="1400" dirty="0"/>
                <a:t>”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Formula = </a:t>
              </a:r>
              <a:r>
                <a:rPr lang="en-US" sz="1400" i="1" dirty="0">
                  <a:latin typeface="+mj-lt"/>
                </a:rPr>
                <a:t>if </a:t>
              </a:r>
              <a:r>
                <a:rPr lang="en-US" sz="1400" i="1" dirty="0" err="1">
                  <a:latin typeface="+mj-lt"/>
                </a:rPr>
                <a:t>Text.Length</a:t>
              </a:r>
              <a:r>
                <a:rPr lang="en-US" sz="1400" i="1" dirty="0">
                  <a:latin typeface="+mj-lt"/>
                </a:rPr>
                <a:t>([Column3]) &gt; 3 then [Column3] else [Column1] &amp; "~" &amp; </a:t>
              </a:r>
              <a:r>
                <a:rPr lang="en-US" sz="1400" i="1" dirty="0" err="1">
                  <a:latin typeface="+mj-lt"/>
                </a:rPr>
                <a:t>Date.ToText</a:t>
              </a:r>
              <a:r>
                <a:rPr lang="en-US" sz="1400" i="1" dirty="0">
                  <a:latin typeface="+mj-lt"/>
                </a:rPr>
                <a:t>([Budget Month], "M/D/YYYY")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Hint: Day did not come through correctly, as it is case sensitive.  Update to “MM/</a:t>
              </a:r>
              <a:r>
                <a:rPr lang="en-US" sz="1400" dirty="0" err="1">
                  <a:latin typeface="+mj-lt"/>
                </a:rPr>
                <a:t>dd</a:t>
              </a:r>
              <a:r>
                <a:rPr lang="en-US" sz="1400" dirty="0">
                  <a:latin typeface="+mj-lt"/>
                </a:rPr>
                <a:t>/</a:t>
              </a:r>
              <a:r>
                <a:rPr lang="en-US" sz="1400" dirty="0" err="1">
                  <a:latin typeface="+mj-lt"/>
                </a:rPr>
                <a:t>yy</a:t>
              </a:r>
              <a:r>
                <a:rPr lang="en-US" sz="1400" dirty="0">
                  <a:latin typeface="+mj-lt"/>
                </a:rPr>
                <a:t>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Remove </a:t>
              </a:r>
              <a:r>
                <a:rPr lang="en-US" sz="1400" dirty="0">
                  <a:latin typeface="+mj-lt"/>
                </a:rPr>
                <a:t>all columns except for [</a:t>
              </a:r>
              <a:r>
                <a:rPr lang="en-US" sz="1400" dirty="0" err="1">
                  <a:latin typeface="+mj-lt"/>
                </a:rPr>
                <a:t>FullyCombinedHeader</a:t>
              </a:r>
              <a:r>
                <a:rPr lang="en-US" sz="1400" dirty="0">
                  <a:latin typeface="+mj-lt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Transform</a:t>
              </a:r>
              <a:r>
                <a:rPr lang="en-US" sz="1400" dirty="0">
                  <a:latin typeface="+mj-lt"/>
                </a:rPr>
                <a:t> &gt; </a:t>
              </a:r>
              <a:r>
                <a:rPr lang="en-US" sz="1400" b="1" dirty="0">
                  <a:latin typeface="+mj-lt"/>
                </a:rPr>
                <a:t>Transpose</a:t>
              </a:r>
              <a:r>
                <a:rPr lang="en-US" sz="1400" dirty="0">
                  <a:latin typeface="+mj-lt"/>
                </a:rPr>
                <a:t> to transpose back to wide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6032902" y="3460035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19" name="TextBox 18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400" dirty="0">
                <a:ln w="0"/>
              </a:endParaRPr>
            </a:p>
            <a:p>
              <a:endParaRPr lang="en-US" sz="800" dirty="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400" dirty="0">
                <a:ln w="0"/>
              </a:endParaRPr>
            </a:p>
            <a:p>
              <a:endParaRPr lang="en-US" sz="1400" dirty="0">
                <a:ln w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ln w="0"/>
              </a:endParaRPr>
            </a:p>
            <a:p>
              <a:endParaRPr lang="en-US" sz="1400" dirty="0">
                <a:ln w="0"/>
              </a:endParaRPr>
            </a:p>
            <a:p>
              <a:endParaRPr lang="en-US" sz="1400" dirty="0">
                <a:ln w="0"/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552-3F23-4143-AA65-3F050F6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299456" cy="298094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1" name="TextBox 10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To Append the new header row to the data to create the new wide data table with a single header row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Append</a:t>
              </a:r>
              <a:r>
                <a:rPr lang="en-US" sz="1400" dirty="0"/>
                <a:t> query </a:t>
              </a:r>
              <a:r>
                <a:rPr lang="en-US" sz="1400" i="1" dirty="0" err="1"/>
                <a:t>BudgetFact_Data</a:t>
              </a:r>
              <a:r>
                <a:rPr lang="en-US" sz="1400" i="1" dirty="0"/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Use First Row as Header </a:t>
              </a:r>
              <a:r>
                <a:rPr lang="en-US" sz="1400" dirty="0"/>
                <a:t>to promote the newly fixed header row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</a:rPr>
                <a:t>Remove Rows</a:t>
              </a:r>
              <a:r>
                <a:rPr lang="en-US" sz="1400" dirty="0">
                  <a:ln w="0"/>
                </a:rPr>
                <a:t> &gt;</a:t>
              </a:r>
              <a:r>
                <a:rPr lang="en-US" sz="1400" b="1" dirty="0">
                  <a:ln w="0"/>
                </a:rPr>
                <a:t> Remove Top Rows</a:t>
              </a:r>
              <a:r>
                <a:rPr lang="en-US" sz="1400" dirty="0">
                  <a:ln w="0"/>
                </a:rPr>
                <a:t>, enter </a:t>
              </a:r>
              <a:r>
                <a:rPr lang="en-US" sz="1400" b="1" dirty="0">
                  <a:ln w="0"/>
                </a:rPr>
                <a:t>3</a:t>
              </a:r>
              <a:r>
                <a:rPr lang="en-US" sz="1400" dirty="0">
                  <a:ln w="0"/>
                </a:rPr>
                <a:t> (to remove the first 3 rows – the old header rows)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6032902" y="3455276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19" name="TextBox 18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5ECB1-36DF-4EA6-9EC5-5E19C3FD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299456" cy="298094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63639" y="274320"/>
            <a:ext cx="5303520" cy="6181344"/>
            <a:chOff x="6032902" y="3408218"/>
            <a:chExt cx="5163553" cy="908892"/>
          </a:xfrm>
        </p:grpSpPr>
        <p:sp>
          <p:nvSpPr>
            <p:cNvPr id="12" name="TextBox 11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Create the Budget Fact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Highlight</a:t>
              </a:r>
              <a:r>
                <a:rPr lang="en-US" sz="1400" dirty="0">
                  <a:latin typeface="+mj-lt"/>
                </a:rPr>
                <a:t> [Category] and [Segment] and </a:t>
              </a:r>
              <a:r>
                <a:rPr lang="en-US" sz="1400" b="1" dirty="0">
                  <a:latin typeface="+mj-lt"/>
                </a:rPr>
                <a:t>Transform</a:t>
              </a:r>
              <a:r>
                <a:rPr lang="en-US" sz="1400" dirty="0">
                  <a:latin typeface="+mj-lt"/>
                </a:rPr>
                <a:t> &gt; </a:t>
              </a:r>
              <a:r>
                <a:rPr lang="en-US" sz="1400" b="1" dirty="0">
                  <a:latin typeface="+mj-lt"/>
                </a:rPr>
                <a:t>Unpivot Other Columns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Highlight </a:t>
              </a:r>
              <a:r>
                <a:rPr lang="en-US" sz="1400" dirty="0">
                  <a:latin typeface="+mj-lt"/>
                </a:rPr>
                <a:t>[Attribute] and navigate to Home &gt; Split Column &gt; By Delimiter &gt; </a:t>
              </a:r>
              <a:r>
                <a:rPr lang="en-US" sz="1400" b="1" dirty="0">
                  <a:latin typeface="+mj-lt"/>
                </a:rPr>
                <a:t>“~”</a:t>
              </a:r>
              <a:endParaRPr lang="en-US" sz="1400" dirty="0">
                <a:latin typeface="+mj-lt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Rename: </a:t>
              </a:r>
              <a:r>
                <a:rPr lang="en-US" sz="1400" dirty="0">
                  <a:latin typeface="+mj-lt"/>
                </a:rPr>
                <a:t>[Attribute.1] = “Scenario”, [Attribute.2] = “Date”, [Value] = “Budget Amount”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Change </a:t>
              </a:r>
              <a:r>
                <a:rPr lang="en-US" sz="1400" dirty="0">
                  <a:latin typeface="+mj-lt"/>
                </a:rPr>
                <a:t>the Data Types: [Budget Amount] = Fixed Decimal, [Date] = Date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032902" y="3455542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19" name="TextBox 18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FAD8-565B-47E1-A1E8-CED5B6A2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299456" cy="2980944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1" name="TextBox 10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>
                  <a:ln w="0"/>
                </a:rPr>
                <a:t>Objective: Merge the queries together to create the final Budget Fact table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atin typeface="+mj-lt"/>
                </a:rPr>
                <a:t>Home &gt; </a:t>
              </a:r>
              <a:r>
                <a:rPr lang="en-US" sz="1400" b="1" dirty="0">
                  <a:latin typeface="+mj-lt"/>
                </a:rPr>
                <a:t>Merge Queries </a:t>
              </a:r>
              <a:r>
                <a:rPr lang="en-US" sz="1400" dirty="0">
                  <a:latin typeface="+mj-lt"/>
                </a:rPr>
                <a:t>&gt; Select </a:t>
              </a:r>
              <a:r>
                <a:rPr lang="en-US" sz="1400" dirty="0" err="1">
                  <a:latin typeface="+mj-lt"/>
                </a:rPr>
                <a:t>CatSegDim</a:t>
              </a:r>
              <a:endParaRPr lang="en-US" sz="1400" dirty="0">
                <a:latin typeface="+mj-lt"/>
              </a:endParaRP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From the </a:t>
              </a:r>
              <a:r>
                <a:rPr lang="en-US" sz="1400" dirty="0" err="1">
                  <a:latin typeface="+mj-lt"/>
                </a:rPr>
                <a:t>CatSegDim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b="1" dirty="0">
                  <a:latin typeface="+mj-lt"/>
                </a:rPr>
                <a:t>highlight </a:t>
              </a:r>
              <a:r>
                <a:rPr lang="en-US" sz="1400" dirty="0">
                  <a:latin typeface="+mj-lt"/>
                </a:rPr>
                <a:t>both [Category] and [Segment] 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Go back up to </a:t>
              </a:r>
              <a:r>
                <a:rPr lang="en-US" sz="1400" dirty="0" err="1">
                  <a:latin typeface="+mj-lt"/>
                </a:rPr>
                <a:t>BudgetFact</a:t>
              </a:r>
              <a:r>
                <a:rPr lang="en-US" sz="1400" dirty="0">
                  <a:latin typeface="+mj-lt"/>
                </a:rPr>
                <a:t>, </a:t>
              </a:r>
              <a:r>
                <a:rPr lang="en-US" sz="1400" b="1" dirty="0">
                  <a:latin typeface="+mj-lt"/>
                </a:rPr>
                <a:t>highlight </a:t>
              </a:r>
              <a:r>
                <a:rPr lang="en-US" sz="1400" dirty="0">
                  <a:latin typeface="+mj-lt"/>
                </a:rPr>
                <a:t>both [Category] and [Segment] 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Show the Join Kinds available, and leave “Left Outer”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b="1" dirty="0">
                  <a:latin typeface="+mj-lt"/>
                </a:rPr>
                <a:t>Expand </a:t>
              </a:r>
              <a:r>
                <a:rPr lang="en-US" sz="1400" dirty="0">
                  <a:latin typeface="+mj-lt"/>
                </a:rPr>
                <a:t>[</a:t>
              </a:r>
              <a:r>
                <a:rPr lang="en-US" sz="1400" dirty="0" err="1">
                  <a:latin typeface="+mj-lt"/>
                </a:rPr>
                <a:t>NewColumn</a:t>
              </a:r>
              <a:r>
                <a:rPr lang="en-US" sz="1400" dirty="0">
                  <a:latin typeface="+mj-lt"/>
                </a:rPr>
                <a:t>] &gt; </a:t>
              </a:r>
              <a:r>
                <a:rPr lang="en-US" sz="1400" b="1" dirty="0">
                  <a:latin typeface="+mj-lt"/>
                </a:rPr>
                <a:t>Select </a:t>
              </a:r>
              <a:r>
                <a:rPr lang="en-US" sz="1400" dirty="0">
                  <a:latin typeface="+mj-lt"/>
                </a:rPr>
                <a:t>“</a:t>
              </a:r>
              <a:r>
                <a:rPr lang="en-US" sz="1400" dirty="0" err="1">
                  <a:latin typeface="+mj-lt"/>
                </a:rPr>
                <a:t>CatSegID</a:t>
              </a:r>
              <a:r>
                <a:rPr lang="en-US" sz="1400" dirty="0">
                  <a:latin typeface="+mj-lt"/>
                </a:rPr>
                <a:t>” and </a:t>
              </a:r>
              <a:r>
                <a:rPr lang="en-US" sz="1400" b="1" dirty="0">
                  <a:latin typeface="+mj-lt"/>
                </a:rPr>
                <a:t>deselect “</a:t>
              </a:r>
              <a:r>
                <a:rPr lang="en-US" sz="1400" dirty="0">
                  <a:latin typeface="+mj-lt"/>
                </a:rPr>
                <a:t>Use Original column name as prefix”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Remove</a:t>
              </a:r>
              <a:r>
                <a:rPr lang="en-US" sz="1400" dirty="0">
                  <a:latin typeface="+mj-lt"/>
                </a:rPr>
                <a:t>: [Category], [Segment]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Reorder: </a:t>
              </a:r>
              <a:r>
                <a:rPr lang="en-US" sz="1400" dirty="0">
                  <a:latin typeface="+mj-lt"/>
                </a:rPr>
                <a:t>[</a:t>
              </a:r>
              <a:r>
                <a:rPr lang="en-US" sz="1400" dirty="0" err="1">
                  <a:latin typeface="+mj-lt"/>
                </a:rPr>
                <a:t>CatSegID</a:t>
              </a:r>
              <a:r>
                <a:rPr lang="en-US" sz="1400" dirty="0">
                  <a:latin typeface="+mj-lt"/>
                </a:rPr>
                <a:t>]</a:t>
              </a:r>
              <a:r>
                <a:rPr lang="en-US" sz="1400" b="1" dirty="0">
                  <a:latin typeface="+mj-lt"/>
                </a:rPr>
                <a:t>,</a:t>
              </a:r>
              <a:r>
                <a:rPr lang="en-US" sz="1400" dirty="0">
                  <a:latin typeface="+mj-lt"/>
                </a:rPr>
                <a:t> [Scenario], [Date], [Budget Amount]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Disable </a:t>
              </a:r>
              <a:r>
                <a:rPr lang="en-US" sz="1400" dirty="0">
                  <a:latin typeface="+mj-lt"/>
                </a:rPr>
                <a:t>the load of </a:t>
              </a:r>
              <a:r>
                <a:rPr lang="en-US" sz="1400" dirty="0" err="1">
                  <a:latin typeface="+mj-lt"/>
                </a:rPr>
                <a:t>BudgetFact_Data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6032902" y="3455276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19" name="TextBox 18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A22C-7631-4821-B500-5FEA405C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0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EA41C69-786A-476A-9E7D-918679DA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 4 Lab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775B40-DE87-42A4-BCEC-38F6FFD0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A153-09A8-4A6C-ADF6-13B6ADDB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2017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1199-2DD4-47D4-9D96-D4AFB3A4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0BD46E-F84C-4B93-BB99-7A8A2A06442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880" y="274320"/>
            <a:ext cx="5303520" cy="6181344"/>
            <a:chOff x="6032902" y="3408218"/>
            <a:chExt cx="5163553" cy="908892"/>
          </a:xfrm>
        </p:grpSpPr>
        <p:sp>
          <p:nvSpPr>
            <p:cNvPr id="19" name="TextBox 18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Update file paths to use dynamic variables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atin typeface="+mj-lt"/>
                </a:rPr>
                <a:t>From the Home Ribbon &gt; Manage Parameters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Create</a:t>
              </a:r>
              <a:r>
                <a:rPr lang="en-US" sz="1400" dirty="0">
                  <a:latin typeface="+mj-lt"/>
                </a:rPr>
                <a:t> a new Parameter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Parameter Name:  Path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Type: Text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Current Value = </a:t>
              </a:r>
              <a:r>
                <a:rPr lang="en-US" sz="1400" dirty="0"/>
                <a:t>Where you have your data file, i.e.</a:t>
              </a:r>
              <a:br>
                <a:rPr lang="en-US" sz="1400" dirty="0"/>
              </a:br>
              <a:r>
                <a:rPr lang="en-US" sz="1400" dirty="0"/>
                <a:t>C</a:t>
              </a:r>
              <a:r>
                <a:rPr lang="en-US" sz="1400" dirty="0">
                  <a:latin typeface="+mj-lt"/>
                </a:rPr>
                <a:t>:\Power </a:t>
              </a:r>
              <a:r>
                <a:rPr lang="en-US" sz="1400" dirty="0" err="1">
                  <a:latin typeface="+mj-lt"/>
                </a:rPr>
                <a:t>BI_Adv_M</a:t>
              </a:r>
              <a:r>
                <a:rPr lang="en-US" sz="1400" dirty="0">
                  <a:latin typeface="+mj-lt"/>
                </a:rPr>
                <a:t>\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Create </a:t>
              </a:r>
              <a:r>
                <a:rPr lang="en-US" sz="1400" dirty="0">
                  <a:latin typeface="+mj-lt"/>
                </a:rPr>
                <a:t>a new Parameter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Parameter Name:  </a:t>
              </a:r>
              <a:r>
                <a:rPr lang="en-US" sz="1400" dirty="0" err="1">
                  <a:latin typeface="+mj-lt"/>
                </a:rPr>
                <a:t>Actuals_File</a:t>
              </a:r>
              <a:endParaRPr lang="en-US" sz="1400" dirty="0">
                <a:latin typeface="+mj-lt"/>
              </a:endParaRP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Type: Text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Current Value = VanArsdel_Actuals.xlsx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Create</a:t>
              </a:r>
              <a:r>
                <a:rPr lang="en-US" sz="1400" dirty="0">
                  <a:latin typeface="+mj-lt"/>
                </a:rPr>
                <a:t> a new Parameter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Parameter Name:  </a:t>
              </a:r>
              <a:r>
                <a:rPr lang="en-US" sz="1400" dirty="0" err="1">
                  <a:latin typeface="+mj-lt"/>
                </a:rPr>
                <a:t>Budget_File</a:t>
              </a:r>
              <a:endParaRPr lang="en-US" sz="1400" dirty="0">
                <a:latin typeface="+mj-lt"/>
              </a:endParaRP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Type: Text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Current Value = VanArsdel_Budget.csv</a:t>
              </a:r>
            </a:p>
            <a:p>
              <a:pPr marL="351559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Update </a:t>
              </a:r>
              <a:r>
                <a:rPr lang="en-US" sz="1400" dirty="0">
                  <a:latin typeface="+mj-lt"/>
                </a:rPr>
                <a:t>the text files to ensure the parameter names are consistent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6032902" y="3455276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22" name="TextBox 21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1"/>
            <a:ext cx="5303519" cy="29832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D9CA94-81CE-4507-A9C1-8E7B1E83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8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6" name="TextBox 15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Create a query to validate if source is Web or Local and resolve path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Create</a:t>
              </a:r>
              <a:r>
                <a:rPr lang="en-US" sz="1400" dirty="0">
                  <a:latin typeface="+mj-lt"/>
                </a:rPr>
                <a:t> a new blank query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Query Name: “</a:t>
              </a:r>
              <a:r>
                <a:rPr lang="en-US" sz="1400" dirty="0" err="1">
                  <a:latin typeface="+mj-lt"/>
                </a:rPr>
                <a:t>Actuals_Path</a:t>
              </a:r>
              <a:r>
                <a:rPr lang="en-US" sz="1400" dirty="0">
                  <a:latin typeface="+mj-lt"/>
                </a:rPr>
                <a:t>”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Text as shown in slide (white box)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Update </a:t>
              </a:r>
              <a:r>
                <a:rPr lang="en-US" sz="1400" dirty="0">
                  <a:latin typeface="+mj-lt"/>
                </a:rPr>
                <a:t>Source Applied Step to use Resolved Path =</a:t>
              </a:r>
              <a:r>
                <a:rPr lang="en-US" sz="1400" b="1" dirty="0">
                  <a:latin typeface="+mj-lt"/>
                </a:rPr>
                <a:t> “</a:t>
              </a:r>
              <a:r>
                <a:rPr lang="en-US" sz="1400" dirty="0" err="1">
                  <a:latin typeface="+mj-lt"/>
                </a:rPr>
                <a:t>Actuals_Path</a:t>
              </a:r>
              <a:r>
                <a:rPr lang="en-US" sz="1400" dirty="0">
                  <a:latin typeface="+mj-lt"/>
                </a:rPr>
                <a:t>” to the following Queries:</a:t>
              </a:r>
              <a:endParaRPr lang="en-US" sz="1400" b="1" dirty="0">
                <a:latin typeface="+mj-lt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+mj-lt"/>
                </a:rPr>
                <a:t>CampaignDim</a:t>
              </a:r>
              <a:endParaRPr lang="en-US" sz="1400" dirty="0">
                <a:latin typeface="+mj-lt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+mj-lt"/>
                </a:rPr>
                <a:t>CustomerDim</a:t>
              </a:r>
              <a:endParaRPr lang="en-US" sz="1400" dirty="0">
                <a:latin typeface="+mj-lt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>
                  <a:latin typeface="+mj-lt"/>
                </a:rPr>
                <a:t>ProductDim</a:t>
              </a:r>
              <a:endParaRPr lang="en-US" sz="1400" dirty="0">
                <a:latin typeface="+mj-lt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>
                  <a:latin typeface="+mj-lt"/>
                </a:rPr>
                <a:t>CatSegDim</a:t>
              </a:r>
              <a:endParaRPr lang="en-US" sz="1400" dirty="0">
                <a:latin typeface="+mj-lt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>
                  <a:latin typeface="+mj-lt"/>
                </a:rPr>
                <a:t>DateDim</a:t>
              </a:r>
              <a:endParaRPr lang="en-US" sz="1400" dirty="0">
                <a:latin typeface="+mj-lt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>
                  <a:latin typeface="+mj-lt"/>
                </a:rPr>
                <a:t>GeoDim</a:t>
              </a:r>
              <a:endParaRPr lang="en-US" sz="1400" dirty="0">
                <a:latin typeface="+mj-lt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>
                  <a:latin typeface="+mj-lt"/>
                </a:rPr>
                <a:t>SalesFact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032902" y="3455276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22" name="TextBox 21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1" y="274321"/>
            <a:ext cx="5303520" cy="29832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54BE1-84BF-4552-91A4-4F92400C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5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299456" cy="2980944"/>
          </a:xfrm>
          <a:prstGeom prst="rect">
            <a:avLst/>
          </a:prstGeom>
        </p:spPr>
      </p:pic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6" name="TextBox 15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032902" y="3455276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22" name="TextBox 21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EFAF9-9ACE-4EDC-B331-96DE692E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5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6" name="TextBox 15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Update CSV file paths to use dynamic variables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Create</a:t>
              </a:r>
              <a:r>
                <a:rPr lang="en-US" sz="1400" dirty="0">
                  <a:latin typeface="+mj-lt"/>
                </a:rPr>
                <a:t> a new blank query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Query Name: “</a:t>
              </a:r>
              <a:r>
                <a:rPr lang="en-US" sz="1400" dirty="0" err="1">
                  <a:latin typeface="+mj-lt"/>
                </a:rPr>
                <a:t>Budget_Path</a:t>
              </a:r>
              <a:r>
                <a:rPr lang="en-US" sz="1400" dirty="0">
                  <a:latin typeface="+mj-lt"/>
                </a:rPr>
                <a:t>”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Copy in text from Budget_Path.txt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>
                <a:latin typeface="+mj-lt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Update</a:t>
              </a:r>
              <a:r>
                <a:rPr lang="en-US" sz="1400" dirty="0">
                  <a:latin typeface="+mj-lt"/>
                </a:rPr>
                <a:t> Source Applied Step to use </a:t>
              </a:r>
              <a:r>
                <a:rPr lang="en-US" sz="1400" dirty="0" err="1">
                  <a:latin typeface="+mj-lt"/>
                </a:rPr>
                <a:t>ResolvedBudgetPath</a:t>
              </a:r>
              <a:r>
                <a:rPr lang="en-US" sz="1400" dirty="0">
                  <a:latin typeface="+mj-lt"/>
                </a:rPr>
                <a:t> = “</a:t>
              </a:r>
              <a:r>
                <a:rPr lang="en-US" sz="1400" dirty="0" err="1">
                  <a:latin typeface="+mj-lt"/>
                </a:rPr>
                <a:t>Budget_Path</a:t>
              </a:r>
              <a:r>
                <a:rPr lang="en-US" sz="1400" dirty="0">
                  <a:latin typeface="+mj-lt"/>
                </a:rPr>
                <a:t>” to the following Queries:</a:t>
              </a:r>
              <a:endParaRPr lang="en-US" sz="1400" b="1" dirty="0">
                <a:latin typeface="+mj-lt"/>
              </a:endParaRPr>
            </a:p>
            <a:p>
              <a:pPr marL="631897" lvl="1" indent="-174697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+mj-lt"/>
                </a:rPr>
                <a:t>BudgetFact</a:t>
              </a:r>
              <a:endParaRPr lang="en-US" sz="1400" dirty="0">
                <a:latin typeface="+mj-lt"/>
              </a:endParaRPr>
            </a:p>
            <a:p>
              <a:pPr marL="631897" lvl="1" indent="-174697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+mj-lt"/>
                </a:rPr>
                <a:t>BudgetFact_Data</a:t>
              </a:r>
              <a:endParaRPr lang="en-US" sz="1400" dirty="0">
                <a:latin typeface="+mj-lt"/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032902" y="3455276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19" name="TextBox 18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1" y="274321"/>
            <a:ext cx="5303520" cy="29832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5B7-069B-4BE6-89FA-7727F27A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5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299456" cy="2980944"/>
          </a:xfrm>
          <a:prstGeom prst="rect">
            <a:avLst/>
          </a:prstGeom>
        </p:spPr>
      </p:pic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636016" y="3474720"/>
            <a:ext cx="5303520" cy="2980944"/>
            <a:chOff x="658368" y="3416684"/>
            <a:chExt cx="5166360" cy="2907792"/>
          </a:xfrm>
        </p:grpSpPr>
        <p:sp>
          <p:nvSpPr>
            <p:cNvPr id="22" name="TextBox 21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02" y="274320"/>
            <a:ext cx="5299456" cy="2980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73002" y="3474720"/>
            <a:ext cx="5303520" cy="29809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Notes 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68938" y="3791132"/>
            <a:ext cx="53035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72A5E-F086-444B-B7D9-D0C4DC96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2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EA41C69-786A-476A-9E7D-918679DA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 2 Lab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775B40-DE87-42A4-BCEC-38F6FFD0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A153-09A8-4A6C-ADF6-13B6ADDB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2017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1199-2DD4-47D4-9D96-D4AFB3A4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0BD46E-F84C-4B93-BB99-7A8A2A06442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723823"/>
          </a:xfrm>
        </p:grpSpPr>
        <p:sp>
          <p:nvSpPr>
            <p:cNvPr id="9" name="TextBox 8"/>
            <p:cNvSpPr txBox="1"/>
            <p:nvPr/>
          </p:nvSpPr>
          <p:spPr>
            <a:xfrm>
              <a:off x="658368" y="3416684"/>
              <a:ext cx="5166360" cy="272382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58368" y="3708504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40" y="3474720"/>
            <a:ext cx="5303520" cy="2980944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r>
                <a:rPr lang="en-US" sz="1400" dirty="0">
                  <a:ln w="0"/>
                </a:rPr>
                <a:t>VERSION CHECK!!</a:t>
              </a:r>
            </a:p>
            <a:p>
              <a:r>
                <a:rPr lang="en-US" sz="1400" dirty="0">
                  <a:ln w="0"/>
                </a:rPr>
                <a:t>Objective: Import multiple worksheets from an Excel file in one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Get</a:t>
              </a:r>
              <a:r>
                <a:rPr lang="en-US" sz="1400" dirty="0">
                  <a:ln w="0"/>
                  <a:latin typeface="+mj-lt"/>
                </a:rPr>
                <a:t> Data &gt; from Excel </a:t>
              </a:r>
            </a:p>
            <a:p>
              <a:pPr lvl="1"/>
              <a:r>
                <a:rPr lang="en-US" sz="1400" dirty="0">
                  <a:ln w="0"/>
                  <a:latin typeface="+mj-lt"/>
                </a:rPr>
                <a:t>Navigate to where you downloaded </a:t>
              </a:r>
              <a:r>
                <a:rPr lang="en-US" sz="1400" dirty="0" err="1">
                  <a:ln w="0"/>
                  <a:latin typeface="+mj-lt"/>
                </a:rPr>
                <a:t>VanArsdel_Actuals</a:t>
              </a:r>
              <a:endParaRPr lang="en-US" sz="1400" dirty="0">
                <a:ln w="0"/>
                <a:latin typeface="+mj-lt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Select</a:t>
              </a:r>
              <a:r>
                <a:rPr lang="en-US" sz="1400" dirty="0">
                  <a:ln w="0"/>
                  <a:latin typeface="+mj-lt"/>
                </a:rPr>
                <a:t> the following Tables (All but </a:t>
              </a:r>
              <a:r>
                <a:rPr lang="en-US" sz="1400" dirty="0" err="1">
                  <a:ln w="0"/>
                  <a:latin typeface="+mj-lt"/>
                </a:rPr>
                <a:t>CustomerDim</a:t>
              </a:r>
              <a:r>
                <a:rPr lang="en-US" sz="1400" dirty="0">
                  <a:ln w="0"/>
                  <a:latin typeface="+mj-lt"/>
                </a:rPr>
                <a:t>):</a:t>
              </a: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 err="1">
                  <a:ln w="0"/>
                  <a:latin typeface="+mj-lt"/>
                </a:rPr>
                <a:t>CampaignDim</a:t>
              </a:r>
              <a:endParaRPr lang="en-US" sz="1400" dirty="0">
                <a:ln w="0"/>
                <a:latin typeface="+mj-lt"/>
              </a:endParaRP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 err="1">
                  <a:ln w="0"/>
                  <a:latin typeface="+mj-lt"/>
                </a:rPr>
                <a:t>GeoDim</a:t>
              </a:r>
              <a:endParaRPr lang="en-US" sz="1400" dirty="0">
                <a:ln w="0"/>
                <a:latin typeface="+mj-lt"/>
              </a:endParaRP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 err="1">
                  <a:ln w="0"/>
                  <a:latin typeface="+mj-lt"/>
                </a:rPr>
                <a:t>ProductDim</a:t>
              </a:r>
              <a:endParaRPr lang="en-US" sz="1400" dirty="0">
                <a:ln w="0"/>
                <a:latin typeface="+mj-lt"/>
              </a:endParaRP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 err="1">
                  <a:ln w="0"/>
                  <a:latin typeface="+mj-lt"/>
                </a:rPr>
                <a:t>DateDim</a:t>
              </a:r>
              <a:endParaRPr lang="en-US" sz="1400" dirty="0">
                <a:ln w="0"/>
                <a:latin typeface="+mj-lt"/>
              </a:endParaRP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>
                  <a:ln w="0"/>
                  <a:latin typeface="+mj-lt"/>
                </a:rPr>
                <a:t>Sales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n w="0"/>
                  <a:latin typeface="+mj-lt"/>
                </a:rPr>
                <a:t>Click ‘Transform Data’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n w="0"/>
                  <a:latin typeface="+mj-lt"/>
                </a:rPr>
                <a:t>In </a:t>
              </a:r>
              <a:r>
                <a:rPr lang="en-US" sz="1400" dirty="0" err="1">
                  <a:ln w="0"/>
                  <a:latin typeface="+mj-lt"/>
                </a:rPr>
                <a:t>GeoDim</a:t>
              </a:r>
              <a:r>
                <a:rPr lang="en-US" sz="1400" dirty="0">
                  <a:ln w="0"/>
                  <a:latin typeface="+mj-lt"/>
                </a:rPr>
                <a:t>, </a:t>
              </a:r>
              <a:r>
                <a:rPr lang="en-US" sz="1400" b="1" dirty="0">
                  <a:ln w="0"/>
                  <a:latin typeface="+mj-lt"/>
                </a:rPr>
                <a:t>change </a:t>
              </a:r>
              <a:r>
                <a:rPr lang="en-US" sz="1400" dirty="0">
                  <a:ln w="0"/>
                  <a:latin typeface="+mj-lt"/>
                </a:rPr>
                <a:t>the [ZIP] Data Type to Text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303520" cy="29832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845" y="274320"/>
            <a:ext cx="5303520" cy="29832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0080" y="3474719"/>
            <a:ext cx="5303520" cy="29809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Notes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40080" y="3743093"/>
            <a:ext cx="53035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263639" y="274320"/>
            <a:ext cx="5303521" cy="6181344"/>
            <a:chOff x="6032901" y="3408218"/>
            <a:chExt cx="5163554" cy="908892"/>
          </a:xfrm>
        </p:grpSpPr>
        <p:sp>
          <p:nvSpPr>
            <p:cNvPr id="18" name="TextBox 17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>
                  <a:ln w="0"/>
                </a:rPr>
                <a:t>Objective: Create the Product Category Dimension by extracting Categories from the </a:t>
              </a:r>
              <a:r>
                <a:rPr lang="en-US" sz="1400" dirty="0" err="1">
                  <a:ln w="0"/>
                </a:rPr>
                <a:t>ProductDim</a:t>
              </a:r>
              <a:endParaRPr lang="en-US" sz="1400" dirty="0">
                <a:ln w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n w="0"/>
                  <a:latin typeface="+mj-lt"/>
                </a:rPr>
                <a:t>From the View </a:t>
              </a:r>
              <a:r>
                <a:rPr lang="en-US" sz="1400">
                  <a:ln w="0"/>
                  <a:latin typeface="+mj-lt"/>
                </a:rPr>
                <a:t>ribbon </a:t>
              </a:r>
              <a:r>
                <a:rPr lang="en-US" sz="1400" b="1">
                  <a:ln w="0"/>
                  <a:latin typeface="+mj-lt"/>
                </a:rPr>
                <a:t>check </a:t>
              </a:r>
              <a:r>
                <a:rPr lang="en-US" sz="1400" dirty="0">
                  <a:ln w="0"/>
                  <a:latin typeface="+mj-lt"/>
                </a:rPr>
                <a:t>“Always Allow”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Duplicate</a:t>
              </a:r>
              <a:r>
                <a:rPr lang="en-US" sz="1400" dirty="0">
                  <a:ln w="0"/>
                  <a:latin typeface="+mj-lt"/>
                </a:rPr>
                <a:t> the </a:t>
              </a:r>
              <a:r>
                <a:rPr lang="en-US" sz="1400" i="1" dirty="0" err="1">
                  <a:ln w="0"/>
                  <a:latin typeface="+mj-lt"/>
                </a:rPr>
                <a:t>ProductDim</a:t>
              </a:r>
              <a:r>
                <a:rPr lang="en-US" sz="1400" dirty="0">
                  <a:ln w="0"/>
                  <a:latin typeface="+mj-lt"/>
                </a:rPr>
                <a:t> query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Highlight</a:t>
              </a:r>
              <a:r>
                <a:rPr lang="en-US" sz="1400" dirty="0">
                  <a:ln w="0"/>
                  <a:latin typeface="+mj-lt"/>
                </a:rPr>
                <a:t> [Category] and [Segment], and </a:t>
              </a:r>
              <a:r>
                <a:rPr lang="en-US" sz="1400" b="1" dirty="0">
                  <a:ln w="0"/>
                  <a:latin typeface="+mj-lt"/>
                </a:rPr>
                <a:t>Remove other columns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Highlight</a:t>
              </a:r>
              <a:r>
                <a:rPr lang="en-US" sz="1400" dirty="0">
                  <a:ln w="0"/>
                  <a:latin typeface="+mj-lt"/>
                </a:rPr>
                <a:t> [Category] and [Segment], and </a:t>
              </a:r>
              <a:r>
                <a:rPr lang="en-US" sz="1400" b="1" dirty="0">
                  <a:ln w="0"/>
                  <a:latin typeface="+mj-lt"/>
                </a:rPr>
                <a:t>Remove Duplicates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Add Column</a:t>
              </a:r>
              <a:r>
                <a:rPr lang="en-US" sz="1400" dirty="0">
                  <a:ln w="0"/>
                  <a:latin typeface="+mj-lt"/>
                </a:rPr>
                <a:t> &gt; </a:t>
              </a:r>
              <a:r>
                <a:rPr lang="en-US" sz="1400" b="1" dirty="0">
                  <a:ln w="0"/>
                  <a:latin typeface="+mj-lt"/>
                </a:rPr>
                <a:t>Add Index Column</a:t>
              </a:r>
              <a:r>
                <a:rPr lang="en-US" sz="1400" dirty="0">
                  <a:ln w="0"/>
                  <a:latin typeface="+mj-lt"/>
                </a:rPr>
                <a:t> starting at 1, with column name [</a:t>
              </a:r>
              <a:r>
                <a:rPr lang="en-US" sz="1400" dirty="0" err="1">
                  <a:ln w="0"/>
                  <a:latin typeface="+mj-lt"/>
                </a:rPr>
                <a:t>CatSegID</a:t>
              </a:r>
              <a:r>
                <a:rPr lang="en-US" sz="1400" dirty="0">
                  <a:ln w="0"/>
                  <a:latin typeface="+mj-lt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Reorder Columns: </a:t>
              </a:r>
              <a:r>
                <a:rPr lang="en-US" sz="1400" dirty="0">
                  <a:ln w="0"/>
                  <a:latin typeface="+mj-lt"/>
                </a:rPr>
                <a:t>[</a:t>
              </a:r>
              <a:r>
                <a:rPr lang="en-US" sz="1400" dirty="0" err="1">
                  <a:ln w="0"/>
                  <a:latin typeface="+mj-lt"/>
                </a:rPr>
                <a:t>CatSegID</a:t>
              </a:r>
              <a:r>
                <a:rPr lang="en-US" sz="1400" dirty="0">
                  <a:ln w="0"/>
                  <a:latin typeface="+mj-lt"/>
                </a:rPr>
                <a:t>], [Category], [Segment]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Rename </a:t>
              </a:r>
              <a:r>
                <a:rPr lang="en-US" sz="1400" dirty="0">
                  <a:ln w="0"/>
                  <a:latin typeface="+mj-lt"/>
                </a:rPr>
                <a:t>the query “</a:t>
              </a:r>
              <a:r>
                <a:rPr lang="en-US" sz="1400" dirty="0" err="1">
                  <a:ln w="0"/>
                  <a:latin typeface="+mj-lt"/>
                </a:rPr>
                <a:t>CatSegDim</a:t>
              </a:r>
              <a:r>
                <a:rPr lang="en-US" sz="1400" dirty="0">
                  <a:ln w="0"/>
                  <a:latin typeface="+mj-lt"/>
                </a:rPr>
                <a:t>”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6032901" y="3455276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303520" cy="29832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8C2DB-CA3D-42B3-A3BD-0BD93F42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7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40079" y="3474720"/>
            <a:ext cx="5303520" cy="2980944"/>
            <a:chOff x="658368" y="3416684"/>
            <a:chExt cx="5176299" cy="1877437"/>
          </a:xfrm>
        </p:grpSpPr>
        <p:sp>
          <p:nvSpPr>
            <p:cNvPr id="9" name="TextBox 8"/>
            <p:cNvSpPr txBox="1"/>
            <p:nvPr/>
          </p:nvSpPr>
          <p:spPr>
            <a:xfrm>
              <a:off x="658368" y="3416684"/>
              <a:ext cx="5166360" cy="18774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68307" y="3623399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303520" cy="298323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2" name="TextBox 11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Update the Product Category ID in the </a:t>
              </a:r>
              <a:r>
                <a:rPr lang="en-US" sz="1400" dirty="0" err="1"/>
                <a:t>ProductDim</a:t>
              </a:r>
              <a:endParaRPr lang="en-US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atin typeface="+mj-lt"/>
                </a:rPr>
                <a:t>Select the </a:t>
              </a:r>
              <a:r>
                <a:rPr lang="en-US" sz="1400" i="1" dirty="0" err="1">
                  <a:latin typeface="+mj-lt"/>
                </a:rPr>
                <a:t>ProductDim</a:t>
              </a:r>
              <a:r>
                <a:rPr lang="en-US" sz="1400" dirty="0">
                  <a:latin typeface="+mj-lt"/>
                </a:rPr>
                <a:t> query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atin typeface="+mj-lt"/>
                </a:rPr>
                <a:t>From Home Ribbon &gt; Merge Queries &gt; </a:t>
              </a:r>
              <a:r>
                <a:rPr lang="en-US" sz="1400" b="1" dirty="0">
                  <a:latin typeface="+mj-lt"/>
                </a:rPr>
                <a:t>Select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ProductDim</a:t>
              </a:r>
              <a:endParaRPr lang="en-US" sz="1400" dirty="0">
                <a:latin typeface="+mj-lt"/>
              </a:endParaRP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From </a:t>
              </a:r>
              <a:r>
                <a:rPr lang="en-US" sz="1400" i="1" dirty="0" err="1">
                  <a:latin typeface="+mj-lt"/>
                </a:rPr>
                <a:t>ProductDim</a:t>
              </a:r>
              <a:r>
                <a:rPr lang="en-US" sz="1400" dirty="0">
                  <a:latin typeface="+mj-lt"/>
                </a:rPr>
                <a:t>, </a:t>
              </a:r>
              <a:r>
                <a:rPr lang="en-US" sz="1400" b="1" dirty="0">
                  <a:latin typeface="+mj-lt"/>
                </a:rPr>
                <a:t>highligh</a:t>
              </a:r>
              <a:r>
                <a:rPr lang="en-US" sz="1400" dirty="0">
                  <a:latin typeface="+mj-lt"/>
                </a:rPr>
                <a:t>t [Category] and [Segment] 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From </a:t>
              </a:r>
              <a:r>
                <a:rPr lang="en-US" sz="1400" i="1" dirty="0" err="1">
                  <a:latin typeface="+mj-lt"/>
                </a:rPr>
                <a:t>CatSegDim</a:t>
              </a:r>
              <a:r>
                <a:rPr lang="en-US" sz="1400" dirty="0">
                  <a:latin typeface="+mj-lt"/>
                </a:rPr>
                <a:t>, </a:t>
              </a:r>
              <a:r>
                <a:rPr lang="en-US" sz="1400" b="1" dirty="0">
                  <a:latin typeface="+mj-lt"/>
                </a:rPr>
                <a:t>highlight</a:t>
              </a:r>
              <a:r>
                <a:rPr lang="en-US" sz="1400" dirty="0">
                  <a:latin typeface="+mj-lt"/>
                </a:rPr>
                <a:t> [Category] and [Segment] 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Note the Join Kinds available, and leave </a:t>
              </a:r>
              <a:r>
                <a:rPr lang="en-US" sz="1400" b="1" dirty="0">
                  <a:latin typeface="+mj-lt"/>
                </a:rPr>
                <a:t>Left Outer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b="1" dirty="0">
                  <a:latin typeface="+mj-lt"/>
                </a:rPr>
                <a:t>Expand</a:t>
              </a:r>
              <a:r>
                <a:rPr lang="en-US" sz="1400" dirty="0">
                  <a:latin typeface="+mj-lt"/>
                </a:rPr>
                <a:t> the [</a:t>
              </a:r>
              <a:r>
                <a:rPr lang="en-US" sz="1400" dirty="0" err="1">
                  <a:latin typeface="+mj-lt"/>
                </a:rPr>
                <a:t>NewColumn</a:t>
              </a:r>
              <a:r>
                <a:rPr lang="en-US" sz="1400" dirty="0">
                  <a:latin typeface="+mj-lt"/>
                </a:rPr>
                <a:t>] &gt; </a:t>
              </a:r>
              <a:r>
                <a:rPr lang="en-US" sz="1400" b="1" dirty="0">
                  <a:latin typeface="+mj-lt"/>
                </a:rPr>
                <a:t>Select</a:t>
              </a:r>
              <a:r>
                <a:rPr lang="en-US" sz="1400" dirty="0">
                  <a:latin typeface="+mj-lt"/>
                </a:rPr>
                <a:t> [</a:t>
              </a:r>
              <a:r>
                <a:rPr lang="en-US" sz="1400" dirty="0" err="1">
                  <a:latin typeface="+mj-lt"/>
                </a:rPr>
                <a:t>CatSegID</a:t>
              </a:r>
              <a:r>
                <a:rPr lang="en-US" sz="1400" dirty="0">
                  <a:latin typeface="+mj-lt"/>
                </a:rPr>
                <a:t>] and </a:t>
              </a:r>
              <a:r>
                <a:rPr lang="en-US" sz="1400" b="1" dirty="0">
                  <a:latin typeface="+mj-lt"/>
                </a:rPr>
                <a:t>deselect </a:t>
              </a:r>
              <a:r>
                <a:rPr lang="en-US" sz="1400" dirty="0">
                  <a:latin typeface="+mj-lt"/>
                </a:rPr>
                <a:t>“Use Original column name as prefix”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Remove columns:</a:t>
              </a:r>
              <a:r>
                <a:rPr lang="en-US" sz="1400" dirty="0">
                  <a:latin typeface="+mj-lt"/>
                </a:rPr>
                <a:t> [Category], [Segment], [Manufacturer ID],and [Manufacturer]. 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Hint: There is only one manufacturer name and one manufacturer ID, so we don’t need this information!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Reorder columns</a:t>
              </a:r>
              <a:r>
                <a:rPr lang="en-US" sz="1400" dirty="0">
                  <a:latin typeface="+mj-lt"/>
                </a:rPr>
                <a:t>:  [</a:t>
              </a:r>
              <a:r>
                <a:rPr lang="en-US" sz="1400" dirty="0" err="1">
                  <a:latin typeface="+mj-lt"/>
                </a:rPr>
                <a:t>ProductID</a:t>
              </a:r>
              <a:r>
                <a:rPr lang="en-US" sz="1400" dirty="0">
                  <a:latin typeface="+mj-lt"/>
                </a:rPr>
                <a:t>], [</a:t>
              </a:r>
              <a:r>
                <a:rPr lang="en-US" sz="1400" dirty="0" err="1">
                  <a:latin typeface="+mj-lt"/>
                </a:rPr>
                <a:t>CatSegID</a:t>
              </a:r>
              <a:r>
                <a:rPr lang="en-US" sz="1400" dirty="0">
                  <a:latin typeface="+mj-lt"/>
                </a:rPr>
                <a:t>], [Product], [Unit Price], [Unit Cost]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032902" y="3455579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C5D1D-E8C3-4C08-9621-41910868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2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299456" cy="2980944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36016" y="3474720"/>
            <a:ext cx="5307584" cy="2980944"/>
            <a:chOff x="654409" y="3416684"/>
            <a:chExt cx="5170319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654409" y="3416684"/>
              <a:ext cx="5166360" cy="101566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368" y="3526167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Create a First, Last, and Full Name columns based on the Email Name column.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solidFill>
                    <a:schemeClr val="tx1"/>
                  </a:solidFill>
                </a:rPr>
                <a:t>Use</a:t>
              </a:r>
              <a:r>
                <a:rPr lang="en-US" sz="1400" b="1" dirty="0">
                  <a:solidFill>
                    <a:schemeClr val="tx1"/>
                  </a:solidFill>
                </a:rPr>
                <a:t> Recent Sources </a:t>
              </a:r>
              <a:r>
                <a:rPr lang="en-US" sz="1400" dirty="0">
                  <a:solidFill>
                    <a:schemeClr val="tx1"/>
                  </a:solidFill>
                </a:rPr>
                <a:t>to get </a:t>
              </a:r>
              <a:r>
                <a:rPr lang="en-US" sz="1400" i="1" dirty="0" err="1">
                  <a:solidFill>
                    <a:schemeClr val="tx1"/>
                  </a:solidFill>
                </a:rPr>
                <a:t>CustomerDim</a:t>
              </a:r>
              <a:r>
                <a:rPr lang="en-US" sz="1400" dirty="0">
                  <a:solidFill>
                    <a:schemeClr val="tx1"/>
                  </a:solidFill>
                </a:rPr>
                <a:t> from Excel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Change the </a:t>
              </a:r>
              <a:r>
                <a:rPr lang="en-US" sz="1400" b="1" dirty="0" err="1">
                  <a:latin typeface="+mj-lt"/>
                </a:rPr>
                <a:t>ZipCode</a:t>
              </a:r>
              <a:r>
                <a:rPr lang="en-US" sz="1400" b="1">
                  <a:latin typeface="+mj-lt"/>
                </a:rPr>
                <a:t> column </a:t>
              </a:r>
              <a:r>
                <a:rPr lang="en-US" sz="1400" b="1" dirty="0">
                  <a:latin typeface="+mj-lt"/>
                </a:rPr>
                <a:t>data type to TEXT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Split</a:t>
              </a:r>
              <a:r>
                <a:rPr lang="en-US" sz="1400" dirty="0">
                  <a:latin typeface="+mj-lt"/>
                </a:rPr>
                <a:t> by Delimiter </a:t>
              </a:r>
              <a:r>
                <a:rPr lang="en-US" sz="1400" b="1" dirty="0">
                  <a:latin typeface="+mj-lt"/>
                </a:rPr>
                <a:t>Custom</a:t>
              </a:r>
              <a:r>
                <a:rPr lang="en-US" sz="1400" dirty="0">
                  <a:latin typeface="+mj-lt"/>
                </a:rPr>
                <a:t> “: “  colon space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Replace</a:t>
              </a:r>
              <a:r>
                <a:rPr lang="en-US" sz="1400" dirty="0">
                  <a:latin typeface="+mj-lt"/>
                </a:rPr>
                <a:t> to Remove ( and 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Add Column </a:t>
              </a:r>
              <a:r>
                <a:rPr lang="en-US" sz="1400" dirty="0">
                  <a:latin typeface="+mj-lt"/>
                </a:rPr>
                <a:t>to find </a:t>
              </a:r>
              <a:r>
                <a:rPr lang="en-US" sz="1400" dirty="0" err="1">
                  <a:latin typeface="+mj-lt"/>
                </a:rPr>
                <a:t>Text.PositionOf</a:t>
              </a:r>
              <a:r>
                <a:rPr lang="en-US" sz="1400" dirty="0">
                  <a:latin typeface="+mj-lt"/>
                </a:rPr>
                <a:t>() the comma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b="1" dirty="0">
                  <a:latin typeface="+mj-lt"/>
                </a:rPr>
                <a:t>Add Column &gt; Custom Column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Name = “Separator”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>
                  <a:latin typeface="+mj-lt"/>
                </a:rPr>
                <a:t>Formula = </a:t>
              </a:r>
              <a:r>
                <a:rPr lang="en-US" sz="1400" dirty="0" err="1">
                  <a:latin typeface="+mj-lt"/>
                </a:rPr>
                <a:t>Text.PositionOf</a:t>
              </a:r>
              <a:r>
                <a:rPr lang="en-US" sz="1400" dirty="0">
                  <a:latin typeface="+mj-lt"/>
                </a:rPr>
                <a:t>([Email Name.2],",")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atin typeface="+mj-lt"/>
                </a:rPr>
                <a:t>Use position of comma to split Last Name and First Name</a:t>
              </a:r>
              <a:br>
                <a:rPr lang="en-US" sz="1400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Add Columns </a:t>
              </a:r>
              <a:r>
                <a:rPr lang="en-US" sz="1400" dirty="0">
                  <a:latin typeface="+mj-lt"/>
                </a:rPr>
                <a:t>for First Name, Last Name and Full Name</a:t>
              </a:r>
              <a:br>
                <a:rPr lang="en-US" sz="1400" b="1" dirty="0">
                  <a:latin typeface="+mj-lt"/>
                </a:rPr>
              </a:br>
              <a:r>
                <a:rPr lang="en-US" sz="1400" i="1" dirty="0">
                  <a:latin typeface="+mj-lt"/>
                </a:rPr>
                <a:t>Last Name =  </a:t>
              </a:r>
              <a:r>
                <a:rPr lang="en-US" sz="1400" i="1" dirty="0" err="1">
                  <a:latin typeface="+mj-lt"/>
                </a:rPr>
                <a:t>Text.Start</a:t>
              </a:r>
              <a:r>
                <a:rPr lang="en-US" sz="1400" i="1" dirty="0">
                  <a:latin typeface="+mj-lt"/>
                </a:rPr>
                <a:t>([Email Name.2],[Separator])</a:t>
              </a:r>
              <a:br>
                <a:rPr lang="en-US" sz="1400" i="1" dirty="0">
                  <a:latin typeface="+mj-lt"/>
                </a:rPr>
              </a:br>
              <a:r>
                <a:rPr lang="en-US" sz="1400" i="1" dirty="0">
                  <a:latin typeface="+mj-lt"/>
                </a:rPr>
                <a:t>First Name = </a:t>
              </a:r>
              <a:r>
                <a:rPr lang="en-US" sz="1400" i="1" dirty="0" err="1">
                  <a:latin typeface="+mj-lt"/>
                </a:rPr>
                <a:t>Text.Range</a:t>
              </a:r>
              <a:r>
                <a:rPr lang="en-US" sz="1400" i="1" dirty="0">
                  <a:latin typeface="+mj-lt"/>
                </a:rPr>
                <a:t>([Email Name.2],[Separator]+2)</a:t>
              </a:r>
              <a:br>
                <a:rPr lang="en-US" sz="1400" i="1" dirty="0">
                  <a:latin typeface="+mj-lt"/>
                </a:rPr>
              </a:br>
              <a:r>
                <a:rPr lang="en-US" sz="1400" i="1" dirty="0">
                  <a:latin typeface="+mj-lt"/>
                </a:rPr>
                <a:t>Full Name = [First Name] &amp; " " &amp; [Last Name]</a:t>
              </a:r>
              <a:endParaRPr lang="en-US" sz="1400" b="1" i="1" dirty="0">
                <a:latin typeface="+mj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032902" y="3455541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92BC1-883C-412A-BEC1-B3E6B7B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0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EA41C69-786A-476A-9E7D-918679DA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 3 Lab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775B40-DE87-42A4-BCEC-38F6FFD0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A153-09A8-4A6C-ADF6-13B6ADDB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2017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1199-2DD4-47D4-9D96-D4AFB3A4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0BD46E-F84C-4B93-BB99-7A8A2A06442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303520" cy="298323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1" name="TextBox 10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Create the Budget Fact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Import</a:t>
              </a:r>
              <a:r>
                <a:rPr lang="en-US" sz="1400" dirty="0">
                  <a:latin typeface="+mj-lt"/>
                </a:rPr>
                <a:t> CSV document </a:t>
              </a:r>
            </a:p>
            <a:p>
              <a:r>
                <a:rPr lang="en-US" sz="1400" dirty="0">
                  <a:latin typeface="+mj-lt"/>
                </a:rPr>
                <a:t>	Navigate to where you saved VanArsdel_Budget.csv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Rename </a:t>
              </a:r>
              <a:r>
                <a:rPr lang="en-US" sz="1400" dirty="0">
                  <a:latin typeface="+mj-lt"/>
                </a:rPr>
                <a:t> query from </a:t>
              </a:r>
              <a:r>
                <a:rPr lang="en-US" sz="1400" i="1" dirty="0" err="1"/>
                <a:t>VanArsdel_Budget</a:t>
              </a:r>
              <a:r>
                <a:rPr lang="en-US" sz="1400" dirty="0"/>
                <a:t> </a:t>
              </a:r>
              <a:r>
                <a:rPr lang="en-US" sz="1400" dirty="0">
                  <a:latin typeface="+mj-lt"/>
                </a:rPr>
                <a:t>to </a:t>
              </a:r>
              <a:r>
                <a:rPr lang="en-US" sz="1400" i="1" dirty="0" err="1">
                  <a:latin typeface="+mj-lt"/>
                </a:rPr>
                <a:t>BudgetFact_Data</a:t>
              </a:r>
              <a:endParaRPr lang="en-US" sz="1400" dirty="0">
                <a:latin typeface="+mj-lt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Remove Rows</a:t>
              </a:r>
              <a:r>
                <a:rPr lang="en-US" sz="1400" dirty="0">
                  <a:ln w="0"/>
                </a:rPr>
                <a:t> &gt;</a:t>
              </a:r>
              <a:r>
                <a:rPr lang="en-US" sz="1400" b="1" dirty="0">
                  <a:ln w="0"/>
                  <a:latin typeface="+mj-lt"/>
                </a:rPr>
                <a:t> Remove Top Rows</a:t>
              </a:r>
              <a:r>
                <a:rPr lang="en-US" sz="1400" dirty="0">
                  <a:ln w="0"/>
                  <a:latin typeface="+mj-lt"/>
                </a:rPr>
                <a:t>, enter </a:t>
              </a:r>
              <a:r>
                <a:rPr lang="en-US" sz="1400" b="1" dirty="0">
                  <a:ln w="0"/>
                  <a:latin typeface="+mj-lt"/>
                </a:rPr>
                <a:t>3</a:t>
              </a:r>
              <a:r>
                <a:rPr lang="en-US" sz="1400" dirty="0">
                  <a:ln w="0"/>
                  <a:latin typeface="+mj-lt"/>
                </a:rPr>
                <a:t> (to remove the first 3 rows)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6032902" y="3454737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13" name="TextBox 12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15FA3-F957-4C1E-A0BF-B59F7439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9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4320"/>
            <a:ext cx="5299456" cy="2980944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640080" y="3474720"/>
            <a:ext cx="5303520" cy="2980944"/>
            <a:chOff x="658368" y="3416684"/>
            <a:chExt cx="5166360" cy="2907792"/>
          </a:xfrm>
        </p:grpSpPr>
        <p:sp>
          <p:nvSpPr>
            <p:cNvPr id="13" name="TextBox 12"/>
            <p:cNvSpPr txBox="1"/>
            <p:nvPr/>
          </p:nvSpPr>
          <p:spPr>
            <a:xfrm>
              <a:off x="658368" y="3416684"/>
              <a:ext cx="5166360" cy="29077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Notes </a:t>
              </a: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8368" y="3725331"/>
              <a:ext cx="5166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263640" y="274320"/>
            <a:ext cx="5303520" cy="6181344"/>
            <a:chOff x="6032902" y="3408218"/>
            <a:chExt cx="5163553" cy="908892"/>
          </a:xfrm>
        </p:grpSpPr>
        <p:sp>
          <p:nvSpPr>
            <p:cNvPr id="11" name="TextBox 10"/>
            <p:cNvSpPr txBox="1"/>
            <p:nvPr/>
          </p:nvSpPr>
          <p:spPr>
            <a:xfrm>
              <a:off x="6032902" y="3408218"/>
              <a:ext cx="5163553" cy="9088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400" dirty="0"/>
                <a:t>Objective: To Create a Header which combines the first three rows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Duplicate </a:t>
              </a:r>
              <a:r>
                <a:rPr lang="en-US" sz="1400" dirty="0">
                  <a:latin typeface="+mj-lt"/>
                </a:rPr>
                <a:t>query </a:t>
              </a:r>
              <a:r>
                <a:rPr lang="en-US" sz="1400" dirty="0" err="1">
                  <a:latin typeface="+mj-lt"/>
                </a:rPr>
                <a:t>BudgetFact_Data</a:t>
              </a:r>
              <a:r>
                <a:rPr lang="en-US" sz="1400" b="1" dirty="0">
                  <a:latin typeface="+mj-lt"/>
                </a:rPr>
                <a:t> </a:t>
              </a:r>
              <a:r>
                <a:rPr lang="en-US" sz="1400" dirty="0">
                  <a:latin typeface="+mj-lt"/>
                </a:rPr>
                <a:t>rename to “</a:t>
              </a:r>
              <a:r>
                <a:rPr lang="en-US" sz="1400" dirty="0" err="1">
                  <a:latin typeface="+mj-lt"/>
                </a:rPr>
                <a:t>BudgetFact</a:t>
              </a:r>
              <a:r>
                <a:rPr lang="en-US" sz="1400" dirty="0">
                  <a:latin typeface="+mj-lt"/>
                </a:rPr>
                <a:t>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atin typeface="+mj-lt"/>
                </a:rPr>
                <a:t>Keep Rows &gt; Keep Top Rows, </a:t>
              </a:r>
              <a:r>
                <a:rPr lang="en-US" sz="1400" dirty="0">
                  <a:latin typeface="+mj-lt"/>
                </a:rPr>
                <a:t>enter </a:t>
              </a:r>
              <a:r>
                <a:rPr lang="en-US" sz="1400" b="1" dirty="0">
                  <a:latin typeface="+mj-lt"/>
                </a:rPr>
                <a:t>3 </a:t>
              </a:r>
              <a:r>
                <a:rPr lang="en-US" sz="1400" dirty="0">
                  <a:latin typeface="+mj-lt"/>
                </a:rPr>
                <a:t>(to keep the first three rows)</a:t>
              </a:r>
              <a:endParaRPr lang="en-US" sz="1400" i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6032902" y="3455276"/>
              <a:ext cx="5163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78E7F-F090-4701-B3FF-269D7495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081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52EC54574C847AAB6A016E84E059C" ma:contentTypeVersion="12" ma:contentTypeDescription="Create a new document." ma:contentTypeScope="" ma:versionID="3c17513fbe7f7dea9351b1559199d7f0">
  <xsd:schema xmlns:xsd="http://www.w3.org/2001/XMLSchema" xmlns:xs="http://www.w3.org/2001/XMLSchema" xmlns:p="http://schemas.microsoft.com/office/2006/metadata/properties" xmlns:ns2="f22623b2-4734-4d09-9672-741c7df5908a" xmlns:ns3="7f134de0-659a-4c73-a6b9-30e8346eadf2" targetNamespace="http://schemas.microsoft.com/office/2006/metadata/properties" ma:root="true" ma:fieldsID="2aa0adb9d24f4ddf2501c06ab563f136" ns2:_="" ns3:_="">
    <xsd:import namespace="f22623b2-4734-4d09-9672-741c7df5908a"/>
    <xsd:import namespace="7f134de0-659a-4c73-a6b9-30e8346ead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23b2-4734-4d09-9672-741c7df590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34de0-659a-4c73-a6b9-30e8346ea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407DA-3240-4EF9-924B-2504EED33D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588C-4AFB-4362-8560-E36609F063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23b2-4734-4d09-9672-741c7df5908a"/>
    <ds:schemaRef ds:uri="7f134de0-659a-4c73-a6b9-30e8346ea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9086A3-3752-4845-BD61-4581707CB1D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1439</Words>
  <Application>Microsoft Office PowerPoint</Application>
  <PresentationFormat>Widescreen</PresentationFormat>
  <Paragraphs>299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Segoe UI</vt:lpstr>
      <vt:lpstr>Segoe UI Semibold</vt:lpstr>
      <vt:lpstr>Times New Roman</vt:lpstr>
      <vt:lpstr>Office Theme</vt:lpstr>
      <vt:lpstr>think-cell Slide</vt:lpstr>
      <vt:lpstr>PowerPoint Presentation</vt:lpstr>
      <vt:lpstr>Mod 2 Lab</vt:lpstr>
      <vt:lpstr>PowerPoint Presentation</vt:lpstr>
      <vt:lpstr>PowerPoint Presentation</vt:lpstr>
      <vt:lpstr>PowerPoint Presentation</vt:lpstr>
      <vt:lpstr>PowerPoint Presentation</vt:lpstr>
      <vt:lpstr>Mod 3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 4 Lab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Hobbs</dc:creator>
  <cp:lastModifiedBy>Joseph Hobbs</cp:lastModifiedBy>
  <cp:revision>1</cp:revision>
  <dcterms:created xsi:type="dcterms:W3CDTF">2020-06-16T15:55:12Z</dcterms:created>
  <dcterms:modified xsi:type="dcterms:W3CDTF">2020-06-16T16:02:08Z</dcterms:modified>
</cp:coreProperties>
</file>