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336" r:id="rId5"/>
    <p:sldId id="261" r:id="rId6"/>
    <p:sldId id="331" r:id="rId7"/>
    <p:sldId id="823" r:id="rId8"/>
    <p:sldId id="825" r:id="rId9"/>
    <p:sldId id="630" r:id="rId10"/>
    <p:sldId id="640" r:id="rId11"/>
    <p:sldId id="648" r:id="rId12"/>
    <p:sldId id="730" r:id="rId13"/>
    <p:sldId id="483" r:id="rId14"/>
    <p:sldId id="489" r:id="rId15"/>
    <p:sldId id="662" r:id="rId16"/>
    <p:sldId id="712" r:id="rId17"/>
    <p:sldId id="778" r:id="rId18"/>
    <p:sldId id="777" r:id="rId19"/>
    <p:sldId id="776" r:id="rId20"/>
    <p:sldId id="713" r:id="rId21"/>
    <p:sldId id="716" r:id="rId22"/>
    <p:sldId id="717" r:id="rId23"/>
    <p:sldId id="718" r:id="rId24"/>
    <p:sldId id="787" r:id="rId25"/>
    <p:sldId id="485" r:id="rId26"/>
    <p:sldId id="490" r:id="rId27"/>
    <p:sldId id="666" r:id="rId28"/>
    <p:sldId id="688" r:id="rId29"/>
    <p:sldId id="689" r:id="rId30"/>
    <p:sldId id="690" r:id="rId31"/>
    <p:sldId id="691" r:id="rId32"/>
    <p:sldId id="692" r:id="rId33"/>
    <p:sldId id="693" r:id="rId34"/>
    <p:sldId id="697" r:id="rId35"/>
    <p:sldId id="695" r:id="rId36"/>
    <p:sldId id="696" r:id="rId37"/>
    <p:sldId id="698" r:id="rId38"/>
    <p:sldId id="699" r:id="rId39"/>
    <p:sldId id="700" r:id="rId40"/>
    <p:sldId id="704" r:id="rId41"/>
    <p:sldId id="705" r:id="rId42"/>
    <p:sldId id="706" r:id="rId43"/>
    <p:sldId id="779" r:id="rId44"/>
    <p:sldId id="708" r:id="rId45"/>
    <p:sldId id="710" r:id="rId46"/>
    <p:sldId id="780" r:id="rId47"/>
    <p:sldId id="789" r:id="rId48"/>
    <p:sldId id="565" r:id="rId49"/>
    <p:sldId id="566" r:id="rId50"/>
    <p:sldId id="671" r:id="rId51"/>
    <p:sldId id="775" r:id="rId52"/>
    <p:sldId id="774" r:id="rId53"/>
    <p:sldId id="773" r:id="rId54"/>
    <p:sldId id="677" r:id="rId55"/>
    <p:sldId id="676" r:id="rId56"/>
    <p:sldId id="679" r:id="rId57"/>
    <p:sldId id="681" r:id="rId58"/>
    <p:sldId id="683" r:id="rId59"/>
    <p:sldId id="685" r:id="rId60"/>
    <p:sldId id="687" r:id="rId61"/>
    <p:sldId id="78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Course Introduction" id="{8F2790DD-18CF-4370-8F7F-21D4FAA5CE15}">
          <p14:sldIdLst>
            <p14:sldId id="336"/>
            <p14:sldId id="261"/>
            <p14:sldId id="331"/>
            <p14:sldId id="823"/>
            <p14:sldId id="825"/>
            <p14:sldId id="630"/>
            <p14:sldId id="640"/>
            <p14:sldId id="648"/>
            <p14:sldId id="730"/>
          </p14:sldIdLst>
        </p14:section>
        <p14:section name="05: Use DAX Iterator Functions" id="{A131AF08-79F7-4FB8-A7D9-C59F426D3DA8}">
          <p14:sldIdLst>
            <p14:sldId id="483"/>
            <p14:sldId id="489"/>
            <p14:sldId id="662"/>
            <p14:sldId id="712"/>
            <p14:sldId id="778"/>
            <p14:sldId id="777"/>
            <p14:sldId id="776"/>
            <p14:sldId id="713"/>
            <p14:sldId id="716"/>
            <p14:sldId id="717"/>
            <p14:sldId id="718"/>
            <p14:sldId id="787"/>
          </p14:sldIdLst>
        </p14:section>
        <p14:section name="06: Modify Filter Context" id="{8C04B911-F3B2-44EB-BC5D-35248541055D}">
          <p14:sldIdLst>
            <p14:sldId id="485"/>
            <p14:sldId id="490"/>
            <p14:sldId id="666"/>
            <p14:sldId id="688"/>
            <p14:sldId id="689"/>
            <p14:sldId id="690"/>
            <p14:sldId id="691"/>
            <p14:sldId id="692"/>
            <p14:sldId id="693"/>
            <p14:sldId id="697"/>
            <p14:sldId id="695"/>
            <p14:sldId id="696"/>
            <p14:sldId id="698"/>
            <p14:sldId id="699"/>
            <p14:sldId id="700"/>
            <p14:sldId id="704"/>
            <p14:sldId id="705"/>
            <p14:sldId id="706"/>
            <p14:sldId id="779"/>
            <p14:sldId id="708"/>
            <p14:sldId id="710"/>
            <p14:sldId id="780"/>
            <p14:sldId id="789"/>
          </p14:sldIdLst>
        </p14:section>
        <p14:section name="07: Use DAX Time Intelligence Functions" id="{2AB752F4-7C68-4C9A-ABA0-F6F4D11A202B}">
          <p14:sldIdLst>
            <p14:sldId id="565"/>
            <p14:sldId id="566"/>
            <p14:sldId id="671"/>
            <p14:sldId id="775"/>
            <p14:sldId id="774"/>
            <p14:sldId id="773"/>
            <p14:sldId id="677"/>
            <p14:sldId id="676"/>
            <p14:sldId id="679"/>
            <p14:sldId id="681"/>
            <p14:sldId id="683"/>
            <p14:sldId id="685"/>
            <p14:sldId id="687"/>
            <p14:sldId id="78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11A691-3B4E-0F7F-2358-CBBEE4698D33}" name="Peter Myers" initials="PM" userId="S::peter.myers@bitwisesolutions.com.au::b0e0ac08-35d8-4fc2-8f9c-beb120067fb9" providerId="AD"/>
  <p188:author id="{769E47D2-0C84-BB1D-5FC1-BEAEBD83E356}" name="Noam Raveh" initials="NR" userId="S::t-noamraveh@microsoft.com::4d40ef7a-df9e-43d1-98ea-d2ef98747897" providerId="AD"/>
  <p188:author id="{6193D8F3-2BDE-BB87-FDFB-D40C102C5830}" name="Amit Shuster" initials="AS" userId="S::amshuste@microsoft.com::bfd6c430-d741-4b3a-aa54-af5c8759bc6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eter Myers" initials="PM" lastIdx="21" clrIdx="0">
    <p:extLst>
      <p:ext uri="{19B8F6BF-5375-455C-9EA6-DF929625EA0E}">
        <p15:presenceInfo xmlns:p15="http://schemas.microsoft.com/office/powerpoint/2012/main" userId="S::peter.myers@bitwisesolutions.com.au::b0e0ac08-35d8-4fc2-8f9c-beb120067f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9" autoAdjust="0"/>
    <p:restoredTop sz="76831" autoAdjust="0"/>
  </p:normalViewPr>
  <p:slideViewPr>
    <p:cSldViewPr snapToGrid="0">
      <p:cViewPr varScale="1">
        <p:scale>
          <a:sx n="86" d="100"/>
          <a:sy n="86" d="100"/>
        </p:scale>
        <p:origin x="810" y="78"/>
      </p:cViewPr>
      <p:guideLst/>
    </p:cSldViewPr>
  </p:slideViewPr>
  <p:outlineViewPr>
    <p:cViewPr>
      <p:scale>
        <a:sx n="33" d="100"/>
        <a:sy n="33" d="100"/>
      </p:scale>
      <p:origin x="0" y="-13386"/>
    </p:cViewPr>
  </p:outlineViewPr>
  <p:notesTextViewPr>
    <p:cViewPr>
      <p:scale>
        <a:sx n="1" d="1"/>
        <a:sy n="1" d="1"/>
      </p:scale>
      <p:origin x="0" y="0"/>
    </p:cViewPr>
  </p:notesTextViewPr>
  <p:sorterViewPr>
    <p:cViewPr>
      <p:scale>
        <a:sx n="100" d="100"/>
        <a:sy n="100" d="100"/>
      </p:scale>
      <p:origin x="0" y="-37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EE155-3D99-4D3F-B830-3E9A64C717DC}"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8728E-E154-4C68-8274-8B7B69A25AE8}" type="slidenum">
              <a:rPr lang="en-US" smtClean="0"/>
              <a:t>‹#›</a:t>
            </a:fld>
            <a:endParaRPr lang="en-US" dirty="0"/>
          </a:p>
        </p:txBody>
      </p:sp>
    </p:spTree>
    <p:extLst>
      <p:ext uri="{BB962C8B-B14F-4D97-AF65-F5344CB8AC3E}">
        <p14:creationId xmlns:p14="http://schemas.microsoft.com/office/powerpoint/2010/main" val="343635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ax/search-function-dax/"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microsoft.com/en-us/dax/related-function-dax/" TargetMode="External"/><Relationship Id="rId4" Type="http://schemas.openxmlformats.org/officeDocument/2006/relationships/hyperlink" Target="https://docs.microsoft.com/en-us/dax/lookupvalue-function-da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dax/rankx-function-dax/"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dax/calculate-function-dax/"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dax/calculatetable-function-dax/"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6.pbi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dax/filter-function-da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6.pbix"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dax/keepfilters-function-da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dax/all-function-dax/"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docs.microsoft.com/en-us/dax/allnoblankrow-function-dax/" TargetMode="External"/><Relationship Id="rId4" Type="http://schemas.openxmlformats.org/officeDocument/2006/relationships/hyperlink" Target="https://docs.microsoft.com/en-us/dax/allexcept-function-dax/"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dax/userelationship-function-dax/"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dax/crossfilter-function-da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dax/values-function-dax/"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ocs.microsoft.com/en-us/dax/selectedvalue-function/" TargetMode="External"/><Relationship Id="rId4" Type="http://schemas.openxmlformats.org/officeDocument/2006/relationships/hyperlink" Target="https://docs.microsoft.com/en-us/dax/hasonevalue-function-dax/"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dax/isfiltered-function-dax/"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docs.microsoft.com/en-us/dax/isinscope-function-dax/" TargetMode="External"/><Relationship Id="rId4" Type="http://schemas.openxmlformats.org/officeDocument/2006/relationships/hyperlink" Target="https://docs.microsoft.com/en-us/dax/iscrossfiltered-function-dax/"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8" Type="http://schemas.openxmlformats.org/officeDocument/2006/relationships/hyperlink" Target="https://docs.microsoft.com/en-us/dax/totalqtd-function-dax/" TargetMode="External"/><Relationship Id="rId3" Type="http://schemas.openxmlformats.org/officeDocument/2006/relationships/hyperlink" Target="https://docs.microsoft.com/en-us/dax/datesytd-function-dax/" TargetMode="External"/><Relationship Id="rId7" Type="http://schemas.openxmlformats.org/officeDocument/2006/relationships/hyperlink" Target="https://docs.microsoft.com/en-us/dax/totalytd-function-dax/"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docs.microsoft.com/en-us/dax/calculate-function-dax/" TargetMode="External"/><Relationship Id="rId11" Type="http://schemas.openxmlformats.org/officeDocument/2006/relationships/hyperlink" Target="https://docs.microsoft.com/en-us/dax/datesinperiod-function-dax/" TargetMode="External"/><Relationship Id="rId5" Type="http://schemas.openxmlformats.org/officeDocument/2006/relationships/hyperlink" Target="https://docs.microsoft.com/en-us/dax/datesqtd-function-dax/" TargetMode="External"/><Relationship Id="rId10" Type="http://schemas.openxmlformats.org/officeDocument/2006/relationships/hyperlink" Target="https://docs.microsoft.com/en-us/dax/datesbetween-function-dax/" TargetMode="External"/><Relationship Id="rId4" Type="http://schemas.openxmlformats.org/officeDocument/2006/relationships/hyperlink" Target="https://docs.microsoft.com/en-us/dax/datesmtd-function-dax/" TargetMode="External"/><Relationship Id="rId9" Type="http://schemas.openxmlformats.org/officeDocument/2006/relationships/hyperlink" Target="https://docs.microsoft.com/en-us/dax/totalmtd-function-dax/" TargetMode="External"/></Relationships>
</file>

<file path=ppt/notesSlides/_rels/notesSlide51.xml.rels><?xml version="1.0" encoding="UTF-8" standalone="yes"?>
<Relationships xmlns="http://schemas.openxmlformats.org/package/2006/relationships"><Relationship Id="rId8" Type="http://schemas.openxmlformats.org/officeDocument/2006/relationships/hyperlink" Target="https://docs.microsoft.com/en-us/dax/nextquarter-function-dax/" TargetMode="External"/><Relationship Id="rId13" Type="http://schemas.openxmlformats.org/officeDocument/2006/relationships/hyperlink" Target="https://docs.microsoft.com/en-us/dax/previousyear-function-dax/" TargetMode="External"/><Relationship Id="rId3" Type="http://schemas.openxmlformats.org/officeDocument/2006/relationships/hyperlink" Target="https://docs.microsoft.com/en-us/dax/dateadd-function-dax/" TargetMode="External"/><Relationship Id="rId7" Type="http://schemas.openxmlformats.org/officeDocument/2006/relationships/hyperlink" Target="https://docs.microsoft.com/en-us/dax/nextmonth-function-dax/" TargetMode="External"/><Relationship Id="rId12" Type="http://schemas.openxmlformats.org/officeDocument/2006/relationships/hyperlink" Target="https://docs.microsoft.com/en-us/dax/previousquarter-function-dax/"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docs.microsoft.com/en-us/dax/nextday-function-dax/" TargetMode="External"/><Relationship Id="rId11" Type="http://schemas.openxmlformats.org/officeDocument/2006/relationships/hyperlink" Target="https://docs.microsoft.com/en-us/dax/previousmonth-function-dax/" TargetMode="External"/><Relationship Id="rId5" Type="http://schemas.openxmlformats.org/officeDocument/2006/relationships/hyperlink" Target="https://docs.microsoft.com/en-us/dax/sameperiodlastyear-function-dax/" TargetMode="External"/><Relationship Id="rId10" Type="http://schemas.openxmlformats.org/officeDocument/2006/relationships/hyperlink" Target="https://docs.microsoft.com/en-us/dax/previousday-function-dax/" TargetMode="External"/><Relationship Id="rId4" Type="http://schemas.openxmlformats.org/officeDocument/2006/relationships/hyperlink" Target="https://docs.microsoft.com/en-us/dax/parallelperiod-function-dax/" TargetMode="External"/><Relationship Id="rId9" Type="http://schemas.openxmlformats.org/officeDocument/2006/relationships/hyperlink" Target="https://docs.microsoft.com/en-us/dax/nextyear-function-dax/"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dax/firstdate-function-dax/"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docs.microsoft.com/en-us/dax/lastdate-function-dax/"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ower-bi/admin/service-admin-rl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a:t>
            </a:fld>
            <a:endParaRPr lang="en-US" dirty="0"/>
          </a:p>
        </p:txBody>
      </p:sp>
    </p:spTree>
    <p:extLst>
      <p:ext uri="{BB962C8B-B14F-4D97-AF65-F5344CB8AC3E}">
        <p14:creationId xmlns:p14="http://schemas.microsoft.com/office/powerpoint/2010/main" val="251871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Data Analysis Expressions (DAX) include a set of functions known as </a:t>
            </a:r>
            <a:r>
              <a:rPr lang="en-NZ" b="0" i="1" dirty="0">
                <a:solidFill>
                  <a:srgbClr val="171717"/>
                </a:solidFill>
                <a:effectLst/>
                <a:latin typeface="Segoe UI" panose="020B0502040204020203" pitchFamily="34" charset="0"/>
              </a:rPr>
              <a:t>iterator functions</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Iterator functions enumerate all rows of a given table and evaluate a given expression for each row. They provide you with flexibility and control over how your model calculations will summarize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By now, you're familiar with single-column summarization functions, including SUM, COUNT, MIN, MAX, and others. Each of these functions has an equivalent iterator function that's identified by the "X" suffix, such as SUMX, COUNTX, MINX, MAXX, and others.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specialized iterator functions exist that perform filtering, ranking, semi-additive calculations over time, and more.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Characteristic of all iterator functions, you must pass in a table and an expression. The table can be a model table reference or an expression that returns a table object. The expression must evaluate to a scalar value.</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12</a:t>
            </a:fld>
            <a:endParaRPr lang="en-US" dirty="0"/>
          </a:p>
        </p:txBody>
      </p:sp>
    </p:spTree>
    <p:extLst>
      <p:ext uri="{BB962C8B-B14F-4D97-AF65-F5344CB8AC3E}">
        <p14:creationId xmlns:p14="http://schemas.microsoft.com/office/powerpoint/2010/main" val="159459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This is what the signature of a common iterator function (SUMX) looks like.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a:t>
            </a:fld>
            <a:endParaRPr lang="en-US" dirty="0"/>
          </a:p>
        </p:txBody>
      </p:sp>
    </p:spTree>
    <p:extLst>
      <p:ext uri="{BB962C8B-B14F-4D97-AF65-F5344CB8AC3E}">
        <p14:creationId xmlns:p14="http://schemas.microsoft.com/office/powerpoint/2010/main" val="428472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Now, consider the example of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It iterates each row of the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table (in filter context) and multiplies the </a:t>
            </a:r>
            <a:r>
              <a:rPr lang="en-NZ" b="1" i="0" dirty="0">
                <a:solidFill>
                  <a:srgbClr val="171717"/>
                </a:solidFill>
                <a:effectLst/>
                <a:latin typeface="Segoe UI" panose="020B0502040204020203" pitchFamily="34" charset="0"/>
              </a:rPr>
              <a:t>Order Quantity </a:t>
            </a:r>
            <a:r>
              <a:rPr lang="en-NZ" b="0" i="0" dirty="0">
                <a:solidFill>
                  <a:srgbClr val="171717"/>
                </a:solidFill>
                <a:effectLst/>
                <a:latin typeface="Segoe UI" panose="020B0502040204020203" pitchFamily="34" charset="0"/>
              </a:rPr>
              <a:t>column by the </a:t>
            </a:r>
            <a:r>
              <a:rPr lang="en-NZ" b="1" i="0" dirty="0">
                <a:solidFill>
                  <a:srgbClr val="171717"/>
                </a:solidFill>
                <a:effectLst/>
                <a:latin typeface="Segoe UI" panose="020B0502040204020203" pitchFamily="34" charset="0"/>
              </a:rPr>
              <a:t>Unit Price </a:t>
            </a:r>
            <a:r>
              <a:rPr lang="en-NZ" b="0" i="0" dirty="0">
                <a:solidFill>
                  <a:srgbClr val="171717"/>
                </a:solidFill>
                <a:effectLst/>
                <a:latin typeface="Segoe UI" panose="020B0502040204020203" pitchFamily="34" charset="0"/>
              </a:rPr>
              <a:t>column.</a:t>
            </a:r>
          </a:p>
          <a:p>
            <a:pPr algn="l"/>
            <a:r>
              <a:rPr lang="en-NZ" b="0" i="0" dirty="0">
                <a:solidFill>
                  <a:srgbClr val="171717"/>
                </a:solidFill>
                <a:effectLst/>
                <a:latin typeface="Segoe UI" panose="020B0502040204020203" pitchFamily="34" charset="0"/>
              </a:rPr>
              <a:t>Finally, it sums all row calculations together to produce total revenue.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14</a:t>
            </a:fld>
            <a:endParaRPr lang="en-US" dirty="0"/>
          </a:p>
        </p:txBody>
      </p:sp>
    </p:spTree>
    <p:extLst>
      <p:ext uri="{BB962C8B-B14F-4D97-AF65-F5344CB8AC3E}">
        <p14:creationId xmlns:p14="http://schemas.microsoft.com/office/powerpoint/2010/main" val="105853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this slide to demonstrate how Power BI evaluates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a:t>
            </a:r>
          </a:p>
          <a:p>
            <a:pPr algn="l"/>
            <a:r>
              <a:rPr lang="en-NZ" b="0" i="0" dirty="0">
                <a:solidFill>
                  <a:srgbClr val="171717"/>
                </a:solidFill>
                <a:effectLst/>
                <a:latin typeface="Segoe UI" panose="020B0502040204020203" pitchFamily="34" charset="0"/>
              </a:rPr>
              <a:t>[CLICK] once to commence showing the calculation method and result.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15</a:t>
            </a:fld>
            <a:endParaRPr lang="en-US" dirty="0"/>
          </a:p>
        </p:txBody>
      </p:sp>
    </p:spTree>
    <p:extLst>
      <p:ext uri="{BB962C8B-B14F-4D97-AF65-F5344CB8AC3E}">
        <p14:creationId xmlns:p14="http://schemas.microsoft.com/office/powerpoint/2010/main" val="2987726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Compare the two expressions, and then explain that they produce the same result.</a:t>
            </a:r>
          </a:p>
          <a:p>
            <a:pPr algn="l"/>
            <a:r>
              <a:rPr lang="en-NZ" b="0" i="0" dirty="0">
                <a:solidFill>
                  <a:srgbClr val="171717"/>
                </a:solidFill>
                <a:effectLst/>
                <a:latin typeface="Segoe UI" panose="020B0502040204020203" pitchFamily="34" charset="0"/>
              </a:rPr>
              <a:t>In fact, Power BI will transpose the first example to become the second example. So, the SUM function is in fact a shorthand way to use an iterator function. It is the preferred way when aggregating the values of a single column.</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16</a:t>
            </a:fld>
            <a:endParaRPr lang="en-US" dirty="0"/>
          </a:p>
        </p:txBody>
      </p:sp>
    </p:spTree>
    <p:extLst>
      <p:ext uri="{BB962C8B-B14F-4D97-AF65-F5344CB8AC3E}">
        <p14:creationId xmlns:p14="http://schemas.microsoft.com/office/powerpoint/2010/main" val="155741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It's important to understand how context works with iterator functions. Because iterator functions enumerate over table rows, the expression is evaluated for each row in row context, similar to calculated column formulas.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table is evaluated in filter context, so if you're using the previous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definition example, if a report visual was filtered by fiscal year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 then the Sales table would contain sales rows that were ordered </a:t>
            </a:r>
            <a:r>
              <a:rPr lang="en-NZ" b="0" i="1" dirty="0">
                <a:solidFill>
                  <a:srgbClr val="171717"/>
                </a:solidFill>
                <a:effectLst/>
                <a:latin typeface="Segoe UI" panose="020B0502040204020203" pitchFamily="34" charset="0"/>
              </a:rPr>
              <a:t>in that year</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 context is described in the filter context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are using iterator functions, make sure that you avoid using large tables (of rows) with expressions that use expansive DAX functions.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Some functions, like the </a:t>
            </a:r>
            <a:r>
              <a:rPr lang="en-NZ" b="1" i="0" u="none" strike="noStrike" dirty="0">
                <a:effectLst/>
                <a:latin typeface="Segoe UI" panose="020B0502040204020203" pitchFamily="34" charset="0"/>
                <a:hlinkClick r:id="rId3"/>
              </a:rPr>
              <a:t>SEARCH </a:t>
            </a:r>
            <a:r>
              <a:rPr lang="en-NZ" b="0" i="0" dirty="0">
                <a:solidFill>
                  <a:srgbClr val="171717"/>
                </a:solidFill>
                <a:effectLst/>
                <a:latin typeface="Segoe UI" panose="020B0502040204020203" pitchFamily="34" charset="0"/>
              </a:rPr>
              <a:t> DAX function, which scans a text value that looks for specific characters or text, can result in slow implementation.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Also, the </a:t>
            </a:r>
            <a:r>
              <a:rPr lang="en-NZ" b="1" i="0" u="none" strike="noStrike" dirty="0">
                <a:effectLst/>
                <a:latin typeface="Segoe UI" panose="020B0502040204020203" pitchFamily="34" charset="0"/>
                <a:hlinkClick r:id="rId4"/>
              </a:rPr>
              <a:t>LOOKUPVALUE </a:t>
            </a:r>
            <a:r>
              <a:rPr lang="en-NZ" b="0" i="0" dirty="0">
                <a:solidFill>
                  <a:srgbClr val="171717"/>
                </a:solidFill>
                <a:effectLst/>
                <a:latin typeface="Segoe UI" panose="020B0502040204020203" pitchFamily="34" charset="0"/>
              </a:rPr>
              <a:t> DAX function might result in a slow, row-by-row retrieval of values.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In this second case, use the </a:t>
            </a:r>
            <a:r>
              <a:rPr lang="en-NZ" b="1" i="0" u="none" strike="noStrike" dirty="0">
                <a:effectLst/>
                <a:latin typeface="Segoe UI" panose="020B0502040204020203" pitchFamily="34" charset="0"/>
                <a:hlinkClick r:id="rId5"/>
              </a:rPr>
              <a:t>RELATED </a:t>
            </a:r>
            <a:r>
              <a:rPr lang="en-NZ" b="0" i="0" dirty="0">
                <a:solidFill>
                  <a:srgbClr val="171717"/>
                </a:solidFill>
                <a:effectLst/>
                <a:latin typeface="Segoe UI" panose="020B0502040204020203" pitchFamily="34" charset="0"/>
              </a:rPr>
              <a:t> DAX function instead, whenever possible.</a:t>
            </a:r>
          </a:p>
          <a:p>
            <a:pPr marL="171450" lvl="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17</a:t>
            </a:fld>
            <a:endParaRPr lang="en-US" dirty="0"/>
          </a:p>
        </p:txBody>
      </p:sp>
    </p:spTree>
    <p:extLst>
      <p:ext uri="{BB962C8B-B14F-4D97-AF65-F5344CB8AC3E}">
        <p14:creationId xmlns:p14="http://schemas.microsoft.com/office/powerpoint/2010/main" val="4117776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3"/>
              </a:rPr>
              <a:t>RANKX </a:t>
            </a:r>
            <a:r>
              <a:rPr lang="en-NZ" b="0" i="0" dirty="0">
                <a:solidFill>
                  <a:srgbClr val="171717"/>
                </a:solidFill>
                <a:effectLst/>
                <a:latin typeface="Segoe UI" panose="020B0502040204020203" pitchFamily="34" charset="0"/>
              </a:rPr>
              <a:t> DAX function is a special iterator function you can use to calculate ranks.</a:t>
            </a:r>
          </a:p>
          <a:p>
            <a:pPr algn="l"/>
            <a:r>
              <a:rPr lang="en-NZ" b="0" i="0" dirty="0">
                <a:solidFill>
                  <a:srgbClr val="171717"/>
                </a:solidFill>
                <a:effectLst/>
                <a:latin typeface="Segoe UI" panose="020B0502040204020203" pitchFamily="34" charset="0"/>
              </a:rPr>
              <a:t>Like all iterator functions, you must pass in a table and an expression. Optionally, you can pass in a rank value to find the order direction or to help you determine how to handle ranks when values are tied.</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18</a:t>
            </a:fld>
            <a:endParaRPr lang="en-US" dirty="0"/>
          </a:p>
        </p:txBody>
      </p:sp>
    </p:spTree>
    <p:extLst>
      <p:ext uri="{BB962C8B-B14F-4D97-AF65-F5344CB8AC3E}">
        <p14:creationId xmlns:p14="http://schemas.microsoft.com/office/powerpoint/2010/main" val="226443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Order direction is either ascending or descending. </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ranking something favorable, like revenue values, you're likely to use descending order so that the highest revenue will be ranked first.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ranking something unfavorable, like customer complaints, you might use ascending order so that the lowest number of complaints will be ranked first.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don't pass in an order argument, the function will use </a:t>
            </a:r>
            <a:r>
              <a:rPr lang="en-NZ" b="1" i="0" dirty="0">
                <a:solidFill>
                  <a:srgbClr val="171717"/>
                </a:solidFill>
                <a:effectLst/>
                <a:latin typeface="Segoe UI" panose="020B0502040204020203" pitchFamily="34" charset="0"/>
              </a:rPr>
              <a:t>descending</a:t>
            </a:r>
            <a:r>
              <a:rPr lang="en-NZ" b="0" i="0" dirty="0">
                <a:solidFill>
                  <a:srgbClr val="171717"/>
                </a:solidFill>
                <a:effectLst/>
                <a:latin typeface="Segoe UI" panose="020B0502040204020203" pitchFamily="34" charset="0"/>
              </a:rPr>
              <a:t> order.</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19</a:t>
            </a:fld>
            <a:endParaRPr lang="en-US" dirty="0"/>
          </a:p>
        </p:txBody>
      </p:sp>
    </p:spTree>
    <p:extLst>
      <p:ext uri="{BB962C8B-B14F-4D97-AF65-F5344CB8AC3E}">
        <p14:creationId xmlns:p14="http://schemas.microsoft.com/office/powerpoint/2010/main" val="806861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handle ties by skipping rank values or using dense ranking, which uses the next rank value after a tie. When you don't pass in a ties argument, the function will use </a:t>
            </a:r>
            <a:r>
              <a:rPr lang="en-NZ" b="1" i="0" dirty="0">
                <a:solidFill>
                  <a:srgbClr val="171717"/>
                </a:solidFill>
                <a:effectLst/>
                <a:latin typeface="Segoe UI" panose="020B0502040204020203" pitchFamily="34" charset="0"/>
              </a:rPr>
              <a:t>skipped</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20</a:t>
            </a:fld>
            <a:endParaRPr lang="en-US" dirty="0"/>
          </a:p>
        </p:txBody>
      </p:sp>
    </p:spTree>
    <p:extLst>
      <p:ext uri="{BB962C8B-B14F-4D97-AF65-F5344CB8AC3E}">
        <p14:creationId xmlns:p14="http://schemas.microsoft.com/office/powerpoint/2010/main" val="73675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62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a:t>
            </a:fld>
            <a:endParaRPr lang="en-US" dirty="0"/>
          </a:p>
        </p:txBody>
      </p:sp>
    </p:spTree>
    <p:extLst>
      <p:ext uri="{BB962C8B-B14F-4D97-AF65-F5344CB8AC3E}">
        <p14:creationId xmlns:p14="http://schemas.microsoft.com/office/powerpoint/2010/main" val="2919206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describes filter context and why it’s sometimes necessary to modify filter context. The main topic is the CALCULATE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23</a:t>
            </a:fld>
            <a:endParaRPr lang="en-US" dirty="0"/>
          </a:p>
        </p:txBody>
      </p:sp>
    </p:spTree>
    <p:extLst>
      <p:ext uri="{BB962C8B-B14F-4D97-AF65-F5344CB8AC3E}">
        <p14:creationId xmlns:p14="http://schemas.microsoft.com/office/powerpoint/2010/main" val="424780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Filter context describes the filters that are applied during the evaluation of a measure or measure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Filters can be applied directly to columns, like a filter on the </a:t>
            </a:r>
            <a:r>
              <a:rPr lang="en-NZ" b="1" i="0" dirty="0">
                <a:solidFill>
                  <a:srgbClr val="171717"/>
                </a:solidFill>
                <a:effectLst/>
                <a:latin typeface="Segoe UI" panose="020B0502040204020203" pitchFamily="34" charset="0"/>
              </a:rPr>
              <a:t>Fiscal Year</a:t>
            </a:r>
            <a:r>
              <a:rPr lang="en-NZ" b="0" i="0" dirty="0">
                <a:solidFill>
                  <a:srgbClr val="171717"/>
                </a:solidFill>
                <a:effectLst/>
                <a:latin typeface="Segoe UI" panose="020B0502040204020203" pitchFamily="34" charset="0"/>
              </a:rPr>
              <a:t> column in the Date table for the value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filters can be applied indirectly, which happens when model relationships propagate filters to other tables.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Sales table receives a filter through its relationship with the Date table, filtering the Sales table rows to those with an </a:t>
            </a:r>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column value in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24</a:t>
            </a:fld>
            <a:endParaRPr lang="en-US" dirty="0"/>
          </a:p>
        </p:txBody>
      </p:sp>
    </p:spTree>
    <p:extLst>
      <p:ext uri="{BB962C8B-B14F-4D97-AF65-F5344CB8AC3E}">
        <p14:creationId xmlns:p14="http://schemas.microsoft.com/office/powerpoint/2010/main" val="2549012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this example to describe the filter context for the single cell in the matrix visual. There are seven [CLICK]s to complete the animation. With each click, describe the filter that applies to the value.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25</a:t>
            </a:fld>
            <a:endParaRPr lang="en-US" dirty="0"/>
          </a:p>
        </p:txBody>
      </p:sp>
    </p:spTree>
    <p:extLst>
      <p:ext uri="{BB962C8B-B14F-4D97-AF65-F5344CB8AC3E}">
        <p14:creationId xmlns:p14="http://schemas.microsoft.com/office/powerpoint/2010/main" val="99004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Not all filters are applied at report design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Filters can be added when a report user interacts with the report.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They can modify filter settings in the </a:t>
            </a:r>
            <a:r>
              <a:rPr lang="en-NZ" b="1" i="0" dirty="0">
                <a:solidFill>
                  <a:srgbClr val="171717"/>
                </a:solidFill>
                <a:effectLst/>
                <a:latin typeface="Segoe UI" panose="020B0502040204020203" pitchFamily="34" charset="0"/>
              </a:rPr>
              <a:t>Filters</a:t>
            </a:r>
            <a:r>
              <a:rPr lang="en-NZ" b="0" i="0" dirty="0">
                <a:solidFill>
                  <a:srgbClr val="171717"/>
                </a:solidFill>
                <a:effectLst/>
                <a:latin typeface="Segoe UI" panose="020B0502040204020203" pitchFamily="34" charset="0"/>
              </a:rPr>
              <a:t> pane, and they can cross-filter or cross-highlight visuals by selecting visual elements like columns, bars, or pie chart segments.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These interactions apply additional filters to report page visuals (unless interactions have been disabled).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important to understand how filter context works.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guides you in defining the correct formula for your calculations.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you write more complex formulas, you'll identify times when you need to add, modify, or remove filters to achieve the desired result.</a:t>
            </a:r>
          </a:p>
        </p:txBody>
      </p:sp>
      <p:sp>
        <p:nvSpPr>
          <p:cNvPr id="4" name="Slide Number Placeholder 3"/>
          <p:cNvSpPr>
            <a:spLocks noGrp="1"/>
          </p:cNvSpPr>
          <p:nvPr>
            <p:ph type="sldNum" sz="quarter" idx="5"/>
          </p:nvPr>
        </p:nvSpPr>
        <p:spPr/>
        <p:txBody>
          <a:bodyPr/>
          <a:lstStyle/>
          <a:p>
            <a:fld id="{4428728E-E154-4C68-8274-8B7B69A25AE8}" type="slidenum">
              <a:rPr lang="en-US" smtClean="0"/>
              <a:t>26</a:t>
            </a:fld>
            <a:endParaRPr lang="en-US" dirty="0"/>
          </a:p>
        </p:txBody>
      </p:sp>
    </p:spTree>
    <p:extLst>
      <p:ext uri="{BB962C8B-B14F-4D97-AF65-F5344CB8AC3E}">
        <p14:creationId xmlns:p14="http://schemas.microsoft.com/office/powerpoint/2010/main" val="3864271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Consider another example that requires your formula to modify the filter context. The objective is to produce a report visual that shows each sales region together with its revenue and revenue </a:t>
            </a:r>
            <a:r>
              <a:rPr lang="en-NZ" b="0" i="1" dirty="0">
                <a:solidFill>
                  <a:srgbClr val="171717"/>
                </a:solidFill>
                <a:effectLst/>
                <a:latin typeface="Segoe UI" panose="020B0502040204020203" pitchFamily="34" charset="0"/>
              </a:rPr>
              <a:t>as a percentage of total revenue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Revenue % Total Region</a:t>
            </a:r>
            <a:r>
              <a:rPr lang="en-NZ" b="0" i="0" dirty="0">
                <a:solidFill>
                  <a:srgbClr val="171717"/>
                </a:solidFill>
                <a:effectLst/>
                <a:latin typeface="Segoe UI" panose="020B0502040204020203" pitchFamily="34" charset="0"/>
              </a:rPr>
              <a:t> result is achieved by defining a measure expression that's the ratio of revenue divided by revenue </a:t>
            </a:r>
            <a:r>
              <a:rPr lang="en-NZ" b="0" i="1" dirty="0">
                <a:solidFill>
                  <a:srgbClr val="171717"/>
                </a:solidFill>
                <a:effectLst/>
                <a:latin typeface="Segoe UI" panose="020B0502040204020203" pitchFamily="34" charset="0"/>
              </a:rPr>
              <a:t>for all regions</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for Australia, the ratio is $10,655,335.96 divided by $109,809,274.20, which is 9.7 percent. The numerator expression doesn't need to modify filter context; it should use the current filter context (a visual that groups by region applies a filter for that region). The denominator expression, however, needs to remove any region filters to achieve the result for all regions.</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27</a:t>
            </a:fld>
            <a:endParaRPr lang="en-US" dirty="0"/>
          </a:p>
        </p:txBody>
      </p:sp>
    </p:spTree>
    <p:extLst>
      <p:ext uri="{BB962C8B-B14F-4D97-AF65-F5344CB8AC3E}">
        <p14:creationId xmlns:p14="http://schemas.microsoft.com/office/powerpoint/2010/main" val="2514679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3"/>
              </a:rPr>
              <a:t>CALCULATE </a:t>
            </a:r>
            <a:r>
              <a:rPr lang="en-NZ" b="0" i="0" dirty="0">
                <a:solidFill>
                  <a:srgbClr val="171717"/>
                </a:solidFill>
                <a:effectLst/>
                <a:latin typeface="Segoe UI" panose="020B0502040204020203" pitchFamily="34" charset="0"/>
              </a:rPr>
              <a:t> DAX function to modify filter context in your formulas.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syntax for the CALCULATE function is as follows: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 function requires passing in an expression that returns a scalar value and as many filters as you need.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 expression can be a measure (which is a named expression) or any expression that can be evaluated in filter context.</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Filters can be Boolean expressions or table expressions.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It's also possible to pass in filter modification functions that provide additional control when you are modifying filter context.</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have multiple filters, they're evaluated by using the AND logical operator, which means that all conditions must be TRUE at the same time.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algn="l"/>
            <a:r>
              <a:rPr lang="en-NZ" b="0" i="0" dirty="0">
                <a:solidFill>
                  <a:srgbClr val="171717"/>
                </a:solidFill>
                <a:effectLst/>
                <a:latin typeface="Segoe UI" panose="020B0502040204020203" pitchFamily="34" charset="0"/>
              </a:rPr>
              <a:t>The </a:t>
            </a:r>
            <a:r>
              <a:rPr lang="en-NZ" b="1" i="0" u="none" strike="noStrike" dirty="0">
                <a:effectLst/>
                <a:latin typeface="Segoe UI" panose="020B0502040204020203" pitchFamily="34" charset="0"/>
                <a:hlinkClick r:id="rId4"/>
              </a:rPr>
              <a:t>CALCULATETABLE </a:t>
            </a:r>
            <a:r>
              <a:rPr lang="en-NZ" b="0" i="0" dirty="0">
                <a:solidFill>
                  <a:srgbClr val="171717"/>
                </a:solidFill>
                <a:effectLst/>
                <a:latin typeface="Segoe UI" panose="020B0502040204020203" pitchFamily="34" charset="0"/>
              </a:rPr>
              <a:t> DAX function performs exactly the same functionality as the CALCULATE function, except that it modifies the filter context that is applied to an expression that returns a table object.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this module, the explanations and examples use the CALCULATE function, but keep in mind that these scenarios could also apply to the CALCULATETABLE function.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28</a:t>
            </a:fld>
            <a:endParaRPr lang="en-US" dirty="0"/>
          </a:p>
        </p:txBody>
      </p:sp>
    </p:spTree>
    <p:extLst>
      <p:ext uri="{BB962C8B-B14F-4D97-AF65-F5344CB8AC3E}">
        <p14:creationId xmlns:p14="http://schemas.microsoft.com/office/powerpoint/2010/main" val="896585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Boolean expression filter is an expression that evaluates to TRUE or FALSE.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Boolean filters must abide by the following rules: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 reference only a single column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cannot reference measures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cannot use functions that scan or return a table that includes aggregation functions like SUM</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29</a:t>
            </a:fld>
            <a:endParaRPr lang="en-US" dirty="0"/>
          </a:p>
        </p:txBody>
      </p:sp>
    </p:spTree>
    <p:extLst>
      <p:ext uri="{BB962C8B-B14F-4D97-AF65-F5344CB8AC3E}">
        <p14:creationId xmlns:p14="http://schemas.microsoft.com/office/powerpoint/2010/main" val="3177536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this example, you will create a measure. First, download and open the </a:t>
            </a:r>
            <a:r>
              <a:rPr lang="en-NZ" b="1" i="0" u="none" strike="noStrike" dirty="0">
                <a:effectLst/>
                <a:latin typeface="Segoe UI" panose="020B0502040204020203" pitchFamily="34" charset="0"/>
                <a:hlinkClick r:id="rId3"/>
              </a:rPr>
              <a:t>Adventure Works DW 2020 M06.pbix</a:t>
            </a:r>
            <a:r>
              <a:rPr lang="en-NZ" b="0" i="0" dirty="0">
                <a:solidFill>
                  <a:srgbClr val="171717"/>
                </a:solidFill>
                <a:effectLst/>
                <a:latin typeface="Segoe UI" panose="020B0502040204020203" pitchFamily="34" charset="0"/>
              </a:rPr>
              <a:t> file.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Then, add the following measure definition that filters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using a Boolean expression filter for red products.</a:t>
            </a:r>
          </a:p>
        </p:txBody>
      </p:sp>
      <p:sp>
        <p:nvSpPr>
          <p:cNvPr id="4" name="Slide Number Placeholder 3"/>
          <p:cNvSpPr>
            <a:spLocks noGrp="1"/>
          </p:cNvSpPr>
          <p:nvPr>
            <p:ph type="sldNum" sz="quarter" idx="5"/>
          </p:nvPr>
        </p:nvSpPr>
        <p:spPr/>
        <p:txBody>
          <a:bodyPr/>
          <a:lstStyle/>
          <a:p>
            <a:fld id="{4428728E-E154-4C68-8274-8B7B69A25AE8}" type="slidenum">
              <a:rPr lang="en-US" smtClean="0"/>
              <a:t>30</a:t>
            </a:fld>
            <a:endParaRPr lang="en-US" dirty="0"/>
          </a:p>
        </p:txBody>
      </p:sp>
    </p:spTree>
    <p:extLst>
      <p:ext uri="{BB962C8B-B14F-4D97-AF65-F5344CB8AC3E}">
        <p14:creationId xmlns:p14="http://schemas.microsoft.com/office/powerpoint/2010/main" val="2727001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All filter expressions that are passed in to the CALCULATE function are table filter expressions.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Boolean filter expression is a shorthand notation to improve the writing and reading experience.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Internally, Microsoft Power BI translates Boolean filter expressions to table filter expressions, which is how it translates your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definition.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top example is internally re-written to be the same as the bottom expression</a:t>
            </a:r>
          </a:p>
        </p:txBody>
      </p:sp>
      <p:sp>
        <p:nvSpPr>
          <p:cNvPr id="4" name="Slide Number Placeholder 3"/>
          <p:cNvSpPr>
            <a:spLocks noGrp="1"/>
          </p:cNvSpPr>
          <p:nvPr>
            <p:ph type="sldNum" sz="quarter" idx="5"/>
          </p:nvPr>
        </p:nvSpPr>
        <p:spPr/>
        <p:txBody>
          <a:bodyPr/>
          <a:lstStyle/>
          <a:p>
            <a:fld id="{4428728E-E154-4C68-8274-8B7B69A25AE8}" type="slidenum">
              <a:rPr lang="en-US" smtClean="0"/>
              <a:t>31</a:t>
            </a:fld>
            <a:endParaRPr lang="en-US" dirty="0"/>
          </a:p>
        </p:txBody>
      </p:sp>
    </p:spTree>
    <p:extLst>
      <p:ext uri="{BB962C8B-B14F-4D97-AF65-F5344CB8AC3E}">
        <p14:creationId xmlns:p14="http://schemas.microsoft.com/office/powerpoint/2010/main" val="2150124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table expression filter applies a table object as a filter.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could be a reference to a model table; however, it's likely a DAX function that returns a table object.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Commonly, you'll use the </a:t>
            </a:r>
            <a:r>
              <a:rPr lang="en-NZ" b="0" i="0" u="none" strike="noStrike" dirty="0">
                <a:solidFill>
                  <a:srgbClr val="171717"/>
                </a:solidFill>
                <a:effectLst/>
                <a:latin typeface="Segoe UI" panose="020B0502040204020203" pitchFamily="34" charset="0"/>
                <a:hlinkClick r:id="rId3"/>
              </a:rPr>
              <a:t>FILTER </a:t>
            </a:r>
            <a:r>
              <a:rPr lang="en-NZ" b="0" i="0" dirty="0">
                <a:solidFill>
                  <a:srgbClr val="171717"/>
                </a:solidFill>
                <a:effectLst/>
                <a:latin typeface="Segoe UI" panose="020B0502040204020203" pitchFamily="34" charset="0"/>
              </a:rPr>
              <a:t> DAX function to apply complex filter conditions, including those that can't be defined by a Boolean filter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FILTER function is classed as an iterator function, and so you would pass in a table, or table expression, and an expression to evaluate for each row of that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FILTER function returns a table object with exactly the same structure as one that the table passed in.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rows are a subset of those rows that were passed in, meaning the rows where the expression evaluated as TRUE.</a:t>
            </a:r>
          </a:p>
        </p:txBody>
      </p:sp>
      <p:sp>
        <p:nvSpPr>
          <p:cNvPr id="4" name="Slide Number Placeholder 3"/>
          <p:cNvSpPr>
            <a:spLocks noGrp="1"/>
          </p:cNvSpPr>
          <p:nvPr>
            <p:ph type="sldNum" sz="quarter" idx="5"/>
          </p:nvPr>
        </p:nvSpPr>
        <p:spPr/>
        <p:txBody>
          <a:bodyPr/>
          <a:lstStyle/>
          <a:p>
            <a:fld id="{4428728E-E154-4C68-8274-8B7B69A25AE8}" type="slidenum">
              <a:rPr lang="en-US" smtClean="0"/>
              <a:t>32</a:t>
            </a:fld>
            <a:endParaRPr lang="en-US" dirty="0"/>
          </a:p>
        </p:txBody>
      </p:sp>
    </p:spTree>
    <p:extLst>
      <p:ext uri="{BB962C8B-B14F-4D97-AF65-F5344CB8AC3E}">
        <p14:creationId xmlns:p14="http://schemas.microsoft.com/office/powerpoint/2010/main" val="309180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a:t>
            </a:r>
            <a:r>
              <a:rPr lang="en-US" b="0" dirty="0"/>
              <a:t>in this workshop we will cover the breath of Power BI capabilities. </a:t>
            </a:r>
          </a:p>
          <a:p>
            <a:endParaRPr lang="en-US" b="0" dirty="0"/>
          </a:p>
          <a:p>
            <a:r>
              <a:rPr lang="en-US" b="0" dirty="0"/>
              <a:t>After analyzing and visualizing the dataset provided in the workshop, you will use these skills to get started on your own data. </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878256-368D-4B68-97C3-0D0BD40CE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95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this example, you will create a measure. First, download and open the </a:t>
            </a:r>
            <a:r>
              <a:rPr lang="en-NZ" b="1" i="0" u="none" strike="noStrike" dirty="0">
                <a:effectLst/>
                <a:latin typeface="Segoe UI" panose="020B0502040204020203" pitchFamily="34" charset="0"/>
                <a:hlinkClick r:id="rId3"/>
              </a:rPr>
              <a:t>Adventure Works DW 2020 M06.pbix</a:t>
            </a:r>
            <a:r>
              <a:rPr lang="en-NZ" b="0" i="0" dirty="0">
                <a:solidFill>
                  <a:srgbClr val="171717"/>
                </a:solidFill>
                <a:effectLst/>
                <a:latin typeface="Segoe UI" panose="020B0502040204020203" pitchFamily="34" charset="0"/>
              </a:rPr>
              <a:t> file.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Then, add the following sure. In this example, the FILTER function filters all rows of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that are in filter context. Each row for a product where its list price exceeds double its standard cost is displayed as a row of the filtered table. Therefore,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is evaluated for all products that are returned by the FILTER function</a:t>
            </a:r>
          </a:p>
        </p:txBody>
      </p:sp>
      <p:sp>
        <p:nvSpPr>
          <p:cNvPr id="4" name="Slide Number Placeholder 3"/>
          <p:cNvSpPr>
            <a:spLocks noGrp="1"/>
          </p:cNvSpPr>
          <p:nvPr>
            <p:ph type="sldNum" sz="quarter" idx="5"/>
          </p:nvPr>
        </p:nvSpPr>
        <p:spPr/>
        <p:txBody>
          <a:bodyPr/>
          <a:lstStyle/>
          <a:p>
            <a:fld id="{4428728E-E154-4C68-8274-8B7B69A25AE8}" type="slidenum">
              <a:rPr lang="en-US" smtClean="0"/>
              <a:t>33</a:t>
            </a:fld>
            <a:endParaRPr lang="en-US" dirty="0"/>
          </a:p>
        </p:txBody>
      </p:sp>
    </p:spTree>
    <p:extLst>
      <p:ext uri="{BB962C8B-B14F-4D97-AF65-F5344CB8AC3E}">
        <p14:creationId xmlns:p14="http://schemas.microsoft.com/office/powerpoint/2010/main" val="2510212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Two possible standard outcomes occur when you add filter expressions to the CALCULATE function: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If the columns (or tables) aren't in filter context, then new filters will be added to the filter context to evaluate the CALCULATE expression.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If the columns (or tables) are already in filter context, the existing filters will be overwritten by the new filters to evaluate the CALCULATE expression.</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34</a:t>
            </a:fld>
            <a:endParaRPr lang="en-US" dirty="0"/>
          </a:p>
        </p:txBody>
      </p:sp>
    </p:spTree>
    <p:extLst>
      <p:ext uri="{BB962C8B-B14F-4D97-AF65-F5344CB8AC3E}">
        <p14:creationId xmlns:p14="http://schemas.microsoft.com/office/powerpoint/2010/main" val="719248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examples show how adding filter expressions to the CALCULATE function works.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in the previous activity, the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was added to a table visual that groups by region and displays revenue. Because no filter is applied on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in the Product table, the evaluation of the measure adds a new filter to filter context. In the first row, the value of $2,681,324.79 is for red products that were sold in the Australian region.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second table visual, the first column of the table visual is switched from </a:t>
            </a:r>
            <a:r>
              <a:rPr lang="en-NZ" b="1" i="0" dirty="0">
                <a:solidFill>
                  <a:srgbClr val="171717"/>
                </a:solidFill>
                <a:effectLst/>
                <a:latin typeface="Segoe UI" panose="020B0502040204020203" pitchFamily="34" charset="0"/>
              </a:rPr>
              <a:t>Region</a:t>
            </a:r>
            <a:r>
              <a:rPr lang="en-NZ" b="0" i="0" dirty="0">
                <a:solidFill>
                  <a:srgbClr val="171717"/>
                </a:solidFill>
                <a:effectLst/>
                <a:latin typeface="Segoe UI" panose="020B0502040204020203" pitchFamily="34" charset="0"/>
              </a:rPr>
              <a:t> to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It produces a different result because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in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is now in filter context. The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formula evaluates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a:t>
            </a:r>
            <a:r>
              <a:rPr lang="en-NZ" b="0" i="1" dirty="0">
                <a:solidFill>
                  <a:srgbClr val="171717"/>
                </a:solidFill>
                <a:effectLst/>
                <a:latin typeface="Segoe UI" panose="020B0502040204020203" pitchFamily="34" charset="0"/>
              </a:rPr>
              <a:t>adding</a:t>
            </a:r>
            <a:r>
              <a:rPr lang="en-NZ" b="0" i="0" dirty="0">
                <a:solidFill>
                  <a:srgbClr val="171717"/>
                </a:solidFill>
                <a:effectLst/>
                <a:latin typeface="Segoe UI" panose="020B0502040204020203" pitchFamily="34" charset="0"/>
              </a:rPr>
              <a:t> a filter on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(to red) in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Consequently, in this visual that groups by color, the measure formula overwrites the filter context with a new filter. This result might or might not be what you want.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next unit introduces the </a:t>
            </a:r>
            <a:r>
              <a:rPr lang="en-NZ" b="0" i="0" u="none" strike="noStrike" dirty="0">
                <a:solidFill>
                  <a:srgbClr val="171717"/>
                </a:solidFill>
                <a:effectLst/>
                <a:latin typeface="Segoe UI" panose="020B0502040204020203" pitchFamily="34" charset="0"/>
                <a:hlinkClick r:id="rId3"/>
              </a:rPr>
              <a:t>KEEPFILTERS </a:t>
            </a:r>
            <a:r>
              <a:rPr lang="en-NZ" b="0" i="0" dirty="0">
                <a:solidFill>
                  <a:srgbClr val="171717"/>
                </a:solidFill>
                <a:effectLst/>
                <a:latin typeface="Segoe UI" panose="020B0502040204020203" pitchFamily="34" charset="0"/>
              </a:rPr>
              <a:t> DAX function, which is a filter modification function that you can use to preserve filters rather than overwrite them.</a:t>
            </a:r>
          </a:p>
          <a:p>
            <a:pPr algn="l">
              <a:buFont typeface="Arial" panose="020B0604020202020204" pitchFamily="34" charset="0"/>
              <a:buNone/>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35</a:t>
            </a:fld>
            <a:endParaRPr lang="en-US" dirty="0"/>
          </a:p>
        </p:txBody>
      </p:sp>
    </p:spTree>
    <p:extLst>
      <p:ext uri="{BB962C8B-B14F-4D97-AF65-F5344CB8AC3E}">
        <p14:creationId xmlns:p14="http://schemas.microsoft.com/office/powerpoint/2010/main" val="3104735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using the CALCULATE function, you can pass in filter modification functions, which allow you to accomplish more than adding filters.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REMOVEFILTERS function is relatively new. In previous versions of DAX, you removed filters by using the </a:t>
            </a:r>
            <a:r>
              <a:rPr lang="en-NZ" b="1" i="0" u="none" strike="noStrike" dirty="0">
                <a:effectLst/>
                <a:latin typeface="Segoe UI" panose="020B0502040204020203" pitchFamily="34" charset="0"/>
                <a:hlinkClick r:id="rId3"/>
              </a:rPr>
              <a:t>ALL </a:t>
            </a:r>
            <a:r>
              <a:rPr lang="en-NZ" b="0" i="0" dirty="0">
                <a:solidFill>
                  <a:srgbClr val="171717"/>
                </a:solidFill>
                <a:effectLst/>
                <a:latin typeface="Segoe UI" panose="020B0502040204020203" pitchFamily="34" charset="0"/>
              </a:rPr>
              <a:t> DAX function or variants including the </a:t>
            </a:r>
            <a:r>
              <a:rPr lang="en-NZ" b="1" i="0" u="none" strike="noStrike" dirty="0">
                <a:effectLst/>
                <a:latin typeface="Segoe UI" panose="020B0502040204020203" pitchFamily="34" charset="0"/>
                <a:hlinkClick r:id="rId4"/>
              </a:rPr>
              <a:t>ALLEXCEPT </a:t>
            </a:r>
            <a:r>
              <a:rPr lang="en-NZ" b="0" i="0" dirty="0">
                <a:solidFill>
                  <a:srgbClr val="171717"/>
                </a:solidFill>
                <a:effectLst/>
                <a:latin typeface="Segoe UI" panose="020B0502040204020203" pitchFamily="34" charset="0"/>
              </a:rPr>
              <a:t> and the </a:t>
            </a:r>
            <a:r>
              <a:rPr lang="en-NZ" b="1" i="0" u="none" strike="noStrike" dirty="0">
                <a:effectLst/>
                <a:latin typeface="Segoe UI" panose="020B0502040204020203" pitchFamily="34" charset="0"/>
                <a:hlinkClick r:id="rId5"/>
              </a:rPr>
              <a:t>ALLNOBLANKROW </a:t>
            </a:r>
            <a:r>
              <a:rPr lang="en-NZ" b="0" i="0" dirty="0">
                <a:solidFill>
                  <a:srgbClr val="171717"/>
                </a:solidFill>
                <a:effectLst/>
                <a:latin typeface="Segoe UI" panose="020B0502040204020203" pitchFamily="34" charset="0"/>
              </a:rPr>
              <a:t> DAX functions.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These functions behave as both filter modifiers and as functions that return table objects of distinct values. These functions are mentioned now because you're likely to find documentation and formula examples that remove filters by using them.</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36</a:t>
            </a:fld>
            <a:endParaRPr lang="en-US" dirty="0"/>
          </a:p>
        </p:txBody>
      </p:sp>
    </p:spTree>
    <p:extLst>
      <p:ext uri="{BB962C8B-B14F-4D97-AF65-F5344CB8AC3E}">
        <p14:creationId xmlns:p14="http://schemas.microsoft.com/office/powerpoint/2010/main" val="614487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An inactive model relationship can only propagate filters when the </a:t>
            </a:r>
            <a:r>
              <a:rPr lang="en-NZ" b="0" i="0" u="none" strike="noStrike" dirty="0">
                <a:effectLst/>
                <a:latin typeface="Segoe UI" panose="020B0502040204020203" pitchFamily="34" charset="0"/>
                <a:hlinkClick r:id="rId3"/>
              </a:rPr>
              <a:t>USERELATIONSHIP </a:t>
            </a:r>
            <a:r>
              <a:rPr lang="en-NZ" b="0" i="0" dirty="0">
                <a:solidFill>
                  <a:srgbClr val="171717"/>
                </a:solidFill>
                <a:effectLst/>
                <a:latin typeface="Segoe UI" panose="020B0502040204020203" pitchFamily="34" charset="0"/>
              </a:rPr>
              <a:t> DAX function is passed as a filter expression to the CALCULATE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use this function to engage an inactive relationship, the active relationship will automatically become inactive.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Review an example of a measure definition that uses an inactive relationship to calculate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shipped dates:</a:t>
            </a:r>
          </a:p>
        </p:txBody>
      </p:sp>
      <p:sp>
        <p:nvSpPr>
          <p:cNvPr id="4" name="Slide Number Placeholder 3"/>
          <p:cNvSpPr>
            <a:spLocks noGrp="1"/>
          </p:cNvSpPr>
          <p:nvPr>
            <p:ph type="sldNum" sz="quarter" idx="5"/>
          </p:nvPr>
        </p:nvSpPr>
        <p:spPr/>
        <p:txBody>
          <a:bodyPr/>
          <a:lstStyle/>
          <a:p>
            <a:fld id="{4428728E-E154-4C68-8274-8B7B69A25AE8}" type="slidenum">
              <a:rPr lang="en-US" smtClean="0"/>
              <a:t>37</a:t>
            </a:fld>
            <a:endParaRPr lang="en-US" dirty="0"/>
          </a:p>
        </p:txBody>
      </p:sp>
    </p:spTree>
    <p:extLst>
      <p:ext uri="{BB962C8B-B14F-4D97-AF65-F5344CB8AC3E}">
        <p14:creationId xmlns:p14="http://schemas.microsoft.com/office/powerpoint/2010/main" val="897769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modify the model relationship behavior when an expression is evaluated by passing the </a:t>
            </a:r>
            <a:r>
              <a:rPr lang="en-NZ" b="0" i="0" u="none" strike="noStrike" dirty="0">
                <a:solidFill>
                  <a:srgbClr val="171717"/>
                </a:solidFill>
                <a:effectLst/>
                <a:latin typeface="Segoe UI" panose="020B0502040204020203" pitchFamily="34" charset="0"/>
                <a:hlinkClick r:id="rId3"/>
              </a:rPr>
              <a:t>CROSSFILTER </a:t>
            </a:r>
            <a:r>
              <a:rPr lang="en-NZ" b="0" i="0" dirty="0">
                <a:solidFill>
                  <a:srgbClr val="171717"/>
                </a:solidFill>
                <a:effectLst/>
                <a:latin typeface="Segoe UI" panose="020B0502040204020203" pitchFamily="34" charset="0"/>
              </a:rPr>
              <a:t> DAX function as a filter expression to the CALCULATE function. </a:t>
            </a:r>
          </a:p>
          <a:p>
            <a:pPr algn="l"/>
            <a:r>
              <a:rPr lang="en-NZ" b="0" i="0" dirty="0">
                <a:solidFill>
                  <a:srgbClr val="171717"/>
                </a:solidFill>
                <a:effectLst/>
                <a:latin typeface="Segoe UI" panose="020B0502040204020203" pitchFamily="34" charset="0"/>
              </a:rPr>
              <a:t>It's an advanced capability. The CROSSFILTER function can modify filter directions (from both to single or from single to both) and even disable a relationship.</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38</a:t>
            </a:fld>
            <a:endParaRPr lang="en-US" dirty="0"/>
          </a:p>
        </p:txBody>
      </p:sp>
    </p:spTree>
    <p:extLst>
      <p:ext uri="{BB962C8B-B14F-4D97-AF65-F5344CB8AC3E}">
        <p14:creationId xmlns:p14="http://schemas.microsoft.com/office/powerpoint/2010/main" val="3299852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It is possible to examine filter context by using certain DAX functions:</a:t>
            </a:r>
          </a:p>
          <a:p>
            <a:pPr marL="171450" lvl="0" indent="-171450">
              <a:buFont typeface="Arial" panose="020B0604020202020204" pitchFamily="34" charset="0"/>
              <a:buChar char="•"/>
            </a:pPr>
            <a:r>
              <a:rPr lang="en-US" dirty="0"/>
              <a:t>VALUES</a:t>
            </a:r>
          </a:p>
          <a:p>
            <a:pPr marL="171450" lvl="0" indent="-171450">
              <a:buFont typeface="Arial" panose="020B0604020202020204" pitchFamily="34" charset="0"/>
              <a:buChar char="•"/>
            </a:pPr>
            <a:r>
              <a:rPr lang="en-US" noProof="0" dirty="0"/>
              <a:t>HASONEVALUE</a:t>
            </a:r>
          </a:p>
          <a:p>
            <a:pPr marL="171450" lvl="0" indent="-171450">
              <a:buFont typeface="Arial" panose="020B0604020202020204" pitchFamily="34" charset="0"/>
              <a:buChar char="•"/>
            </a:pPr>
            <a:r>
              <a:rPr lang="en-US" dirty="0"/>
              <a:t>SELECTEDVALUE</a:t>
            </a:r>
          </a:p>
          <a:p>
            <a:pPr marL="171450" lvl="0" indent="-171450">
              <a:buFont typeface="Arial" panose="020B0604020202020204" pitchFamily="34" charset="0"/>
              <a:buChar char="•"/>
            </a:pPr>
            <a:r>
              <a:rPr lang="en-US" noProof="0" dirty="0"/>
              <a:t>ISFILTERED</a:t>
            </a:r>
          </a:p>
          <a:p>
            <a:pPr marL="171450" lvl="0" indent="-171450">
              <a:buFont typeface="Arial" panose="020B0604020202020204" pitchFamily="34" charset="0"/>
              <a:buChar char="•"/>
            </a:pPr>
            <a:r>
              <a:rPr lang="en-US" dirty="0"/>
              <a:t>ISCROSSFILTERED</a:t>
            </a:r>
          </a:p>
          <a:p>
            <a:pPr marL="171450" lvl="0" indent="-171450">
              <a:buFont typeface="Arial" panose="020B0604020202020204" pitchFamily="34" charset="0"/>
              <a:buChar char="•"/>
            </a:pPr>
            <a:r>
              <a:rPr lang="en-US" noProof="0" dirty="0"/>
              <a:t>ISINSCOPE</a:t>
            </a:r>
          </a:p>
          <a:p>
            <a:endParaRPr lang="en-US" noProof="0"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39</a:t>
            </a:fld>
            <a:endParaRPr lang="en-US" dirty="0"/>
          </a:p>
        </p:txBody>
      </p:sp>
    </p:spTree>
    <p:extLst>
      <p:ext uri="{BB962C8B-B14F-4D97-AF65-F5344CB8AC3E}">
        <p14:creationId xmlns:p14="http://schemas.microsoft.com/office/powerpoint/2010/main" val="1817198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3"/>
              </a:rPr>
              <a:t>VALUES </a:t>
            </a:r>
            <a:r>
              <a:rPr lang="en-NZ" b="0" i="0" dirty="0">
                <a:solidFill>
                  <a:srgbClr val="171717"/>
                </a:solidFill>
                <a:effectLst/>
                <a:latin typeface="Segoe UI" panose="020B0502040204020203" pitchFamily="34" charset="0"/>
              </a:rPr>
              <a:t> DAX function </a:t>
            </a:r>
            <a:r>
              <a:rPr lang="en-NZ" b="1" i="0" dirty="0">
                <a:solidFill>
                  <a:srgbClr val="171717"/>
                </a:solidFill>
                <a:effectLst/>
                <a:latin typeface="Segoe UI" panose="020B0502040204020203" pitchFamily="34" charset="0"/>
              </a:rPr>
              <a:t>lets your formulas </a:t>
            </a:r>
            <a:r>
              <a:rPr lang="en-NZ" b="0" i="0" dirty="0">
                <a:solidFill>
                  <a:srgbClr val="171717"/>
                </a:solidFill>
                <a:effectLst/>
                <a:latin typeface="Segoe UI" panose="020B0502040204020203" pitchFamily="34" charset="0"/>
              </a:rPr>
              <a:t>determine what values are in filter context.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VALUES function syntax is as follows: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requires passing in a table reference or a column reference.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pass in a table reference, it returns a table object with the same columns that contain rows for what's in filter context.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pass in a column reference, it returns a single-column table of </a:t>
            </a:r>
            <a:r>
              <a:rPr lang="en-NZ" b="1" i="0" dirty="0">
                <a:solidFill>
                  <a:srgbClr val="171717"/>
                </a:solidFill>
                <a:effectLst/>
                <a:latin typeface="Segoe UI" panose="020B0502040204020203" pitchFamily="34" charset="0"/>
              </a:rPr>
              <a:t>unique values </a:t>
            </a:r>
            <a:r>
              <a:rPr lang="en-NZ" b="0" i="0" dirty="0">
                <a:solidFill>
                  <a:srgbClr val="171717"/>
                </a:solidFill>
                <a:effectLst/>
                <a:latin typeface="Segoe UI" panose="020B0502040204020203" pitchFamily="34" charset="0"/>
              </a:rPr>
              <a:t>that are in filter context.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always returns a table object and it's possible for a table to contain multiple rows.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to test whether a specific value is in filter context, your formula must first test that the VALUES function returns a single row.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Two functions can help you accomplish this task: </a:t>
            </a:r>
          </a:p>
          <a:p>
            <a:pPr lvl="1"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4"/>
              </a:rPr>
              <a:t>HASONEVALUE </a:t>
            </a:r>
            <a:r>
              <a:rPr lang="en-NZ" b="0" i="0" dirty="0">
                <a:solidFill>
                  <a:srgbClr val="171717"/>
                </a:solidFill>
                <a:effectLst/>
                <a:latin typeface="Segoe UI" panose="020B0502040204020203" pitchFamily="34" charset="0"/>
              </a:rPr>
              <a:t> and </a:t>
            </a:r>
          </a:p>
          <a:p>
            <a:pPr lvl="1"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5"/>
              </a:rPr>
              <a:t>SELECTEDVALUE </a:t>
            </a:r>
            <a:r>
              <a:rPr lang="en-NZ" b="0" i="0" dirty="0">
                <a:solidFill>
                  <a:srgbClr val="171717"/>
                </a:solidFill>
                <a:effectLst/>
                <a:latin typeface="Segoe UI" panose="020B0502040204020203" pitchFamily="34" charset="0"/>
              </a:rPr>
              <a:t> DAX functions.</a:t>
            </a:r>
          </a:p>
          <a:p>
            <a:pPr lvl="1"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HASONEVALUE function returns TRUE when a given column reference has been filtered down to a single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SELECTEDVALUE function simplifies the task of determining what a single value could be. When the function is passed a column reference, it'll return a single value, or when more than one value is in filter context, it'll return BLANK (or an alternate value that you pass to the function).</a:t>
            </a:r>
          </a:p>
        </p:txBody>
      </p:sp>
      <p:sp>
        <p:nvSpPr>
          <p:cNvPr id="4" name="Slide Number Placeholder 3"/>
          <p:cNvSpPr>
            <a:spLocks noGrp="1"/>
          </p:cNvSpPr>
          <p:nvPr>
            <p:ph type="sldNum" sz="quarter" idx="5"/>
          </p:nvPr>
        </p:nvSpPr>
        <p:spPr/>
        <p:txBody>
          <a:bodyPr/>
          <a:lstStyle/>
          <a:p>
            <a:fld id="{4428728E-E154-4C68-8274-8B7B69A25AE8}" type="slidenum">
              <a:rPr lang="en-US" smtClean="0"/>
              <a:t>40</a:t>
            </a:fld>
            <a:endParaRPr lang="en-US" dirty="0"/>
          </a:p>
        </p:txBody>
      </p:sp>
    </p:spTree>
    <p:extLst>
      <p:ext uri="{BB962C8B-B14F-4D97-AF65-F5344CB8AC3E}">
        <p14:creationId xmlns:p14="http://schemas.microsoft.com/office/powerpoint/2010/main" val="904471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Three other functions that you can use to test filter state are:</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ISFITLERED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a:t>
            </a:r>
            <a:r>
              <a:rPr lang="en-NZ" b="0" i="1" dirty="0">
                <a:solidFill>
                  <a:srgbClr val="171717"/>
                </a:solidFill>
                <a:effectLst/>
                <a:latin typeface="Segoe UI" panose="020B0502040204020203" pitchFamily="34" charset="0"/>
              </a:rPr>
              <a:t>directly</a:t>
            </a:r>
            <a:r>
              <a:rPr lang="en-NZ" b="0" i="0" dirty="0">
                <a:solidFill>
                  <a:srgbClr val="171717"/>
                </a:solidFill>
                <a:effectLst/>
                <a:latin typeface="Segoe UI" panose="020B0502040204020203" pitchFamily="34" charset="0"/>
              </a:rPr>
              <a:t> filtered.</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4"/>
              </a:rPr>
              <a:t>ISCROSSFILTERED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a:t>
            </a:r>
            <a:r>
              <a:rPr lang="en-NZ" b="0" i="1" dirty="0">
                <a:solidFill>
                  <a:srgbClr val="171717"/>
                </a:solidFill>
                <a:effectLst/>
                <a:latin typeface="Segoe UI" panose="020B0502040204020203" pitchFamily="34" charset="0"/>
              </a:rPr>
              <a:t>indirectly</a:t>
            </a:r>
            <a:r>
              <a:rPr lang="en-NZ" b="0" i="0" dirty="0">
                <a:solidFill>
                  <a:srgbClr val="171717"/>
                </a:solidFill>
                <a:effectLst/>
                <a:latin typeface="Segoe UI" panose="020B0502040204020203" pitchFamily="34" charset="0"/>
              </a:rPr>
              <a:t> filtered. </a:t>
            </a: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A column is cross-filtered when a filter that is applied to another column in the same table, or in a related table, affects the reference column by filtering it.</a:t>
            </a:r>
          </a:p>
          <a:p>
            <a:pPr marL="457200" lvl="1" indent="0" algn="l">
              <a:buFont typeface="Arial" panose="020B0604020202020204" pitchFamily="34" charset="0"/>
              <a:buNone/>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5"/>
              </a:rPr>
              <a:t>ISINSCOPE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the level in a hierarchy of levels.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41</a:t>
            </a:fld>
            <a:endParaRPr lang="en-US" dirty="0"/>
          </a:p>
        </p:txBody>
      </p:sp>
    </p:spTree>
    <p:extLst>
      <p:ext uri="{BB962C8B-B14F-4D97-AF65-F5344CB8AC3E}">
        <p14:creationId xmlns:p14="http://schemas.microsoft.com/office/powerpoint/2010/main" val="2200803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What happens when a measure or measure expression is evaluated within row context? </a:t>
            </a:r>
          </a:p>
          <a:p>
            <a:pPr algn="l"/>
            <a:r>
              <a:rPr lang="en-NZ" b="0" i="0" dirty="0">
                <a:solidFill>
                  <a:srgbClr val="171717"/>
                </a:solidFill>
                <a:effectLst/>
                <a:latin typeface="Segoe UI" panose="020B0502040204020203" pitchFamily="34" charset="0"/>
              </a:rPr>
              <a:t>This scenario can happen in a calculated column formula or when an expression in an iterator function is evaluated.</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42</a:t>
            </a:fld>
            <a:endParaRPr lang="en-US" dirty="0"/>
          </a:p>
        </p:txBody>
      </p:sp>
    </p:spTree>
    <p:extLst>
      <p:ext uri="{BB962C8B-B14F-4D97-AF65-F5344CB8AC3E}">
        <p14:creationId xmlns:p14="http://schemas.microsoft.com/office/powerpoint/2010/main" val="8319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An </a:t>
            </a:r>
            <a:r>
              <a:rPr lang="en-NZ" b="0" i="1" dirty="0">
                <a:solidFill>
                  <a:srgbClr val="171717"/>
                </a:solidFill>
                <a:effectLst/>
                <a:latin typeface="Segoe UI" panose="020B0502040204020203" pitchFamily="34" charset="0"/>
              </a:rPr>
              <a:t>analytic query</a:t>
            </a:r>
            <a:r>
              <a:rPr lang="en-NZ" b="0" i="0" dirty="0">
                <a:solidFill>
                  <a:srgbClr val="171717"/>
                </a:solidFill>
                <a:effectLst/>
                <a:latin typeface="Segoe UI" panose="020B0502040204020203" pitchFamily="34" charset="0"/>
              </a:rPr>
              <a:t> is a query that produces a result from a data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Power BI visual, in the background, submits an analytic query to Power BI to query the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analytic query is written as a Data Analysis Expressions (DAX) query statement.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you don't need to write a native DAX statement; you only need to configure report visuals by mapping dataset fields.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a:t>
            </a:fld>
            <a:endParaRPr lang="en-US" dirty="0"/>
          </a:p>
        </p:txBody>
      </p:sp>
    </p:spTree>
    <p:extLst>
      <p:ext uri="{BB962C8B-B14F-4D97-AF65-F5344CB8AC3E}">
        <p14:creationId xmlns:p14="http://schemas.microsoft.com/office/powerpoint/2010/main" val="458661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Measures used by an expression that is evaluated in row context automatically undergo context transition.</a:t>
            </a:r>
          </a:p>
          <a:p>
            <a:r>
              <a:rPr lang="en-US" noProof="0" dirty="0"/>
              <a:t>To force context transition, wrap a measure expression inside the CALCULATE function—it does need to pass in any filters.</a:t>
            </a:r>
          </a:p>
          <a:p>
            <a:endParaRPr lang="en-US" noProof="0" dirty="0"/>
          </a:p>
        </p:txBody>
      </p:sp>
      <p:sp>
        <p:nvSpPr>
          <p:cNvPr id="4" name="Slide Number Placeholder 3"/>
          <p:cNvSpPr>
            <a:spLocks noGrp="1"/>
          </p:cNvSpPr>
          <p:nvPr>
            <p:ph type="sldNum" sz="quarter" idx="5"/>
          </p:nvPr>
        </p:nvSpPr>
        <p:spPr/>
        <p:txBody>
          <a:bodyPr/>
          <a:lstStyle/>
          <a:p>
            <a:fld id="{4428728E-E154-4C68-8274-8B7B69A25AE8}" type="slidenum">
              <a:rPr lang="en-US" smtClean="0"/>
              <a:t>43</a:t>
            </a:fld>
            <a:endParaRPr lang="en-US" dirty="0"/>
          </a:p>
        </p:txBody>
      </p:sp>
    </p:spTree>
    <p:extLst>
      <p:ext uri="{BB962C8B-B14F-4D97-AF65-F5344CB8AC3E}">
        <p14:creationId xmlns:p14="http://schemas.microsoft.com/office/powerpoint/2010/main" val="3109848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871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45</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This module defines Time Intelligence and provides common use cases.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46</a:t>
            </a:fld>
            <a:endParaRPr lang="en-US" dirty="0"/>
          </a:p>
        </p:txBody>
      </p:sp>
    </p:spTree>
    <p:extLst>
      <p:ext uri="{BB962C8B-B14F-4D97-AF65-F5344CB8AC3E}">
        <p14:creationId xmlns:p14="http://schemas.microsoft.com/office/powerpoint/2010/main" val="541668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Time intelligence relates to calculations over time.  Specifically, it relates to calculations over dates, months, quarters, or years, and possibly time. </a:t>
            </a:r>
          </a:p>
          <a:p>
            <a:pPr algn="l"/>
            <a:r>
              <a:rPr lang="en-NZ" b="0" i="0" dirty="0">
                <a:solidFill>
                  <a:srgbClr val="171717"/>
                </a:solidFill>
                <a:effectLst/>
                <a:latin typeface="Segoe UI" panose="020B0502040204020203" pitchFamily="34" charset="0"/>
              </a:rPr>
              <a:t>Note: Rarely would you need to calculate over time in the sense of hours, minutes, or seconds.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Data Analysis Expressions (DAX) calculations, time intelligence means </a:t>
            </a:r>
            <a:r>
              <a:rPr lang="en-NZ" b="0" i="1" dirty="0">
                <a:solidFill>
                  <a:srgbClr val="171717"/>
                </a:solidFill>
                <a:effectLst/>
                <a:latin typeface="Segoe UI" panose="020B0502040204020203" pitchFamily="34" charset="0"/>
              </a:rPr>
              <a:t>modifying the filter context for date filters</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47</a:t>
            </a:fld>
            <a:endParaRPr lang="en-US" dirty="0"/>
          </a:p>
        </p:txBody>
      </p:sp>
    </p:spTree>
    <p:extLst>
      <p:ext uri="{BB962C8B-B14F-4D97-AF65-F5344CB8AC3E}">
        <p14:creationId xmlns:p14="http://schemas.microsoft.com/office/powerpoint/2010/main" val="2541013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Here’s an example. It’s easy to show monthly revenue: group by month and sum the revenue column.</a:t>
            </a:r>
          </a:p>
          <a:p>
            <a:pPr algn="l"/>
            <a:r>
              <a:rPr lang="en-NZ" b="0" i="0" dirty="0">
                <a:solidFill>
                  <a:srgbClr val="171717"/>
                </a:solidFill>
                <a:effectLst/>
                <a:latin typeface="Segoe UI" panose="020B0502040204020203" pitchFamily="34" charset="0"/>
              </a:rPr>
              <a:t>[CLICK] By applying Time Intelligence, a measure can be defined to compute the accumulation of revenue </a:t>
            </a:r>
            <a:r>
              <a:rPr lang="en-NZ" b="0" i="1" dirty="0">
                <a:solidFill>
                  <a:srgbClr val="171717"/>
                </a:solidFill>
                <a:effectLst/>
                <a:latin typeface="Segoe UI" panose="020B0502040204020203" pitchFamily="34" charset="0"/>
              </a:rPr>
              <a:t>over the year</a:t>
            </a:r>
            <a:r>
              <a:rPr lang="en-NZ" b="0" i="0" dirty="0">
                <a:solidFill>
                  <a:srgbClr val="171717"/>
                </a:solidFill>
                <a:effectLst/>
                <a:latin typeface="Segoe UI" panose="020B0502040204020203" pitchFamily="34" charset="0"/>
              </a:rPr>
              <a:t>. This type of calculation is known as a year-to-date (YTD) calculation.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Describe that the accumulation of revenue over the year is a manipulation of the date filter. Consider the YTD value for </a:t>
            </a:r>
            <a:r>
              <a:rPr lang="en-NZ" b="1" i="0" dirty="0">
                <a:solidFill>
                  <a:srgbClr val="171717"/>
                </a:solidFill>
                <a:effectLst/>
                <a:latin typeface="Segoe UI" panose="020B0502040204020203" pitchFamily="34" charset="0"/>
              </a:rPr>
              <a:t>2019 Feb</a:t>
            </a:r>
            <a:r>
              <a:rPr lang="en-NZ" b="0" i="0" dirty="0">
                <a:solidFill>
                  <a:srgbClr val="171717"/>
                </a:solidFill>
                <a:effectLst/>
                <a:latin typeface="Segoe UI" panose="020B0502040204020203" pitchFamily="34" charset="0"/>
              </a:rPr>
              <a:t>. It isn’t the sum of revenue in Feb. Rather, it’s the sum of revenue </a:t>
            </a:r>
            <a:r>
              <a:rPr lang="en-NZ" b="0" i="1" dirty="0">
                <a:solidFill>
                  <a:srgbClr val="171717"/>
                </a:solidFill>
                <a:effectLst/>
                <a:latin typeface="Segoe UI" panose="020B0502040204020203" pitchFamily="34" charset="0"/>
              </a:rPr>
              <a:t>from the beginning of the year </a:t>
            </a:r>
            <a:r>
              <a:rPr lang="en-NZ" b="0" i="0" dirty="0">
                <a:solidFill>
                  <a:srgbClr val="171717"/>
                </a:solidFill>
                <a:effectLst/>
                <a:latin typeface="Segoe UI" panose="020B0502040204020203" pitchFamily="34" charset="0"/>
              </a:rPr>
              <a:t>(</a:t>
            </a:r>
            <a:r>
              <a:rPr lang="en-NZ" b="1" i="0" dirty="0">
                <a:solidFill>
                  <a:srgbClr val="171717"/>
                </a:solidFill>
                <a:effectLst/>
                <a:latin typeface="Segoe UI" panose="020B0502040204020203" pitchFamily="34" charset="0"/>
              </a:rPr>
              <a:t>2019 Jan</a:t>
            </a:r>
            <a:r>
              <a:rPr lang="en-NZ" b="0" i="0" dirty="0">
                <a:solidFill>
                  <a:srgbClr val="171717"/>
                </a:solidFill>
                <a:effectLst/>
                <a:latin typeface="Segoe UI" panose="020B0502040204020203" pitchFamily="34" charset="0"/>
              </a:rPr>
              <a:t>) until </a:t>
            </a:r>
            <a:r>
              <a:rPr lang="en-NZ" b="1" i="0" dirty="0">
                <a:solidFill>
                  <a:srgbClr val="171717"/>
                </a:solidFill>
                <a:effectLst/>
                <a:latin typeface="Segoe UI" panose="020B0502040204020203" pitchFamily="34" charset="0"/>
              </a:rPr>
              <a:t>2019 Feb</a:t>
            </a:r>
            <a:r>
              <a:rPr lang="en-NZ"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48</a:t>
            </a:fld>
            <a:endParaRPr lang="en-US" dirty="0"/>
          </a:p>
        </p:txBody>
      </p:sp>
    </p:spTree>
    <p:extLst>
      <p:ext uri="{BB962C8B-B14F-4D97-AF65-F5344CB8AC3E}">
        <p14:creationId xmlns:p14="http://schemas.microsoft.com/office/powerpoint/2010/main" val="4022593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date table (or tables) must meet certain requirements. The date table should be marked as a date table (described next).</a:t>
            </a:r>
          </a:p>
          <a:p>
            <a:pPr algn="l"/>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49</a:t>
            </a:fld>
            <a:endParaRPr lang="en-US" dirty="0"/>
          </a:p>
        </p:txBody>
      </p:sp>
    </p:spTree>
    <p:extLst>
      <p:ext uri="{BB962C8B-B14F-4D97-AF65-F5344CB8AC3E}">
        <p14:creationId xmlns:p14="http://schemas.microsoft.com/office/powerpoint/2010/main" val="1465610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use the Time Intelligence functions, a table must be marked as a date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Multiple model tables can be marked as date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more information, see https://docs.microsoft.com/power-bi/guidance/model-date-tables</a:t>
            </a:r>
          </a:p>
        </p:txBody>
      </p:sp>
      <p:sp>
        <p:nvSpPr>
          <p:cNvPr id="4" name="Slide Number Placeholder 3"/>
          <p:cNvSpPr>
            <a:spLocks noGrp="1"/>
          </p:cNvSpPr>
          <p:nvPr>
            <p:ph type="sldNum" sz="quarter" idx="5"/>
          </p:nvPr>
        </p:nvSpPr>
        <p:spPr/>
        <p:txBody>
          <a:bodyPr/>
          <a:lstStyle/>
          <a:p>
            <a:fld id="{4428728E-E154-4C68-8274-8B7B69A25AE8}" type="slidenum">
              <a:rPr lang="en-US" smtClean="0"/>
              <a:t>50</a:t>
            </a:fld>
            <a:endParaRPr lang="en-US" dirty="0"/>
          </a:p>
        </p:txBody>
      </p:sp>
    </p:spTree>
    <p:extLst>
      <p:ext uri="{BB962C8B-B14F-4D97-AF65-F5344CB8AC3E}">
        <p14:creationId xmlns:p14="http://schemas.microsoft.com/office/powerpoint/2010/main" val="979316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DAX includes several time intelligence functions to simplify the task of modifying date filter context. You </a:t>
            </a:r>
            <a:r>
              <a:rPr lang="en-NZ" b="0" i="1" dirty="0">
                <a:solidFill>
                  <a:srgbClr val="171717"/>
                </a:solidFill>
                <a:effectLst/>
                <a:latin typeface="Segoe UI" panose="020B0502040204020203" pitchFamily="34" charset="0"/>
              </a:rPr>
              <a:t>could</a:t>
            </a:r>
            <a:r>
              <a:rPr lang="en-NZ" b="0" i="0" dirty="0">
                <a:solidFill>
                  <a:srgbClr val="171717"/>
                </a:solidFill>
                <a:effectLst/>
                <a:latin typeface="Segoe UI" panose="020B0502040204020203" pitchFamily="34" charset="0"/>
              </a:rPr>
              <a:t> write many of these intelligence formulas by using a CALCULATE function that modifies date filters, but that would create more work.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Many DAX time intelligence functions are concerned with standard date periods, specifically years, quarters, and months.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If you have irregular time periods (for example, financial months that begin mid-way through the calendar month), or you need to work with weeks or time periods (hours, minutes, and so on), the DAX time intelligence functions won't be helpful.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Instead, you'll need to use the CALCULATE function and pass in hand-crafted date or time filters.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51</a:t>
            </a:fld>
            <a:endParaRPr lang="en-US" dirty="0"/>
          </a:p>
        </p:txBody>
      </p:sp>
    </p:spTree>
    <p:extLst>
      <p:ext uri="{BB962C8B-B14F-4D97-AF65-F5344CB8AC3E}">
        <p14:creationId xmlns:p14="http://schemas.microsoft.com/office/powerpoint/2010/main" val="348460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Time intelligence calculations modify date filter contexts.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They can help you answer these time-related questions: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What's the accumulation of revenue for the year, quarter, or month?</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 revenue was produced for the same period last year?</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 growth in revenue has been achieved over the same period last year?</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How many new customers made their first order in each month?</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What's the inventory stock on-hand value for the company's products?</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52</a:t>
            </a:fld>
            <a:endParaRPr lang="en-US" dirty="0"/>
          </a:p>
        </p:txBody>
      </p:sp>
    </p:spTree>
    <p:extLst>
      <p:ext uri="{BB962C8B-B14F-4D97-AF65-F5344CB8AC3E}">
        <p14:creationId xmlns:p14="http://schemas.microsoft.com/office/powerpoint/2010/main" val="137881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Measures are designed to summarize model data; they can't be used to group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measures can be used to filter data in one special case: to use a measure to filter a visual when the visual displays the measure and the filter is a visual-level filter (so, not a report or page-level filter).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used in this way, a measure filter is applied </a:t>
            </a:r>
            <a:r>
              <a:rPr lang="en-NZ" b="0" i="1" dirty="0">
                <a:solidFill>
                  <a:srgbClr val="171717"/>
                </a:solidFill>
                <a:effectLst/>
                <a:latin typeface="Segoe UI" panose="020B0502040204020203" pitchFamily="34" charset="0"/>
              </a:rPr>
              <a:t>after</a:t>
            </a:r>
            <a:r>
              <a:rPr lang="en-NZ" b="0" i="0" dirty="0">
                <a:solidFill>
                  <a:srgbClr val="171717"/>
                </a:solidFill>
                <a:effectLst/>
                <a:latin typeface="Segoe UI" panose="020B0502040204020203" pitchFamily="34" charset="0"/>
              </a:rPr>
              <a:t> the analytic query has summarized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process is done to eliminate groups where the measure filter condition is not true. (For those who are familiar with SQL syntax, a measure that used to filter a visual is like the HAVING clause in a SELECT statement.)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figure shows the stacked column visual adjusted to display groups (months) when sales amounts exceed $5 million.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adjustment is done in the </a:t>
            </a:r>
            <a:r>
              <a:rPr lang="en-NZ" b="1" i="0" dirty="0">
                <a:solidFill>
                  <a:srgbClr val="171717"/>
                </a:solidFill>
                <a:effectLst/>
                <a:latin typeface="Segoe UI" panose="020B0502040204020203" pitchFamily="34" charset="0"/>
              </a:rPr>
              <a:t>Filters</a:t>
            </a:r>
            <a:r>
              <a:rPr lang="en-NZ" b="0" i="0" dirty="0">
                <a:solidFill>
                  <a:srgbClr val="171717"/>
                </a:solidFill>
                <a:effectLst/>
                <a:latin typeface="Segoe UI" panose="020B0502040204020203" pitchFamily="34" charset="0"/>
              </a:rPr>
              <a:t> pane by applying a filter to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field: Configure the filter to show items when the value </a:t>
            </a:r>
            <a:r>
              <a:rPr lang="en-NZ" b="0" i="1" dirty="0">
                <a:solidFill>
                  <a:srgbClr val="171717"/>
                </a:solidFill>
                <a:effectLst/>
                <a:latin typeface="Segoe UI" panose="020B0502040204020203" pitchFamily="34" charset="0"/>
              </a:rPr>
              <a:t>is greater than 5000000</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Remember to select </a:t>
            </a:r>
            <a:r>
              <a:rPr lang="en-NZ" b="1" i="0" dirty="0">
                <a:solidFill>
                  <a:srgbClr val="171717"/>
                </a:solidFill>
                <a:effectLst/>
                <a:latin typeface="Segoe UI" panose="020B0502040204020203" pitchFamily="34" charset="0"/>
              </a:rPr>
              <a:t>Apply filter</a:t>
            </a:r>
            <a:r>
              <a:rPr lang="en-NZ" b="0" i="0" dirty="0">
                <a:solidFill>
                  <a:srgbClr val="171717"/>
                </a:solidFill>
                <a:effectLst/>
                <a:latin typeface="Segoe UI" panose="020B0502040204020203" pitchFamily="34" charset="0"/>
              </a:rPr>
              <a:t>, which is located in the lower-right corner of the card.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only four groups (months) have sales amounts exceeding $5 million.</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7</a:t>
            </a:fld>
            <a:endParaRPr lang="en-US" dirty="0"/>
          </a:p>
        </p:txBody>
      </p:sp>
    </p:spTree>
    <p:extLst>
      <p:ext uri="{BB962C8B-B14F-4D97-AF65-F5344CB8AC3E}">
        <p14:creationId xmlns:p14="http://schemas.microsoft.com/office/powerpoint/2010/main" val="9277457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One group of DAX time intelligence functions is concerned with summarizations over time:</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DATESYTD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single-column table that contains dates for the year-to-date (YTD) in the current filter context.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This group also includes the </a:t>
            </a:r>
            <a:r>
              <a:rPr lang="en-NZ" b="0" i="0" u="none" strike="noStrike" dirty="0">
                <a:solidFill>
                  <a:srgbClr val="171717"/>
                </a:solidFill>
                <a:effectLst/>
                <a:latin typeface="Segoe UI" panose="020B0502040204020203" pitchFamily="34" charset="0"/>
                <a:hlinkClick r:id="rId4"/>
              </a:rPr>
              <a:t>DATESMTD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5"/>
              </a:rPr>
              <a:t>DATESQTD </a:t>
            </a:r>
            <a:r>
              <a:rPr lang="en-NZ" b="0" i="0" dirty="0">
                <a:solidFill>
                  <a:srgbClr val="171717"/>
                </a:solidFill>
                <a:effectLst/>
                <a:latin typeface="Segoe UI" panose="020B0502040204020203" pitchFamily="34" charset="0"/>
              </a:rPr>
              <a:t> DAX functions for month-to-date (MTD) and quarter-to-date (QTD).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You can pass these functions as filters into the </a:t>
            </a:r>
            <a:r>
              <a:rPr lang="en-NZ" b="0" i="0" u="none" strike="noStrike" dirty="0">
                <a:solidFill>
                  <a:srgbClr val="171717"/>
                </a:solidFill>
                <a:effectLst/>
                <a:latin typeface="Segoe UI" panose="020B0502040204020203" pitchFamily="34" charset="0"/>
                <a:hlinkClick r:id="rId6"/>
              </a:rPr>
              <a:t>CALCULATE </a:t>
            </a:r>
            <a:r>
              <a:rPr lang="en-NZ" b="0" i="0" dirty="0">
                <a:solidFill>
                  <a:srgbClr val="171717"/>
                </a:solidFill>
                <a:effectLst/>
                <a:latin typeface="Segoe UI" panose="020B0502040204020203" pitchFamily="34" charset="0"/>
              </a:rPr>
              <a:t> DAX function.</a:t>
            </a:r>
          </a:p>
          <a:p>
            <a:pPr marL="628650" lvl="1"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7"/>
              </a:rPr>
              <a:t>TOTALYTD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Evaluates an expression for YTD in the current filter context.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The equivalent QTD and MTD DAX functions of </a:t>
            </a:r>
            <a:r>
              <a:rPr lang="en-NZ" b="0" i="0" u="none" strike="noStrike" dirty="0">
                <a:solidFill>
                  <a:srgbClr val="171717"/>
                </a:solidFill>
                <a:effectLst/>
                <a:latin typeface="Segoe UI" panose="020B0502040204020203" pitchFamily="34" charset="0"/>
                <a:hlinkClick r:id="rId8"/>
              </a:rPr>
              <a:t>TOTALQTD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9"/>
              </a:rPr>
              <a:t>TOTALMTD </a:t>
            </a:r>
            <a:r>
              <a:rPr lang="en-NZ" b="0" i="0" dirty="0">
                <a:solidFill>
                  <a:srgbClr val="171717"/>
                </a:solidFill>
                <a:effectLst/>
                <a:latin typeface="Segoe UI" panose="020B0502040204020203" pitchFamily="34" charset="0"/>
              </a:rPr>
              <a:t> are also included.</a:t>
            </a:r>
          </a:p>
          <a:p>
            <a:pPr marL="628650" lvl="1"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10"/>
              </a:rPr>
              <a:t>DATESBETWEEN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begins with a given start date and continues until a given end date.</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11"/>
              </a:rPr>
              <a:t>DATESINPERIOD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begins with a given start date and continues for the specified number of intervals.</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0" indent="0" algn="l">
              <a:buFontTx/>
              <a:buNone/>
            </a:pPr>
            <a:r>
              <a:rPr lang="en-NZ" b="0" i="0" dirty="0">
                <a:solidFill>
                  <a:srgbClr val="171717"/>
                </a:solidFill>
                <a:effectLst/>
                <a:latin typeface="Segoe UI" panose="020B0502040204020203" pitchFamily="34" charset="0"/>
              </a:rPr>
              <a:t>Note:</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While the TOTALYTD function is simple to use, you are limited to passing in one filter expression.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If you need to apply multiple filter expressions, use the CALCULATE function and then pass the DATESYTD function in as one of the filter expressions.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53</a:t>
            </a:fld>
            <a:endParaRPr lang="en-US" dirty="0"/>
          </a:p>
        </p:txBody>
      </p:sp>
    </p:spTree>
    <p:extLst>
      <p:ext uri="{BB962C8B-B14F-4D97-AF65-F5344CB8AC3E}">
        <p14:creationId xmlns:p14="http://schemas.microsoft.com/office/powerpoint/2010/main" val="41201518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Another group of DAX time intelligence functions is concerned with shifting time periods:</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DATEADD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shifted either forward or backward in time by the specified number of intervals from the dates in the current filter context.</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4"/>
              </a:rPr>
              <a:t>PARALLELPERIOD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represents a period that is parallel to the dates in the specified dates column, in the current filter context, with the dates shifted a number of intervals either forward in time or back in time.</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5"/>
              </a:rPr>
              <a:t>SAMEPERIODLASTYEAR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are shifted one year back in time from the dates in the specified dates column, in the current filter context.</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Many helper DAX functions for navigating backward or forward for specific time periods, all of which returns a table of dates. These helper functions include </a:t>
            </a:r>
            <a:r>
              <a:rPr lang="en-NZ" b="0" i="0" u="none" strike="noStrike" dirty="0">
                <a:solidFill>
                  <a:srgbClr val="171717"/>
                </a:solidFill>
                <a:effectLst/>
                <a:latin typeface="Segoe UI" panose="020B0502040204020203" pitchFamily="34" charset="0"/>
                <a:hlinkClick r:id="rId6"/>
              </a:rPr>
              <a:t>NEXTDAY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7"/>
              </a:rPr>
              <a:t>NEXTMONTH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8"/>
              </a:rPr>
              <a:t>NEXTQUARTER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9"/>
              </a:rPr>
              <a:t>NEXTYEAR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10"/>
              </a:rPr>
              <a:t>PREVIOUSDAY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11"/>
              </a:rPr>
              <a:t>PREVIOUSMONTH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12"/>
              </a:rPr>
              <a:t>PREVIOUSQUARTER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13"/>
              </a:rPr>
              <a:t>PREVIOUSYEAR </a:t>
            </a:r>
            <a:r>
              <a:rPr lang="en-NZ" b="0" i="0" dirty="0">
                <a:solidFill>
                  <a:srgbClr val="171717"/>
                </a:solidFill>
                <a:effectLst/>
                <a:latin typeface="Segoe UI" panose="020B0502040204020203" pitchFamily="34" charset="0"/>
              </a:rPr>
              <a:t>.</a:t>
            </a:r>
          </a:p>
        </p:txBody>
      </p:sp>
      <p:sp>
        <p:nvSpPr>
          <p:cNvPr id="4" name="Slide Number Placeholder 3"/>
          <p:cNvSpPr>
            <a:spLocks noGrp="1"/>
          </p:cNvSpPr>
          <p:nvPr>
            <p:ph type="sldNum" sz="quarter" idx="5"/>
          </p:nvPr>
        </p:nvSpPr>
        <p:spPr/>
        <p:txBody>
          <a:bodyPr/>
          <a:lstStyle/>
          <a:p>
            <a:fld id="{4428728E-E154-4C68-8274-8B7B69A25AE8}" type="slidenum">
              <a:rPr lang="en-US" smtClean="0"/>
              <a:t>54</a:t>
            </a:fld>
            <a:endParaRPr lang="en-US" dirty="0"/>
          </a:p>
        </p:txBody>
      </p:sp>
    </p:spTree>
    <p:extLst>
      <p:ext uri="{BB962C8B-B14F-4D97-AF65-F5344CB8AC3E}">
        <p14:creationId xmlns:p14="http://schemas.microsoft.com/office/powerpoint/2010/main" val="2029588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Other DAX time intelligence functions exist that are concerned with returning a single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You'll learn about these functions by applying them in two different scenarios.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3"/>
              </a:rPr>
              <a:t>FIRSTDATE </a:t>
            </a:r>
            <a:r>
              <a:rPr lang="en-NZ" b="0" i="0" dirty="0">
                <a:solidFill>
                  <a:srgbClr val="171717"/>
                </a:solidFill>
                <a:effectLst/>
                <a:latin typeface="Segoe UI" panose="020B0502040204020203" pitchFamily="34" charset="0"/>
              </a:rPr>
              <a:t> and the </a:t>
            </a:r>
            <a:r>
              <a:rPr lang="en-NZ" b="0" i="0" u="none" strike="noStrike" dirty="0">
                <a:solidFill>
                  <a:srgbClr val="171717"/>
                </a:solidFill>
                <a:effectLst/>
                <a:latin typeface="Segoe UI" panose="020B0502040204020203" pitchFamily="34" charset="0"/>
                <a:hlinkClick r:id="rId4"/>
              </a:rPr>
              <a:t>LASTDATE </a:t>
            </a:r>
            <a:r>
              <a:rPr lang="en-NZ" b="0" i="0" dirty="0">
                <a:solidFill>
                  <a:srgbClr val="171717"/>
                </a:solidFill>
                <a:effectLst/>
                <a:latin typeface="Segoe UI" panose="020B0502040204020203" pitchFamily="34" charset="0"/>
              </a:rPr>
              <a:t> DAX functions return the first and last date in the current filter context for the specified column of dates.</a:t>
            </a:r>
          </a:p>
        </p:txBody>
      </p:sp>
      <p:sp>
        <p:nvSpPr>
          <p:cNvPr id="4" name="Slide Number Placeholder 3"/>
          <p:cNvSpPr>
            <a:spLocks noGrp="1"/>
          </p:cNvSpPr>
          <p:nvPr>
            <p:ph type="sldNum" sz="quarter" idx="5"/>
          </p:nvPr>
        </p:nvSpPr>
        <p:spPr/>
        <p:txBody>
          <a:bodyPr/>
          <a:lstStyle/>
          <a:p>
            <a:fld id="{4428728E-E154-4C68-8274-8B7B69A25AE8}" type="slidenum">
              <a:rPr lang="en-US" smtClean="0"/>
              <a:t>55</a:t>
            </a:fld>
            <a:endParaRPr lang="en-US" dirty="0"/>
          </a:p>
        </p:txBody>
      </p:sp>
    </p:spTree>
    <p:extLst>
      <p:ext uri="{BB962C8B-B14F-4D97-AF65-F5344CB8AC3E}">
        <p14:creationId xmlns:p14="http://schemas.microsoft.com/office/powerpoint/2010/main" val="737751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Occasionally, fact data is stored as snapshots in time.  Common examples include inventory stock levels or account balances. A snapshot of values is loaded into the table on a periodic basis.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summarizing snapshot values (like inventory stock levels), you can summarize values across any dimension except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Adding stock level counts across product categories produces a meaningful summary but adding stock level counts across dates does not. Adding yesterday's stock level to today's stock level isn't a useful operation to perform (unless you want to average that result).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are summarizing snapshot tables, measure formulas can rely on DAX time intelligence functions to enforce a single date filter.</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56</a:t>
            </a:fld>
            <a:endParaRPr lang="en-US" dirty="0"/>
          </a:p>
        </p:txBody>
      </p:sp>
    </p:spTree>
    <p:extLst>
      <p:ext uri="{BB962C8B-B14F-4D97-AF65-F5344CB8AC3E}">
        <p14:creationId xmlns:p14="http://schemas.microsoft.com/office/powerpoint/2010/main" val="2122254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LASTNONBLANK function is an iterator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returns the last date that produces a non-BLANK result.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achieves this result by iterating through all dates in filter context </a:t>
            </a:r>
            <a:r>
              <a:rPr lang="en-NZ" b="0" i="1" dirty="0">
                <a:solidFill>
                  <a:srgbClr val="171717"/>
                </a:solidFill>
                <a:effectLst/>
                <a:latin typeface="Segoe UI" panose="020B0502040204020203" pitchFamily="34" charset="0"/>
              </a:rPr>
              <a:t>in descending chronological order</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(Conversely, the FIRSTNONBLANK iterates in ascending chronological order.)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each date, it evaluates the passed in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it encounters a non-BLANK result, the function returns the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That date is then used to filter the CALCULATE function.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lvl="1" algn="l"/>
            <a:r>
              <a:rPr lang="en-NZ" b="0" i="0" dirty="0">
                <a:solidFill>
                  <a:srgbClr val="171717"/>
                </a:solidFill>
                <a:effectLst/>
                <a:latin typeface="Segoe UI" panose="020B0502040204020203" pitchFamily="34" charset="0"/>
              </a:rPr>
              <a:t>The LASTNONBLANK function evaluates its expression in row context.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The CALCULATE function must be used to transition the row context to filter context to correctly evaluate the expression.</a:t>
            </a:r>
          </a:p>
        </p:txBody>
      </p:sp>
      <p:sp>
        <p:nvSpPr>
          <p:cNvPr id="4" name="Slide Number Placeholder 3"/>
          <p:cNvSpPr>
            <a:spLocks noGrp="1"/>
          </p:cNvSpPr>
          <p:nvPr>
            <p:ph type="sldNum" sz="quarter" idx="5"/>
          </p:nvPr>
        </p:nvSpPr>
        <p:spPr/>
        <p:txBody>
          <a:bodyPr/>
          <a:lstStyle/>
          <a:p>
            <a:fld id="{4428728E-E154-4C68-8274-8B7B69A25AE8}" type="slidenum">
              <a:rPr lang="en-US" smtClean="0"/>
              <a:t>57</a:t>
            </a:fld>
            <a:endParaRPr lang="en-US" dirty="0"/>
          </a:p>
        </p:txBody>
      </p:sp>
    </p:spTree>
    <p:extLst>
      <p:ext uri="{BB962C8B-B14F-4D97-AF65-F5344CB8AC3E}">
        <p14:creationId xmlns:p14="http://schemas.microsoft.com/office/powerpoint/2010/main" val="3893755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71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By using Data Analysis Expressions (DAX), you can add three types of calculations to your data model:</a:t>
            </a:r>
          </a:p>
          <a:p>
            <a:endParaRPr lang="en-NZ" b="0" i="0" dirty="0">
              <a:solidFill>
                <a:srgbClr val="171717"/>
              </a:solidFill>
              <a:effectLst/>
              <a:latin typeface="Segoe UI" panose="020B0502040204020203" pitchFamily="34" charset="0"/>
            </a:endParaRPr>
          </a:p>
          <a:p>
            <a:r>
              <a:rPr lang="en-NZ" b="0" i="1" dirty="0">
                <a:solidFill>
                  <a:srgbClr val="171717"/>
                </a:solidFill>
                <a:effectLst/>
                <a:latin typeface="Segoe UI" panose="020B0502040204020203" pitchFamily="34" charset="0"/>
              </a:rPr>
              <a:t>NOTE:</a:t>
            </a:r>
          </a:p>
          <a:p>
            <a:r>
              <a:rPr lang="en-NZ" b="0" i="0" dirty="0">
                <a:solidFill>
                  <a:srgbClr val="171717"/>
                </a:solidFill>
                <a:effectLst/>
                <a:latin typeface="Segoe UI" panose="020B0502040204020203" pitchFamily="34" charset="0"/>
              </a:rPr>
              <a:t>DAX can also be used to define row-level security (RLS) rules, which are expressions that enforce filters over model tables.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rules aren't considered to be model calculations so they're out of scope for this module. For more information, see </a:t>
            </a:r>
            <a:r>
              <a:rPr lang="en-NZ" b="1" i="0" u="none" strike="noStrike" dirty="0">
                <a:effectLst/>
                <a:latin typeface="Segoe UI" panose="020B0502040204020203" pitchFamily="34" charset="0"/>
                <a:hlinkClick r:id="rId3"/>
              </a:rPr>
              <a:t>Row-level security (RLS) with Power BI </a:t>
            </a:r>
            <a:r>
              <a:rPr lang="en-NZ" b="0" i="0" dirty="0">
                <a:solidFill>
                  <a:srgbClr val="171717"/>
                </a:solidFill>
                <a:effectLst/>
                <a:latin typeface="Segoe UI" panose="020B0502040204020203" pitchFamily="34"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a:t>
            </a:fld>
            <a:endParaRPr lang="en-US" dirty="0"/>
          </a:p>
        </p:txBody>
      </p:sp>
    </p:spTree>
    <p:extLst>
      <p:ext uri="{BB962C8B-B14F-4D97-AF65-F5344CB8AC3E}">
        <p14:creationId xmlns:p14="http://schemas.microsoft.com/office/powerpoint/2010/main" val="69385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DAX beginners often experience a degree of confusion about calculated columns and measures.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section reviews the similarities and differences between both.</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Regarding similarities between calculated columns and measures, both are:</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Calculations that you can add to your data model.</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Defined by using a DAX formula.</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Referenced in DAX formulas by enclosing their names within square brackets.</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algn="l">
              <a:buFont typeface="Arial" panose="020B0604020202020204" pitchFamily="34" charset="0"/>
              <a:buNone/>
            </a:pPr>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areas where calculated columns and measures differ include:</a:t>
            </a:r>
          </a:p>
          <a:p>
            <a:pPr algn="l"/>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Purpose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extend a table with a new column, while measures define how to summarize model data.</a:t>
            </a:r>
          </a:p>
          <a:p>
            <a:pPr algn="l">
              <a:buFont typeface="Arial" panose="020B0604020202020204" pitchFamily="34" charset="0"/>
              <a:buChar char="•"/>
            </a:pPr>
            <a:r>
              <a:rPr lang="en-NZ" b="1" i="0" dirty="0">
                <a:solidFill>
                  <a:srgbClr val="171717"/>
                </a:solidFill>
                <a:effectLst/>
                <a:latin typeface="Segoe UI" panose="020B0502040204020203" pitchFamily="34" charset="0"/>
              </a:rPr>
              <a:t>Evaluation</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are evaluated by using </a:t>
            </a:r>
            <a:r>
              <a:rPr lang="en-NZ" b="0" i="1" dirty="0">
                <a:solidFill>
                  <a:srgbClr val="171717"/>
                </a:solidFill>
                <a:effectLst/>
                <a:latin typeface="Segoe UI" panose="020B0502040204020203" pitchFamily="34" charset="0"/>
              </a:rPr>
              <a:t>row context</a:t>
            </a:r>
            <a:r>
              <a:rPr lang="en-NZ" b="0" i="0" dirty="0">
                <a:solidFill>
                  <a:srgbClr val="171717"/>
                </a:solidFill>
                <a:effectLst/>
                <a:latin typeface="Segoe UI" panose="020B0502040204020203" pitchFamily="34" charset="0"/>
              </a:rPr>
              <a:t> at data refresh time, while measures are evaluated by using </a:t>
            </a:r>
            <a:r>
              <a:rPr lang="en-NZ" b="0" i="1" dirty="0">
                <a:solidFill>
                  <a:srgbClr val="171717"/>
                </a:solidFill>
                <a:effectLst/>
                <a:latin typeface="Segoe UI" panose="020B0502040204020203" pitchFamily="34" charset="0"/>
              </a:rPr>
              <a:t>filter context</a:t>
            </a:r>
            <a:r>
              <a:rPr lang="en-NZ" b="0" i="0" dirty="0">
                <a:solidFill>
                  <a:srgbClr val="171717"/>
                </a:solidFill>
                <a:effectLst/>
                <a:latin typeface="Segoe UI" panose="020B0502040204020203" pitchFamily="34" charset="0"/>
              </a:rPr>
              <a:t> at query time. </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lvl="1" algn="l">
              <a:buFontTx/>
              <a:buNone/>
            </a:pPr>
            <a:r>
              <a:rPr lang="en-NZ" b="0" i="0" dirty="0">
                <a:solidFill>
                  <a:srgbClr val="171717"/>
                </a:solidFill>
                <a:effectLst/>
                <a:latin typeface="Segoe UI" panose="020B0502040204020203" pitchFamily="34" charset="0"/>
              </a:rPr>
              <a:t>Filter context is introduced in a later module; it's an important topic to understand and master so that you can achieve sophisticated summarizations.</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Storage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(in Import storage mode tables) store a value for each row in the table, but a measure never stores values in the model.</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Visual use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(like any column) can be used to filter, group, or summarize (as an implicit measure), whereas measures are designed to summarize.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9</a:t>
            </a:fld>
            <a:endParaRPr lang="en-US" dirty="0"/>
          </a:p>
        </p:txBody>
      </p:sp>
    </p:spTree>
    <p:extLst>
      <p:ext uri="{BB962C8B-B14F-4D97-AF65-F5344CB8AC3E}">
        <p14:creationId xmlns:p14="http://schemas.microsoft.com/office/powerpoint/2010/main" val="337037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a:t>
            </a:fld>
            <a:endParaRPr lang="en-US" dirty="0"/>
          </a:p>
        </p:txBody>
      </p:sp>
    </p:spTree>
    <p:extLst>
      <p:ext uri="{BB962C8B-B14F-4D97-AF65-F5344CB8AC3E}">
        <p14:creationId xmlns:p14="http://schemas.microsoft.com/office/powerpoint/2010/main" val="376573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This module introduces and describes the family of iterator functions. It explains what they do and how to use them. Calculations can include custom aggregation, ranking, and concatenation.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a:t>
            </a:fld>
            <a:endParaRPr lang="en-US" dirty="0"/>
          </a:p>
        </p:txBody>
      </p:sp>
    </p:spTree>
    <p:extLst>
      <p:ext uri="{BB962C8B-B14F-4D97-AF65-F5344CB8AC3E}">
        <p14:creationId xmlns:p14="http://schemas.microsoft.com/office/powerpoint/2010/main" val="346475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a:extLst>
              <a:ext uri="{FF2B5EF4-FFF2-40B4-BE49-F238E27FC236}">
                <a16:creationId xmlns:a16="http://schemas.microsoft.com/office/drawing/2014/main" id="{0596FD8D-02F0-48A3-BE4D-004A031CEF8B}"/>
              </a:ext>
            </a:extLst>
          </p:cNvPr>
          <p:cNvSpPr>
            <a:spLocks noGrp="1"/>
          </p:cNvSpPr>
          <p:nvPr>
            <p:ph idx="11" hasCustomPrompt="1"/>
          </p:nvPr>
        </p:nvSpPr>
        <p:spPr>
          <a:xfrm>
            <a:off x="6414218" y="2089527"/>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2FDD3ED-0DEE-4E5E-845D-BE30DA358D54}"/>
              </a:ext>
            </a:extLst>
          </p:cNvPr>
          <p:cNvSpPr>
            <a:spLocks noGrp="1"/>
          </p:cNvSpPr>
          <p:nvPr>
            <p:ph type="ftr" sz="quarter" idx="12"/>
          </p:nvPr>
        </p:nvSpPr>
        <p:spPr/>
        <p:txBody>
          <a:bodyPr/>
          <a:lstStyle/>
          <a:p>
            <a:r>
              <a:rPr lang="en-AU" dirty="0"/>
              <a:t>© 2021 Microsoft. All rights reserved. </a:t>
            </a:r>
          </a:p>
        </p:txBody>
      </p:sp>
    </p:spTree>
    <p:extLst>
      <p:ext uri="{BB962C8B-B14F-4D97-AF65-F5344CB8AC3E}">
        <p14:creationId xmlns:p14="http://schemas.microsoft.com/office/powerpoint/2010/main" val="237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932E405-95D6-4DAA-8644-A84697E1C4D0}"/>
              </a:ext>
            </a:extLst>
          </p:cNvPr>
          <p:cNvSpPr>
            <a:spLocks noGrp="1"/>
          </p:cNvSpPr>
          <p:nvPr>
            <p:ph type="title" hasCustomPrompt="1"/>
          </p:nvPr>
        </p:nvSpPr>
        <p:spPr>
          <a:xfrm>
            <a:off x="748800" y="1634400"/>
            <a:ext cx="10800000" cy="2854800"/>
          </a:xfrm>
        </p:spPr>
        <p:txBody>
          <a:bodyPr anchor="t">
            <a:normAutofit/>
          </a:bodyPr>
          <a:lstStyle>
            <a:lvl1pPr>
              <a:defRPr sz="6000">
                <a:solidFill>
                  <a:schemeClr val="accent1"/>
                </a:solidFill>
              </a:defRPr>
            </a:lvl1pPr>
          </a:lstStyle>
          <a:p>
            <a:r>
              <a:rPr lang="en-US"/>
              <a:t>Enter product name in accent color, then new line then use white for remainder of title</a:t>
            </a:r>
          </a:p>
        </p:txBody>
      </p:sp>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4655125"/>
            <a:ext cx="10800000" cy="540327"/>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release details</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5361706"/>
            <a:ext cx="10800000" cy="900113"/>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instructor name and company</a:t>
            </a:r>
          </a:p>
        </p:txBody>
      </p:sp>
      <p:sp>
        <p:nvSpPr>
          <p:cNvPr id="9" name="Footer Placeholder 8">
            <a:extLst>
              <a:ext uri="{FF2B5EF4-FFF2-40B4-BE49-F238E27FC236}">
                <a16:creationId xmlns:a16="http://schemas.microsoft.com/office/drawing/2014/main" id="{A80DE2DD-3C88-4730-8B01-64224212529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5" name="Footer Placeholder 3">
            <a:extLst>
              <a:ext uri="{FF2B5EF4-FFF2-40B4-BE49-F238E27FC236}">
                <a16:creationId xmlns:a16="http://schemas.microsoft.com/office/drawing/2014/main" id="{FB1C37A5-4842-43A7-911F-BFD80C069F6B}"/>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25657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3546773"/>
            <a:ext cx="10800000" cy="520443"/>
          </a:xfrm>
        </p:spPr>
        <p:txBody>
          <a:bodyPr>
            <a:noAutofit/>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ID</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4067216"/>
            <a:ext cx="10800000" cy="2194603"/>
          </a:xfrm>
        </p:spPr>
        <p:txBody>
          <a:bodyPr>
            <a:noAutofit/>
          </a:bodyPr>
          <a:lstStyle>
            <a:lvl1pPr marL="0" indent="0">
              <a:buFontTx/>
              <a:buNone/>
              <a:defRPr sz="60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title</a:t>
            </a:r>
          </a:p>
        </p:txBody>
      </p:sp>
      <p:sp>
        <p:nvSpPr>
          <p:cNvPr id="4" name="Footer Placeholder 3">
            <a:extLst>
              <a:ext uri="{FF2B5EF4-FFF2-40B4-BE49-F238E27FC236}">
                <a16:creationId xmlns:a16="http://schemas.microsoft.com/office/drawing/2014/main" id="{96A9D966-0D02-41F1-9399-1E3C4C7117F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6" name="Title 5">
            <a:extLst>
              <a:ext uri="{FF2B5EF4-FFF2-40B4-BE49-F238E27FC236}">
                <a16:creationId xmlns:a16="http://schemas.microsoft.com/office/drawing/2014/main" id="{FB9CCA23-65D5-4CD4-B9E6-0F19BEE97135}"/>
              </a:ext>
            </a:extLst>
          </p:cNvPr>
          <p:cNvSpPr>
            <a:spLocks noGrp="1"/>
          </p:cNvSpPr>
          <p:nvPr>
            <p:ph type="title" hasCustomPrompt="1"/>
          </p:nvPr>
        </p:nvSpPr>
        <p:spPr>
          <a:xfrm>
            <a:off x="748800" y="1634400"/>
            <a:ext cx="10800000" cy="1314000"/>
          </a:xfrm>
        </p:spPr>
        <p:txBody>
          <a:bodyPr anchor="t">
            <a:noAutofit/>
          </a:bodyPr>
          <a:lstStyle>
            <a:lvl1pPr>
              <a:defRPr sz="3600">
                <a:solidFill>
                  <a:schemeClr val="accent1"/>
                </a:solidFill>
              </a:defRPr>
            </a:lvl1pPr>
          </a:lstStyle>
          <a:p>
            <a:r>
              <a:rPr lang="en-US"/>
              <a:t>Enter product name in accent color, then new line then use white for remainder of title</a:t>
            </a:r>
          </a:p>
        </p:txBody>
      </p:sp>
      <p:sp>
        <p:nvSpPr>
          <p:cNvPr id="5" name="Footer Placeholder 3">
            <a:extLst>
              <a:ext uri="{FF2B5EF4-FFF2-40B4-BE49-F238E27FC236}">
                <a16:creationId xmlns:a16="http://schemas.microsoft.com/office/drawing/2014/main" id="{F3699B74-BD39-4E97-988F-74418E6BAA4A}"/>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137182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ourse close">
    <p:bg>
      <p:bgPr>
        <a:solidFill>
          <a:schemeClr val="bg2"/>
        </a:solidFill>
        <a:effectLst/>
      </p:bgPr>
    </p:bg>
    <p:spTree>
      <p:nvGrpSpPr>
        <p:cNvPr id="1" name=""/>
        <p:cNvGrpSpPr/>
        <p:nvPr/>
      </p:nvGrpSpPr>
      <p:grpSpPr>
        <a:xfrm>
          <a:off x="0" y="0"/>
          <a:ext cx="0" cy="0"/>
          <a:chOff x="0" y="0"/>
          <a:chExt cx="0" cy="0"/>
        </a:xfrm>
      </p:grpSpPr>
      <p:pic>
        <p:nvPicPr>
          <p:cNvPr id="2" name="Microsoft Power Platform logo" descr="Microsoft Power Platform">
            <a:extLst>
              <a:ext uri="{FF2B5EF4-FFF2-40B4-BE49-F238E27FC236}">
                <a16:creationId xmlns:a16="http://schemas.microsoft.com/office/drawing/2014/main" id="{6D859BDB-7735-4368-B343-CCCA6C565B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35123" y="2822412"/>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8EFFB912-2D9D-44DF-818F-F826A20778AE}"/>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37519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200" strike="noStrike">
                <a:solidFill>
                  <a:srgbClr val="191919"/>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0106475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F18CCA1E-5C70-4558-89D4-B730694DE84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7193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4" name="Footer Placeholder 3">
            <a:extLst>
              <a:ext uri="{FF2B5EF4-FFF2-40B4-BE49-F238E27FC236}">
                <a16:creationId xmlns:a16="http://schemas.microsoft.com/office/drawing/2014/main" id="{38C45D6C-359B-4C71-8F2F-7C0C3F42DC78}"/>
              </a:ext>
            </a:extLst>
          </p:cNvPr>
          <p:cNvSpPr>
            <a:spLocks noGrp="1"/>
          </p:cNvSpPr>
          <p:nvPr>
            <p:ph type="ftr" sz="quarter" idx="11"/>
          </p:nvPr>
        </p:nvSpPr>
        <p:spPr/>
        <p:txBody>
          <a:bodyPr/>
          <a:lstStyle/>
          <a:p>
            <a:r>
              <a:rPr lang="en-AU" dirty="0"/>
              <a:t>© 2021 Microsoft. All rights reserved. </a:t>
            </a:r>
          </a:p>
        </p:txBody>
      </p:sp>
      <p:sp>
        <p:nvSpPr>
          <p:cNvPr id="6" name="Footer Placeholder 3">
            <a:extLst>
              <a:ext uri="{FF2B5EF4-FFF2-40B4-BE49-F238E27FC236}">
                <a16:creationId xmlns:a16="http://schemas.microsoft.com/office/drawing/2014/main" id="{DF28CE0D-EEEE-4091-B422-8F7EDE4ECDDC}"/>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0603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6" name="Graphic">
            <a:extLst>
              <a:ext uri="{FF2B5EF4-FFF2-40B4-BE49-F238E27FC236}">
                <a16:creationId xmlns:a16="http://schemas.microsoft.com/office/drawing/2014/main" id="{4C114976-1449-4DF1-8D68-06CB1A61B65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21992" y="279390"/>
            <a:ext cx="1169946" cy="1169946"/>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Lab code</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Lab minutes</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7131963-35AF-4552-A651-B87ABAE423A6}"/>
              </a:ext>
            </a:extLst>
          </p:cNvPr>
          <p:cNvSpPr>
            <a:spLocks noGrp="1"/>
          </p:cNvSpPr>
          <p:nvPr>
            <p:ph type="ftr" sz="quarter" idx="11"/>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68CB35FB-42A4-48DE-9648-3A9A01EF35E5}"/>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5462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Demo code</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D3F9F637-9C96-41E1-BA8F-AA1EE9724F93}"/>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13343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nowledge check">
    <p:bg>
      <p:bgRef idx="1001">
        <a:schemeClr val="bg2"/>
      </p:bgRef>
    </p:bg>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dirty="0"/>
              <a:t>Knowledge check</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None/>
              <a:defRPr/>
            </a:lvl1pPr>
            <a:lvl2pPr marL="262800" indent="0">
              <a:buNone/>
              <a:defRPr/>
            </a:lvl2pPr>
            <a:lvl3pPr marL="446400" indent="0">
              <a:buNone/>
              <a:defRPr/>
            </a:lvl3pPr>
            <a:lvl4pPr marL="626400" indent="0">
              <a:buNone/>
              <a:defRPr/>
            </a:lvl4pPr>
            <a:lvl5pPr marL="810000" indent="0">
              <a:buNone/>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AE491CA3-F127-4895-8085-15417E70BC2F}"/>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2822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ource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7F4F59B2-34EC-49ED-ABDB-5147356FF3A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8199" y="279390"/>
            <a:ext cx="1203062" cy="120306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1"/>
          </a:xfrm>
        </p:spPr>
        <p:txBody>
          <a:bodyPr anchor="t" anchorCtr="0">
            <a:noAutofit/>
          </a:bodyPr>
          <a:lstStyle>
            <a:lvl1pPr>
              <a:defRPr>
                <a:solidFill>
                  <a:schemeClr val="bg1"/>
                </a:solidFill>
              </a:defRPr>
            </a:lvl1pPr>
          </a:lstStyle>
          <a:p>
            <a:r>
              <a:rPr lang="en-US"/>
              <a:t>Resources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FontTx/>
              <a:buNone/>
              <a:defRPr/>
            </a:lvl1pPr>
            <a:lvl2pPr marL="0" indent="0">
              <a:buFontTx/>
              <a:buNone/>
              <a:defRPr sz="1800"/>
            </a:lvl2pPr>
            <a:lvl3pPr marL="0" indent="0">
              <a:buFontTx/>
              <a:buNone/>
              <a:defRPr/>
            </a:lvl3pPr>
            <a:lvl4pPr marL="626400" indent="0">
              <a:buFontTx/>
              <a:buNone/>
              <a:defRPr/>
            </a:lvl4pPr>
            <a:lvl5pPr marL="810000" indent="0">
              <a:buFontTx/>
              <a:buNone/>
              <a:defRPr/>
            </a:lvl5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8EEE2944-E526-4E41-B8CB-5ECD8A11BD43}"/>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405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5" name="Graphic">
            <a:extLst>
              <a:ext uri="{FF2B5EF4-FFF2-40B4-BE49-F238E27FC236}">
                <a16:creationId xmlns:a16="http://schemas.microsoft.com/office/drawing/2014/main" id="{DD400FA2-80CE-4165-AC03-EC04337565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72057" y="279390"/>
            <a:ext cx="1262742" cy="126274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756000"/>
          </a:xfrm>
        </p:spPr>
        <p:txBody>
          <a:bodyPr anchor="t" anchorCtr="0">
            <a:noAutofit/>
          </a:bodyPr>
          <a:lstStyle>
            <a:lvl1pPr>
              <a:defRPr>
                <a:solidFill>
                  <a:schemeClr val="bg1"/>
                </a:solidFill>
              </a:defRPr>
            </a:lvl1pPr>
          </a:lstStyle>
          <a:p>
            <a:r>
              <a:rPr lang="en-US"/>
              <a:t>Questions text</a:t>
            </a:r>
          </a:p>
        </p:txBody>
      </p:sp>
      <p:sp>
        <p:nvSpPr>
          <p:cNvPr id="3" name="Footer Placeholder 2">
            <a:extLst>
              <a:ext uri="{FF2B5EF4-FFF2-40B4-BE49-F238E27FC236}">
                <a16:creationId xmlns:a16="http://schemas.microsoft.com/office/drawing/2014/main" id="{39386DAC-FDF0-4FF4-8BA3-03CE6ECCF470}"/>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255324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0AF7229-DE60-433A-A7B3-8D01E37C6E14}"/>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411401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69963-5855-4629-B5E6-CDF7CECFF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E5581D-2DD1-49C9-A475-33BAFF495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CA4A388-36CD-4056-BFAC-3DADFA57EC25}"/>
              </a:ext>
            </a:extLst>
          </p:cNvPr>
          <p:cNvSpPr>
            <a:spLocks noGrp="1"/>
          </p:cNvSpPr>
          <p:nvPr>
            <p:ph type="ftr" sz="quarter" idx="3"/>
          </p:nvPr>
        </p:nvSpPr>
        <p:spPr>
          <a:xfrm>
            <a:off x="9462654" y="6492875"/>
            <a:ext cx="2729345" cy="365125"/>
          </a:xfrm>
          <a:prstGeom prst="rect">
            <a:avLst/>
          </a:prstGeom>
        </p:spPr>
        <p:txBody>
          <a:bodyPr vert="horz" lIns="91440" tIns="45720" rIns="91440" bIns="45720" rtlCol="0" anchor="ctr"/>
          <a:lstStyle>
            <a:lvl1pPr algn="r">
              <a:defRPr sz="1200">
                <a:solidFill>
                  <a:schemeClr val="tx1"/>
                </a:solidFill>
              </a:defRPr>
            </a:lvl1pPr>
          </a:lstStyle>
          <a:p>
            <a:r>
              <a:rPr lang="en-AU" dirty="0"/>
              <a:t>© 2021 Microsoft. All rights reserved. </a:t>
            </a:r>
          </a:p>
        </p:txBody>
      </p:sp>
    </p:spTree>
    <p:extLst>
      <p:ext uri="{BB962C8B-B14F-4D97-AF65-F5344CB8AC3E}">
        <p14:creationId xmlns:p14="http://schemas.microsoft.com/office/powerpoint/2010/main" val="3333536567"/>
      </p:ext>
    </p:extLst>
  </p:cSld>
  <p:clrMap bg1="lt1" tx1="dk1" bg2="lt2" tx2="dk2" accent1="accent1" accent2="accent2" accent3="accent3" accent4="accent4" accent5="accent5" accent6="accent6" hlink="hlink" folHlink="folHlink"/>
  <p:sldLayoutIdLst>
    <p:sldLayoutId id="2147483669" r:id="rId1"/>
    <p:sldLayoutId id="2147483660" r:id="rId2"/>
    <p:sldLayoutId id="2147483661" r:id="rId3"/>
    <p:sldLayoutId id="2147483662" r:id="rId4"/>
    <p:sldLayoutId id="2147483663" r:id="rId5"/>
    <p:sldLayoutId id="2147483672" r:id="rId6"/>
    <p:sldLayoutId id="2147483664" r:id="rId7"/>
    <p:sldLayoutId id="2147483665" r:id="rId8"/>
    <p:sldLayoutId id="2147483655" r:id="rId9"/>
    <p:sldLayoutId id="2147483670" r:id="rId10"/>
    <p:sldLayoutId id="2147483671" r:id="rId11"/>
    <p:sldLayoutId id="2147483666"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55CD8-C999-4705-AC9C-C8631765F409}"/>
              </a:ext>
            </a:extLst>
          </p:cNvPr>
          <p:cNvSpPr>
            <a:spLocks noGrp="1"/>
          </p:cNvSpPr>
          <p:nvPr>
            <p:ph type="title"/>
          </p:nvPr>
        </p:nvSpPr>
        <p:spPr/>
        <p:txBody>
          <a:bodyPr>
            <a:normAutofit/>
          </a:bodyPr>
          <a:lstStyle/>
          <a:p>
            <a:r>
              <a:rPr lang="en-US" sz="8000" noProof="0" dirty="0"/>
              <a:t>Power BI</a:t>
            </a:r>
            <a:br>
              <a:rPr lang="en-US" sz="8000" noProof="0" dirty="0"/>
            </a:br>
            <a:r>
              <a:rPr lang="en-US" sz="8000" noProof="0" dirty="0">
                <a:solidFill>
                  <a:schemeClr val="bg1"/>
                </a:solidFill>
              </a:rPr>
              <a:t>DAX in a Day</a:t>
            </a:r>
          </a:p>
        </p:txBody>
      </p:sp>
      <p:sp>
        <p:nvSpPr>
          <p:cNvPr id="8" name="Text Placeholder 7">
            <a:extLst>
              <a:ext uri="{FF2B5EF4-FFF2-40B4-BE49-F238E27FC236}">
                <a16:creationId xmlns:a16="http://schemas.microsoft.com/office/drawing/2014/main" id="{FB957FD9-7A71-4F56-8CD1-D607D816D36C}"/>
              </a:ext>
            </a:extLst>
          </p:cNvPr>
          <p:cNvSpPr>
            <a:spLocks noGrp="1"/>
          </p:cNvSpPr>
          <p:nvPr>
            <p:ph type="body" sz="quarter" idx="12"/>
          </p:nvPr>
        </p:nvSpPr>
        <p:spPr/>
        <p:txBody>
          <a:bodyPr/>
          <a:lstStyle/>
          <a:p>
            <a:r>
              <a:rPr lang="en-US" dirty="0"/>
              <a:t>August</a:t>
            </a:r>
            <a:r>
              <a:rPr lang="en-US" noProof="0" dirty="0"/>
              <a:t> 2021 BETA release</a:t>
            </a:r>
          </a:p>
        </p:txBody>
      </p:sp>
      <p:sp>
        <p:nvSpPr>
          <p:cNvPr id="7" name="Text Placeholder 6">
            <a:extLst>
              <a:ext uri="{FF2B5EF4-FFF2-40B4-BE49-F238E27FC236}">
                <a16:creationId xmlns:a16="http://schemas.microsoft.com/office/drawing/2014/main" id="{C6988243-EE1B-4EDC-ABD6-47BBCC842207}"/>
              </a:ext>
            </a:extLst>
          </p:cNvPr>
          <p:cNvSpPr>
            <a:spLocks noGrp="1"/>
          </p:cNvSpPr>
          <p:nvPr>
            <p:ph type="body" sz="quarter" idx="11"/>
          </p:nvPr>
        </p:nvSpPr>
        <p:spPr/>
        <p:txBody>
          <a:bodyPr/>
          <a:lstStyle/>
          <a:p>
            <a:endParaRPr lang="en-US" dirty="0"/>
          </a:p>
        </p:txBody>
      </p:sp>
      <p:sp>
        <p:nvSpPr>
          <p:cNvPr id="5" name="Footer Placeholder 4">
            <a:extLst>
              <a:ext uri="{FF2B5EF4-FFF2-40B4-BE49-F238E27FC236}">
                <a16:creationId xmlns:a16="http://schemas.microsoft.com/office/drawing/2014/main" id="{C5957145-F8BB-4F4C-A602-EB35F14D2AF2}"/>
              </a:ext>
            </a:extLst>
          </p:cNvPr>
          <p:cNvSpPr>
            <a:spLocks noGrp="1"/>
          </p:cNvSpPr>
          <p:nvPr>
            <p:ph type="ftr" sz="quarter" idx="13"/>
          </p:nvPr>
        </p:nvSpPr>
        <p:spPr/>
        <p:txBody>
          <a:bodyPr/>
          <a:lstStyle/>
          <a:p>
            <a:r>
              <a:rPr lang="en-AU" dirty="0"/>
              <a:t>© 2021 Microsoft. All rights reserved. </a:t>
            </a:r>
          </a:p>
        </p:txBody>
      </p:sp>
      <p:sp>
        <p:nvSpPr>
          <p:cNvPr id="9" name="Notice" hidden="1">
            <a:extLst>
              <a:ext uri="{FF2B5EF4-FFF2-40B4-BE49-F238E27FC236}">
                <a16:creationId xmlns:a16="http://schemas.microsoft.com/office/drawing/2014/main" id="{82068C49-3BE4-4A6B-8A39-21713A467DAC}"/>
              </a:ext>
              <a:ext uri="{C183D7F6-B498-43B3-948B-1728B52AA6E4}">
                <adec:decorative xmlns:adec="http://schemas.microsoft.com/office/drawing/2017/decorative" val="1"/>
              </a:ext>
            </a:extLst>
          </p:cNvPr>
          <p:cNvSpPr txBox="1"/>
          <p:nvPr/>
        </p:nvSpPr>
        <p:spPr>
          <a:xfrm rot="19800000">
            <a:off x="1346928" y="3029425"/>
            <a:ext cx="8452832" cy="830997"/>
          </a:xfrm>
          <a:prstGeom prst="rect">
            <a:avLst/>
          </a:prstGeom>
          <a:solidFill>
            <a:schemeClr val="bg2"/>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chemeClr val="accent6"/>
                </a:solidFill>
                <a:effectLst/>
                <a:uLnTx/>
                <a:uFillTx/>
              </a:rPr>
              <a:t>REMOVE THIS COMMENT BEFORE TEACHING</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chemeClr val="accent6"/>
                </a:solidFill>
                <a:effectLst/>
                <a:uLnTx/>
                <a:uFillTx/>
              </a:rPr>
              <a:t>Enter your name and company</a:t>
            </a:r>
          </a:p>
        </p:txBody>
      </p:sp>
    </p:spTree>
    <p:extLst>
      <p:ext uri="{BB962C8B-B14F-4D97-AF65-F5344CB8AC3E}">
        <p14:creationId xmlns:p14="http://schemas.microsoft.com/office/powerpoint/2010/main" val="7421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05</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Use DAX Iterator Functions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328788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05: Integrate Content with the Power BI Client APIs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iterator functions</a:t>
            </a:r>
          </a:p>
          <a:p>
            <a:r>
              <a:rPr lang="en-US" noProof="0" dirty="0"/>
              <a:t>Use aggregation iterator functions</a:t>
            </a:r>
          </a:p>
          <a:p>
            <a:r>
              <a:rPr lang="en-US" noProof="0" dirty="0"/>
              <a:t>Calculate ranks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6234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hidden="1">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335AAFC8-61B7-412C-8F3A-97CFC13A04E1}"/>
              </a:ext>
            </a:extLst>
          </p:cNvPr>
          <p:cNvSpPr>
            <a:spLocks noGrp="1"/>
          </p:cNvSpPr>
          <p:nvPr>
            <p:ph idx="1"/>
          </p:nvPr>
        </p:nvSpPr>
        <p:spPr/>
        <p:txBody>
          <a:bodyPr/>
          <a:lstStyle/>
          <a:p>
            <a:r>
              <a:rPr lang="en-US" b="1" dirty="0"/>
              <a:t>Iterator functions </a:t>
            </a:r>
            <a:r>
              <a:rPr lang="en-US" dirty="0"/>
              <a:t>enumerate</a:t>
            </a:r>
            <a:r>
              <a:rPr lang="en-US" noProof="0" dirty="0"/>
              <a:t> all rows of given table and evaluate a given expression for each row</a:t>
            </a:r>
          </a:p>
          <a:p>
            <a:r>
              <a:rPr lang="en-US" noProof="0" dirty="0"/>
              <a:t>They provide flexibility over how calculations summarize data</a:t>
            </a:r>
          </a:p>
          <a:p>
            <a:r>
              <a:rPr lang="en-US" noProof="0" dirty="0"/>
              <a:t>All iterator functions require </a:t>
            </a:r>
            <a:r>
              <a:rPr lang="en-US" i="1" noProof="0" dirty="0"/>
              <a:t>Table</a:t>
            </a:r>
            <a:r>
              <a:rPr lang="en-US" noProof="0" dirty="0"/>
              <a:t> and </a:t>
            </a:r>
            <a:r>
              <a:rPr lang="en-US" i="1" noProof="0" dirty="0"/>
              <a:t>Expression</a:t>
            </a:r>
          </a:p>
          <a:p>
            <a:pPr lvl="1"/>
            <a:r>
              <a:rPr lang="en-US" dirty="0"/>
              <a:t>The expression</a:t>
            </a:r>
            <a:r>
              <a:rPr lang="en-US" noProof="0" dirty="0"/>
              <a:t> must return scalar or single value</a:t>
            </a:r>
          </a:p>
          <a:p>
            <a:r>
              <a:rPr lang="en-US" noProof="0" dirty="0"/>
              <a:t>Iterator functions are easily identified by the appended “X”</a:t>
            </a:r>
          </a:p>
          <a:p>
            <a:r>
              <a:rPr lang="en-US" noProof="0" dirty="0"/>
              <a:t>For example:</a:t>
            </a:r>
          </a:p>
          <a:p>
            <a:pPr lvl="1"/>
            <a:r>
              <a:rPr lang="en-US" dirty="0"/>
              <a:t>Common</a:t>
            </a:r>
            <a:r>
              <a:rPr lang="en-US" noProof="0" dirty="0"/>
              <a:t> aggregation: SUMX, AVERAGEX, COUNTX, MINX, and MAXX</a:t>
            </a:r>
          </a:p>
          <a:p>
            <a:pPr lvl="1"/>
            <a:r>
              <a:rPr lang="en-US" noProof="0" dirty="0"/>
              <a:t>Special: CONCATENATEX, and RANKX</a:t>
            </a:r>
          </a:p>
          <a:p>
            <a:endParaRPr lang="en-US" noProof="0" dirty="0"/>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09038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95197845-7DFB-40DE-AE71-34FC159B3816}"/>
              </a:ext>
            </a:extLst>
          </p:cNvPr>
          <p:cNvSpPr txBox="1">
            <a:spLocks/>
          </p:cNvSpPr>
          <p:nvPr/>
        </p:nvSpPr>
        <p:spPr>
          <a:xfrm>
            <a:off x="1731382" y="3232829"/>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NZ" sz="2400" dirty="0">
                <a:latin typeface="Consolas" panose="020B0609020204030204" pitchFamily="49" charset="0"/>
                <a:cs typeface="Courier New" panose="02070309020205020404" pitchFamily="49" charset="0"/>
              </a:rPr>
              <a:t>Measure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&lt;Table&gt;,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&lt;Expression&gt;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40426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95197845-7DFB-40DE-AE71-34FC159B3816}"/>
              </a:ext>
            </a:extLst>
          </p:cNvPr>
          <p:cNvSpPr txBox="1">
            <a:spLocks/>
          </p:cNvSpPr>
          <p:nvPr/>
        </p:nvSpPr>
        <p:spPr>
          <a:xfrm>
            <a:off x="1731382" y="3232829"/>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NZ" sz="2400" dirty="0">
                <a:latin typeface="Consolas" panose="020B0609020204030204" pitchFamily="49" charset="0"/>
                <a:cs typeface="Courier New" panose="02070309020205020404" pitchFamily="49" charset="0"/>
              </a:rPr>
              <a:t>Revenue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Sales[Order Quantity] * Sales[Unit Price]</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2854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pic>
        <p:nvPicPr>
          <p:cNvPr id="6" name="Picture 4" descr="Image shows table with two columns shown: Order Quantity and Unit Price. ">
            <a:extLst>
              <a:ext uri="{FF2B5EF4-FFF2-40B4-BE49-F238E27FC236}">
                <a16:creationId xmlns:a16="http://schemas.microsoft.com/office/drawing/2014/main" id="{69F1E706-C045-45D9-9771-9DB40FA500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28" t="-1" b="67726"/>
          <a:stretch/>
        </p:blipFill>
        <p:spPr bwMode="auto">
          <a:xfrm>
            <a:off x="221755" y="1918227"/>
            <a:ext cx="6096000" cy="4953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descr="For each row, the Order Quantity and Unit Price values are multiplied.">
            <a:extLst>
              <a:ext uri="{FF2B5EF4-FFF2-40B4-BE49-F238E27FC236}">
                <a16:creationId xmlns:a16="http://schemas.microsoft.com/office/drawing/2014/main" id="{9B198433-237B-426C-AA92-018D4094C344}"/>
              </a:ext>
            </a:extLst>
          </p:cNvPr>
          <p:cNvSpPr txBox="1"/>
          <p:nvPr/>
        </p:nvSpPr>
        <p:spPr>
          <a:xfrm>
            <a:off x="6182061" y="2476386"/>
            <a:ext cx="1764255" cy="4347344"/>
          </a:xfrm>
          <a:prstGeom prst="rect">
            <a:avLst/>
          </a:prstGeom>
          <a:noFill/>
        </p:spPr>
        <p:txBody>
          <a:bodyPr wrap="square" rtlCol="0">
            <a:spAutoFit/>
          </a:bodyPr>
          <a:lstStyle/>
          <a:p>
            <a:pPr algn="r">
              <a:spcAft>
                <a:spcPts val="900"/>
              </a:spcAft>
            </a:pPr>
            <a:r>
              <a:rPr lang="en-US" sz="2800" dirty="0">
                <a:solidFill>
                  <a:srgbClr val="191919"/>
                </a:solidFill>
                <a:latin typeface="Segoe UI" panose="020B0502040204020203" pitchFamily="34" charset="0"/>
                <a:cs typeface="Segoe UI" panose="020B0502040204020203" pitchFamily="34" charset="0"/>
              </a:rPr>
              <a:t>10.38</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80.76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419.46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874.79</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809.76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714.70</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1,429.40</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a:t>
            </a:r>
          </a:p>
        </p:txBody>
      </p:sp>
      <p:grpSp>
        <p:nvGrpSpPr>
          <p:cNvPr id="4" name="Group 3" descr="The sum of the evaluated row calculations are summed together to produce the final amount, which is $208,202.17.">
            <a:extLst>
              <a:ext uri="{FF2B5EF4-FFF2-40B4-BE49-F238E27FC236}">
                <a16:creationId xmlns:a16="http://schemas.microsoft.com/office/drawing/2014/main" id="{5B84FA49-3FC8-4D6A-AFA4-5F6B3ACB03FF}"/>
              </a:ext>
            </a:extLst>
          </p:cNvPr>
          <p:cNvGrpSpPr/>
          <p:nvPr/>
        </p:nvGrpSpPr>
        <p:grpSpPr>
          <a:xfrm>
            <a:off x="8807804" y="4087595"/>
            <a:ext cx="2638721" cy="594574"/>
            <a:chOff x="8807804" y="4087595"/>
            <a:chExt cx="2638721" cy="594574"/>
          </a:xfrm>
        </p:grpSpPr>
        <p:sp>
          <p:nvSpPr>
            <p:cNvPr id="12" name="Content Placeholder 2">
              <a:extLst>
                <a:ext uri="{FF2B5EF4-FFF2-40B4-BE49-F238E27FC236}">
                  <a16:creationId xmlns:a16="http://schemas.microsoft.com/office/drawing/2014/main" id="{3499ED5E-C591-4594-B1B1-8E627DC131AF}"/>
                </a:ext>
              </a:extLst>
            </p:cNvPr>
            <p:cNvSpPr txBox="1">
              <a:spLocks/>
            </p:cNvSpPr>
            <p:nvPr/>
          </p:nvSpPr>
          <p:spPr>
            <a:xfrm>
              <a:off x="8857561" y="4087595"/>
              <a:ext cx="2588964" cy="594574"/>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endParaRPr lang="en-NZ" sz="2400" dirty="0">
                <a:latin typeface="Consolas" panose="020B06090202040302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C047CA2-8A8D-4F16-AFDF-AD54842AA7C2}"/>
                </a:ext>
              </a:extLst>
            </p:cNvPr>
            <p:cNvSpPr txBox="1"/>
            <p:nvPr/>
          </p:nvSpPr>
          <p:spPr>
            <a:xfrm>
              <a:off x="8807804" y="4087595"/>
              <a:ext cx="503817" cy="523220"/>
            </a:xfrm>
            <a:prstGeom prst="rect">
              <a:avLst/>
            </a:prstGeom>
            <a:noFill/>
          </p:spPr>
          <p:txBody>
            <a:bodyPr wrap="square" rtlCol="0">
              <a:spAutoFit/>
            </a:bodyPr>
            <a:lstStyle/>
            <a:p>
              <a:pPr algn="r">
                <a:spcAft>
                  <a:spcPts val="900"/>
                </a:spcAft>
              </a:pPr>
              <a:r>
                <a:rPr lang="en-US" sz="2800" dirty="0">
                  <a:solidFill>
                    <a:srgbClr val="191919"/>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8E88EC3D-404B-452B-96D3-D8C3A469B350}"/>
                </a:ext>
              </a:extLst>
            </p:cNvPr>
            <p:cNvSpPr txBox="1"/>
            <p:nvPr/>
          </p:nvSpPr>
          <p:spPr>
            <a:xfrm>
              <a:off x="9294398" y="4133315"/>
              <a:ext cx="2043860" cy="523220"/>
            </a:xfrm>
            <a:prstGeom prst="rect">
              <a:avLst/>
            </a:prstGeom>
            <a:noFill/>
          </p:spPr>
          <p:txBody>
            <a:bodyPr wrap="square" rtlCol="0">
              <a:spAutoFit/>
            </a:bodyPr>
            <a:lstStyle/>
            <a:p>
              <a:pPr algn="r">
                <a:spcAft>
                  <a:spcPts val="900"/>
                </a:spcAft>
              </a:pPr>
              <a:r>
                <a:rPr lang="en-US" sz="2800" b="1" dirty="0">
                  <a:solidFill>
                    <a:srgbClr val="191919"/>
                  </a:solidFill>
                  <a:latin typeface="Segoe UI" panose="020B0502040204020203" pitchFamily="34" charset="0"/>
                  <a:cs typeface="Segoe UI" panose="020B0502040204020203" pitchFamily="34" charset="0"/>
                </a:rPr>
                <a:t>208,202.17</a:t>
              </a:r>
            </a:p>
          </p:txBody>
        </p:sp>
      </p:gr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48551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250"/>
                                        <p:tgtEl>
                                          <p:spTgt spid="7">
                                            <p:txEl>
                                              <p:pRg st="0" end="0"/>
                                            </p:txEl>
                                          </p:spTgt>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50"/>
                                        <p:tgtEl>
                                          <p:spTgt spid="7">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50"/>
                                        <p:tgtEl>
                                          <p:spTgt spid="7">
                                            <p:txEl>
                                              <p:pRg st="2" end="2"/>
                                            </p:txEl>
                                          </p:spTgt>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100"/>
                                        <p:tgtEl>
                                          <p:spTgt spid="7">
                                            <p:txEl>
                                              <p:pRg st="3" end="3"/>
                                            </p:txEl>
                                          </p:spTgt>
                                        </p:tgtEl>
                                      </p:cBhvr>
                                    </p:animEffect>
                                  </p:childTnLst>
                                </p:cTn>
                              </p:par>
                            </p:childTnLst>
                          </p:cTn>
                        </p:par>
                        <p:par>
                          <p:cTn id="26" fill="hold">
                            <p:stCondLst>
                              <p:cond delay="1850"/>
                            </p:stCondLst>
                            <p:childTnLst>
                              <p:par>
                                <p:cTn id="27" presetID="10" presetClass="entr" presetSubtype="0" fill="hold" grpId="0" nodeType="after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
                                        <p:tgtEl>
                                          <p:spTgt spid="7">
                                            <p:txEl>
                                              <p:pRg st="4" end="4"/>
                                            </p:txEl>
                                          </p:spTgt>
                                        </p:tgtEl>
                                      </p:cBhvr>
                                    </p:animEffect>
                                  </p:childTnLst>
                                </p:cTn>
                              </p:par>
                            </p:childTnLst>
                          </p:cTn>
                        </p:par>
                        <p:par>
                          <p:cTn id="30" fill="hold">
                            <p:stCondLst>
                              <p:cond delay="1950"/>
                            </p:stCondLst>
                            <p:childTnLst>
                              <p:par>
                                <p:cTn id="31" presetID="10" presetClass="entr" presetSubtype="0" fill="hold" grpId="0" nodeType="after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100"/>
                                        <p:tgtEl>
                                          <p:spTgt spid="7">
                                            <p:txEl>
                                              <p:pRg st="5" end="5"/>
                                            </p:txEl>
                                          </p:spTgt>
                                        </p:tgtEl>
                                      </p:cBhvr>
                                    </p:animEffect>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
                                        <p:tgtEl>
                                          <p:spTgt spid="7">
                                            <p:txEl>
                                              <p:pRg st="6" end="6"/>
                                            </p:txEl>
                                          </p:spTgt>
                                        </p:tgtEl>
                                      </p:cBhvr>
                                    </p:animEffect>
                                  </p:childTnLst>
                                </p:cTn>
                              </p:par>
                            </p:childTnLst>
                          </p:cTn>
                        </p:par>
                        <p:par>
                          <p:cTn id="38" fill="hold">
                            <p:stCondLst>
                              <p:cond delay="2150"/>
                            </p:stCondLst>
                            <p:childTnLst>
                              <p:par>
                                <p:cTn id="39" presetID="10" presetClass="entr" presetSubtype="0" fill="hold" grpId="0" nodeType="after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100"/>
                                        <p:tgtEl>
                                          <p:spTgt spid="7">
                                            <p:txEl>
                                              <p:pRg st="7" end="7"/>
                                            </p:txEl>
                                          </p:spTgt>
                                        </p:tgtEl>
                                      </p:cBhvr>
                                    </p:animEffect>
                                  </p:childTnLst>
                                </p:cTn>
                              </p:par>
                            </p:childTnLst>
                          </p:cTn>
                        </p:par>
                        <p:par>
                          <p:cTn id="42" fill="hold">
                            <p:stCondLst>
                              <p:cond delay="2250"/>
                            </p:stCondLst>
                            <p:childTnLst>
                              <p:par>
                                <p:cTn id="43" presetID="10" presetClass="entr" presetSubtype="0" fill="hold" nodeType="after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Equivalent expressions</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50185E15-762F-4EDD-A054-FA89189E178E}"/>
              </a:ext>
            </a:extLst>
          </p:cNvPr>
          <p:cNvSpPr txBox="1">
            <a:spLocks/>
          </p:cNvSpPr>
          <p:nvPr/>
        </p:nvSpPr>
        <p:spPr>
          <a:xfrm>
            <a:off x="1609160" y="3517796"/>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NZ" sz="2400" dirty="0">
                <a:latin typeface="Consolas" panose="020B0609020204030204" pitchFamily="49" charset="0"/>
                <a:cs typeface="Courier New" panose="02070309020205020404" pitchFamily="49" charset="0"/>
              </a:rPr>
              <a:t>Revenue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Sales[Sales Amount]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1F096087-C11A-41B9-8509-86CEFAC49AFC}"/>
              </a:ext>
            </a:extLst>
          </p:cNvPr>
          <p:cNvSpPr txBox="1">
            <a:spLocks/>
          </p:cNvSpPr>
          <p:nvPr/>
        </p:nvSpPr>
        <p:spPr>
          <a:xfrm>
            <a:off x="1609160" y="2677861"/>
            <a:ext cx="8687235" cy="54000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NZ" sz="2400" dirty="0">
                <a:latin typeface="Consolas" panose="020B0609020204030204" pitchFamily="49" charset="0"/>
                <a:cs typeface="Courier New" panose="02070309020205020404" pitchFamily="49" charset="0"/>
              </a:rPr>
              <a:t>Revenue = SUM(Sales[Sales Amount])</a:t>
            </a:r>
          </a:p>
        </p:txBody>
      </p:sp>
    </p:spTree>
    <p:extLst>
      <p:ext uri="{BB962C8B-B14F-4D97-AF65-F5344CB8AC3E}">
        <p14:creationId xmlns:p14="http://schemas.microsoft.com/office/powerpoint/2010/main" val="395119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Evaluation context</a:t>
            </a:r>
          </a:p>
        </p:txBody>
      </p:sp>
      <p:sp>
        <p:nvSpPr>
          <p:cNvPr id="4" name="Content Placeholder 3">
            <a:extLst>
              <a:ext uri="{FF2B5EF4-FFF2-40B4-BE49-F238E27FC236}">
                <a16:creationId xmlns:a16="http://schemas.microsoft.com/office/drawing/2014/main" id="{49982FE4-9C89-4F93-AE89-0EFE037D1CD4}"/>
              </a:ext>
            </a:extLst>
          </p:cNvPr>
          <p:cNvSpPr>
            <a:spLocks noGrp="1"/>
          </p:cNvSpPr>
          <p:nvPr>
            <p:ph idx="1"/>
          </p:nvPr>
        </p:nvSpPr>
        <p:spPr/>
        <p:txBody>
          <a:bodyPr/>
          <a:lstStyle/>
          <a:p>
            <a:r>
              <a:rPr lang="en-US" dirty="0"/>
              <a:t>It is important to understand how context works with iterator functions</a:t>
            </a:r>
          </a:p>
          <a:p>
            <a:pPr lvl="1"/>
            <a:r>
              <a:rPr lang="en-US" b="1" dirty="0"/>
              <a:t>Table</a:t>
            </a:r>
            <a:r>
              <a:rPr lang="en-US" dirty="0"/>
              <a:t> is evaluated using </a:t>
            </a:r>
            <a:r>
              <a:rPr lang="en-US" i="1" dirty="0"/>
              <a:t>filter context</a:t>
            </a:r>
          </a:p>
          <a:p>
            <a:pPr lvl="1"/>
            <a:r>
              <a:rPr lang="en-US" b="1" dirty="0"/>
              <a:t>Expression</a:t>
            </a:r>
            <a:r>
              <a:rPr lang="en-US" dirty="0"/>
              <a:t> is evaluated using </a:t>
            </a:r>
            <a:r>
              <a:rPr lang="en-US" i="1" dirty="0"/>
              <a:t>row context</a:t>
            </a:r>
          </a:p>
          <a:p>
            <a:endParaRPr lang="en-US" dirty="0"/>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12357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19CE89-E920-4BE8-86EE-761B32D02410}"/>
              </a:ext>
            </a:extLst>
          </p:cNvPr>
          <p:cNvSpPr>
            <a:spLocks noGrp="1"/>
          </p:cNvSpPr>
          <p:nvPr>
            <p:ph type="title"/>
          </p:nvPr>
        </p:nvSpPr>
        <p:spPr/>
        <p:txBody>
          <a:bodyPr/>
          <a:lstStyle/>
          <a:p>
            <a:r>
              <a:rPr lang="en-US" noProof="0" dirty="0"/>
              <a:t>Calculate ranks</a:t>
            </a:r>
          </a:p>
        </p:txBody>
      </p:sp>
      <p:sp>
        <p:nvSpPr>
          <p:cNvPr id="3" name="Text Placeholder 2" hidden="1">
            <a:extLst>
              <a:ext uri="{FF2B5EF4-FFF2-40B4-BE49-F238E27FC236}">
                <a16:creationId xmlns:a16="http://schemas.microsoft.com/office/drawing/2014/main" id="{9EF8B7E6-C3B8-4236-8C38-D4AB9313C2F9}"/>
              </a:ext>
            </a:extLst>
          </p:cNvPr>
          <p:cNvSpPr>
            <a:spLocks noGrp="1"/>
          </p:cNvSpPr>
          <p:nvPr>
            <p:ph type="body" sz="quarter" idx="10"/>
          </p:nvPr>
        </p:nvSpPr>
        <p:spPr/>
        <p:txBody>
          <a:bodyPr/>
          <a:lstStyle/>
          <a:p>
            <a:endParaRPr lang="en-US" dirty="0"/>
          </a:p>
        </p:txBody>
      </p:sp>
      <p:sp>
        <p:nvSpPr>
          <p:cNvPr id="2" name="Content Placeholder 1">
            <a:extLst>
              <a:ext uri="{FF2B5EF4-FFF2-40B4-BE49-F238E27FC236}">
                <a16:creationId xmlns:a16="http://schemas.microsoft.com/office/drawing/2014/main" id="{6AE45FC2-ADED-45E3-B37E-DF20DD21DA7E}"/>
              </a:ext>
            </a:extLst>
          </p:cNvPr>
          <p:cNvSpPr>
            <a:spLocks noGrp="1"/>
          </p:cNvSpPr>
          <p:nvPr>
            <p:ph idx="1"/>
          </p:nvPr>
        </p:nvSpPr>
        <p:spPr/>
        <p:txBody>
          <a:bodyPr/>
          <a:lstStyle/>
          <a:p>
            <a:r>
              <a:rPr lang="en-US" dirty="0"/>
              <a:t>The </a:t>
            </a:r>
            <a:r>
              <a:rPr lang="en-US" b="1" dirty="0"/>
              <a:t>RANKX</a:t>
            </a:r>
            <a:r>
              <a:rPr lang="en-US" dirty="0"/>
              <a:t> function is a special iterator function</a:t>
            </a:r>
          </a:p>
          <a:p>
            <a:r>
              <a:rPr lang="en-US" dirty="0"/>
              <a:t>It returns the ranking of a number in a list of numbers for each row in the table argument</a:t>
            </a:r>
          </a:p>
          <a:p>
            <a:endParaRPr lang="en-US" dirty="0"/>
          </a:p>
        </p:txBody>
      </p:sp>
      <p:sp>
        <p:nvSpPr>
          <p:cNvPr id="5" name="Footer Placeholder 4">
            <a:extLst>
              <a:ext uri="{FF2B5EF4-FFF2-40B4-BE49-F238E27FC236}">
                <a16:creationId xmlns:a16="http://schemas.microsoft.com/office/drawing/2014/main" id="{36431ABF-3181-4078-9C94-FACC2478BF46}"/>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839DB461-563B-4C78-98F4-ABFDE3B7B4E8}"/>
              </a:ext>
            </a:extLst>
          </p:cNvPr>
          <p:cNvSpPr txBox="1">
            <a:spLocks/>
          </p:cNvSpPr>
          <p:nvPr/>
        </p:nvSpPr>
        <p:spPr>
          <a:xfrm>
            <a:off x="1752382" y="3885989"/>
            <a:ext cx="8687235" cy="996652"/>
          </a:xfrm>
          <a:prstGeom prst="rect">
            <a:avLst/>
          </a:prstGeom>
          <a:solidFill>
            <a:schemeClr val="bg1">
              <a:lumMod val="8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NZ" sz="2400" dirty="0">
                <a:latin typeface="Consolas" panose="020B0609020204030204" pitchFamily="49" charset="0"/>
              </a:rPr>
              <a:t>RANKX ( &lt;table&gt; , &lt;expression&gt; [, &lt;value&gt;[, &lt;order&gt;[, &lt;ties&gt;]]]])</a:t>
            </a:r>
          </a:p>
        </p:txBody>
      </p:sp>
    </p:spTree>
    <p:extLst>
      <p:ext uri="{BB962C8B-B14F-4D97-AF65-F5344CB8AC3E}">
        <p14:creationId xmlns:p14="http://schemas.microsoft.com/office/powerpoint/2010/main" val="33075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537-E727-412F-B26D-02CBCEE6BC37}"/>
              </a:ext>
            </a:extLst>
          </p:cNvPr>
          <p:cNvSpPr>
            <a:spLocks noGrp="1"/>
          </p:cNvSpPr>
          <p:nvPr>
            <p:ph type="title"/>
          </p:nvPr>
        </p:nvSpPr>
        <p:spPr/>
        <p:txBody>
          <a:bodyPr/>
          <a:lstStyle/>
          <a:p>
            <a:r>
              <a:rPr lang="en-US" noProof="0" dirty="0"/>
              <a:t>Calculate ranks</a:t>
            </a:r>
          </a:p>
        </p:txBody>
      </p:sp>
      <p:sp>
        <p:nvSpPr>
          <p:cNvPr id="3" name="Text Placeholder 2">
            <a:extLst>
              <a:ext uri="{FF2B5EF4-FFF2-40B4-BE49-F238E27FC236}">
                <a16:creationId xmlns:a16="http://schemas.microsoft.com/office/drawing/2014/main" id="{1DC7521B-10BB-4163-B863-9D137D4F517C}"/>
              </a:ext>
            </a:extLst>
          </p:cNvPr>
          <p:cNvSpPr>
            <a:spLocks noGrp="1"/>
          </p:cNvSpPr>
          <p:nvPr>
            <p:ph type="body" sz="quarter" idx="10"/>
          </p:nvPr>
        </p:nvSpPr>
        <p:spPr/>
        <p:txBody>
          <a:bodyPr/>
          <a:lstStyle/>
          <a:p>
            <a:r>
              <a:rPr lang="en-US" noProof="0" dirty="0"/>
              <a:t>Order direction</a:t>
            </a:r>
          </a:p>
        </p:txBody>
      </p:sp>
      <p:sp>
        <p:nvSpPr>
          <p:cNvPr id="5" name="Content Placeholder 4">
            <a:extLst>
              <a:ext uri="{FF2B5EF4-FFF2-40B4-BE49-F238E27FC236}">
                <a16:creationId xmlns:a16="http://schemas.microsoft.com/office/drawing/2014/main" id="{3DF74F34-6B50-42E9-A153-A3EC9E44EA92}"/>
              </a:ext>
            </a:extLst>
          </p:cNvPr>
          <p:cNvSpPr>
            <a:spLocks noGrp="1"/>
          </p:cNvSpPr>
          <p:nvPr>
            <p:ph idx="1"/>
          </p:nvPr>
        </p:nvSpPr>
        <p:spPr/>
        <p:txBody>
          <a:bodyPr/>
          <a:lstStyle/>
          <a:p>
            <a:r>
              <a:rPr lang="en-US" noProof="0" dirty="0"/>
              <a:t>Order direction is either ascending or descending</a:t>
            </a:r>
          </a:p>
          <a:p>
            <a:pPr lvl="1"/>
            <a:r>
              <a:rPr lang="en-US" noProof="0" dirty="0"/>
              <a:t>Revenue values use descending (favorable)</a:t>
            </a:r>
          </a:p>
          <a:p>
            <a:pPr lvl="1"/>
            <a:r>
              <a:rPr lang="en-US" noProof="0" dirty="0"/>
              <a:t>Rank customer complains ascending (unfavorable)</a:t>
            </a:r>
          </a:p>
          <a:p>
            <a:pPr lvl="1"/>
            <a:r>
              <a:rPr lang="en-US" noProof="0" dirty="0"/>
              <a:t>Default direction is descending</a:t>
            </a:r>
          </a:p>
          <a:p>
            <a:endParaRPr lang="en-US" noProof="0" dirty="0"/>
          </a:p>
        </p:txBody>
      </p:sp>
      <p:sp>
        <p:nvSpPr>
          <p:cNvPr id="4" name="Footer Placeholder 3">
            <a:extLst>
              <a:ext uri="{FF2B5EF4-FFF2-40B4-BE49-F238E27FC236}">
                <a16:creationId xmlns:a16="http://schemas.microsoft.com/office/drawing/2014/main" id="{701A52DD-9FAD-4B40-89D8-AE6A309553BB}"/>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241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267-FE53-4753-B87B-20964E728897}"/>
              </a:ext>
            </a:extLst>
          </p:cNvPr>
          <p:cNvSpPr>
            <a:spLocks noGrp="1"/>
          </p:cNvSpPr>
          <p:nvPr>
            <p:ph type="title"/>
          </p:nvPr>
        </p:nvSpPr>
        <p:spPr/>
        <p:txBody>
          <a:bodyPr/>
          <a:lstStyle/>
          <a:p>
            <a:r>
              <a:rPr lang="en-US" noProof="0" dirty="0"/>
              <a:t>Course modules</a:t>
            </a:r>
          </a:p>
        </p:txBody>
      </p:sp>
      <p:sp>
        <p:nvSpPr>
          <p:cNvPr id="6" name="Text Placeholder 5" hidden="1">
            <a:extLst>
              <a:ext uri="{FF2B5EF4-FFF2-40B4-BE49-F238E27FC236}">
                <a16:creationId xmlns:a16="http://schemas.microsoft.com/office/drawing/2014/main" id="{DDA8253C-30D9-4209-BF29-39CD129BAA69}"/>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FB8E31D3-7A33-49DB-82D5-B2EF0BB1BC61}"/>
              </a:ext>
            </a:extLst>
          </p:cNvPr>
          <p:cNvSpPr>
            <a:spLocks noGrp="1"/>
          </p:cNvSpPr>
          <p:nvPr>
            <p:ph idx="1"/>
          </p:nvPr>
        </p:nvSpPr>
        <p:spPr/>
        <p:txBody>
          <a:bodyPr/>
          <a:lstStyle/>
          <a:p>
            <a:pPr marL="0" indent="0">
              <a:buNone/>
            </a:pPr>
            <a:r>
              <a:rPr lang="en-US" noProof="0" dirty="0"/>
              <a:t>01:Underlying Constructs: Data Models &amp; Vertipaq Compression</a:t>
            </a:r>
          </a:p>
          <a:p>
            <a:pPr marL="0" indent="0">
              <a:buNone/>
            </a:pPr>
            <a:r>
              <a:rPr lang="en-US" noProof="0" dirty="0"/>
              <a:t>02: Write DAX Formulas</a:t>
            </a:r>
          </a:p>
          <a:p>
            <a:pPr marL="0" indent="0">
              <a:buNone/>
            </a:pPr>
            <a:r>
              <a:rPr lang="en-US" noProof="0" dirty="0"/>
              <a:t>03: Define Calculated Tables and Columns</a:t>
            </a:r>
          </a:p>
          <a:p>
            <a:pPr marL="0" indent="0">
              <a:buNone/>
            </a:pPr>
            <a:r>
              <a:rPr lang="en-US" noProof="0" dirty="0"/>
              <a:t>04: Define Measures</a:t>
            </a:r>
            <a:endParaRPr lang="en-US" b="1" noProof="0" dirty="0"/>
          </a:p>
          <a:p>
            <a:pPr marL="0" indent="0">
              <a:buNone/>
            </a:pPr>
            <a:r>
              <a:rPr lang="en-US" noProof="0" dirty="0"/>
              <a:t>05: Use DAX Iterator Functions</a:t>
            </a:r>
          </a:p>
          <a:p>
            <a:pPr marL="0" indent="0">
              <a:buNone/>
            </a:pPr>
            <a:r>
              <a:rPr lang="en-US" noProof="0" dirty="0"/>
              <a:t>06: Modify Filter Context</a:t>
            </a:r>
          </a:p>
          <a:p>
            <a:pPr marL="0" indent="0">
              <a:buNone/>
            </a:pPr>
            <a:r>
              <a:rPr lang="en-US" noProof="0" dirty="0"/>
              <a:t>07: Use DAX Time Intelligence Functions</a:t>
            </a:r>
          </a:p>
          <a:p>
            <a:pPr marL="0" indent="0">
              <a:buNone/>
            </a:pPr>
            <a:endParaRPr lang="en-US" noProof="0" dirty="0"/>
          </a:p>
        </p:txBody>
      </p:sp>
      <p:sp>
        <p:nvSpPr>
          <p:cNvPr id="2" name="Footer Placeholder 1">
            <a:extLst>
              <a:ext uri="{FF2B5EF4-FFF2-40B4-BE49-F238E27FC236}">
                <a16:creationId xmlns:a16="http://schemas.microsoft.com/office/drawing/2014/main" id="{C00E0636-A5CF-4592-BC8C-5B242C7197CB}"/>
              </a:ext>
            </a:extLst>
          </p:cNvPr>
          <p:cNvSpPr>
            <a:spLocks noGrp="1"/>
          </p:cNvSpPr>
          <p:nvPr>
            <p:ph type="ftr" sz="quarter" idx="11"/>
          </p:nvPr>
        </p:nvSpPr>
        <p:spPr/>
        <p:txBody>
          <a:bodyPr/>
          <a:lstStyle/>
          <a:p>
            <a:r>
              <a:rPr lang="en-AU" dirty="0"/>
              <a:t>© 2021 Microsoft. All rights reserved. </a:t>
            </a:r>
          </a:p>
        </p:txBody>
      </p:sp>
      <p:sp>
        <p:nvSpPr>
          <p:cNvPr id="3" name="Footer Placeholder 3">
            <a:extLst>
              <a:ext uri="{FF2B5EF4-FFF2-40B4-BE49-F238E27FC236}">
                <a16:creationId xmlns:a16="http://schemas.microsoft.com/office/drawing/2014/main" id="{DBA5ABF4-7768-40F8-BBEE-693E37B05E0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9676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537-E727-412F-B26D-02CBCEE6BC37}"/>
              </a:ext>
            </a:extLst>
          </p:cNvPr>
          <p:cNvSpPr>
            <a:spLocks noGrp="1"/>
          </p:cNvSpPr>
          <p:nvPr>
            <p:ph type="title"/>
          </p:nvPr>
        </p:nvSpPr>
        <p:spPr/>
        <p:txBody>
          <a:bodyPr/>
          <a:lstStyle/>
          <a:p>
            <a:r>
              <a:rPr lang="en-US" noProof="0" dirty="0"/>
              <a:t>Calculate ranks</a:t>
            </a:r>
          </a:p>
        </p:txBody>
      </p:sp>
      <p:sp>
        <p:nvSpPr>
          <p:cNvPr id="3" name="Text Placeholder 2">
            <a:extLst>
              <a:ext uri="{FF2B5EF4-FFF2-40B4-BE49-F238E27FC236}">
                <a16:creationId xmlns:a16="http://schemas.microsoft.com/office/drawing/2014/main" id="{1DC7521B-10BB-4163-B863-9D137D4F517C}"/>
              </a:ext>
            </a:extLst>
          </p:cNvPr>
          <p:cNvSpPr>
            <a:spLocks noGrp="1"/>
          </p:cNvSpPr>
          <p:nvPr>
            <p:ph type="body" sz="quarter" idx="10"/>
          </p:nvPr>
        </p:nvSpPr>
        <p:spPr/>
        <p:txBody>
          <a:bodyPr/>
          <a:lstStyle/>
          <a:p>
            <a:r>
              <a:rPr lang="en-US" noProof="0" dirty="0"/>
              <a:t>Handle ties</a:t>
            </a:r>
          </a:p>
        </p:txBody>
      </p:sp>
      <p:sp>
        <p:nvSpPr>
          <p:cNvPr id="5" name="Content Placeholder 4">
            <a:extLst>
              <a:ext uri="{FF2B5EF4-FFF2-40B4-BE49-F238E27FC236}">
                <a16:creationId xmlns:a16="http://schemas.microsoft.com/office/drawing/2014/main" id="{3DF74F34-6B50-42E9-A153-A3EC9E44EA92}"/>
              </a:ext>
            </a:extLst>
          </p:cNvPr>
          <p:cNvSpPr>
            <a:spLocks noGrp="1"/>
          </p:cNvSpPr>
          <p:nvPr>
            <p:ph idx="1"/>
          </p:nvPr>
        </p:nvSpPr>
        <p:spPr/>
        <p:txBody>
          <a:bodyPr/>
          <a:lstStyle/>
          <a:p>
            <a:r>
              <a:rPr lang="en-US" noProof="0" dirty="0"/>
              <a:t>Either </a:t>
            </a:r>
            <a:r>
              <a:rPr lang="en-US" b="1" noProof="0" dirty="0"/>
              <a:t>SKIP</a:t>
            </a:r>
            <a:r>
              <a:rPr lang="en-US" noProof="0" dirty="0"/>
              <a:t> or </a:t>
            </a:r>
            <a:r>
              <a:rPr lang="en-US" b="1" noProof="0" dirty="0"/>
              <a:t>DENSE</a:t>
            </a:r>
          </a:p>
          <a:p>
            <a:r>
              <a:rPr lang="en-US" noProof="0" dirty="0"/>
              <a:t>DENSE has no gaps in ranking sequence</a:t>
            </a:r>
          </a:p>
          <a:p>
            <a:pPr lvl="1"/>
            <a:r>
              <a:rPr lang="en-US" noProof="0" dirty="0"/>
              <a:t>For example: 1, 2, 2, 3, 4</a:t>
            </a:r>
          </a:p>
          <a:p>
            <a:r>
              <a:rPr lang="en-US" noProof="0" dirty="0"/>
              <a:t>SKIP adds gaps to ranking sequence</a:t>
            </a:r>
          </a:p>
          <a:p>
            <a:pPr lvl="1"/>
            <a:r>
              <a:rPr lang="en-US" noProof="0" dirty="0"/>
              <a:t>For example: 1, 2, 2, 4, 5</a:t>
            </a:r>
          </a:p>
          <a:p>
            <a:r>
              <a:rPr lang="en-US" noProof="0" dirty="0"/>
              <a:t>Default is to SKIP</a:t>
            </a:r>
          </a:p>
          <a:p>
            <a:endParaRPr lang="en-US" noProof="0" dirty="0"/>
          </a:p>
          <a:p>
            <a:endParaRPr lang="en-US" noProof="0" dirty="0"/>
          </a:p>
        </p:txBody>
      </p:sp>
      <p:sp>
        <p:nvSpPr>
          <p:cNvPr id="4" name="Footer Placeholder 3">
            <a:extLst>
              <a:ext uri="{FF2B5EF4-FFF2-40B4-BE49-F238E27FC236}">
                <a16:creationId xmlns:a16="http://schemas.microsoft.com/office/drawing/2014/main" id="{701A52DD-9FAD-4B40-89D8-AE6A309553BB}"/>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1768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5</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noProof="0" dirty="0"/>
              <a:t>Use DAX iterator functions in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254578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06</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Modify Filter Context</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11260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pPr marL="0" indent="0">
              <a:buNone/>
            </a:pPr>
            <a:r>
              <a:rPr lang="en-US" noProof="0" dirty="0"/>
              <a:t>06: Modify Filter Context</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filter context</a:t>
            </a:r>
          </a:p>
          <a:p>
            <a:r>
              <a:rPr lang="en-US" noProof="0" dirty="0"/>
              <a:t>Use the CALCULATE function</a:t>
            </a:r>
          </a:p>
          <a:p>
            <a:r>
              <a:rPr lang="en-US" noProof="0" dirty="0"/>
              <a:t>Use filter modifier functions</a:t>
            </a:r>
          </a:p>
          <a:p>
            <a:r>
              <a:rPr lang="en-US" dirty="0"/>
              <a:t>Examine filter context</a:t>
            </a:r>
            <a:endParaRPr lang="en-US" noProof="0" dirty="0"/>
          </a:p>
          <a:p>
            <a:r>
              <a:rPr lang="en-US" noProof="0" dirty="0"/>
              <a:t>Perform context transition</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8815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hidden="1">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76DF56D7-D248-4DE3-886E-7DD0BF40A232}"/>
              </a:ext>
            </a:extLst>
          </p:cNvPr>
          <p:cNvSpPr>
            <a:spLocks noGrp="1"/>
          </p:cNvSpPr>
          <p:nvPr>
            <p:ph idx="1"/>
          </p:nvPr>
        </p:nvSpPr>
        <p:spPr/>
        <p:txBody>
          <a:bodyPr/>
          <a:lstStyle/>
          <a:p>
            <a:r>
              <a:rPr lang="en-US" b="1" dirty="0"/>
              <a:t>Filter context </a:t>
            </a:r>
            <a:r>
              <a:rPr lang="en-US" dirty="0"/>
              <a:t>describes</a:t>
            </a:r>
            <a:r>
              <a:rPr lang="en-US" noProof="0" dirty="0"/>
              <a:t> the filters applied during the evaluation of a measure or measure expression</a:t>
            </a:r>
          </a:p>
          <a:p>
            <a:r>
              <a:rPr lang="en-US" noProof="0" dirty="0"/>
              <a:t>Filters can be applied </a:t>
            </a:r>
            <a:r>
              <a:rPr lang="en-US" i="1" noProof="0" dirty="0"/>
              <a:t>directly</a:t>
            </a:r>
            <a:r>
              <a:rPr lang="en-US" noProof="0" dirty="0"/>
              <a:t> to columns</a:t>
            </a:r>
          </a:p>
          <a:p>
            <a:r>
              <a:rPr lang="en-US" noProof="0" dirty="0"/>
              <a:t>Filters can be applied </a:t>
            </a:r>
            <a:r>
              <a:rPr lang="en-US" i="1" noProof="0" dirty="0"/>
              <a:t>indirectly</a:t>
            </a:r>
            <a:r>
              <a:rPr lang="en-US" noProof="0" dirty="0"/>
              <a:t> via relationships</a:t>
            </a:r>
          </a:p>
          <a:p>
            <a:endParaRPr lang="en-US" noProof="0" dirty="0"/>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95302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noProof="0" dirty="0"/>
              <a:t>Example</a:t>
            </a:r>
          </a:p>
        </p:txBody>
      </p:sp>
      <p:pic>
        <p:nvPicPr>
          <p:cNvPr id="9" name="Picture 8" descr="Image shows Power BI report page. Slicer is set to Bikes, matrix visual shows Group, Country, Region on the rows, and three business types on the columns.">
            <a:extLst>
              <a:ext uri="{FF2B5EF4-FFF2-40B4-BE49-F238E27FC236}">
                <a16:creationId xmlns:a16="http://schemas.microsoft.com/office/drawing/2014/main" id="{7ECF64B5-9E6E-4514-94E2-0B325C942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636"/>
            <a:ext cx="8942857" cy="3895238"/>
          </a:xfrm>
          <a:prstGeom prst="rect">
            <a:avLst/>
          </a:prstGeom>
        </p:spPr>
      </p:pic>
      <p:pic>
        <p:nvPicPr>
          <p:cNvPr id="22" name="Picture 21" descr="The Filter pane shows a single filter on Fiscal Year for FY2020.">
            <a:extLst>
              <a:ext uri="{FF2B5EF4-FFF2-40B4-BE49-F238E27FC236}">
                <a16:creationId xmlns:a16="http://schemas.microsoft.com/office/drawing/2014/main" id="{232A9F97-BFC0-4EC5-961B-EE6B5E5446B4}"/>
              </a:ext>
            </a:extLst>
          </p:cNvPr>
          <p:cNvPicPr>
            <a:picLocks noChangeAspect="1"/>
          </p:cNvPicPr>
          <p:nvPr/>
        </p:nvPicPr>
        <p:blipFill rotWithShape="1">
          <a:blip r:embed="rId4"/>
          <a:srcRect b="3733"/>
          <a:stretch/>
        </p:blipFill>
        <p:spPr>
          <a:xfrm>
            <a:off x="10276276" y="0"/>
            <a:ext cx="1923810" cy="6472801"/>
          </a:xfrm>
          <a:prstGeom prst="rect">
            <a:avLst/>
          </a:prstGeom>
        </p:spPr>
      </p:pic>
      <p:sp>
        <p:nvSpPr>
          <p:cNvPr id="15" name="Rectangle 14" descr="A single value is highlighted. It is for North America, United States, Central region, for the Value Added Reseller business type. The value is $747,989.70. It is filtered also by the slicer (Product category) and the page filter (FY2020).">
            <a:extLst>
              <a:ext uri="{FF2B5EF4-FFF2-40B4-BE49-F238E27FC236}">
                <a16:creationId xmlns:a16="http://schemas.microsoft.com/office/drawing/2014/main" id="{3FB392C9-0E0E-4047-9CC2-0420C700FE2B}"/>
              </a:ext>
            </a:extLst>
          </p:cNvPr>
          <p:cNvSpPr/>
          <p:nvPr/>
        </p:nvSpPr>
        <p:spPr bwMode="auto">
          <a:xfrm>
            <a:off x="6461727" y="3887774"/>
            <a:ext cx="887105" cy="223272"/>
          </a:xfrm>
          <a:prstGeom prst="rect">
            <a:avLst/>
          </a:prstGeom>
          <a:noFill/>
          <a:ln w="38100" cap="flat" cmpd="sng" algn="ctr">
            <a:solidFill>
              <a:srgbClr val="FF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AU"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FF3A02F9-9163-4BAD-BAF2-B03429626A6F}"/>
              </a:ext>
              <a:ext uri="{C183D7F6-B498-43B3-948B-1728B52AA6E4}">
                <adec:decorative xmlns:adec="http://schemas.microsoft.com/office/drawing/2017/decorative" val="1"/>
              </a:ext>
            </a:extLst>
          </p:cNvPr>
          <p:cNvGrpSpPr/>
          <p:nvPr/>
        </p:nvGrpSpPr>
        <p:grpSpPr>
          <a:xfrm>
            <a:off x="4928627" y="2364133"/>
            <a:ext cx="4471429" cy="3588741"/>
            <a:chOff x="4840404" y="2115403"/>
            <a:chExt cx="4471429" cy="3588741"/>
          </a:xfrm>
        </p:grpSpPr>
        <p:sp>
          <p:nvSpPr>
            <p:cNvPr id="11" name="Rectangle 10">
              <a:extLst>
                <a:ext uri="{FF2B5EF4-FFF2-40B4-BE49-F238E27FC236}">
                  <a16:creationId xmlns:a16="http://schemas.microsoft.com/office/drawing/2014/main" id="{F82890D6-37F5-48E6-91AD-871D162CB172}"/>
                </a:ext>
              </a:extLst>
            </p:cNvPr>
            <p:cNvSpPr/>
            <p:nvPr/>
          </p:nvSpPr>
          <p:spPr bwMode="auto">
            <a:xfrm>
              <a:off x="4844955" y="2115403"/>
              <a:ext cx="4466878" cy="1523641"/>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C61362FD-CB56-466E-A749-A56E7B4662C5}"/>
                </a:ext>
              </a:extLst>
            </p:cNvPr>
            <p:cNvSpPr/>
            <p:nvPr/>
          </p:nvSpPr>
          <p:spPr bwMode="auto">
            <a:xfrm>
              <a:off x="4840404" y="3862316"/>
              <a:ext cx="4471429" cy="1841828"/>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873EE593-64F3-4C22-9893-A99FB8092FE7}"/>
                </a:ext>
              </a:extLst>
            </p:cNvPr>
            <p:cNvSpPr/>
            <p:nvPr/>
          </p:nvSpPr>
          <p:spPr bwMode="auto">
            <a:xfrm>
              <a:off x="4840405" y="3639045"/>
              <a:ext cx="1533099" cy="223272"/>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32340D5C-D25E-4ACA-88C2-E8945C39F771}"/>
                </a:ext>
              </a:extLst>
            </p:cNvPr>
            <p:cNvSpPr/>
            <p:nvPr/>
          </p:nvSpPr>
          <p:spPr bwMode="auto">
            <a:xfrm>
              <a:off x="7260609" y="3639045"/>
              <a:ext cx="1972099" cy="223270"/>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 name="Straight Arrow Connector 15">
            <a:extLst>
              <a:ext uri="{FF2B5EF4-FFF2-40B4-BE49-F238E27FC236}">
                <a16:creationId xmlns:a16="http://schemas.microsoft.com/office/drawing/2014/main" id="{9A09BC0C-F463-484D-8E3F-6D54EDBB356D}"/>
              </a:ext>
              <a:ext uri="{C183D7F6-B498-43B3-948B-1728B52AA6E4}">
                <adec:decorative xmlns:adec="http://schemas.microsoft.com/office/drawing/2017/decorative" val="1"/>
              </a:ext>
            </a:extLst>
          </p:cNvPr>
          <p:cNvCxnSpPr>
            <a:cxnSpLocks/>
          </p:cNvCxnSpPr>
          <p:nvPr/>
        </p:nvCxnSpPr>
        <p:spPr>
          <a:xfrm>
            <a:off x="6905278" y="2336836"/>
            <a:ext cx="0" cy="1523641"/>
          </a:xfrm>
          <a:prstGeom prst="straightConnector1">
            <a:avLst/>
          </a:prstGeom>
          <a:noFill/>
          <a:ln w="38100" cap="flat" cmpd="sng" algn="ctr">
            <a:solidFill>
              <a:schemeClr val="accent6"/>
            </a:solidFill>
            <a:prstDash val="solid"/>
            <a:headEnd type="none"/>
            <a:tailEnd type="triangle"/>
          </a:ln>
          <a:effectLst/>
        </p:spPr>
      </p:cxnSp>
      <p:cxnSp>
        <p:nvCxnSpPr>
          <p:cNvPr id="17" name="Straight Arrow Connector 16">
            <a:extLst>
              <a:ext uri="{FF2B5EF4-FFF2-40B4-BE49-F238E27FC236}">
                <a16:creationId xmlns:a16="http://schemas.microsoft.com/office/drawing/2014/main" id="{A1A83BC9-B434-4319-AA15-18F3CC48316A}"/>
              </a:ext>
              <a:ext uri="{C183D7F6-B498-43B3-948B-1728B52AA6E4}">
                <adec:decorative xmlns:adec="http://schemas.microsoft.com/office/drawing/2017/decorative" val="1"/>
              </a:ext>
            </a:extLst>
          </p:cNvPr>
          <p:cNvCxnSpPr>
            <a:cxnSpLocks/>
          </p:cNvCxnSpPr>
          <p:nvPr/>
        </p:nvCxnSpPr>
        <p:spPr>
          <a:xfrm>
            <a:off x="4503425" y="3999409"/>
            <a:ext cx="1897040" cy="0"/>
          </a:xfrm>
          <a:prstGeom prst="straightConnector1">
            <a:avLst/>
          </a:prstGeom>
          <a:noFill/>
          <a:ln w="38100" cap="flat" cmpd="sng" algn="ctr">
            <a:solidFill>
              <a:schemeClr val="accent6"/>
            </a:solidFill>
            <a:prstDash val="solid"/>
            <a:headEnd type="none"/>
            <a:tailEnd type="triangle"/>
          </a:ln>
          <a:effectLst/>
        </p:spPr>
      </p:cxnSp>
      <p:cxnSp>
        <p:nvCxnSpPr>
          <p:cNvPr id="18" name="Straight Arrow Connector 17">
            <a:extLst>
              <a:ext uri="{FF2B5EF4-FFF2-40B4-BE49-F238E27FC236}">
                <a16:creationId xmlns:a16="http://schemas.microsoft.com/office/drawing/2014/main" id="{745ACB19-530B-4C36-A8F3-9D58D314CF01}"/>
              </a:ext>
              <a:ext uri="{C183D7F6-B498-43B3-948B-1728B52AA6E4}">
                <adec:decorative xmlns:adec="http://schemas.microsoft.com/office/drawing/2017/decorative" val="1"/>
              </a:ext>
            </a:extLst>
          </p:cNvPr>
          <p:cNvCxnSpPr>
            <a:cxnSpLocks/>
          </p:cNvCxnSpPr>
          <p:nvPr/>
        </p:nvCxnSpPr>
        <p:spPr>
          <a:xfrm flipV="1">
            <a:off x="3329263" y="4050209"/>
            <a:ext cx="3078480" cy="638442"/>
          </a:xfrm>
          <a:prstGeom prst="straightConnector1">
            <a:avLst/>
          </a:prstGeom>
          <a:noFill/>
          <a:ln w="38100" cap="flat" cmpd="sng" algn="ctr">
            <a:solidFill>
              <a:schemeClr val="accent6"/>
            </a:solidFill>
            <a:prstDash val="solid"/>
            <a:headEnd type="none"/>
            <a:tailEnd type="triangle"/>
          </a:ln>
          <a:effectLst/>
        </p:spPr>
      </p:cxnSp>
      <p:cxnSp>
        <p:nvCxnSpPr>
          <p:cNvPr id="19" name="Straight Arrow Connector 18">
            <a:extLst>
              <a:ext uri="{FF2B5EF4-FFF2-40B4-BE49-F238E27FC236}">
                <a16:creationId xmlns:a16="http://schemas.microsoft.com/office/drawing/2014/main" id="{5D157A72-3DE3-41E1-8804-0199883EC116}"/>
              </a:ext>
              <a:ext uri="{C183D7F6-B498-43B3-948B-1728B52AA6E4}">
                <adec:decorative xmlns:adec="http://schemas.microsoft.com/office/drawing/2017/decorative" val="1"/>
              </a:ext>
            </a:extLst>
          </p:cNvPr>
          <p:cNvCxnSpPr>
            <a:cxnSpLocks/>
          </p:cNvCxnSpPr>
          <p:nvPr/>
        </p:nvCxnSpPr>
        <p:spPr>
          <a:xfrm flipV="1">
            <a:off x="2648543" y="4097397"/>
            <a:ext cx="3772242" cy="928051"/>
          </a:xfrm>
          <a:prstGeom prst="straightConnector1">
            <a:avLst/>
          </a:prstGeom>
          <a:noFill/>
          <a:ln w="38100" cap="flat" cmpd="sng" algn="ctr">
            <a:solidFill>
              <a:schemeClr val="accent6"/>
            </a:solidFill>
            <a:prstDash val="solid"/>
            <a:headEnd type="none"/>
            <a:tailEnd type="triangle"/>
          </a:ln>
          <a:effectLst/>
        </p:spPr>
      </p:cxnSp>
      <p:cxnSp>
        <p:nvCxnSpPr>
          <p:cNvPr id="20" name="Straight Arrow Connector 19">
            <a:extLst>
              <a:ext uri="{FF2B5EF4-FFF2-40B4-BE49-F238E27FC236}">
                <a16:creationId xmlns:a16="http://schemas.microsoft.com/office/drawing/2014/main" id="{5D483112-F953-45D8-B1A9-2E2BB1015231}"/>
              </a:ext>
              <a:ext uri="{C183D7F6-B498-43B3-948B-1728B52AA6E4}">
                <adec:decorative xmlns:adec="http://schemas.microsoft.com/office/drawing/2017/decorative" val="1"/>
              </a:ext>
            </a:extLst>
          </p:cNvPr>
          <p:cNvCxnSpPr>
            <a:cxnSpLocks/>
          </p:cNvCxnSpPr>
          <p:nvPr/>
        </p:nvCxnSpPr>
        <p:spPr>
          <a:xfrm>
            <a:off x="1205823" y="2839530"/>
            <a:ext cx="5204802" cy="1020947"/>
          </a:xfrm>
          <a:prstGeom prst="straightConnector1">
            <a:avLst/>
          </a:prstGeom>
          <a:noFill/>
          <a:ln w="38100" cap="flat" cmpd="sng" algn="ctr">
            <a:solidFill>
              <a:schemeClr val="accent6"/>
            </a:solidFill>
            <a:prstDash val="solid"/>
            <a:headEnd type="none"/>
            <a:tailEnd type="triangle"/>
          </a:ln>
          <a:effectLst/>
        </p:spPr>
      </p:cxnSp>
      <p:cxnSp>
        <p:nvCxnSpPr>
          <p:cNvPr id="21" name="Straight Arrow Connector 20">
            <a:extLst>
              <a:ext uri="{FF2B5EF4-FFF2-40B4-BE49-F238E27FC236}">
                <a16:creationId xmlns:a16="http://schemas.microsoft.com/office/drawing/2014/main" id="{72C4D596-131B-4D9F-8951-1FB4C4F25CC4}"/>
              </a:ext>
              <a:ext uri="{C183D7F6-B498-43B3-948B-1728B52AA6E4}">
                <adec:decorative xmlns:adec="http://schemas.microsoft.com/office/drawing/2017/decorative" val="1"/>
              </a:ext>
            </a:extLst>
          </p:cNvPr>
          <p:cNvCxnSpPr>
            <a:cxnSpLocks/>
          </p:cNvCxnSpPr>
          <p:nvPr/>
        </p:nvCxnSpPr>
        <p:spPr>
          <a:xfrm flipH="1" flipV="1">
            <a:off x="7417073" y="4011891"/>
            <a:ext cx="3048951" cy="75367"/>
          </a:xfrm>
          <a:prstGeom prst="straightConnector1">
            <a:avLst/>
          </a:prstGeom>
          <a:noFill/>
          <a:ln w="3810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0680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75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2" presetClass="entr" presetSubtype="2" fill="hold" nodeType="afterEffect">
                                  <p:stCondLst>
                                    <p:cond delay="50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dirty="0"/>
              <a:t>Filter origin</a:t>
            </a:r>
          </a:p>
        </p:txBody>
      </p:sp>
      <p:sp>
        <p:nvSpPr>
          <p:cNvPr id="4" name="Content Placeholder 3">
            <a:extLst>
              <a:ext uri="{FF2B5EF4-FFF2-40B4-BE49-F238E27FC236}">
                <a16:creationId xmlns:a16="http://schemas.microsoft.com/office/drawing/2014/main" id="{76DF56D7-D248-4DE3-886E-7DD0BF40A232}"/>
              </a:ext>
            </a:extLst>
          </p:cNvPr>
          <p:cNvSpPr>
            <a:spLocks noGrp="1"/>
          </p:cNvSpPr>
          <p:nvPr>
            <p:ph idx="1"/>
          </p:nvPr>
        </p:nvSpPr>
        <p:spPr/>
        <p:txBody>
          <a:bodyPr/>
          <a:lstStyle/>
          <a:p>
            <a:r>
              <a:rPr lang="en-US" noProof="0" dirty="0"/>
              <a:t>Not all filters are applied at report design time</a:t>
            </a:r>
          </a:p>
          <a:p>
            <a:r>
              <a:rPr lang="en-US" noProof="0" dirty="0"/>
              <a:t>Report users can </a:t>
            </a:r>
            <a:r>
              <a:rPr lang="en-US" dirty="0"/>
              <a:t>add or modify</a:t>
            </a:r>
            <a:r>
              <a:rPr lang="en-US" noProof="0" dirty="0"/>
              <a:t> filters when interacting with the report by:</a:t>
            </a:r>
          </a:p>
          <a:p>
            <a:pPr lvl="1"/>
            <a:r>
              <a:rPr lang="en-US" dirty="0"/>
              <a:t>Modifying slicer selections</a:t>
            </a:r>
          </a:p>
          <a:p>
            <a:pPr lvl="1"/>
            <a:r>
              <a:rPr lang="en-US" noProof="0" dirty="0"/>
              <a:t>Modifying filters in the </a:t>
            </a:r>
            <a:r>
              <a:rPr lang="en-US" b="1" noProof="0" dirty="0"/>
              <a:t>Filters</a:t>
            </a:r>
            <a:r>
              <a:rPr lang="en-US" noProof="0" dirty="0"/>
              <a:t> pane</a:t>
            </a:r>
          </a:p>
          <a:p>
            <a:pPr lvl="1"/>
            <a:r>
              <a:rPr lang="en-US" dirty="0"/>
              <a:t>Selecting visual elements to cross-filter or cross-highlight other visuals</a:t>
            </a:r>
            <a:endParaRPr lang="en-US" noProof="0" dirty="0"/>
          </a:p>
          <a:p>
            <a:endParaRPr lang="en-US" noProof="0" dirty="0"/>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3041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pic>
        <p:nvPicPr>
          <p:cNvPr id="9" name="Picture 2" descr="An image shows a table with three columns: Region, Revenue, and Revenue % Total Region. The table displays 10 rows and a total.">
            <a:extLst>
              <a:ext uri="{FF2B5EF4-FFF2-40B4-BE49-F238E27FC236}">
                <a16:creationId xmlns:a16="http://schemas.microsoft.com/office/drawing/2014/main" id="{42C57C30-020F-40B2-B410-45F55C33D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550" y="2479869"/>
            <a:ext cx="41529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9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328D-AE2B-4110-A92C-0381565B18F6}"/>
              </a:ext>
            </a:extLst>
          </p:cNvPr>
          <p:cNvSpPr>
            <a:spLocks noGrp="1"/>
          </p:cNvSpPr>
          <p:nvPr>
            <p:ph type="title"/>
          </p:nvPr>
        </p:nvSpPr>
        <p:spPr/>
        <p:txBody>
          <a:bodyPr/>
          <a:lstStyle/>
          <a:p>
            <a:r>
              <a:rPr lang="en-US" noProof="0" dirty="0"/>
              <a:t>Use the CALCULATE function</a:t>
            </a:r>
          </a:p>
        </p:txBody>
      </p:sp>
      <p:sp>
        <p:nvSpPr>
          <p:cNvPr id="3" name="Text Placeholder 2" hidden="1">
            <a:extLst>
              <a:ext uri="{FF2B5EF4-FFF2-40B4-BE49-F238E27FC236}">
                <a16:creationId xmlns:a16="http://schemas.microsoft.com/office/drawing/2014/main" id="{BDD0A29D-F39E-4B6E-832A-4613CD7E55E6}"/>
              </a:ext>
            </a:extLst>
          </p:cNvPr>
          <p:cNvSpPr>
            <a:spLocks noGrp="1"/>
          </p:cNvSpPr>
          <p:nvPr>
            <p:ph type="body" sz="quarter" idx="10"/>
          </p:nvPr>
        </p:nvSpPr>
        <p:spPr/>
        <p:txBody>
          <a:bodyPr/>
          <a:lstStyle/>
          <a:p>
            <a:endParaRPr lang="en-US" noProof="0" dirty="0"/>
          </a:p>
        </p:txBody>
      </p:sp>
      <p:sp>
        <p:nvSpPr>
          <p:cNvPr id="4" name="Footer Placeholder 3">
            <a:extLst>
              <a:ext uri="{FF2B5EF4-FFF2-40B4-BE49-F238E27FC236}">
                <a16:creationId xmlns:a16="http://schemas.microsoft.com/office/drawing/2014/main" id="{221B32ED-1FF2-41E6-995E-D407EC2571C6}"/>
              </a:ext>
            </a:extLst>
          </p:cNvPr>
          <p:cNvSpPr>
            <a:spLocks noGrp="1"/>
          </p:cNvSpPr>
          <p:nvPr>
            <p:ph type="ftr" sz="quarter" idx="11"/>
          </p:nvPr>
        </p:nvSpPr>
        <p:spPr/>
        <p:txBody>
          <a:bodyPr/>
          <a:lstStyle/>
          <a:p>
            <a:r>
              <a:rPr lang="en-AU" dirty="0"/>
              <a:t>© 2021 Microsoft. All rights reserved. </a:t>
            </a:r>
          </a:p>
        </p:txBody>
      </p:sp>
      <p:sp>
        <p:nvSpPr>
          <p:cNvPr id="5" name="Content Placeholder 2">
            <a:extLst>
              <a:ext uri="{FF2B5EF4-FFF2-40B4-BE49-F238E27FC236}">
                <a16:creationId xmlns:a16="http://schemas.microsoft.com/office/drawing/2014/main" id="{1DB64BCA-5588-4AAA-BA39-AEE722DD215C}"/>
              </a:ext>
            </a:extLst>
          </p:cNvPr>
          <p:cNvSpPr txBox="1">
            <a:spLocks/>
          </p:cNvSpPr>
          <p:nvPr/>
        </p:nvSpPr>
        <p:spPr>
          <a:xfrm>
            <a:off x="457198" y="3375931"/>
            <a:ext cx="11235599" cy="69480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latin typeface="Consolas" panose="020B0609020204030204" pitchFamily="49" charset="0"/>
              </a:rPr>
              <a:t>CALCULATE ( &lt;expression&gt; , [[&lt;filter1&gt;], &lt;filter2&gt;]…)</a:t>
            </a:r>
          </a:p>
        </p:txBody>
      </p:sp>
    </p:spTree>
    <p:extLst>
      <p:ext uri="{BB962C8B-B14F-4D97-AF65-F5344CB8AC3E}">
        <p14:creationId xmlns:p14="http://schemas.microsoft.com/office/powerpoint/2010/main" val="381768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a:t>
            </a:r>
          </a:p>
        </p:txBody>
      </p:sp>
      <p:sp>
        <p:nvSpPr>
          <p:cNvPr id="5" name="Content Placeholder 4">
            <a:extLst>
              <a:ext uri="{FF2B5EF4-FFF2-40B4-BE49-F238E27FC236}">
                <a16:creationId xmlns:a16="http://schemas.microsoft.com/office/drawing/2014/main" id="{EB6D28A7-CF29-4330-9AB2-22138FEF2232}"/>
              </a:ext>
            </a:extLst>
          </p:cNvPr>
          <p:cNvSpPr>
            <a:spLocks noGrp="1"/>
          </p:cNvSpPr>
          <p:nvPr>
            <p:ph idx="1"/>
          </p:nvPr>
        </p:nvSpPr>
        <p:spPr/>
        <p:txBody>
          <a:bodyPr/>
          <a:lstStyle/>
          <a:p>
            <a:r>
              <a:rPr lang="en-US" b="1" noProof="0" dirty="0"/>
              <a:t>Boolean expression filters </a:t>
            </a:r>
            <a:r>
              <a:rPr lang="en-US" noProof="0" dirty="0"/>
              <a:t>must evaluate as TRUE or FALSE</a:t>
            </a:r>
          </a:p>
          <a:p>
            <a:r>
              <a:rPr lang="en-US" noProof="0" dirty="0"/>
              <a:t>Each filter:</a:t>
            </a:r>
          </a:p>
          <a:p>
            <a:pPr lvl="1"/>
            <a:r>
              <a:rPr lang="en-US" noProof="0" dirty="0"/>
              <a:t>Can reference only a single column</a:t>
            </a:r>
          </a:p>
          <a:p>
            <a:pPr lvl="1"/>
            <a:r>
              <a:rPr lang="en-US" noProof="0" dirty="0"/>
              <a:t>Can not reference measures</a:t>
            </a:r>
          </a:p>
          <a:p>
            <a:pPr lvl="1"/>
            <a:r>
              <a:rPr lang="en-US" noProof="0" dirty="0"/>
              <a:t>Can not use functions that scan or return table</a:t>
            </a:r>
          </a:p>
          <a:p>
            <a:endParaRPr lang="en-US" noProof="0"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0723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5" y="154591"/>
            <a:ext cx="11306469" cy="367858"/>
          </a:xfrm>
        </p:spPr>
        <p:txBody>
          <a:bodyPr/>
          <a:lstStyle/>
          <a:p>
            <a:r>
              <a:rPr lang="en-US" sz="2000" dirty="0"/>
              <a:t>Agenda (times are approximate and will be fluid with the class)</a:t>
            </a:r>
          </a:p>
        </p:txBody>
      </p:sp>
      <p:graphicFrame>
        <p:nvGraphicFramePr>
          <p:cNvPr id="7" name="Table 7">
            <a:extLst>
              <a:ext uri="{FF2B5EF4-FFF2-40B4-BE49-F238E27FC236}">
                <a16:creationId xmlns:a16="http://schemas.microsoft.com/office/drawing/2014/main" id="{3E5C1877-83B6-43B2-8D9F-D6B32A5B8BB7}"/>
              </a:ext>
            </a:extLst>
          </p:cNvPr>
          <p:cNvGraphicFramePr>
            <a:graphicFrameLocks noGrp="1"/>
          </p:cNvGraphicFramePr>
          <p:nvPr>
            <p:extLst>
              <p:ext uri="{D42A27DB-BD31-4B8C-83A1-F6EECF244321}">
                <p14:modId xmlns:p14="http://schemas.microsoft.com/office/powerpoint/2010/main" val="881806572"/>
              </p:ext>
            </p:extLst>
          </p:nvPr>
        </p:nvGraphicFramePr>
        <p:xfrm>
          <a:off x="445028" y="586076"/>
          <a:ext cx="11304206" cy="4352270"/>
        </p:xfrm>
        <a:graphic>
          <a:graphicData uri="http://schemas.openxmlformats.org/drawingml/2006/table">
            <a:tbl>
              <a:tblPr firstRow="1" bandRow="1">
                <a:tableStyleId>{5C22544A-7EE6-4342-B048-85BDC9FD1C3A}</a:tableStyleId>
              </a:tblPr>
              <a:tblGrid>
                <a:gridCol w="2882292">
                  <a:extLst>
                    <a:ext uri="{9D8B030D-6E8A-4147-A177-3AD203B41FA5}">
                      <a16:colId xmlns:a16="http://schemas.microsoft.com/office/drawing/2014/main" val="1768755900"/>
                    </a:ext>
                  </a:extLst>
                </a:gridCol>
                <a:gridCol w="8421914">
                  <a:extLst>
                    <a:ext uri="{9D8B030D-6E8A-4147-A177-3AD203B41FA5}">
                      <a16:colId xmlns:a16="http://schemas.microsoft.com/office/drawing/2014/main" val="3614790273"/>
                    </a:ext>
                  </a:extLst>
                </a:gridCol>
              </a:tblGrid>
              <a:tr h="277490">
                <a:tc gridSpan="2">
                  <a:txBody>
                    <a:bodyPr/>
                    <a:lstStyle/>
                    <a:p>
                      <a:r>
                        <a:rPr lang="en-US" sz="1200" b="0" dirty="0">
                          <a:solidFill>
                            <a:srgbClr val="191919"/>
                          </a:solidFill>
                          <a:latin typeface="+mj-lt"/>
                        </a:rPr>
                        <a:t>Morning</a:t>
                      </a:r>
                      <a:endParaRPr lang="en-IN" sz="1200" b="0" dirty="0">
                        <a:solidFill>
                          <a:srgbClr val="191919"/>
                        </a:solidFill>
                        <a:latin typeface="+mj-lt"/>
                      </a:endParaRPr>
                    </a:p>
                  </a:txBody>
                  <a:tcPr marL="73152" marR="73152">
                    <a:lnL w="12700" cmpd="sng">
                      <a:noFill/>
                    </a:lnL>
                    <a:lnR w="6350" cap="flat" cmpd="sng" algn="ctr">
                      <a:noFill/>
                      <a:prstDash val="solid"/>
                      <a:round/>
                      <a:headEnd type="none" w="med" len="med"/>
                      <a:tailEnd type="none" w="med" len="med"/>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335495"/>
                  </a:ext>
                </a:extLst>
              </a:tr>
              <a:tr h="304088">
                <a:tc>
                  <a:txBody>
                    <a:bodyPr/>
                    <a:lstStyle/>
                    <a:p>
                      <a:r>
                        <a:rPr lang="en-US" sz="1200" dirty="0">
                          <a:solidFill>
                            <a:schemeClr val="tx1"/>
                          </a:solidFill>
                        </a:rPr>
                        <a:t>15 Minutes</a:t>
                      </a:r>
                      <a:endParaRPr lang="en-IN" sz="1200" b="1"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Review</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218476"/>
                  </a:ext>
                </a:extLst>
              </a:tr>
              <a:tr h="304088">
                <a:tc>
                  <a:txBody>
                    <a:bodyPr/>
                    <a:lstStyle/>
                    <a:p>
                      <a:r>
                        <a:rPr lang="en-US" sz="1200" dirty="0">
                          <a:solidFill>
                            <a:schemeClr val="tx1"/>
                          </a:solidFill>
                        </a:rPr>
                        <a:t>25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Iterator Functions</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1315513"/>
                  </a:ext>
                </a:extLst>
              </a:tr>
              <a:tr h="334497">
                <a:tc>
                  <a:txBody>
                    <a:bodyPr/>
                    <a:lstStyle/>
                    <a:p>
                      <a:r>
                        <a:rPr lang="en-IN" sz="1200" dirty="0">
                          <a:solidFill>
                            <a:schemeClr val="tx1"/>
                          </a:solidFill>
                        </a:rPr>
                        <a:t>20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Lab 05</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7437265"/>
                  </a:ext>
                </a:extLst>
              </a:tr>
              <a:tr h="334497">
                <a:tc>
                  <a:txBody>
                    <a:bodyPr/>
                    <a:lstStyle/>
                    <a:p>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Lab 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3519081"/>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333078290"/>
                  </a:ext>
                </a:extLst>
              </a:tr>
              <a:tr h="304088">
                <a:tc>
                  <a:txBody>
                    <a:bodyPr/>
                    <a:lstStyle/>
                    <a:p>
                      <a:r>
                        <a:rPr lang="en-US" sz="1200" dirty="0">
                          <a:solidFill>
                            <a:schemeClr val="tx1"/>
                          </a:solidFill>
                        </a:rPr>
                        <a:t>45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Modifying Filter Context</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0561158"/>
                  </a:ext>
                </a:extLst>
              </a:tr>
              <a:tr h="334497">
                <a:tc>
                  <a:txBody>
                    <a:bodyPr/>
                    <a:lstStyle/>
                    <a:p>
                      <a:r>
                        <a:rPr lang="en-IN" sz="1200" dirty="0">
                          <a:solidFill>
                            <a:schemeClr val="tx1"/>
                          </a:solidFill>
                        </a:rPr>
                        <a:t>30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06</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231"/>
                  </a:ext>
                </a:extLst>
              </a:tr>
              <a:tr h="334497">
                <a:tc>
                  <a:txBody>
                    <a:bodyPr/>
                    <a:lstStyle/>
                    <a:p>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399353"/>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429600049"/>
                  </a:ext>
                </a:extLst>
              </a:tr>
              <a:tr h="304088">
                <a:tc>
                  <a:txBody>
                    <a:bodyPr/>
                    <a:lstStyle/>
                    <a:p>
                      <a:r>
                        <a:rPr lang="en-US" sz="1200" dirty="0">
                          <a:solidFill>
                            <a:schemeClr val="tx1"/>
                          </a:solidFill>
                        </a:rPr>
                        <a:t>25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Time Intelligence Functions</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401731"/>
                  </a:ext>
                </a:extLst>
              </a:tr>
              <a:tr h="304088">
                <a:tc>
                  <a:txBody>
                    <a:bodyPr/>
                    <a:lstStyle/>
                    <a:p>
                      <a:r>
                        <a:rPr lang="en-US" sz="1200" dirty="0">
                          <a:solidFill>
                            <a:schemeClr val="tx1"/>
                          </a:solidFill>
                        </a:rPr>
                        <a:t>15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07</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325345"/>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10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07 Review</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925996"/>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N" sz="1200" dirty="0">
                          <a:solidFill>
                            <a:schemeClr val="tx1"/>
                          </a:solidFill>
                        </a:rPr>
                        <a:t>15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Open Q&amp;A Time</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428539"/>
                  </a:ext>
                </a:extLst>
              </a:tr>
            </a:tbl>
          </a:graphicData>
        </a:graphic>
      </p:graphicFrame>
    </p:spTree>
    <p:extLst>
      <p:ext uri="{BB962C8B-B14F-4D97-AF65-F5344CB8AC3E}">
        <p14:creationId xmlns:p14="http://schemas.microsoft.com/office/powerpoint/2010/main" val="5903248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 » Example</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2765935" y="2868941"/>
            <a:ext cx="7523820" cy="1834993"/>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'Product'[Color] = "Red"</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6530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 » Example (Continued)</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1731380" y="2247267"/>
            <a:ext cx="8687235" cy="98850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CALCULATE([Revenue], 'Product'[Color] = "Red")</a:t>
            </a:r>
          </a:p>
        </p:txBody>
      </p:sp>
      <p:sp>
        <p:nvSpPr>
          <p:cNvPr id="7" name="Content Placeholder 2">
            <a:extLst>
              <a:ext uri="{FF2B5EF4-FFF2-40B4-BE49-F238E27FC236}">
                <a16:creationId xmlns:a16="http://schemas.microsoft.com/office/drawing/2014/main" id="{13E5C903-3A18-4267-BB53-202E71927820}"/>
              </a:ext>
            </a:extLst>
          </p:cNvPr>
          <p:cNvSpPr txBox="1">
            <a:spLocks/>
          </p:cNvSpPr>
          <p:nvPr/>
        </p:nvSpPr>
        <p:spPr>
          <a:xfrm>
            <a:off x="1731379" y="3429000"/>
            <a:ext cx="8687235" cy="2852063"/>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 </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FILTER(</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'Product',</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'Product'[Color] = "Red"</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3625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Table expression filters</a:t>
            </a:r>
          </a:p>
        </p:txBody>
      </p:sp>
      <p:sp>
        <p:nvSpPr>
          <p:cNvPr id="5" name="Content Placeholder 4">
            <a:extLst>
              <a:ext uri="{FF2B5EF4-FFF2-40B4-BE49-F238E27FC236}">
                <a16:creationId xmlns:a16="http://schemas.microsoft.com/office/drawing/2014/main" id="{EB6D28A7-CF29-4330-9AB2-22138FEF2232}"/>
              </a:ext>
            </a:extLst>
          </p:cNvPr>
          <p:cNvSpPr>
            <a:spLocks noGrp="1"/>
          </p:cNvSpPr>
          <p:nvPr>
            <p:ph idx="1"/>
          </p:nvPr>
        </p:nvSpPr>
        <p:spPr/>
        <p:txBody>
          <a:bodyPr/>
          <a:lstStyle/>
          <a:p>
            <a:r>
              <a:rPr lang="en-US" b="1" noProof="0" dirty="0"/>
              <a:t>Table expression filters </a:t>
            </a:r>
            <a:r>
              <a:rPr lang="en-US" noProof="0" dirty="0"/>
              <a:t>apply a table object as a filter</a:t>
            </a:r>
          </a:p>
          <a:p>
            <a:r>
              <a:rPr lang="en-US" dirty="0"/>
              <a:t>Each filter:</a:t>
            </a:r>
          </a:p>
          <a:p>
            <a:pPr lvl="1"/>
            <a:r>
              <a:rPr lang="en-US" noProof="0" dirty="0"/>
              <a:t>Can be a reference to model table</a:t>
            </a:r>
          </a:p>
          <a:p>
            <a:pPr lvl="1"/>
            <a:r>
              <a:rPr lang="en-US" noProof="0" dirty="0"/>
              <a:t>Can be a DAX function that returns a table object</a:t>
            </a:r>
          </a:p>
          <a:p>
            <a:r>
              <a:rPr lang="en-US" noProof="0" dirty="0"/>
              <a:t>It is common to use the FILTER function to create filters</a:t>
            </a:r>
          </a:p>
          <a:p>
            <a:endParaRPr lang="en-US" noProof="0"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245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Table expression filters » Example</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1186033" y="2743136"/>
            <a:ext cx="9819933" cy="2626602"/>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Revenue High Margin Products =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CALCULATE(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[Revenue],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FILTER(</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		'Product',</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		'Product'[List Price] &gt; 'Product'[Standard Cost] * 2</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16147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DAB2-964B-404D-92E3-C4A202A0069B}"/>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3FAAFEBF-FB0A-430C-A7D6-B938D934B162}"/>
              </a:ext>
            </a:extLst>
          </p:cNvPr>
          <p:cNvSpPr>
            <a:spLocks noGrp="1"/>
          </p:cNvSpPr>
          <p:nvPr>
            <p:ph type="body" sz="quarter" idx="10"/>
          </p:nvPr>
        </p:nvSpPr>
        <p:spPr/>
        <p:txBody>
          <a:bodyPr/>
          <a:lstStyle/>
          <a:p>
            <a:r>
              <a:rPr lang="en-US" noProof="0" dirty="0"/>
              <a:t>Table filter columns » Filter behavior</a:t>
            </a:r>
          </a:p>
        </p:txBody>
      </p:sp>
      <p:sp>
        <p:nvSpPr>
          <p:cNvPr id="5" name="Content Placeholder 4">
            <a:extLst>
              <a:ext uri="{FF2B5EF4-FFF2-40B4-BE49-F238E27FC236}">
                <a16:creationId xmlns:a16="http://schemas.microsoft.com/office/drawing/2014/main" id="{30C5F1E9-50C3-4444-B6F0-BABC9234A034}"/>
              </a:ext>
            </a:extLst>
          </p:cNvPr>
          <p:cNvSpPr>
            <a:spLocks noGrp="1"/>
          </p:cNvSpPr>
          <p:nvPr>
            <p:ph idx="1"/>
          </p:nvPr>
        </p:nvSpPr>
        <p:spPr/>
        <p:txBody>
          <a:bodyPr/>
          <a:lstStyle/>
          <a:p>
            <a:r>
              <a:rPr lang="en-US" noProof="0" dirty="0"/>
              <a:t>If columns are not in filter context, new filters are </a:t>
            </a:r>
            <a:r>
              <a:rPr lang="en-US" b="1" noProof="0" dirty="0"/>
              <a:t>added</a:t>
            </a:r>
            <a:r>
              <a:rPr lang="en-US" noProof="0" dirty="0"/>
              <a:t> to filter context</a:t>
            </a:r>
          </a:p>
          <a:p>
            <a:r>
              <a:rPr lang="en-US" noProof="0" dirty="0"/>
              <a:t>If columns already in filter context, existing filters are </a:t>
            </a:r>
            <a:r>
              <a:rPr lang="en-US" b="1" noProof="0" dirty="0"/>
              <a:t>overwritten</a:t>
            </a:r>
          </a:p>
          <a:p>
            <a:endParaRPr lang="en-US" noProof="0" dirty="0"/>
          </a:p>
        </p:txBody>
      </p:sp>
      <p:sp>
        <p:nvSpPr>
          <p:cNvPr id="4" name="Footer Placeholder 3">
            <a:extLst>
              <a:ext uri="{FF2B5EF4-FFF2-40B4-BE49-F238E27FC236}">
                <a16:creationId xmlns:a16="http://schemas.microsoft.com/office/drawing/2014/main" id="{450CB7E6-4F5F-4856-B825-87C7CC933D6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4148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DAB2-964B-404D-92E3-C4A202A0069B}"/>
              </a:ext>
            </a:extLst>
          </p:cNvPr>
          <p:cNvSpPr>
            <a:spLocks noGrp="1"/>
          </p:cNvSpPr>
          <p:nvPr>
            <p:ph type="title"/>
          </p:nvPr>
        </p:nvSpPr>
        <p:spPr/>
        <p:txBody>
          <a:bodyPr/>
          <a:lstStyle/>
          <a:p>
            <a:r>
              <a:rPr lang="en-US" noProof="0" dirty="0"/>
              <a:t>Modify filter context</a:t>
            </a:r>
          </a:p>
        </p:txBody>
      </p:sp>
      <p:sp>
        <p:nvSpPr>
          <p:cNvPr id="3" name="Text Placeholder 2">
            <a:extLst>
              <a:ext uri="{FF2B5EF4-FFF2-40B4-BE49-F238E27FC236}">
                <a16:creationId xmlns:a16="http://schemas.microsoft.com/office/drawing/2014/main" id="{3FAAFEBF-FB0A-430C-A7D6-B938D934B162}"/>
              </a:ext>
            </a:extLst>
          </p:cNvPr>
          <p:cNvSpPr>
            <a:spLocks noGrp="1"/>
          </p:cNvSpPr>
          <p:nvPr>
            <p:ph type="body" sz="quarter" idx="10"/>
          </p:nvPr>
        </p:nvSpPr>
        <p:spPr/>
        <p:txBody>
          <a:bodyPr/>
          <a:lstStyle/>
          <a:p>
            <a:r>
              <a:rPr lang="en-US" noProof="0" dirty="0"/>
              <a:t>Table filter columns » Filter behavior » Example</a:t>
            </a:r>
          </a:p>
        </p:txBody>
      </p:sp>
      <p:sp>
        <p:nvSpPr>
          <p:cNvPr id="4" name="Footer Placeholder 3">
            <a:extLst>
              <a:ext uri="{FF2B5EF4-FFF2-40B4-BE49-F238E27FC236}">
                <a16:creationId xmlns:a16="http://schemas.microsoft.com/office/drawing/2014/main" id="{450CB7E6-4F5F-4856-B825-87C7CC933D69}"/>
              </a:ext>
            </a:extLst>
          </p:cNvPr>
          <p:cNvSpPr>
            <a:spLocks noGrp="1"/>
          </p:cNvSpPr>
          <p:nvPr>
            <p:ph type="ftr" sz="quarter" idx="11"/>
          </p:nvPr>
        </p:nvSpPr>
        <p:spPr/>
        <p:txBody>
          <a:bodyPr/>
          <a:lstStyle/>
          <a:p>
            <a:r>
              <a:rPr lang="en-AU" dirty="0"/>
              <a:t>© 2021 Microsoft. All rights reserved. </a:t>
            </a:r>
          </a:p>
        </p:txBody>
      </p:sp>
      <p:pic>
        <p:nvPicPr>
          <p:cNvPr id="6" name="Picture 5" descr="Image shows table of Region, Revenue, and Revenue Red columns. Each Revenue Red column value is different, and less that the value in the corresponding Revenue column.">
            <a:extLst>
              <a:ext uri="{FF2B5EF4-FFF2-40B4-BE49-F238E27FC236}">
                <a16:creationId xmlns:a16="http://schemas.microsoft.com/office/drawing/2014/main" id="{3140CA2C-3762-4AB9-BC50-C44F5CFD2205}"/>
              </a:ext>
            </a:extLst>
          </p:cNvPr>
          <p:cNvPicPr>
            <a:picLocks noChangeAspect="1"/>
          </p:cNvPicPr>
          <p:nvPr/>
        </p:nvPicPr>
        <p:blipFill>
          <a:blip r:embed="rId3"/>
          <a:stretch>
            <a:fillRect/>
          </a:stretch>
        </p:blipFill>
        <p:spPr>
          <a:xfrm>
            <a:off x="1479302" y="3009649"/>
            <a:ext cx="3733800" cy="2943225"/>
          </a:xfrm>
          <a:prstGeom prst="rect">
            <a:avLst/>
          </a:prstGeom>
        </p:spPr>
      </p:pic>
      <p:pic>
        <p:nvPicPr>
          <p:cNvPr id="7" name="Picture 6" descr="Image shows table of Color, Revenue, and Revenue Red columns. Each Revenue Red column value is the same. Grey appears as a new row. Its Revenue is BLANK but the Revenue Red value is that of the red products.">
            <a:extLst>
              <a:ext uri="{FF2B5EF4-FFF2-40B4-BE49-F238E27FC236}">
                <a16:creationId xmlns:a16="http://schemas.microsoft.com/office/drawing/2014/main" id="{E02CB1F7-0E9A-4E6D-8CF9-25478A4602CD}"/>
              </a:ext>
            </a:extLst>
          </p:cNvPr>
          <p:cNvPicPr>
            <a:picLocks noChangeAspect="1"/>
          </p:cNvPicPr>
          <p:nvPr/>
        </p:nvPicPr>
        <p:blipFill>
          <a:blip r:embed="rId4"/>
          <a:stretch>
            <a:fillRect/>
          </a:stretch>
        </p:blipFill>
        <p:spPr>
          <a:xfrm>
            <a:off x="6599186" y="3009649"/>
            <a:ext cx="3733800" cy="2943225"/>
          </a:xfrm>
          <a:prstGeom prst="rect">
            <a:avLst/>
          </a:prstGeom>
        </p:spPr>
      </p:pic>
      <p:sp>
        <p:nvSpPr>
          <p:cNvPr id="5" name="TextBox 4">
            <a:extLst>
              <a:ext uri="{FF2B5EF4-FFF2-40B4-BE49-F238E27FC236}">
                <a16:creationId xmlns:a16="http://schemas.microsoft.com/office/drawing/2014/main" id="{4806E015-00F6-417E-A24D-27AF74F83558}"/>
              </a:ext>
            </a:extLst>
          </p:cNvPr>
          <p:cNvSpPr txBox="1"/>
          <p:nvPr/>
        </p:nvSpPr>
        <p:spPr>
          <a:xfrm>
            <a:off x="1479302" y="2566932"/>
            <a:ext cx="3733800" cy="369332"/>
          </a:xfrm>
          <a:prstGeom prst="rect">
            <a:avLst/>
          </a:prstGeom>
          <a:noFill/>
        </p:spPr>
        <p:txBody>
          <a:bodyPr wrap="square" rtlCol="0">
            <a:spAutoFit/>
          </a:bodyPr>
          <a:lstStyle/>
          <a:p>
            <a:pPr algn="ctr"/>
            <a:r>
              <a:rPr lang="en-US" dirty="0"/>
              <a:t>New filter added</a:t>
            </a:r>
          </a:p>
        </p:txBody>
      </p:sp>
      <p:sp>
        <p:nvSpPr>
          <p:cNvPr id="8" name="TextBox 7">
            <a:extLst>
              <a:ext uri="{FF2B5EF4-FFF2-40B4-BE49-F238E27FC236}">
                <a16:creationId xmlns:a16="http://schemas.microsoft.com/office/drawing/2014/main" id="{CD867A3F-318C-4D48-A98E-2B4164517093}"/>
              </a:ext>
            </a:extLst>
          </p:cNvPr>
          <p:cNvSpPr txBox="1"/>
          <p:nvPr/>
        </p:nvSpPr>
        <p:spPr>
          <a:xfrm>
            <a:off x="6599186" y="2566932"/>
            <a:ext cx="3733800" cy="369332"/>
          </a:xfrm>
          <a:prstGeom prst="rect">
            <a:avLst/>
          </a:prstGeom>
          <a:noFill/>
        </p:spPr>
        <p:txBody>
          <a:bodyPr wrap="square" rtlCol="0">
            <a:spAutoFit/>
          </a:bodyPr>
          <a:lstStyle/>
          <a:p>
            <a:pPr algn="ctr"/>
            <a:r>
              <a:rPr lang="en-US" dirty="0"/>
              <a:t>Existing filter overwritten</a:t>
            </a:r>
          </a:p>
        </p:txBody>
      </p:sp>
    </p:spTree>
    <p:extLst>
      <p:ext uri="{BB962C8B-B14F-4D97-AF65-F5344CB8AC3E}">
        <p14:creationId xmlns:p14="http://schemas.microsoft.com/office/powerpoint/2010/main" val="267216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Use filter modifier functions</a:t>
            </a:r>
          </a:p>
        </p:txBody>
      </p:sp>
      <p:sp>
        <p:nvSpPr>
          <p:cNvPr id="6" name="Text Placeholder 5" hidden="1">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When using CALCULATE, it is possible to pass in filter modification functions</a:t>
            </a:r>
          </a:p>
          <a:p>
            <a:r>
              <a:rPr lang="en-US" dirty="0"/>
              <a:t>Filter modifier functions include:</a:t>
            </a:r>
            <a:endParaRPr lang="en-US" noProof="0" dirty="0"/>
          </a:p>
          <a:p>
            <a:pPr lvl="1"/>
            <a:r>
              <a:rPr lang="en-US" b="1" noProof="0" dirty="0"/>
              <a:t>REMOVEFILTERS</a:t>
            </a:r>
            <a:r>
              <a:rPr lang="en-US" noProof="0" dirty="0"/>
              <a:t> – Remove filters from all tables, a single table or column(s)</a:t>
            </a:r>
          </a:p>
          <a:p>
            <a:pPr lvl="1"/>
            <a:r>
              <a:rPr lang="en-US" b="1" noProof="0" dirty="0"/>
              <a:t>ALL</a:t>
            </a:r>
            <a:r>
              <a:rPr lang="en-US" noProof="0" dirty="0"/>
              <a:t> – Remove filters from a single table or column(s)</a:t>
            </a:r>
          </a:p>
          <a:p>
            <a:pPr lvl="1"/>
            <a:r>
              <a:rPr lang="en-US" b="1" noProof="0" dirty="0"/>
              <a:t>ALLEXCEPT</a:t>
            </a:r>
            <a:r>
              <a:rPr lang="en-US" noProof="0" dirty="0"/>
              <a:t> – Remove filters from all columns of a single table, except those explicitly passed in</a:t>
            </a:r>
          </a:p>
          <a:p>
            <a:pPr lvl="1"/>
            <a:r>
              <a:rPr lang="en-US" b="1" noProof="0" dirty="0"/>
              <a:t>ALLNONBLANKROW</a:t>
            </a:r>
            <a:r>
              <a:rPr lang="en-US" noProof="0" dirty="0"/>
              <a:t> – From the parent table of a relationship, returns all rows but the blank row, or all distinct values of a column but the blank row, and disregards any context filters that might exist</a:t>
            </a:r>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3860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filter modifier functions</a:t>
            </a:r>
          </a:p>
        </p:txBody>
      </p:sp>
      <p:sp>
        <p:nvSpPr>
          <p:cNvPr id="7" name="Text Placeholder 6">
            <a:extLst>
              <a:ext uri="{FF2B5EF4-FFF2-40B4-BE49-F238E27FC236}">
                <a16:creationId xmlns:a16="http://schemas.microsoft.com/office/drawing/2014/main" id="{514090A0-291C-4488-B4AB-AB384C78F982}"/>
              </a:ext>
            </a:extLst>
          </p:cNvPr>
          <p:cNvSpPr>
            <a:spLocks noGrp="1"/>
          </p:cNvSpPr>
          <p:nvPr>
            <p:ph type="body" sz="quarter" idx="10"/>
          </p:nvPr>
        </p:nvSpPr>
        <p:spPr/>
        <p:txBody>
          <a:bodyPr/>
          <a:lstStyle/>
          <a:p>
            <a:r>
              <a:rPr lang="en-US" dirty="0"/>
              <a:t>Use inactive relationships</a:t>
            </a:r>
          </a:p>
        </p:txBody>
      </p:sp>
      <p:sp>
        <p:nvSpPr>
          <p:cNvPr id="5" name="Content Placeholder 4">
            <a:extLst>
              <a:ext uri="{FF2B5EF4-FFF2-40B4-BE49-F238E27FC236}">
                <a16:creationId xmlns:a16="http://schemas.microsoft.com/office/drawing/2014/main" id="{86F06753-D017-4FA2-A7B5-4B6A61E38830}"/>
              </a:ext>
            </a:extLst>
          </p:cNvPr>
          <p:cNvSpPr>
            <a:spLocks noGrp="1"/>
          </p:cNvSpPr>
          <p:nvPr>
            <p:ph idx="1"/>
          </p:nvPr>
        </p:nvSpPr>
        <p:spPr/>
        <p:txBody>
          <a:bodyPr/>
          <a:lstStyle/>
          <a:p>
            <a:r>
              <a:rPr lang="en-US" dirty="0"/>
              <a:t>Use the </a:t>
            </a:r>
            <a:r>
              <a:rPr lang="en-US" b="1" dirty="0"/>
              <a:t>USERRELATIONSHIP</a:t>
            </a:r>
            <a:r>
              <a:rPr lang="en-US" dirty="0"/>
              <a:t> function to make an inactive relationship active during the evaluation of the CALCULATE function</a:t>
            </a:r>
          </a:p>
          <a:p>
            <a:endParaRPr lang="en-US" dirty="0"/>
          </a:p>
          <a:p>
            <a:endParaRPr lang="en-US"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A7621D59-B7A2-447E-87B9-A69FB676EAB8}"/>
              </a:ext>
            </a:extLst>
          </p:cNvPr>
          <p:cNvSpPr txBox="1">
            <a:spLocks/>
          </p:cNvSpPr>
          <p:nvPr/>
        </p:nvSpPr>
        <p:spPr>
          <a:xfrm>
            <a:off x="2687663" y="3213637"/>
            <a:ext cx="6774673" cy="2500726"/>
          </a:xfrm>
          <a:prstGeom prst="rect">
            <a:avLst/>
          </a:prstGeom>
          <a:solidFill>
            <a:schemeClr val="bg1">
              <a:lumMod val="85000"/>
            </a:schemeClr>
          </a:solidFill>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Shipped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USERELATIONSHIP(</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'Date'[DateKey],</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'Sales'[ShipDateKey]</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38360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Use filter modifier functions</a:t>
            </a:r>
          </a:p>
        </p:txBody>
      </p:sp>
      <p:sp>
        <p:nvSpPr>
          <p:cNvPr id="6" name="Text Placeholder 5">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r>
              <a:rPr lang="en-US" noProof="0" dirty="0"/>
              <a:t>Modify relationship behavior</a:t>
            </a:r>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Use </a:t>
            </a:r>
            <a:r>
              <a:rPr lang="en-US" b="1" noProof="0" dirty="0"/>
              <a:t>CROSSFILTER</a:t>
            </a:r>
            <a:r>
              <a:rPr lang="en-US" noProof="0" dirty="0"/>
              <a:t> to modify relationship behavior</a:t>
            </a:r>
          </a:p>
          <a:p>
            <a:pPr lvl="1"/>
            <a:r>
              <a:rPr lang="en-US" noProof="0" dirty="0"/>
              <a:t>Modify filter direction(s)</a:t>
            </a:r>
          </a:p>
          <a:p>
            <a:pPr lvl="1"/>
            <a:r>
              <a:rPr lang="en-US" dirty="0"/>
              <a:t>Disable filters</a:t>
            </a:r>
            <a:endParaRPr lang="en-US" noProof="0" dirty="0"/>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1636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Examine filter context</a:t>
            </a:r>
          </a:p>
        </p:txBody>
      </p:sp>
      <p:sp>
        <p:nvSpPr>
          <p:cNvPr id="6" name="Text Placeholder 5" hidden="1">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It is possible to examine filter context by using certain DAX functions:</a:t>
            </a:r>
          </a:p>
          <a:p>
            <a:pPr lvl="1"/>
            <a:r>
              <a:rPr lang="en-US" dirty="0"/>
              <a:t>VALUES</a:t>
            </a:r>
          </a:p>
          <a:p>
            <a:pPr lvl="1"/>
            <a:r>
              <a:rPr lang="en-US" noProof="0" dirty="0"/>
              <a:t>HASONEVALUE</a:t>
            </a:r>
          </a:p>
          <a:p>
            <a:pPr lvl="1"/>
            <a:r>
              <a:rPr lang="en-US" dirty="0"/>
              <a:t>SELECTEDVALUE</a:t>
            </a:r>
            <a:endParaRPr lang="en-US" noProof="0" dirty="0"/>
          </a:p>
          <a:p>
            <a:pPr lvl="1"/>
            <a:r>
              <a:rPr lang="en-US" noProof="0" dirty="0"/>
              <a:t>ISFILTERED</a:t>
            </a:r>
          </a:p>
          <a:p>
            <a:pPr lvl="1"/>
            <a:r>
              <a:rPr lang="en-US" dirty="0"/>
              <a:t>ISCROSSFILTERED</a:t>
            </a:r>
          </a:p>
          <a:p>
            <a:pPr lvl="1"/>
            <a:r>
              <a:rPr lang="en-US" noProof="0" dirty="0"/>
              <a:t>ISINSCOPE</a:t>
            </a:r>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3475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7986-CA2A-D4D0-6F09-13E1A19DA745}"/>
              </a:ext>
            </a:extLst>
          </p:cNvPr>
          <p:cNvSpPr>
            <a:spLocks noGrp="1"/>
          </p:cNvSpPr>
          <p:nvPr>
            <p:ph type="title"/>
          </p:nvPr>
        </p:nvSpPr>
        <p:spPr/>
        <p:txBody>
          <a:bodyPr/>
          <a:lstStyle/>
          <a:p>
            <a:r>
              <a:rPr lang="en-US" dirty="0"/>
              <a:t>Relational Paths</a:t>
            </a:r>
          </a:p>
        </p:txBody>
      </p:sp>
      <p:sp>
        <p:nvSpPr>
          <p:cNvPr id="3" name="Text Placeholder 2">
            <a:extLst>
              <a:ext uri="{FF2B5EF4-FFF2-40B4-BE49-F238E27FC236}">
                <a16:creationId xmlns:a16="http://schemas.microsoft.com/office/drawing/2014/main" id="{0E43B42A-C721-C5A6-3B18-88EC3F4078AE}"/>
              </a:ext>
            </a:extLst>
          </p:cNvPr>
          <p:cNvSpPr>
            <a:spLocks noGrp="1"/>
          </p:cNvSpPr>
          <p:nvPr>
            <p:ph type="body" sz="quarter" idx="10"/>
          </p:nvPr>
        </p:nvSpPr>
        <p:spPr/>
        <p:txBody>
          <a:bodyPr/>
          <a:lstStyle/>
          <a:p>
            <a:r>
              <a:rPr lang="en-US" dirty="0"/>
              <a:t>Star or Snowflake Schemas</a:t>
            </a:r>
          </a:p>
        </p:txBody>
      </p:sp>
      <p:pic>
        <p:nvPicPr>
          <p:cNvPr id="7" name="Content Placeholder 6">
            <a:extLst>
              <a:ext uri="{FF2B5EF4-FFF2-40B4-BE49-F238E27FC236}">
                <a16:creationId xmlns:a16="http://schemas.microsoft.com/office/drawing/2014/main" id="{2DFCCA33-3FC4-A47E-0E26-C2145DF1D06D}"/>
              </a:ext>
            </a:extLst>
          </p:cNvPr>
          <p:cNvPicPr>
            <a:picLocks noGrp="1" noChangeAspect="1"/>
          </p:cNvPicPr>
          <p:nvPr>
            <p:ph idx="1"/>
          </p:nvPr>
        </p:nvPicPr>
        <p:blipFill>
          <a:blip r:embed="rId2"/>
          <a:stretch>
            <a:fillRect/>
          </a:stretch>
        </p:blipFill>
        <p:spPr>
          <a:xfrm>
            <a:off x="1645619" y="2939837"/>
            <a:ext cx="8859486" cy="3048425"/>
          </a:xfrm>
        </p:spPr>
      </p:pic>
      <p:sp>
        <p:nvSpPr>
          <p:cNvPr id="5" name="Footer Placeholder 4">
            <a:extLst>
              <a:ext uri="{FF2B5EF4-FFF2-40B4-BE49-F238E27FC236}">
                <a16:creationId xmlns:a16="http://schemas.microsoft.com/office/drawing/2014/main" id="{ED845C58-71C4-7215-817A-4AA343CA8235}"/>
              </a:ext>
            </a:extLst>
          </p:cNvPr>
          <p:cNvSpPr>
            <a:spLocks noGrp="1"/>
          </p:cNvSpPr>
          <p:nvPr>
            <p:ph type="ftr" sz="quarter" idx="11"/>
          </p:nvPr>
        </p:nvSpPr>
        <p:spPr/>
        <p:txBody>
          <a:bodyPr/>
          <a:lstStyle/>
          <a:p>
            <a:r>
              <a:rPr lang="en-AU"/>
              <a:t>© 2021 Microsoft. All rights reserved. </a:t>
            </a:r>
            <a:endParaRPr lang="en-AU" dirty="0"/>
          </a:p>
        </p:txBody>
      </p:sp>
    </p:spTree>
    <p:extLst>
      <p:ext uri="{BB962C8B-B14F-4D97-AF65-F5344CB8AC3E}">
        <p14:creationId xmlns:p14="http://schemas.microsoft.com/office/powerpoint/2010/main" val="297682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Examine filter context</a:t>
            </a:r>
          </a:p>
        </p:txBody>
      </p:sp>
      <p:sp>
        <p:nvSpPr>
          <p:cNvPr id="6" name="Text Placeholder 5">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r>
              <a:rPr lang="en-US" dirty="0"/>
              <a:t>VALUES function</a:t>
            </a:r>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a:xfrm>
            <a:off x="457200" y="2070000"/>
            <a:ext cx="11235600" cy="1499278"/>
          </a:xfrm>
        </p:spPr>
        <p:txBody>
          <a:bodyPr/>
          <a:lstStyle/>
          <a:p>
            <a:r>
              <a:rPr lang="en-US" noProof="0" dirty="0"/>
              <a:t>Use the </a:t>
            </a:r>
            <a:r>
              <a:rPr lang="en-US" b="1" noProof="0" dirty="0"/>
              <a:t>VALUES</a:t>
            </a:r>
            <a:r>
              <a:rPr lang="en-US" noProof="0" dirty="0"/>
              <a:t> function determines what values are in filter context</a:t>
            </a:r>
          </a:p>
        </p:txBody>
      </p:sp>
      <p:sp>
        <p:nvSpPr>
          <p:cNvPr id="7" name="Content Placeholder 2">
            <a:extLst>
              <a:ext uri="{FF2B5EF4-FFF2-40B4-BE49-F238E27FC236}">
                <a16:creationId xmlns:a16="http://schemas.microsoft.com/office/drawing/2014/main" id="{2848F3EE-0F9D-4910-8ABA-384C0681E483}"/>
              </a:ext>
            </a:extLst>
          </p:cNvPr>
          <p:cNvSpPr txBox="1">
            <a:spLocks/>
          </p:cNvSpPr>
          <p:nvPr/>
        </p:nvSpPr>
        <p:spPr>
          <a:xfrm>
            <a:off x="3019959" y="2803980"/>
            <a:ext cx="6110081" cy="76529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t>VALUES ( &lt;TableNameOrColumnName&gt; )</a:t>
            </a:r>
          </a:p>
        </p:txBody>
      </p:sp>
      <p:sp>
        <p:nvSpPr>
          <p:cNvPr id="8" name="Content Placeholder 4">
            <a:extLst>
              <a:ext uri="{FF2B5EF4-FFF2-40B4-BE49-F238E27FC236}">
                <a16:creationId xmlns:a16="http://schemas.microsoft.com/office/drawing/2014/main" id="{EF3E68ED-DF5F-4C11-B496-74A41A599C98}"/>
              </a:ext>
            </a:extLst>
          </p:cNvPr>
          <p:cNvSpPr txBox="1">
            <a:spLocks/>
          </p:cNvSpPr>
          <p:nvPr/>
        </p:nvSpPr>
        <p:spPr>
          <a:xfrm>
            <a:off x="457200" y="3811836"/>
            <a:ext cx="11235600" cy="3046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the </a:t>
            </a:r>
            <a:r>
              <a:rPr lang="en-US" b="1" dirty="0"/>
              <a:t>HASONEVALUE</a:t>
            </a:r>
            <a:r>
              <a:rPr lang="en-US" dirty="0"/>
              <a:t> function to determine if the context for a specific column has been filtered down to one distinct value only</a:t>
            </a:r>
          </a:p>
          <a:p>
            <a:r>
              <a:rPr lang="en-US" dirty="0"/>
              <a:t>Use the </a:t>
            </a:r>
            <a:r>
              <a:rPr lang="en-US" b="1" dirty="0"/>
              <a:t>SELECTEDVALUE</a:t>
            </a:r>
            <a:r>
              <a:rPr lang="en-US" dirty="0"/>
              <a:t> function to return the value when one value is in context</a:t>
            </a:r>
          </a:p>
          <a:p>
            <a:endParaRPr lang="en-US"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36535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Examine filter context</a:t>
            </a:r>
          </a:p>
        </p:txBody>
      </p:sp>
      <p:sp>
        <p:nvSpPr>
          <p:cNvPr id="8" name="Text Placeholder 7">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r>
              <a:rPr lang="en-US" dirty="0"/>
              <a:t>Other functions</a:t>
            </a:r>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b="1" noProof="0" dirty="0"/>
              <a:t>ISFILTERED</a:t>
            </a:r>
            <a:r>
              <a:rPr lang="en-US" dirty="0"/>
              <a:t> - </a:t>
            </a:r>
            <a:r>
              <a:rPr lang="en-NZ" b="0" i="0" dirty="0">
                <a:solidFill>
                  <a:srgbClr val="171717"/>
                </a:solidFill>
                <a:effectLst/>
                <a:latin typeface="Segoe UI" panose="020B0502040204020203" pitchFamily="34" charset="0"/>
              </a:rPr>
              <a:t>Returns TRUE when a passed-in column reference is </a:t>
            </a:r>
            <a:r>
              <a:rPr lang="en-NZ" b="0" i="1" dirty="0">
                <a:solidFill>
                  <a:srgbClr val="171717"/>
                </a:solidFill>
                <a:effectLst/>
                <a:latin typeface="Segoe UI" panose="020B0502040204020203" pitchFamily="34" charset="0"/>
              </a:rPr>
              <a:t>directly</a:t>
            </a:r>
            <a:r>
              <a:rPr lang="en-NZ" b="0" i="0" dirty="0">
                <a:solidFill>
                  <a:srgbClr val="171717"/>
                </a:solidFill>
                <a:effectLst/>
                <a:latin typeface="Segoe UI" panose="020B0502040204020203" pitchFamily="34" charset="0"/>
              </a:rPr>
              <a:t> filtered</a:t>
            </a:r>
            <a:endParaRPr lang="en-US" noProof="0" dirty="0"/>
          </a:p>
          <a:p>
            <a:r>
              <a:rPr lang="en-US" b="1" noProof="0" dirty="0"/>
              <a:t>ISCROSSFILTERED</a:t>
            </a:r>
            <a:r>
              <a:rPr lang="en-US" dirty="0"/>
              <a:t> - </a:t>
            </a:r>
            <a:r>
              <a:rPr lang="en-NZ" b="0" i="0" dirty="0">
                <a:solidFill>
                  <a:srgbClr val="171717"/>
                </a:solidFill>
                <a:effectLst/>
                <a:latin typeface="Segoe UI" panose="020B0502040204020203" pitchFamily="34" charset="0"/>
              </a:rPr>
              <a:t>Returns TRUE when a passed-in column reference is </a:t>
            </a:r>
            <a:r>
              <a:rPr lang="en-NZ" b="0" i="1" dirty="0">
                <a:solidFill>
                  <a:srgbClr val="171717"/>
                </a:solidFill>
                <a:effectLst/>
                <a:latin typeface="Segoe UI" panose="020B0502040204020203" pitchFamily="34" charset="0"/>
              </a:rPr>
              <a:t>indirectly</a:t>
            </a:r>
            <a:r>
              <a:rPr lang="en-NZ" b="0" i="0" dirty="0">
                <a:solidFill>
                  <a:srgbClr val="171717"/>
                </a:solidFill>
                <a:effectLst/>
                <a:latin typeface="Segoe UI" panose="020B0502040204020203" pitchFamily="34" charset="0"/>
              </a:rPr>
              <a:t> filtered</a:t>
            </a:r>
            <a:endParaRPr lang="en-US" noProof="0" dirty="0"/>
          </a:p>
          <a:p>
            <a:r>
              <a:rPr lang="en-US" b="1" noProof="0" dirty="0"/>
              <a:t>ISINSCOPE</a:t>
            </a:r>
            <a:r>
              <a:rPr lang="en-US" dirty="0"/>
              <a:t> - Returns TRUE when a passed-in column reference is the level in a hierarchy of levels</a:t>
            </a:r>
            <a:endParaRPr lang="en-US" noProof="0" dirty="0"/>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38583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Perform context transition</a:t>
            </a:r>
          </a:p>
        </p:txBody>
      </p:sp>
      <p:sp>
        <p:nvSpPr>
          <p:cNvPr id="8" name="Text Placeholder 7" hidden="1">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noProof="0" dirty="0"/>
              <a:t>When a measure or measure expression is evaluated </a:t>
            </a:r>
            <a:r>
              <a:rPr lang="en-US" i="1" noProof="0" dirty="0"/>
              <a:t>within row context</a:t>
            </a:r>
            <a:r>
              <a:rPr lang="en-US" noProof="0" dirty="0"/>
              <a:t>, it undergoes context transition</a:t>
            </a:r>
          </a:p>
          <a:p>
            <a:r>
              <a:rPr lang="en-US" dirty="0"/>
              <a:t>In this case, the CALCULATE function applies row context values as filters</a:t>
            </a:r>
            <a:endParaRPr lang="en-US" noProof="0" dirty="0"/>
          </a:p>
          <a:p>
            <a:r>
              <a:rPr lang="en-US" noProof="0" dirty="0"/>
              <a:t>It occurs</a:t>
            </a:r>
            <a:r>
              <a:rPr lang="en-US" dirty="0"/>
              <a:t> when:</a:t>
            </a:r>
            <a:endParaRPr lang="en-US" noProof="0" dirty="0"/>
          </a:p>
          <a:p>
            <a:pPr lvl="1"/>
            <a:r>
              <a:rPr lang="en-US" noProof="0" dirty="0"/>
              <a:t>A calculated column formula uses a measure</a:t>
            </a:r>
          </a:p>
          <a:p>
            <a:pPr lvl="1"/>
            <a:r>
              <a:rPr lang="en-US" noProof="0" dirty="0"/>
              <a:t>An expression in an iterator function is evaluated</a:t>
            </a:r>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0613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Perform context transition</a:t>
            </a:r>
          </a:p>
        </p:txBody>
      </p:sp>
      <p:sp>
        <p:nvSpPr>
          <p:cNvPr id="8" name="Text Placeholder 7" hidden="1">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noProof="0" dirty="0"/>
              <a:t>Measures used by an expression that is evaluated in row context automatically undergo context transition</a:t>
            </a:r>
          </a:p>
          <a:p>
            <a:r>
              <a:rPr lang="en-US" noProof="0" dirty="0"/>
              <a:t>To force context transition, wrap a measure expression inside the CALCULATE function—it does need to pass in any filters</a:t>
            </a:r>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09822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6</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dirty="0"/>
              <a:t>Modify Filter Context </a:t>
            </a:r>
            <a:r>
              <a:rPr lang="en-US" noProof="0" dirty="0"/>
              <a:t>in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329537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07</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Use DAX Time Intelligence Functions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348263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pPr marL="0" indent="0">
              <a:buNone/>
            </a:pPr>
            <a:r>
              <a:rPr lang="en-US" noProof="0" dirty="0"/>
              <a:t>07: Use DAX Time Intelligence Functions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Define Time Intelligence</a:t>
            </a:r>
          </a:p>
          <a:p>
            <a:r>
              <a:rPr lang="en-US" noProof="0" dirty="0"/>
              <a:t>Use Time Intelligence functions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8264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hidden="1">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b="1" dirty="0"/>
              <a:t>Time Intelligence</a:t>
            </a:r>
            <a:r>
              <a:rPr lang="en-US" dirty="0"/>
              <a:t> r</a:t>
            </a:r>
            <a:r>
              <a:rPr lang="en-US" noProof="0" dirty="0"/>
              <a:t>elates to calculations over dates, months, quarters, or years</a:t>
            </a:r>
          </a:p>
          <a:p>
            <a:r>
              <a:rPr lang="en-US" noProof="0" dirty="0"/>
              <a:t>It involves modifying the filter context for date filters</a:t>
            </a:r>
          </a:p>
          <a:p>
            <a:r>
              <a:rPr lang="en-US" dirty="0"/>
              <a:t>The model requires a date table</a:t>
            </a:r>
          </a:p>
          <a:p>
            <a:pPr lvl="1"/>
            <a:r>
              <a:rPr lang="en-US" noProof="0" dirty="0"/>
              <a:t>The date table can be created </a:t>
            </a:r>
            <a:r>
              <a:rPr lang="en-US" dirty="0"/>
              <a:t>using the CALENDAR or CALENDARAUTO functions</a:t>
            </a:r>
            <a:endParaRPr lang="en-US" noProof="0" dirty="0"/>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52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8" name="Text Placeholder 7">
            <a:extLst>
              <a:ext uri="{FF2B5EF4-FFF2-40B4-BE49-F238E27FC236}">
                <a16:creationId xmlns:a16="http://schemas.microsoft.com/office/drawing/2014/main" id="{6EAA72D7-0D83-4B55-AC6C-DFC782DCAF24}"/>
              </a:ext>
            </a:extLst>
          </p:cNvPr>
          <p:cNvSpPr>
            <a:spLocks noGrp="1"/>
          </p:cNvSpPr>
          <p:nvPr>
            <p:ph type="body" sz="quarter" idx="10"/>
          </p:nvPr>
        </p:nvSpPr>
        <p:spPr/>
        <p:txBody>
          <a:bodyPr/>
          <a:lstStyle/>
          <a:p>
            <a:r>
              <a:rPr lang="en-US" dirty="0"/>
              <a:t>Example</a:t>
            </a:r>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pic>
        <p:nvPicPr>
          <p:cNvPr id="10" name="Picture 9" descr="A table visual has two columns: Month and Revenue. There are different revenue values for each of the 12 months.">
            <a:extLst>
              <a:ext uri="{FF2B5EF4-FFF2-40B4-BE49-F238E27FC236}">
                <a16:creationId xmlns:a16="http://schemas.microsoft.com/office/drawing/2014/main" id="{E8B1DE40-755E-49F4-BD4E-302A697150B9}"/>
              </a:ext>
            </a:extLst>
          </p:cNvPr>
          <p:cNvPicPr>
            <a:picLocks noChangeAspect="1"/>
          </p:cNvPicPr>
          <p:nvPr/>
        </p:nvPicPr>
        <p:blipFill>
          <a:blip r:embed="rId3"/>
          <a:stretch>
            <a:fillRect/>
          </a:stretch>
        </p:blipFill>
        <p:spPr>
          <a:xfrm>
            <a:off x="3404244" y="2262086"/>
            <a:ext cx="2342857" cy="3876190"/>
          </a:xfrm>
          <a:prstGeom prst="rect">
            <a:avLst/>
          </a:prstGeom>
        </p:spPr>
      </p:pic>
      <p:pic>
        <p:nvPicPr>
          <p:cNvPr id="12" name="Picture 11" descr="An additional column added to the table visual has the column header Revenue YTD. The values in this column increase over time. The last month's value equals the annual revenue total.">
            <a:extLst>
              <a:ext uri="{FF2B5EF4-FFF2-40B4-BE49-F238E27FC236}">
                <a16:creationId xmlns:a16="http://schemas.microsoft.com/office/drawing/2014/main" id="{7A4BEF39-480E-4D95-877B-6FCB080EE9A8}"/>
              </a:ext>
            </a:extLst>
          </p:cNvPr>
          <p:cNvPicPr>
            <a:picLocks noChangeAspect="1"/>
          </p:cNvPicPr>
          <p:nvPr/>
        </p:nvPicPr>
        <p:blipFill>
          <a:blip r:embed="rId4"/>
          <a:stretch>
            <a:fillRect/>
          </a:stretch>
        </p:blipFill>
        <p:spPr>
          <a:xfrm>
            <a:off x="5747101" y="2262086"/>
            <a:ext cx="2619048" cy="3876190"/>
          </a:xfrm>
          <a:prstGeom prst="rect">
            <a:avLst/>
          </a:prstGeom>
        </p:spPr>
      </p:pic>
    </p:spTree>
    <p:extLst>
      <p:ext uri="{BB962C8B-B14F-4D97-AF65-F5344CB8AC3E}">
        <p14:creationId xmlns:p14="http://schemas.microsoft.com/office/powerpoint/2010/main" val="41621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Date table » Requirements</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noProof="0" dirty="0"/>
              <a:t>The date table must have a Date (or Date/time) column</a:t>
            </a:r>
          </a:p>
          <a:p>
            <a:r>
              <a:rPr lang="en-US" noProof="0" dirty="0"/>
              <a:t>The Date column:</a:t>
            </a:r>
          </a:p>
          <a:p>
            <a:pPr lvl="1"/>
            <a:r>
              <a:rPr lang="en-US" dirty="0"/>
              <a:t>Must contain </a:t>
            </a:r>
            <a:r>
              <a:rPr lang="en-US" noProof="0" dirty="0"/>
              <a:t>unique values</a:t>
            </a:r>
          </a:p>
          <a:p>
            <a:pPr lvl="1"/>
            <a:r>
              <a:rPr lang="en-US" noProof="0" dirty="0"/>
              <a:t>Must not contain BLANKS</a:t>
            </a:r>
          </a:p>
          <a:p>
            <a:pPr lvl="1"/>
            <a:r>
              <a:rPr lang="en-US" noProof="0" dirty="0"/>
              <a:t>Must not have missing dates (gaps)</a:t>
            </a:r>
          </a:p>
          <a:p>
            <a:pPr lvl="1"/>
            <a:r>
              <a:rPr lang="en-US" noProof="0" dirty="0"/>
              <a:t>Must span full years (financial or traditional)</a:t>
            </a:r>
          </a:p>
          <a:p>
            <a:r>
              <a:rPr lang="en-US" dirty="0"/>
              <a:t>The date table should</a:t>
            </a:r>
            <a:r>
              <a:rPr lang="en-US" noProof="0" dirty="0"/>
              <a:t> be marked as a date table</a:t>
            </a:r>
          </a:p>
          <a:p>
            <a:pPr marL="0" indent="0">
              <a:buNone/>
            </a:pPr>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514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E322-DF86-474C-7676-FD8B9AA0478E}"/>
              </a:ext>
            </a:extLst>
          </p:cNvPr>
          <p:cNvSpPr>
            <a:spLocks noGrp="1"/>
          </p:cNvSpPr>
          <p:nvPr>
            <p:ph type="title"/>
          </p:nvPr>
        </p:nvSpPr>
        <p:spPr/>
        <p:txBody>
          <a:bodyPr/>
          <a:lstStyle/>
          <a:p>
            <a:r>
              <a:rPr lang="en-US" dirty="0"/>
              <a:t>Encoding: Final Output</a:t>
            </a:r>
          </a:p>
        </p:txBody>
      </p:sp>
      <p:sp>
        <p:nvSpPr>
          <p:cNvPr id="5" name="Footer Placeholder 4">
            <a:extLst>
              <a:ext uri="{FF2B5EF4-FFF2-40B4-BE49-F238E27FC236}">
                <a16:creationId xmlns:a16="http://schemas.microsoft.com/office/drawing/2014/main" id="{041BFDFE-169C-5AA0-7199-AB82DAF93880}"/>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6" name="Table 5">
            <a:extLst>
              <a:ext uri="{FF2B5EF4-FFF2-40B4-BE49-F238E27FC236}">
                <a16:creationId xmlns:a16="http://schemas.microsoft.com/office/drawing/2014/main" id="{496178E3-B93B-6A39-D33B-8EF5E605BC43}"/>
              </a:ext>
            </a:extLst>
          </p:cNvPr>
          <p:cNvGraphicFramePr>
            <a:graphicFrameLocks noGrp="1"/>
          </p:cNvGraphicFramePr>
          <p:nvPr/>
        </p:nvGraphicFramePr>
        <p:xfrm>
          <a:off x="711843" y="2735466"/>
          <a:ext cx="609600" cy="2101942"/>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72807485"/>
                    </a:ext>
                  </a:extLst>
                </a:gridCol>
              </a:tblGrid>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199724"/>
                  </a:ext>
                </a:extLst>
              </a:tr>
              <a:tr h="190500">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640375"/>
                  </a:ext>
                </a:extLst>
              </a:tr>
              <a:tr h="190500">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1201361"/>
                  </a:ext>
                </a:extLst>
              </a:tr>
              <a:tr h="196942">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6010002"/>
                  </a:ext>
                </a:extLst>
              </a:tr>
              <a:tr h="190500">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1747576"/>
                  </a:ext>
                </a:extLst>
              </a:tr>
              <a:tr h="190500">
                <a:tc>
                  <a:txBody>
                    <a:bodyPr/>
                    <a:lstStyle/>
                    <a:p>
                      <a:pPr algn="r" fontAlgn="b"/>
                      <a:r>
                        <a:rPr lang="en-US" sz="1100" u="none" strike="noStrike">
                          <a:effectLst/>
                        </a:rPr>
                        <a:t>135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8341725"/>
                  </a:ext>
                </a:extLst>
              </a:tr>
              <a:tr h="190500">
                <a:tc>
                  <a:txBody>
                    <a:bodyPr/>
                    <a:lstStyle/>
                    <a:p>
                      <a:pPr algn="r" fontAlgn="b"/>
                      <a:r>
                        <a:rPr lang="en-US" sz="1100" u="none" strike="noStrike">
                          <a:effectLst/>
                        </a:rPr>
                        <a:t>185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108324"/>
                  </a:ext>
                </a:extLst>
              </a:tr>
              <a:tr h="190500">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382047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7713529"/>
                  </a:ext>
                </a:extLst>
              </a:tr>
              <a:tr h="190500">
                <a:tc>
                  <a:txBody>
                    <a:bodyPr/>
                    <a:lstStyle/>
                    <a:p>
                      <a:pPr algn="r"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757033"/>
                  </a:ext>
                </a:extLst>
              </a:tr>
              <a:tr h="190500">
                <a:tc>
                  <a:txBody>
                    <a:bodyPr/>
                    <a:lstStyle/>
                    <a:p>
                      <a:pPr algn="r" fontAlgn="b"/>
                      <a:r>
                        <a:rPr lang="en-US" sz="1100" u="none" strike="noStrike" dirty="0">
                          <a:effectLst/>
                        </a:rPr>
                        <a:t>140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148560"/>
                  </a:ext>
                </a:extLst>
              </a:tr>
            </a:tbl>
          </a:graphicData>
        </a:graphic>
      </p:graphicFrame>
      <p:sp>
        <p:nvSpPr>
          <p:cNvPr id="8" name="TextBox 7">
            <a:extLst>
              <a:ext uri="{FF2B5EF4-FFF2-40B4-BE49-F238E27FC236}">
                <a16:creationId xmlns:a16="http://schemas.microsoft.com/office/drawing/2014/main" id="{9F83C2A1-9C04-BF4A-43DF-DA18D81D6F1C}"/>
              </a:ext>
            </a:extLst>
          </p:cNvPr>
          <p:cNvSpPr txBox="1"/>
          <p:nvPr/>
        </p:nvSpPr>
        <p:spPr>
          <a:xfrm>
            <a:off x="292743" y="4837408"/>
            <a:ext cx="2497238" cy="461665"/>
          </a:xfrm>
          <a:prstGeom prst="rect">
            <a:avLst/>
          </a:prstGeom>
          <a:noFill/>
        </p:spPr>
        <p:txBody>
          <a:bodyPr wrap="square">
            <a:spAutoFit/>
          </a:bodyPr>
          <a:lstStyle/>
          <a:p>
            <a:r>
              <a:rPr lang="en-US" sz="1200" dirty="0"/>
              <a:t>FORMULA = </a:t>
            </a:r>
          </a:p>
          <a:p>
            <a:r>
              <a:rPr lang="en-US" sz="1200" dirty="0"/>
              <a:t>X / 10 – (2800/10)</a:t>
            </a:r>
          </a:p>
        </p:txBody>
      </p:sp>
      <p:graphicFrame>
        <p:nvGraphicFramePr>
          <p:cNvPr id="9" name="Table 8">
            <a:extLst>
              <a:ext uri="{FF2B5EF4-FFF2-40B4-BE49-F238E27FC236}">
                <a16:creationId xmlns:a16="http://schemas.microsoft.com/office/drawing/2014/main" id="{55D2532D-CF14-10E4-178A-B9F1B16DFEB0}"/>
              </a:ext>
            </a:extLst>
          </p:cNvPr>
          <p:cNvGraphicFramePr>
            <a:graphicFrameLocks noGrp="1"/>
          </p:cNvGraphicFramePr>
          <p:nvPr/>
        </p:nvGraphicFramePr>
        <p:xfrm>
          <a:off x="3742682" y="2756784"/>
          <a:ext cx="12192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37386668"/>
                    </a:ext>
                  </a:extLst>
                </a:gridCol>
                <a:gridCol w="609600">
                  <a:extLst>
                    <a:ext uri="{9D8B030D-6E8A-4147-A177-3AD203B41FA5}">
                      <a16:colId xmlns:a16="http://schemas.microsoft.com/office/drawing/2014/main" val="3080638796"/>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641594"/>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2056839"/>
                  </a:ext>
                </a:extLst>
              </a:tr>
              <a:tr h="190500">
                <a:tc>
                  <a:txBody>
                    <a:bodyPr/>
                    <a:lstStyle/>
                    <a:p>
                      <a:pPr algn="l" fontAlgn="b"/>
                      <a:r>
                        <a:rPr lang="en-US" sz="1100" u="none" strike="noStrike" dirty="0">
                          <a:effectLst/>
                        </a:rPr>
                        <a:t>Arkansas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95232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15058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532230"/>
                  </a:ext>
                </a:extLst>
              </a:tr>
            </a:tbl>
          </a:graphicData>
        </a:graphic>
      </p:graphicFrame>
      <p:graphicFrame>
        <p:nvGraphicFramePr>
          <p:cNvPr id="10" name="Table 9">
            <a:extLst>
              <a:ext uri="{FF2B5EF4-FFF2-40B4-BE49-F238E27FC236}">
                <a16:creationId xmlns:a16="http://schemas.microsoft.com/office/drawing/2014/main" id="{841FF0BF-E820-3BCE-B17C-490CF40571E6}"/>
              </a:ext>
            </a:extLst>
          </p:cNvPr>
          <p:cNvGraphicFramePr>
            <a:graphicFrameLocks noGrp="1"/>
          </p:cNvGraphicFramePr>
          <p:nvPr/>
        </p:nvGraphicFramePr>
        <p:xfrm>
          <a:off x="3437882" y="3980158"/>
          <a:ext cx="18288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15981031"/>
                    </a:ext>
                  </a:extLst>
                </a:gridCol>
                <a:gridCol w="609600">
                  <a:extLst>
                    <a:ext uri="{9D8B030D-6E8A-4147-A177-3AD203B41FA5}">
                      <a16:colId xmlns:a16="http://schemas.microsoft.com/office/drawing/2014/main" val="1076644287"/>
                    </a:ext>
                  </a:extLst>
                </a:gridCol>
                <a:gridCol w="609600">
                  <a:extLst>
                    <a:ext uri="{9D8B030D-6E8A-4147-A177-3AD203B41FA5}">
                      <a16:colId xmlns:a16="http://schemas.microsoft.com/office/drawing/2014/main" val="159664793"/>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971714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421999"/>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8669000"/>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674952"/>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6578457"/>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744534"/>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2287307"/>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877193"/>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957030"/>
                  </a:ext>
                </a:extLst>
              </a:tr>
            </a:tbl>
          </a:graphicData>
        </a:graphic>
      </p:graphicFrame>
      <p:sp>
        <p:nvSpPr>
          <p:cNvPr id="11" name="TextBox 10">
            <a:extLst>
              <a:ext uri="{FF2B5EF4-FFF2-40B4-BE49-F238E27FC236}">
                <a16:creationId xmlns:a16="http://schemas.microsoft.com/office/drawing/2014/main" id="{2F9D117B-FC90-F31A-E35F-42F9DCB0C4BB}"/>
              </a:ext>
            </a:extLst>
          </p:cNvPr>
          <p:cNvSpPr txBox="1"/>
          <p:nvPr/>
        </p:nvSpPr>
        <p:spPr>
          <a:xfrm>
            <a:off x="3981691" y="2262453"/>
            <a:ext cx="780727" cy="369332"/>
          </a:xfrm>
          <a:prstGeom prst="rect">
            <a:avLst/>
          </a:prstGeom>
          <a:noFill/>
        </p:spPr>
        <p:txBody>
          <a:bodyPr wrap="none" rtlCol="0">
            <a:spAutoFit/>
          </a:bodyPr>
          <a:lstStyle/>
          <a:p>
            <a:r>
              <a:rPr lang="en-US" dirty="0"/>
              <a:t>STATE</a:t>
            </a:r>
          </a:p>
        </p:txBody>
      </p:sp>
      <p:sp>
        <p:nvSpPr>
          <p:cNvPr id="13" name="TextBox 12">
            <a:extLst>
              <a:ext uri="{FF2B5EF4-FFF2-40B4-BE49-F238E27FC236}">
                <a16:creationId xmlns:a16="http://schemas.microsoft.com/office/drawing/2014/main" id="{7DBCD77D-DC77-1961-26C3-D3557A3DAF68}"/>
              </a:ext>
            </a:extLst>
          </p:cNvPr>
          <p:cNvSpPr txBox="1"/>
          <p:nvPr/>
        </p:nvSpPr>
        <p:spPr>
          <a:xfrm>
            <a:off x="283097" y="2234045"/>
            <a:ext cx="1467091" cy="369332"/>
          </a:xfrm>
          <a:prstGeom prst="rect">
            <a:avLst/>
          </a:prstGeom>
          <a:noFill/>
        </p:spPr>
        <p:txBody>
          <a:bodyPr wrap="square">
            <a:spAutoFit/>
          </a:bodyPr>
          <a:lstStyle/>
          <a:p>
            <a:r>
              <a:rPr lang="en-US" dirty="0"/>
              <a:t>AMOUNT</a:t>
            </a:r>
          </a:p>
        </p:txBody>
      </p:sp>
      <p:graphicFrame>
        <p:nvGraphicFramePr>
          <p:cNvPr id="14" name="Table 13">
            <a:extLst>
              <a:ext uri="{FF2B5EF4-FFF2-40B4-BE49-F238E27FC236}">
                <a16:creationId xmlns:a16="http://schemas.microsoft.com/office/drawing/2014/main" id="{2DDD419E-0B57-61B0-AE19-F7A1E216F028}"/>
              </a:ext>
            </a:extLst>
          </p:cNvPr>
          <p:cNvGraphicFramePr>
            <a:graphicFrameLocks noGrp="1"/>
          </p:cNvGraphicFramePr>
          <p:nvPr/>
        </p:nvGraphicFramePr>
        <p:xfrm>
          <a:off x="7383121" y="2679632"/>
          <a:ext cx="3213100" cy="1106805"/>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917494567"/>
                    </a:ext>
                  </a:extLst>
                </a:gridCol>
                <a:gridCol w="609600">
                  <a:extLst>
                    <a:ext uri="{9D8B030D-6E8A-4147-A177-3AD203B41FA5}">
                      <a16:colId xmlns:a16="http://schemas.microsoft.com/office/drawing/2014/main" val="4223713214"/>
                    </a:ext>
                  </a:extLst>
                </a:gridCol>
              </a:tblGrid>
              <a:tr h="190500">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757998"/>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8567100"/>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166341"/>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3706626"/>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2655742"/>
                  </a:ext>
                </a:extLst>
              </a:tr>
            </a:tbl>
          </a:graphicData>
        </a:graphic>
      </p:graphicFrame>
      <p:sp>
        <p:nvSpPr>
          <p:cNvPr id="15" name="TextBox 14">
            <a:extLst>
              <a:ext uri="{FF2B5EF4-FFF2-40B4-BE49-F238E27FC236}">
                <a16:creationId xmlns:a16="http://schemas.microsoft.com/office/drawing/2014/main" id="{158A6ACF-E699-A841-3106-8FA1B4F70F31}"/>
              </a:ext>
            </a:extLst>
          </p:cNvPr>
          <p:cNvSpPr txBox="1"/>
          <p:nvPr/>
        </p:nvSpPr>
        <p:spPr>
          <a:xfrm>
            <a:off x="7691728" y="2160746"/>
            <a:ext cx="2378408" cy="369332"/>
          </a:xfrm>
          <a:prstGeom prst="rect">
            <a:avLst/>
          </a:prstGeom>
          <a:noFill/>
        </p:spPr>
        <p:txBody>
          <a:bodyPr wrap="none" rtlCol="0">
            <a:spAutoFit/>
          </a:bodyPr>
          <a:lstStyle/>
          <a:p>
            <a:r>
              <a:rPr lang="en-US" dirty="0"/>
              <a:t>PRODUCT CATEGORY</a:t>
            </a:r>
          </a:p>
        </p:txBody>
      </p:sp>
      <p:graphicFrame>
        <p:nvGraphicFramePr>
          <p:cNvPr id="16" name="Table 15">
            <a:extLst>
              <a:ext uri="{FF2B5EF4-FFF2-40B4-BE49-F238E27FC236}">
                <a16:creationId xmlns:a16="http://schemas.microsoft.com/office/drawing/2014/main" id="{D109D419-C561-B729-7F1C-91B3AF5CE596}"/>
              </a:ext>
            </a:extLst>
          </p:cNvPr>
          <p:cNvGraphicFramePr>
            <a:graphicFrameLocks noGrp="1"/>
          </p:cNvGraphicFramePr>
          <p:nvPr/>
        </p:nvGraphicFramePr>
        <p:xfrm>
          <a:off x="7966532" y="3980158"/>
          <a:ext cx="18288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4084056"/>
                    </a:ext>
                  </a:extLst>
                </a:gridCol>
                <a:gridCol w="609600">
                  <a:extLst>
                    <a:ext uri="{9D8B030D-6E8A-4147-A177-3AD203B41FA5}">
                      <a16:colId xmlns:a16="http://schemas.microsoft.com/office/drawing/2014/main" val="3904113413"/>
                    </a:ext>
                  </a:extLst>
                </a:gridCol>
                <a:gridCol w="609600">
                  <a:extLst>
                    <a:ext uri="{9D8B030D-6E8A-4147-A177-3AD203B41FA5}">
                      <a16:colId xmlns:a16="http://schemas.microsoft.com/office/drawing/2014/main" val="1663852780"/>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40898"/>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58196"/>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5635779"/>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6449131"/>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364570"/>
                  </a:ext>
                </a:extLst>
              </a:tr>
            </a:tbl>
          </a:graphicData>
        </a:graphic>
      </p:graphicFrame>
    </p:spTree>
    <p:extLst>
      <p:ext uri="{BB962C8B-B14F-4D97-AF65-F5344CB8AC3E}">
        <p14:creationId xmlns:p14="http://schemas.microsoft.com/office/powerpoint/2010/main" val="23236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Date table » Marking</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a:xfrm>
            <a:off x="457200" y="3429000"/>
            <a:ext cx="11235600" cy="3429000"/>
          </a:xfrm>
        </p:spPr>
        <p:txBody>
          <a:bodyPr/>
          <a:lstStyle/>
          <a:p>
            <a:r>
              <a:rPr lang="en-US" noProof="0" dirty="0"/>
              <a:t>To use the Time Intelligence functions, a table must be marked as a date table</a:t>
            </a:r>
          </a:p>
          <a:p>
            <a:pPr lvl="1"/>
            <a:r>
              <a:rPr lang="en-US" noProof="0" dirty="0"/>
              <a:t>It also allows the model tables to use a non-date type key</a:t>
            </a:r>
          </a:p>
          <a:p>
            <a:pPr lvl="1"/>
            <a:r>
              <a:rPr lang="en-US" noProof="0" dirty="0"/>
              <a:t>The date key can be in ISO format, for example </a:t>
            </a:r>
            <a:r>
              <a:rPr lang="en-US" i="1" noProof="0" dirty="0"/>
              <a:t>20210630</a:t>
            </a:r>
          </a:p>
          <a:p>
            <a:r>
              <a:rPr lang="en-US" noProof="0" dirty="0"/>
              <a:t>Multiple model tables can be marked as date tables</a:t>
            </a:r>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pic>
        <p:nvPicPr>
          <p:cNvPr id="7" name="Picture 6">
            <a:extLst>
              <a:ext uri="{FF2B5EF4-FFF2-40B4-BE49-F238E27FC236}">
                <a16:creationId xmlns:a16="http://schemas.microsoft.com/office/drawing/2014/main" id="{52E4A5A3-9EEE-4F72-925A-EDC562017C6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9200" y="2050720"/>
            <a:ext cx="6266667" cy="1219048"/>
          </a:xfrm>
          <a:prstGeom prst="rect">
            <a:avLst/>
          </a:prstGeom>
        </p:spPr>
      </p:pic>
      <p:sp>
        <p:nvSpPr>
          <p:cNvPr id="8" name="Rectangle 7">
            <a:extLst>
              <a:ext uri="{FF2B5EF4-FFF2-40B4-BE49-F238E27FC236}">
                <a16:creationId xmlns:a16="http://schemas.microsoft.com/office/drawing/2014/main" id="{AD5F2288-8714-4C75-9675-011EA476EB75}"/>
              </a:ext>
              <a:ext uri="{C183D7F6-B498-43B3-948B-1728B52AA6E4}">
                <adec:decorative xmlns:adec="http://schemas.microsoft.com/office/drawing/2017/decorative" val="1"/>
              </a:ext>
            </a:extLst>
          </p:cNvPr>
          <p:cNvSpPr/>
          <p:nvPr/>
        </p:nvSpPr>
        <p:spPr>
          <a:xfrm>
            <a:off x="2456761" y="2346593"/>
            <a:ext cx="892367" cy="98050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27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C71D-FCA1-4377-A1F8-7D50DE1EC4B3}"/>
              </a:ext>
            </a:extLst>
          </p:cNvPr>
          <p:cNvSpPr>
            <a:spLocks noGrp="1"/>
          </p:cNvSpPr>
          <p:nvPr>
            <p:ph type="title"/>
          </p:nvPr>
        </p:nvSpPr>
        <p:spPr/>
        <p:txBody>
          <a:bodyPr/>
          <a:lstStyle/>
          <a:p>
            <a:r>
              <a:rPr lang="en-US" noProof="0" dirty="0"/>
              <a:t>Use Time Intelligence functions</a:t>
            </a:r>
          </a:p>
        </p:txBody>
      </p:sp>
      <p:sp>
        <p:nvSpPr>
          <p:cNvPr id="3" name="Text Placeholder 2" hidden="1">
            <a:extLst>
              <a:ext uri="{FF2B5EF4-FFF2-40B4-BE49-F238E27FC236}">
                <a16:creationId xmlns:a16="http://schemas.microsoft.com/office/drawing/2014/main" id="{0C72D9A3-0A10-46AB-A9EB-02951BF00BAE}"/>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A7203F0F-CB4F-4017-BDDB-EC149FA634DE}"/>
              </a:ext>
            </a:extLst>
          </p:cNvPr>
          <p:cNvSpPr>
            <a:spLocks noGrp="1"/>
          </p:cNvSpPr>
          <p:nvPr>
            <p:ph idx="1"/>
          </p:nvPr>
        </p:nvSpPr>
        <p:spPr/>
        <p:txBody>
          <a:bodyPr/>
          <a:lstStyle/>
          <a:p>
            <a:r>
              <a:rPr lang="en-US" noProof="0" dirty="0"/>
              <a:t>DAX has many inbuilt Time Intelligence functions</a:t>
            </a:r>
          </a:p>
          <a:p>
            <a:pPr lvl="1"/>
            <a:r>
              <a:rPr lang="en-US" dirty="0"/>
              <a:t>For example, </a:t>
            </a:r>
            <a:r>
              <a:rPr lang="en-US" noProof="0" dirty="0"/>
              <a:t>TOTALYTD and PREVIOUSYEAR</a:t>
            </a:r>
          </a:p>
          <a:p>
            <a:r>
              <a:rPr lang="en-US" noProof="0" dirty="0"/>
              <a:t>It is possible to replace them using CALCUALTE</a:t>
            </a:r>
          </a:p>
          <a:p>
            <a:pPr lvl="1"/>
            <a:r>
              <a:rPr lang="en-US" dirty="0"/>
              <a:t>However, that requires</a:t>
            </a:r>
            <a:r>
              <a:rPr lang="en-US" noProof="0" dirty="0"/>
              <a:t> more work and could be slower </a:t>
            </a:r>
            <a:r>
              <a:rPr lang="en-US" dirty="0"/>
              <a:t>for Power BI to</a:t>
            </a:r>
            <a:r>
              <a:rPr lang="en-US" noProof="0" dirty="0"/>
              <a:t> evaluate</a:t>
            </a:r>
          </a:p>
          <a:p>
            <a:endParaRPr lang="en-US" noProof="0" dirty="0"/>
          </a:p>
        </p:txBody>
      </p:sp>
      <p:sp>
        <p:nvSpPr>
          <p:cNvPr id="5" name="Footer Placeholder 4">
            <a:extLst>
              <a:ext uri="{FF2B5EF4-FFF2-40B4-BE49-F238E27FC236}">
                <a16:creationId xmlns:a16="http://schemas.microsoft.com/office/drawing/2014/main" id="{DFFA8170-B917-4F59-8610-CEF7D03A5484}"/>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450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Common use</a:t>
            </a:r>
            <a:r>
              <a:rPr lang="en-US" noProof="0" dirty="0"/>
              <a:t> cases</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noProof="0" dirty="0"/>
              <a:t>Cumulative totals</a:t>
            </a:r>
          </a:p>
          <a:p>
            <a:r>
              <a:rPr lang="en-US" noProof="0" dirty="0"/>
              <a:t>Period comparisons</a:t>
            </a:r>
          </a:p>
          <a:p>
            <a:r>
              <a:rPr lang="en-US" noProof="0" dirty="0"/>
              <a:t>New customer orders by month</a:t>
            </a:r>
          </a:p>
          <a:p>
            <a:r>
              <a:rPr lang="en-US" noProof="0" dirty="0"/>
              <a:t>Stock on-hand value</a:t>
            </a:r>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26959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Summarization over time</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DATESYTD</a:t>
            </a:r>
            <a:r>
              <a:rPr lang="en-US" noProof="0" dirty="0"/>
              <a:t> – Returns a single-column table of dates</a:t>
            </a:r>
          </a:p>
          <a:p>
            <a:r>
              <a:rPr lang="en-US" b="1" noProof="0" dirty="0"/>
              <a:t>TOTALYTD</a:t>
            </a:r>
            <a:r>
              <a:rPr lang="en-US" noProof="0" dirty="0"/>
              <a:t> – Evaluates expression for year-to-date (YTD)</a:t>
            </a:r>
          </a:p>
          <a:p>
            <a:r>
              <a:rPr lang="en-US" b="1" noProof="0" dirty="0"/>
              <a:t>DATESBETWEEN</a:t>
            </a:r>
            <a:r>
              <a:rPr lang="en-US" noProof="0" dirty="0"/>
              <a:t> – Returns single-column table with range dates</a:t>
            </a:r>
          </a:p>
          <a:p>
            <a:r>
              <a:rPr lang="en-US" b="1" noProof="0" dirty="0"/>
              <a:t>DATESINPERIOD</a:t>
            </a:r>
            <a:r>
              <a:rPr lang="en-US" noProof="0" dirty="0"/>
              <a:t> – Returns single-column table with range of dates</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341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Shifting time periods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DATEADD</a:t>
            </a:r>
            <a:r>
              <a:rPr lang="en-US" noProof="0" dirty="0"/>
              <a:t> – Returns single-column table of dates shifted by interval</a:t>
            </a:r>
          </a:p>
          <a:p>
            <a:r>
              <a:rPr lang="en-US" b="1" noProof="0" dirty="0"/>
              <a:t>PARALLELPERIOD</a:t>
            </a:r>
            <a:r>
              <a:rPr lang="en-US" noProof="0" dirty="0"/>
              <a:t> – Returns single-column table of parallel dates</a:t>
            </a:r>
          </a:p>
          <a:p>
            <a:r>
              <a:rPr lang="en-US" b="1" noProof="0" dirty="0"/>
              <a:t>SAMEPERIODLASTYEAR</a:t>
            </a:r>
            <a:r>
              <a:rPr lang="en-US" noProof="0" dirty="0"/>
              <a:t> – Returns dates shifted back one year</a:t>
            </a:r>
          </a:p>
          <a:p>
            <a:r>
              <a:rPr lang="en-US" dirty="0"/>
              <a:t>Many others</a:t>
            </a:r>
            <a:r>
              <a:rPr lang="en-US" noProof="0" dirty="0"/>
              <a:t> – NEXTDAY, NEXTMONTH, NEXTQUARTER, NEXTYEAR, PREVDAY, PREVMONTH, PREVQUARTER ,PREVYEAR</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4926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Return a single date</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FIRSTDATE</a:t>
            </a:r>
            <a:r>
              <a:rPr lang="en-US" noProof="0" dirty="0"/>
              <a:t> – Returns first date in current filter context</a:t>
            </a:r>
          </a:p>
          <a:p>
            <a:r>
              <a:rPr lang="en-US" b="1" noProof="0" dirty="0"/>
              <a:t>LASTDATE</a:t>
            </a:r>
            <a:r>
              <a:rPr lang="en-US" noProof="0" dirty="0"/>
              <a:t> – Returns last date in current filter context</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5660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Snapshot calculations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noProof="0" dirty="0"/>
              <a:t>Inventory stock levels or account balances</a:t>
            </a:r>
          </a:p>
          <a:p>
            <a:r>
              <a:rPr lang="en-US" noProof="0" dirty="0"/>
              <a:t>Useful when tables store snapshot of values</a:t>
            </a:r>
          </a:p>
          <a:p>
            <a:pPr lvl="1"/>
            <a:r>
              <a:rPr lang="en-US" dirty="0"/>
              <a:t>For example, inventory stock levels or account balances</a:t>
            </a:r>
            <a:endParaRPr lang="en-US" noProof="0" dirty="0"/>
          </a:p>
          <a:p>
            <a:r>
              <a:rPr lang="en-US" noProof="0" dirty="0"/>
              <a:t>Calculations can summarize across any dimension </a:t>
            </a:r>
            <a:r>
              <a:rPr lang="en-US" i="1" noProof="0" dirty="0"/>
              <a:t>except date</a:t>
            </a:r>
          </a:p>
          <a:p>
            <a:pPr lvl="1"/>
            <a:r>
              <a:rPr lang="en-US" noProof="0" dirty="0"/>
              <a:t>For example, stock level counts by product category works, but not by date range</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128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Snapshot calculations » Functions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LASTNONBLANK</a:t>
            </a:r>
            <a:r>
              <a:rPr lang="en-US" noProof="0" dirty="0"/>
              <a:t> – Returns the last date that produces a non-BLANK result</a:t>
            </a:r>
          </a:p>
          <a:p>
            <a:r>
              <a:rPr lang="en-US" b="1" noProof="0" dirty="0"/>
              <a:t>FIRSTNONBLANK</a:t>
            </a:r>
            <a:r>
              <a:rPr lang="en-US" noProof="0" dirty="0"/>
              <a:t> – Returns the first date that produces a non-BLANK result</a:t>
            </a:r>
          </a:p>
          <a:p>
            <a:r>
              <a:rPr lang="en-US" b="1" noProof="0" dirty="0"/>
              <a:t>LASTNONBLANKVALUE</a:t>
            </a:r>
            <a:r>
              <a:rPr lang="en-US" noProof="0" dirty="0"/>
              <a:t> – Returns the value of the last date that produces a non-BLANK result</a:t>
            </a:r>
          </a:p>
          <a:p>
            <a:r>
              <a:rPr lang="en-US" b="1" noProof="0" dirty="0"/>
              <a:t>FIRSTNONBLANKVALUE</a:t>
            </a:r>
            <a:r>
              <a:rPr lang="en-US" noProof="0" dirty="0"/>
              <a:t> – Returns the value of the first date that produces a non-BLANK result</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437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7</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a:xfrm>
            <a:off x="457200" y="1080000"/>
            <a:ext cx="10347434" cy="540000"/>
          </a:xfrm>
        </p:spPr>
        <p:txBody>
          <a:bodyPr/>
          <a:lstStyle/>
          <a:p>
            <a:r>
              <a:rPr lang="en-US" noProof="0" dirty="0"/>
              <a:t>Use DAX Time Intelligence functions in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414968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hidden="1">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An </a:t>
            </a:r>
            <a:r>
              <a:rPr lang="en-US" b="1" noProof="0" dirty="0"/>
              <a:t>Analytic query </a:t>
            </a:r>
            <a:r>
              <a:rPr lang="en-US" noProof="0" dirty="0"/>
              <a:t>retrieves data from a data model</a:t>
            </a:r>
          </a:p>
          <a:p>
            <a:r>
              <a:rPr lang="en-US" dirty="0"/>
              <a:t>It has three distinct phases:</a:t>
            </a:r>
          </a:p>
          <a:p>
            <a:pPr marL="628650" lvl="1" indent="-411163">
              <a:buFont typeface="+mj-lt"/>
              <a:buAutoNum type="arabicPeriod"/>
            </a:pPr>
            <a:r>
              <a:rPr lang="en-US" noProof="0" dirty="0"/>
              <a:t>Filter</a:t>
            </a:r>
          </a:p>
          <a:p>
            <a:pPr marL="628650" lvl="1" indent="-411163">
              <a:buFont typeface="+mj-lt"/>
              <a:buAutoNum type="arabicPeriod"/>
            </a:pPr>
            <a:r>
              <a:rPr lang="en-US" noProof="0" dirty="0"/>
              <a:t>Group</a:t>
            </a:r>
          </a:p>
          <a:p>
            <a:pPr marL="628650" lvl="1" indent="-411163">
              <a:buFont typeface="+mj-lt"/>
              <a:buAutoNum type="arabicPeriod"/>
            </a:pPr>
            <a:r>
              <a:rPr lang="en-US" noProof="0" dirty="0"/>
              <a:t>Summarize</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pic>
        <p:nvPicPr>
          <p:cNvPr id="6" name="Picture 5">
            <a:extLst>
              <a:ext uri="{FF2B5EF4-FFF2-40B4-BE49-F238E27FC236}">
                <a16:creationId xmlns:a16="http://schemas.microsoft.com/office/drawing/2014/main" id="{629280AF-3DF9-491C-B4D0-03F1D771A5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66594" y="3705392"/>
            <a:ext cx="5931922" cy="2170364"/>
          </a:xfrm>
          <a:prstGeom prst="rect">
            <a:avLst/>
          </a:prstGeom>
        </p:spPr>
      </p:pic>
      <p:sp>
        <p:nvSpPr>
          <p:cNvPr id="8" name="Footer Placeholder 3">
            <a:extLst>
              <a:ext uri="{FF2B5EF4-FFF2-40B4-BE49-F238E27FC236}">
                <a16:creationId xmlns:a16="http://schemas.microsoft.com/office/drawing/2014/main" id="{94DBD009-0FA6-45D5-8690-73CDF9DC4F4A}"/>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231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r>
              <a:rPr lang="en-US" noProof="0" dirty="0"/>
              <a:t>Measures</a:t>
            </a:r>
          </a:p>
        </p:txBody>
      </p:sp>
      <p:sp>
        <p:nvSpPr>
          <p:cNvPr id="4" name="Content Placeholder 3">
            <a:extLst>
              <a:ext uri="{FF2B5EF4-FFF2-40B4-BE49-F238E27FC236}">
                <a16:creationId xmlns:a16="http://schemas.microsoft.com/office/drawing/2014/main" id="{BE3F8AE8-EB65-4C21-A483-C29198B88438}"/>
              </a:ext>
              <a:ext uri="{C183D7F6-B498-43B3-948B-1728B52AA6E4}">
                <adec:decorative xmlns:adec="http://schemas.microsoft.com/office/drawing/2017/decorative" val="1"/>
              </a:ext>
            </a:extLst>
          </p:cNvPr>
          <p:cNvSpPr>
            <a:spLocks noGrp="1"/>
          </p:cNvSpPr>
          <p:nvPr>
            <p:ph idx="1"/>
          </p:nvPr>
        </p:nvSpPr>
        <p:spPr>
          <a:xfrm>
            <a:off x="457200" y="2070000"/>
            <a:ext cx="5095301" cy="4788000"/>
          </a:xfrm>
        </p:spPr>
        <p:txBody>
          <a:bodyPr/>
          <a:lstStyle/>
          <a:p>
            <a:r>
              <a:rPr lang="en-US" noProof="0" dirty="0"/>
              <a:t>Measures are designed to summarize</a:t>
            </a:r>
          </a:p>
          <a:p>
            <a:r>
              <a:rPr lang="en-US" noProof="0" dirty="0"/>
              <a:t>They can be used to filter</a:t>
            </a:r>
          </a:p>
          <a:p>
            <a:pPr lvl="1"/>
            <a:r>
              <a:rPr lang="en-US" dirty="0"/>
              <a:t>However, they filter groups by the measure—for example, show only months where the sales amount (summarization) is greater than $5M</a:t>
            </a:r>
            <a:endParaRPr lang="en-US" noProof="0" dirty="0"/>
          </a:p>
          <a:p>
            <a:r>
              <a:rPr lang="en-US" noProof="0" dirty="0"/>
              <a:t>They cannot be used to group data</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pic>
        <p:nvPicPr>
          <p:cNvPr id="6" name="Picture 2" descr="An image shows the result of the measure filter on the stacked column chart visual. It shows that only four months have sales amounts exceeding $5M.">
            <a:extLst>
              <a:ext uri="{FF2B5EF4-FFF2-40B4-BE49-F238E27FC236}">
                <a16:creationId xmlns:a16="http://schemas.microsoft.com/office/drawing/2014/main" id="{3A304D98-268B-4849-9038-EB8F0B3F9FEC}"/>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348" y="2061737"/>
            <a:ext cx="5983604" cy="377153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id="{2DE62F72-2A7E-4F09-8807-6EF0DC4E5E92}"/>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418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hidden="1">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DAX can be used to create three types of calculations:</a:t>
            </a:r>
          </a:p>
          <a:p>
            <a:pPr lvl="1"/>
            <a:r>
              <a:rPr lang="en-US" noProof="0" dirty="0"/>
              <a:t>Calculated table</a:t>
            </a:r>
          </a:p>
          <a:p>
            <a:pPr lvl="1"/>
            <a:r>
              <a:rPr lang="en-US" noProof="0" dirty="0"/>
              <a:t>Calculated column</a:t>
            </a:r>
          </a:p>
          <a:p>
            <a:pPr lvl="1"/>
            <a:r>
              <a:rPr lang="en-US" noProof="0" dirty="0"/>
              <a:t>Measure</a:t>
            </a:r>
          </a:p>
          <a:p>
            <a:r>
              <a:rPr lang="en-US" noProof="0" dirty="0"/>
              <a:t>DAX can also be used to define row-level security (RLS) rules</a:t>
            </a:r>
            <a:endParaRPr lang="en-US" dirty="0"/>
          </a:p>
          <a:p>
            <a:endParaRPr lang="en-US" noProof="0" dirty="0"/>
          </a:p>
        </p:txBody>
      </p:sp>
      <p:sp>
        <p:nvSpPr>
          <p:cNvPr id="6" name="TextBox 5">
            <a:extLst>
              <a:ext uri="{FF2B5EF4-FFF2-40B4-BE49-F238E27FC236}">
                <a16:creationId xmlns:a16="http://schemas.microsoft.com/office/drawing/2014/main" id="{DD0388FC-5A67-4B03-9E4E-5FC89E182ADA}"/>
              </a:ext>
            </a:extLst>
          </p:cNvPr>
          <p:cNvSpPr txBox="1"/>
          <p:nvPr/>
        </p:nvSpPr>
        <p:spPr>
          <a:xfrm>
            <a:off x="757207" y="4325184"/>
            <a:ext cx="2569886" cy="794064"/>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RLS is not in scope for this course</a:t>
            </a:r>
            <a:endParaRPr kumimoji="0" lang="en-AU" sz="1800" b="0" i="0" u="none" strike="noStrike" kern="0" cap="none" spc="0" normalizeH="0" baseline="0" noProof="0" dirty="0">
              <a:ln>
                <a:noFill/>
              </a:ln>
              <a:solidFill>
                <a:schemeClr val="tx2"/>
              </a:solidFill>
              <a:effectLst/>
              <a:uLnTx/>
              <a:uFillTx/>
            </a:endParaRPr>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80983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Calculated columns and measures</a:t>
            </a:r>
          </a:p>
        </p:txBody>
      </p:sp>
      <p:sp>
        <p:nvSpPr>
          <p:cNvPr id="4" name="Text Placeholder 3" hidden="1">
            <a:extLst>
              <a:ext uri="{FF2B5EF4-FFF2-40B4-BE49-F238E27FC236}">
                <a16:creationId xmlns:a16="http://schemas.microsoft.com/office/drawing/2014/main" id="{CBE59749-0E85-4429-B821-88D8D9CC9E7D}"/>
              </a:ext>
            </a:extLst>
          </p:cNvPr>
          <p:cNvSpPr>
            <a:spLocks noGrp="1"/>
          </p:cNvSpPr>
          <p:nvPr>
            <p:ph type="body" sz="quarter" idx="10"/>
          </p:nvPr>
        </p:nvSpPr>
        <p:spPr/>
        <p:txBody>
          <a:bodyPr/>
          <a:lstStyle/>
          <a:p>
            <a:endParaRPr lang="en-US" dirty="0"/>
          </a:p>
        </p:txBody>
      </p:sp>
      <p:sp>
        <p:nvSpPr>
          <p:cNvPr id="3" name="Content Placeholder 2">
            <a:extLst>
              <a:ext uri="{FF2B5EF4-FFF2-40B4-BE49-F238E27FC236}">
                <a16:creationId xmlns:a16="http://schemas.microsoft.com/office/drawing/2014/main" id="{84B1F778-6445-472E-80E0-644235FA3CE0}"/>
              </a:ext>
            </a:extLst>
          </p:cNvPr>
          <p:cNvSpPr>
            <a:spLocks noGrp="1"/>
          </p:cNvSpPr>
          <p:nvPr>
            <p:ph idx="1"/>
          </p:nvPr>
        </p:nvSpPr>
        <p:spPr/>
        <p:txBody>
          <a:bodyPr/>
          <a:lstStyle/>
          <a:p>
            <a:r>
              <a:rPr lang="en-US" dirty="0"/>
              <a:t>There are differences between calculated column and measure</a:t>
            </a:r>
          </a:p>
          <a:p>
            <a:endParaRPr lang="en-US"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graphicFrame>
        <p:nvGraphicFramePr>
          <p:cNvPr id="7" name="Table 6">
            <a:extLst>
              <a:ext uri="{FF2B5EF4-FFF2-40B4-BE49-F238E27FC236}">
                <a16:creationId xmlns:a16="http://schemas.microsoft.com/office/drawing/2014/main" id="{86D06A21-449E-424A-9D03-ED314B4B971A}"/>
              </a:ext>
            </a:extLst>
          </p:cNvPr>
          <p:cNvGraphicFramePr>
            <a:graphicFrameLocks noGrp="1"/>
          </p:cNvGraphicFramePr>
          <p:nvPr/>
        </p:nvGraphicFramePr>
        <p:xfrm>
          <a:off x="816863" y="2746751"/>
          <a:ext cx="10875937" cy="2286000"/>
        </p:xfrm>
        <a:graphic>
          <a:graphicData uri="http://schemas.openxmlformats.org/drawingml/2006/table">
            <a:tbl>
              <a:tblPr firstRow="1" bandRow="1">
                <a:tableStyleId>{00A15C55-8517-42AA-B614-E9B94910E393}</a:tableStyleId>
              </a:tblPr>
              <a:tblGrid>
                <a:gridCol w="2058540">
                  <a:extLst>
                    <a:ext uri="{9D8B030D-6E8A-4147-A177-3AD203B41FA5}">
                      <a16:colId xmlns:a16="http://schemas.microsoft.com/office/drawing/2014/main" val="1500478358"/>
                    </a:ext>
                  </a:extLst>
                </a:gridCol>
                <a:gridCol w="4671152">
                  <a:extLst>
                    <a:ext uri="{9D8B030D-6E8A-4147-A177-3AD203B41FA5}">
                      <a16:colId xmlns:a16="http://schemas.microsoft.com/office/drawing/2014/main" val="1286607023"/>
                    </a:ext>
                  </a:extLst>
                </a:gridCol>
                <a:gridCol w="4146245">
                  <a:extLst>
                    <a:ext uri="{9D8B030D-6E8A-4147-A177-3AD203B41FA5}">
                      <a16:colId xmlns:a16="http://schemas.microsoft.com/office/drawing/2014/main" val="2376177701"/>
                    </a:ext>
                  </a:extLst>
                </a:gridCol>
              </a:tblGrid>
              <a:tr h="370840">
                <a:tc>
                  <a:txBody>
                    <a:bodyPr/>
                    <a:lstStyle/>
                    <a:p>
                      <a:endParaRPr lang="en-US" sz="2400" dirty="0"/>
                    </a:p>
                  </a:txBody>
                  <a:tcPr/>
                </a:tc>
                <a:tc>
                  <a:txBody>
                    <a:bodyPr/>
                    <a:lstStyle/>
                    <a:p>
                      <a:r>
                        <a:rPr lang="en-NZ" sz="2400" dirty="0">
                          <a:solidFill>
                            <a:schemeClr val="tx1"/>
                          </a:solidFill>
                        </a:rPr>
                        <a:t>Columns</a:t>
                      </a:r>
                      <a:endParaRPr lang="en-US" sz="2400" dirty="0">
                        <a:solidFill>
                          <a:schemeClr val="tx1"/>
                        </a:solidFill>
                      </a:endParaRPr>
                    </a:p>
                  </a:txBody>
                  <a:tcPr/>
                </a:tc>
                <a:tc>
                  <a:txBody>
                    <a:bodyPr/>
                    <a:lstStyle/>
                    <a:p>
                      <a:r>
                        <a:rPr lang="en-NZ" sz="2400" dirty="0">
                          <a:solidFill>
                            <a:schemeClr val="tx1"/>
                          </a:solidFill>
                        </a:rPr>
                        <a:t>Measures</a:t>
                      </a:r>
                      <a:endParaRPr lang="en-US" sz="2400" dirty="0">
                        <a:solidFill>
                          <a:schemeClr val="tx1"/>
                        </a:solidFill>
                      </a:endParaRPr>
                    </a:p>
                  </a:txBody>
                  <a:tcPr/>
                </a:tc>
                <a:extLst>
                  <a:ext uri="{0D108BD9-81ED-4DB2-BD59-A6C34878D82A}">
                    <a16:rowId xmlns:a16="http://schemas.microsoft.com/office/drawing/2014/main" val="325713106"/>
                  </a:ext>
                </a:extLst>
              </a:tr>
              <a:tr h="370840">
                <a:tc>
                  <a:txBody>
                    <a:bodyPr/>
                    <a:lstStyle/>
                    <a:p>
                      <a:r>
                        <a:rPr lang="en-NZ" sz="2400" b="1" dirty="0"/>
                        <a:t>Purpose</a:t>
                      </a:r>
                      <a:endParaRPr lang="en-US" sz="2400" b="1" dirty="0"/>
                    </a:p>
                  </a:txBody>
                  <a:tcPr/>
                </a:tc>
                <a:tc>
                  <a:txBody>
                    <a:bodyPr/>
                    <a:lstStyle/>
                    <a:p>
                      <a:r>
                        <a:rPr lang="en-NZ" sz="2400" dirty="0"/>
                        <a:t>Extend table</a:t>
                      </a:r>
                      <a:endParaRPr lang="en-US" sz="2400" dirty="0"/>
                    </a:p>
                  </a:txBody>
                  <a:tcPr/>
                </a:tc>
                <a:tc>
                  <a:txBody>
                    <a:bodyPr/>
                    <a:lstStyle/>
                    <a:p>
                      <a:r>
                        <a:rPr lang="en-NZ" sz="2400" dirty="0"/>
                        <a:t>Summarize model data</a:t>
                      </a:r>
                      <a:endParaRPr lang="en-US" sz="2400" dirty="0"/>
                    </a:p>
                  </a:txBody>
                  <a:tcPr/>
                </a:tc>
                <a:extLst>
                  <a:ext uri="{0D108BD9-81ED-4DB2-BD59-A6C34878D82A}">
                    <a16:rowId xmlns:a16="http://schemas.microsoft.com/office/drawing/2014/main" val="2954088609"/>
                  </a:ext>
                </a:extLst>
              </a:tr>
              <a:tr h="370840">
                <a:tc>
                  <a:txBody>
                    <a:bodyPr/>
                    <a:lstStyle/>
                    <a:p>
                      <a:r>
                        <a:rPr lang="en-NZ" sz="2400" b="1" dirty="0"/>
                        <a:t>Evaluation</a:t>
                      </a:r>
                      <a:endParaRPr lang="en-US" sz="2400" b="1" dirty="0"/>
                    </a:p>
                  </a:txBody>
                  <a:tcPr/>
                </a:tc>
                <a:tc>
                  <a:txBody>
                    <a:bodyPr/>
                    <a:lstStyle/>
                    <a:p>
                      <a:r>
                        <a:rPr lang="en-NZ" sz="2400" dirty="0"/>
                        <a:t>Row context at data refresh-time</a:t>
                      </a:r>
                      <a:endParaRPr lang="en-US" sz="2400" dirty="0"/>
                    </a:p>
                  </a:txBody>
                  <a:tcPr/>
                </a:tc>
                <a:tc>
                  <a:txBody>
                    <a:bodyPr/>
                    <a:lstStyle/>
                    <a:p>
                      <a:r>
                        <a:rPr lang="en-NZ" sz="2400" dirty="0"/>
                        <a:t>Filter context at query-time</a:t>
                      </a:r>
                      <a:endParaRPr lang="en-US" sz="2400" dirty="0"/>
                    </a:p>
                  </a:txBody>
                  <a:tcPr/>
                </a:tc>
                <a:extLst>
                  <a:ext uri="{0D108BD9-81ED-4DB2-BD59-A6C34878D82A}">
                    <a16:rowId xmlns:a16="http://schemas.microsoft.com/office/drawing/2014/main" val="2174369185"/>
                  </a:ext>
                </a:extLst>
              </a:tr>
              <a:tr h="370840">
                <a:tc>
                  <a:txBody>
                    <a:bodyPr/>
                    <a:lstStyle/>
                    <a:p>
                      <a:r>
                        <a:rPr lang="en-NZ" sz="2400" b="1" dirty="0"/>
                        <a:t>Storage</a:t>
                      </a:r>
                      <a:endParaRPr lang="en-US" sz="2400" b="1" dirty="0"/>
                    </a:p>
                  </a:txBody>
                  <a:tcPr/>
                </a:tc>
                <a:tc>
                  <a:txBody>
                    <a:bodyPr/>
                    <a:lstStyle/>
                    <a:p>
                      <a:r>
                        <a:rPr lang="en-NZ" sz="2400" dirty="0"/>
                        <a:t>Stores value in each table row</a:t>
                      </a:r>
                      <a:endParaRPr lang="en-US" sz="2400" dirty="0"/>
                    </a:p>
                  </a:txBody>
                  <a:tcPr/>
                </a:tc>
                <a:tc>
                  <a:txBody>
                    <a:bodyPr/>
                    <a:lstStyle/>
                    <a:p>
                      <a:r>
                        <a:rPr lang="en-NZ" sz="2400" dirty="0"/>
                        <a:t>Never stores value</a:t>
                      </a:r>
                      <a:endParaRPr lang="en-US" sz="2400" dirty="0"/>
                    </a:p>
                  </a:txBody>
                  <a:tcPr/>
                </a:tc>
                <a:extLst>
                  <a:ext uri="{0D108BD9-81ED-4DB2-BD59-A6C34878D82A}">
                    <a16:rowId xmlns:a16="http://schemas.microsoft.com/office/drawing/2014/main" val="1752611753"/>
                  </a:ext>
                </a:extLst>
              </a:tr>
              <a:tr h="370840">
                <a:tc>
                  <a:txBody>
                    <a:bodyPr/>
                    <a:lstStyle/>
                    <a:p>
                      <a:r>
                        <a:rPr lang="en-NZ" sz="2400" b="1" dirty="0"/>
                        <a:t>Visual use</a:t>
                      </a:r>
                      <a:endParaRPr lang="en-US" sz="2400" b="1" dirty="0"/>
                    </a:p>
                  </a:txBody>
                  <a:tcPr/>
                </a:tc>
                <a:tc>
                  <a:txBody>
                    <a:bodyPr/>
                    <a:lstStyle/>
                    <a:p>
                      <a:r>
                        <a:rPr lang="en-NZ" sz="2400" dirty="0"/>
                        <a:t>Filter, group, or summarize</a:t>
                      </a:r>
                      <a:endParaRPr lang="en-US" sz="2400" dirty="0"/>
                    </a:p>
                  </a:txBody>
                  <a:tcPr/>
                </a:tc>
                <a:tc>
                  <a:txBody>
                    <a:bodyPr/>
                    <a:lstStyle/>
                    <a:p>
                      <a:r>
                        <a:rPr lang="en-NZ" sz="2400" dirty="0"/>
                        <a:t>Designed to summarize</a:t>
                      </a:r>
                      <a:endParaRPr lang="en-US" sz="2400" dirty="0"/>
                    </a:p>
                  </a:txBody>
                  <a:tcPr/>
                </a:tc>
                <a:extLst>
                  <a:ext uri="{0D108BD9-81ED-4DB2-BD59-A6C34878D82A}">
                    <a16:rowId xmlns:a16="http://schemas.microsoft.com/office/drawing/2014/main" val="1440513630"/>
                  </a:ext>
                </a:extLst>
              </a:tr>
            </a:tbl>
          </a:graphicData>
        </a:graphic>
      </p:graphicFrame>
    </p:spTree>
    <p:extLst>
      <p:ext uri="{BB962C8B-B14F-4D97-AF65-F5344CB8AC3E}">
        <p14:creationId xmlns:p14="http://schemas.microsoft.com/office/powerpoint/2010/main" val="16429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wer BI">
  <a:themeElements>
    <a:clrScheme name="Power BI">
      <a:dk1>
        <a:srgbClr val="191919"/>
      </a:dk1>
      <a:lt1>
        <a:srgbClr val="FFFFFF"/>
      </a:lt1>
      <a:dk2>
        <a:srgbClr val="191919"/>
      </a:dk2>
      <a:lt2>
        <a:srgbClr val="EAEAEA"/>
      </a:lt2>
      <a:accent1>
        <a:srgbClr val="F2C811"/>
      </a:accent1>
      <a:accent2>
        <a:srgbClr val="6A4B16"/>
      </a:accent2>
      <a:accent3>
        <a:srgbClr val="4472C4"/>
      </a:accent3>
      <a:accent4>
        <a:srgbClr val="70AD47"/>
      </a:accent4>
      <a:accent5>
        <a:srgbClr val="AC32F2"/>
      </a:accent5>
      <a:accent6>
        <a:srgbClr val="FF0000"/>
      </a:accent6>
      <a:hlink>
        <a:srgbClr val="0000FF"/>
      </a:hlink>
      <a:folHlink>
        <a:srgbClr val="0000FF"/>
      </a:folHlink>
    </a:clrScheme>
    <a:fontScheme name="Power Platform">
      <a:majorFont>
        <a:latin typeface="Segoe UI Semibold"/>
        <a:ea typeface=""/>
        <a:cs typeface=""/>
      </a:majorFont>
      <a:minorFont>
        <a:latin typeface="Segoe U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9BD5E2DAB4FB40A2EA7E8D43D511D7" ma:contentTypeVersion="14" ma:contentTypeDescription="Create a new document." ma:contentTypeScope="" ma:versionID="b6daed9dd153e8227bea4621062af96c">
  <xsd:schema xmlns:xsd="http://www.w3.org/2001/XMLSchema" xmlns:xs="http://www.w3.org/2001/XMLSchema" xmlns:p="http://schemas.microsoft.com/office/2006/metadata/properties" xmlns:ns1="http://schemas.microsoft.com/sharepoint/v3" xmlns:ns2="b2855774-7864-472c-b53f-a1c9f38f1d59" xmlns:ns3="efef0bc2-39c0-4cbc-8b06-a8fa4d6f3c44" targetNamespace="http://schemas.microsoft.com/office/2006/metadata/properties" ma:root="true" ma:fieldsID="910b89f0df0426eba21c81865afd6f7c" ns1:_="" ns2:_="" ns3:_="">
    <xsd:import namespace="http://schemas.microsoft.com/sharepoint/v3"/>
    <xsd:import namespace="b2855774-7864-472c-b53f-a1c9f38f1d59"/>
    <xsd:import namespace="efef0bc2-39c0-4cbc-8b06-a8fa4d6f3c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855774-7864-472c-b53f-a1c9f38f1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ef0bc2-39c0-4cbc-8b06-a8fa4d6f3c4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8FF87C-BA59-4661-AF44-B8CC8E8DB1C8}">
  <ds:schemaRefs>
    <ds:schemaRef ds:uri="b2855774-7864-472c-b53f-a1c9f38f1d59"/>
    <ds:schemaRef ds:uri="efef0bc2-39c0-4cbc-8b06-a8fa4d6f3c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603C36-E1F6-431D-BE77-F68E0FA3D1AA}">
  <ds:schemaRefs>
    <ds:schemaRef ds:uri="http://www.w3.org/XML/1998/namespace"/>
    <ds:schemaRef ds:uri="http://purl.org/dc/terms/"/>
    <ds:schemaRef ds:uri="http://purl.org/dc/dcmitype/"/>
    <ds:schemaRef ds:uri="http://schemas.microsoft.com/sharepoint/v3"/>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efef0bc2-39c0-4cbc-8b06-a8fa4d6f3c44"/>
    <ds:schemaRef ds:uri="b2855774-7864-472c-b53f-a1c9f38f1d59"/>
  </ds:schemaRefs>
</ds:datastoreItem>
</file>

<file path=customXml/itemProps3.xml><?xml version="1.0" encoding="utf-8"?>
<ds:datastoreItem xmlns:ds="http://schemas.openxmlformats.org/officeDocument/2006/customXml" ds:itemID="{EABE0C75-47AF-4D87-876B-5FB33C3553D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35258</TotalTime>
  <Words>7021</Words>
  <Application>Microsoft Office PowerPoint</Application>
  <PresentationFormat>Widescreen</PresentationFormat>
  <Paragraphs>831</Paragraphs>
  <Slides>58</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Consolas</vt:lpstr>
      <vt:lpstr>Segoe UI</vt:lpstr>
      <vt:lpstr>Segoe UI Semibold</vt:lpstr>
      <vt:lpstr>Power BI</vt:lpstr>
      <vt:lpstr>Power BI DAX in a Day</vt:lpstr>
      <vt:lpstr>Course modules</vt:lpstr>
      <vt:lpstr>Agenda (times are approximate and will be fluid with the class)</vt:lpstr>
      <vt:lpstr>Relational Paths</vt:lpstr>
      <vt:lpstr>Encoding: Final Output</vt:lpstr>
      <vt:lpstr>Define analytic query</vt:lpstr>
      <vt:lpstr>Configure report visuals</vt:lpstr>
      <vt:lpstr>Describe DAX calculation types</vt:lpstr>
      <vt:lpstr>Calculated columns and measures</vt:lpstr>
      <vt:lpstr>Power BI  DAX in a Day</vt:lpstr>
      <vt:lpstr>Module outline</vt:lpstr>
      <vt:lpstr>Describe iterator functions</vt:lpstr>
      <vt:lpstr>Describe iterator functions</vt:lpstr>
      <vt:lpstr>Describe iterator functions</vt:lpstr>
      <vt:lpstr>Describe iterator functions</vt:lpstr>
      <vt:lpstr>Describe iterator functions</vt:lpstr>
      <vt:lpstr>Describe iterator functions</vt:lpstr>
      <vt:lpstr>Calculate ranks</vt:lpstr>
      <vt:lpstr>Calculate ranks</vt:lpstr>
      <vt:lpstr>Calculate ranks</vt:lpstr>
      <vt:lpstr>Lab 5</vt:lpstr>
      <vt:lpstr>Power BI  DAX in a Day</vt:lpstr>
      <vt:lpstr>Module outline</vt:lpstr>
      <vt:lpstr>Describe filter context</vt:lpstr>
      <vt:lpstr>Describe filter context</vt:lpstr>
      <vt:lpstr>Describe filter context</vt:lpstr>
      <vt:lpstr>Describe filter context</vt:lpstr>
      <vt:lpstr>Use the CALCULATE function</vt:lpstr>
      <vt:lpstr>Use the CALCULATE function</vt:lpstr>
      <vt:lpstr>Use the CALCULATE function</vt:lpstr>
      <vt:lpstr>Use the CALCULATE function</vt:lpstr>
      <vt:lpstr>Use the CALCULATE function</vt:lpstr>
      <vt:lpstr>Use the CALCULATE function</vt:lpstr>
      <vt:lpstr>Use the CALCULATE function</vt:lpstr>
      <vt:lpstr>Modify filter context</vt:lpstr>
      <vt:lpstr>Use filter modifier functions</vt:lpstr>
      <vt:lpstr>Use filter modifier functions</vt:lpstr>
      <vt:lpstr>Use filter modifier functions</vt:lpstr>
      <vt:lpstr>Examine filter context</vt:lpstr>
      <vt:lpstr>Examine filter context</vt:lpstr>
      <vt:lpstr>Examine filter context</vt:lpstr>
      <vt:lpstr>Perform context transition</vt:lpstr>
      <vt:lpstr>Perform context transition</vt:lpstr>
      <vt:lpstr>Lab 6</vt:lpstr>
      <vt:lpstr>Power BI  DAX in a Day</vt:lpstr>
      <vt:lpstr>Module outline</vt:lpstr>
      <vt:lpstr>Define Time Intelligence</vt:lpstr>
      <vt:lpstr>Define Time Intelligence</vt:lpstr>
      <vt:lpstr>Define Time Intelligence</vt:lpstr>
      <vt:lpstr>Define Time Intelligence</vt:lpstr>
      <vt:lpstr>Use Time Intelligence functions</vt:lpstr>
      <vt:lpstr>Use Time Intelligence functions</vt:lpstr>
      <vt:lpstr>Use Time Intelligence functions</vt:lpstr>
      <vt:lpstr>Use Time Intelligence functions</vt:lpstr>
      <vt:lpstr>Use Time Intelligence functions</vt:lpstr>
      <vt:lpstr>Use Time Intelligence functions</vt:lpstr>
      <vt:lpstr>Use Time Intelligence functions</vt:lpstr>
      <vt:lpstr>Lab 7</vt:lpstr>
    </vt:vector>
  </TitlesOfParts>
  <Manager>Amit Shuster &lt;amit.shuster@microsoft.com&gt;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in a Day</dc:title>
  <dc:creator>Peter Myers &lt;pmyers@derflan.com&gt;</dc:creator>
  <cp:lastModifiedBy>Joseph Hobbs</cp:lastModifiedBy>
  <cp:revision>63</cp:revision>
  <dcterms:created xsi:type="dcterms:W3CDTF">2020-04-09T08:29:58Z</dcterms:created>
  <dcterms:modified xsi:type="dcterms:W3CDTF">2023-01-25T20:11:16Z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0x010100CE9BD5E2DAB4FB40A2EA7E8D43D511D7</vt:lpwstr>
  </property>
</Properties>
</file>