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0"/>
  </p:notesMasterIdLst>
  <p:sldIdLst>
    <p:sldId id="336" r:id="rId5"/>
    <p:sldId id="258" r:id="rId6"/>
    <p:sldId id="259" r:id="rId7"/>
    <p:sldId id="261" r:id="rId8"/>
    <p:sldId id="625" r:id="rId9"/>
    <p:sldId id="331" r:id="rId10"/>
    <p:sldId id="641" r:id="rId11"/>
    <p:sldId id="337" r:id="rId12"/>
    <p:sldId id="305" r:id="rId13"/>
    <p:sldId id="644" r:id="rId14"/>
    <p:sldId id="626" r:id="rId15"/>
    <p:sldId id="627" r:id="rId16"/>
    <p:sldId id="628" r:id="rId17"/>
    <p:sldId id="629" r:id="rId18"/>
    <p:sldId id="823" r:id="rId19"/>
    <p:sldId id="816" r:id="rId20"/>
    <p:sldId id="817" r:id="rId21"/>
    <p:sldId id="818" r:id="rId22"/>
    <p:sldId id="819" r:id="rId23"/>
    <p:sldId id="820" r:id="rId24"/>
    <p:sldId id="821" r:id="rId25"/>
    <p:sldId id="822" r:id="rId26"/>
    <p:sldId id="824" r:id="rId27"/>
    <p:sldId id="825" r:id="rId28"/>
    <p:sldId id="630" r:id="rId29"/>
    <p:sldId id="633" r:id="rId30"/>
    <p:sldId id="634" r:id="rId31"/>
    <p:sldId id="635" r:id="rId32"/>
    <p:sldId id="638" r:id="rId33"/>
    <p:sldId id="639" r:id="rId34"/>
    <p:sldId id="640" r:id="rId35"/>
    <p:sldId id="784" r:id="rId36"/>
    <p:sldId id="338" r:id="rId37"/>
    <p:sldId id="271" r:id="rId38"/>
    <p:sldId id="648" r:id="rId39"/>
    <p:sldId id="738" r:id="rId40"/>
    <p:sldId id="739" r:id="rId41"/>
    <p:sldId id="740" r:id="rId42"/>
    <p:sldId id="741" r:id="rId43"/>
    <p:sldId id="742" r:id="rId44"/>
    <p:sldId id="743" r:id="rId45"/>
    <p:sldId id="744" r:id="rId46"/>
    <p:sldId id="745" r:id="rId47"/>
    <p:sldId id="746" r:id="rId48"/>
    <p:sldId id="747" r:id="rId49"/>
    <p:sldId id="748" r:id="rId50"/>
    <p:sldId id="749" r:id="rId51"/>
    <p:sldId id="750" r:id="rId52"/>
    <p:sldId id="751" r:id="rId53"/>
    <p:sldId id="752" r:id="rId54"/>
    <p:sldId id="772" r:id="rId55"/>
    <p:sldId id="753" r:id="rId56"/>
    <p:sldId id="754" r:id="rId57"/>
    <p:sldId id="755" r:id="rId58"/>
    <p:sldId id="757" r:id="rId59"/>
    <p:sldId id="758" r:id="rId60"/>
    <p:sldId id="759" r:id="rId61"/>
    <p:sldId id="760" r:id="rId62"/>
    <p:sldId id="761" r:id="rId63"/>
    <p:sldId id="762" r:id="rId64"/>
    <p:sldId id="763" r:id="rId65"/>
    <p:sldId id="764" r:id="rId66"/>
    <p:sldId id="765" r:id="rId67"/>
    <p:sldId id="766" r:id="rId68"/>
    <p:sldId id="767" r:id="rId69"/>
    <p:sldId id="768" r:id="rId70"/>
    <p:sldId id="769" r:id="rId71"/>
    <p:sldId id="771" r:id="rId72"/>
    <p:sldId id="469" r:id="rId73"/>
    <p:sldId id="473" r:id="rId74"/>
    <p:sldId id="654" r:id="rId75"/>
    <p:sldId id="733" r:id="rId76"/>
    <p:sldId id="735" r:id="rId77"/>
    <p:sldId id="737" r:id="rId78"/>
    <p:sldId id="500" r:id="rId79"/>
    <p:sldId id="474" r:id="rId80"/>
    <p:sldId id="475" r:id="rId81"/>
    <p:sldId id="661" r:id="rId82"/>
    <p:sldId id="720" r:id="rId83"/>
    <p:sldId id="723" r:id="rId84"/>
    <p:sldId id="724" r:id="rId85"/>
    <p:sldId id="726" r:id="rId86"/>
    <p:sldId id="728" r:id="rId87"/>
    <p:sldId id="781" r:id="rId88"/>
    <p:sldId id="730"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00: Course Introduction" id="{8F2790DD-18CF-4370-8F7F-21D4FAA5CE15}">
          <p14:sldIdLst>
            <p14:sldId id="336"/>
            <p14:sldId id="258"/>
            <p14:sldId id="259"/>
            <p14:sldId id="261"/>
            <p14:sldId id="625"/>
            <p14:sldId id="331"/>
            <p14:sldId id="641"/>
          </p14:sldIdLst>
        </p14:section>
        <p14:section name="01: Introduce Data Models" id="{B63F8651-C05C-4934-9443-98E593ED80F8}">
          <p14:sldIdLst>
            <p14:sldId id="337"/>
            <p14:sldId id="305"/>
            <p14:sldId id="644"/>
            <p14:sldId id="626"/>
            <p14:sldId id="627"/>
            <p14:sldId id="628"/>
            <p14:sldId id="629"/>
            <p14:sldId id="823"/>
            <p14:sldId id="816"/>
            <p14:sldId id="817"/>
            <p14:sldId id="818"/>
            <p14:sldId id="819"/>
            <p14:sldId id="820"/>
            <p14:sldId id="821"/>
            <p14:sldId id="822"/>
            <p14:sldId id="824"/>
            <p14:sldId id="825"/>
            <p14:sldId id="630"/>
            <p14:sldId id="633"/>
            <p14:sldId id="634"/>
            <p14:sldId id="635"/>
            <p14:sldId id="638"/>
            <p14:sldId id="639"/>
            <p14:sldId id="640"/>
            <p14:sldId id="784"/>
          </p14:sldIdLst>
        </p14:section>
        <p14:section name="02: Write DAX Formulas" id="{5B3408EF-3BC4-4B0D-B281-D045A27B892D}">
          <p14:sldIdLst>
            <p14:sldId id="338"/>
            <p14:sldId id="271"/>
            <p14:sldId id="648"/>
            <p14:sldId id="738"/>
            <p14:sldId id="739"/>
            <p14:sldId id="740"/>
            <p14:sldId id="741"/>
            <p14:sldId id="742"/>
            <p14:sldId id="743"/>
            <p14:sldId id="744"/>
            <p14:sldId id="745"/>
            <p14:sldId id="746"/>
            <p14:sldId id="747"/>
            <p14:sldId id="748"/>
            <p14:sldId id="749"/>
            <p14:sldId id="750"/>
            <p14:sldId id="751"/>
            <p14:sldId id="752"/>
            <p14:sldId id="772"/>
            <p14:sldId id="753"/>
            <p14:sldId id="754"/>
            <p14:sldId id="755"/>
            <p14:sldId id="757"/>
            <p14:sldId id="758"/>
            <p14:sldId id="759"/>
            <p14:sldId id="760"/>
            <p14:sldId id="761"/>
            <p14:sldId id="762"/>
            <p14:sldId id="763"/>
            <p14:sldId id="764"/>
            <p14:sldId id="765"/>
            <p14:sldId id="766"/>
            <p14:sldId id="767"/>
            <p14:sldId id="768"/>
            <p14:sldId id="769"/>
            <p14:sldId id="771"/>
          </p14:sldIdLst>
        </p14:section>
        <p14:section name="03: Define Calculated Tables and Columns" id="{50009D48-4FC5-4EAF-A80D-35179CBBDCEC}">
          <p14:sldIdLst>
            <p14:sldId id="469"/>
            <p14:sldId id="473"/>
            <p14:sldId id="654"/>
            <p14:sldId id="733"/>
            <p14:sldId id="735"/>
            <p14:sldId id="737"/>
            <p14:sldId id="500"/>
          </p14:sldIdLst>
        </p14:section>
        <p14:section name="04: Define Measures" id="{F81620B8-3A2E-4C06-9229-1E384E12E754}">
          <p14:sldIdLst>
            <p14:sldId id="474"/>
            <p14:sldId id="475"/>
            <p14:sldId id="661"/>
            <p14:sldId id="720"/>
            <p14:sldId id="723"/>
            <p14:sldId id="724"/>
            <p14:sldId id="726"/>
            <p14:sldId id="728"/>
            <p14:sldId id="781"/>
            <p14:sldId id="730"/>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611A691-3B4E-0F7F-2358-CBBEE4698D33}" name="Peter Myers" initials="PM" userId="S::peter.myers@bitwisesolutions.com.au::b0e0ac08-35d8-4fc2-8f9c-beb120067fb9" providerId="AD"/>
  <p188:author id="{769E47D2-0C84-BB1D-5FC1-BEAEBD83E356}" name="Noam Raveh" initials="NR" userId="S::t-noamraveh@microsoft.com::4d40ef7a-df9e-43d1-98ea-d2ef98747897" providerId="AD"/>
  <p188:author id="{6193D8F3-2BDE-BB87-FDFB-D40C102C5830}" name="Amit Shuster" initials="AS" userId="S::amshuste@microsoft.com::bfd6c430-d741-4b3a-aa54-af5c8759bc63"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Peter Myers" initials="PM" lastIdx="21" clrIdx="0">
    <p:extLst>
      <p:ext uri="{19B8F6BF-5375-455C-9EA6-DF929625EA0E}">
        <p15:presenceInfo xmlns:p15="http://schemas.microsoft.com/office/powerpoint/2012/main" userId="S::peter.myers@bitwisesolutions.com.au::b0e0ac08-35d8-4fc2-8f9c-beb120067fb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EEB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864425-CCED-41A0-9FD6-6A4D72A55B4A}" v="168" dt="2021-10-06T10:46:37.335"/>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86" autoAdjust="0"/>
    <p:restoredTop sz="68421" autoAdjust="0"/>
  </p:normalViewPr>
  <p:slideViewPr>
    <p:cSldViewPr snapToGrid="0">
      <p:cViewPr varScale="1">
        <p:scale>
          <a:sx n="73" d="100"/>
          <a:sy n="73" d="100"/>
        </p:scale>
        <p:origin x="1782" y="66"/>
      </p:cViewPr>
      <p:guideLst/>
    </p:cSldViewPr>
  </p:slideViewPr>
  <p:outlineViewPr>
    <p:cViewPr>
      <p:scale>
        <a:sx n="33" d="100"/>
        <a:sy n="33" d="100"/>
      </p:scale>
      <p:origin x="0" y="-13386"/>
    </p:cViewPr>
  </p:outlineViewPr>
  <p:notesTextViewPr>
    <p:cViewPr>
      <p:scale>
        <a:sx n="1" d="1"/>
        <a:sy n="1" d="1"/>
      </p:scale>
      <p:origin x="0" y="0"/>
    </p:cViewPr>
  </p:notesTextViewPr>
  <p:sorterViewPr>
    <p:cViewPr>
      <p:scale>
        <a:sx n="100" d="100"/>
        <a:sy n="100" d="100"/>
      </p:scale>
      <p:origin x="0" y="-372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commentAuthors" Target="commentAuthors.xml"/><Relationship Id="rId9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microsoft.com/office/2018/10/relationships/authors" Target="author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presProps" Target="presProp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2EE155-3D99-4D3F-B830-3E9A64C717DC}" type="datetimeFigureOut">
              <a:rPr lang="en-US" smtClean="0"/>
              <a:t>1/18/2023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8728E-E154-4C68-8274-8B7B69A25AE8}" type="slidenum">
              <a:rPr lang="en-US" smtClean="0"/>
              <a:t>‹#›</a:t>
            </a:fld>
            <a:endParaRPr lang="en-US" dirty="0"/>
          </a:p>
        </p:txBody>
      </p:sp>
    </p:spTree>
    <p:extLst>
      <p:ext uri="{BB962C8B-B14F-4D97-AF65-F5344CB8AC3E}">
        <p14:creationId xmlns:p14="http://schemas.microsoft.com/office/powerpoint/2010/main" val="3436352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power-bi/admin/service-admin-rls/"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microsoft.com/en-us/dax/calendar-function-dax/"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s://docs.microsoft.com/en-us/dax/calendarauto-function-dax/"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dax/userelationship-function-dax/"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microsoft.com/en-us/power-bi/transform-model/desktop-what-if/"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github.com/MicrosoftDocs/mslearn-dax-power-bi/raw/main/activities/Adventure%20Works%20DW%202020%20M02.pbix" TargetMode="External"/><Relationship Id="rId2" Type="http://schemas.openxmlformats.org/officeDocument/2006/relationships/slide" Target="../slides/slide54.xml"/><Relationship Id="rId1" Type="http://schemas.openxmlformats.org/officeDocument/2006/relationships/notesMaster" Target="../notesMasters/notesMaster1.xml"/><Relationship Id="rId4" Type="http://schemas.openxmlformats.org/officeDocument/2006/relationships/hyperlink" Target="http://www.daxformatter.com/" TargetMode="Externa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docs.microsoft.com/en-us/dax/blank-function-dax/" TargetMode="External"/><Relationship Id="rId2" Type="http://schemas.openxmlformats.org/officeDocument/2006/relationships/slide" Target="../slides/slide57.xml"/><Relationship Id="rId1" Type="http://schemas.openxmlformats.org/officeDocument/2006/relationships/notesMaster" Target="../notesMasters/notesMaster1.xml"/><Relationship Id="rId4" Type="http://schemas.openxmlformats.org/officeDocument/2006/relationships/hyperlink" Target="https://docs.microsoft.com/en-us/dax/isblank-function-dax/" TargetMode="Externa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docs.microsoft.com/en-us/dax/if-function-dax/"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docs.microsoft.com/en-us/dax/distinctcount-function-dax/" TargetMode="External"/><Relationship Id="rId2" Type="http://schemas.openxmlformats.org/officeDocument/2006/relationships/slide" Target="../slides/slide60.xml"/><Relationship Id="rId1" Type="http://schemas.openxmlformats.org/officeDocument/2006/relationships/notesMaster" Target="../notesMasters/notesMaster1.xml"/><Relationship Id="rId4" Type="http://schemas.openxmlformats.org/officeDocument/2006/relationships/hyperlink" Target="https://docs.microsoft.com/en-us/dax/divide-function-dax/" TargetMode="Externa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docs.microsoft.com/en-us/dax/divide-function-dax/"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s://docs.microsoft.com/en-us/dax/understanding-functions-for-parent-child-hierarchies-in-dax/" TargetMode="External"/><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3" Type="http://schemas.openxmlformats.org/officeDocument/2006/relationships/hyperlink" Target="https://docs.microsoft.com/en-us/power-bi/collaborate-share/service-analyze-in-excel/" TargetMode="External"/><Relationship Id="rId2" Type="http://schemas.openxmlformats.org/officeDocument/2006/relationships/slide" Target="../slides/slide80.xml"/><Relationship Id="rId1" Type="http://schemas.openxmlformats.org/officeDocument/2006/relationships/notesMaster" Target="../notesMasters/notesMaster1.xml"/><Relationship Id="rId4" Type="http://schemas.openxmlformats.org/officeDocument/2006/relationships/hyperlink" Target="https://docs.microsoft.com/en-us/power-bi/paginated-reports/paginated-reports-report-builder-power-bi/" TargetMode="External"/></Relationships>
</file>

<file path=ppt/notesSlides/_rels/notesSlide65.xml.rels><?xml version="1.0" encoding="UTF-8" standalone="yes"?>
<Relationships xmlns="http://schemas.openxmlformats.org/package/2006/relationships"><Relationship Id="rId8" Type="http://schemas.openxmlformats.org/officeDocument/2006/relationships/hyperlink" Target="https://docs.microsoft.com/en-us/dax/distinctcount-function-dax/" TargetMode="External"/><Relationship Id="rId3" Type="http://schemas.openxmlformats.org/officeDocument/2006/relationships/hyperlink" Target="https://docs.microsoft.com/en-us/dax/sum-function-dax/" TargetMode="External"/><Relationship Id="rId7" Type="http://schemas.openxmlformats.org/officeDocument/2006/relationships/hyperlink" Target="https://docs.microsoft.com/en-us/dax/count-function-dax/" TargetMode="External"/><Relationship Id="rId2" Type="http://schemas.openxmlformats.org/officeDocument/2006/relationships/slide" Target="../slides/slide81.xml"/><Relationship Id="rId1" Type="http://schemas.openxmlformats.org/officeDocument/2006/relationships/notesMaster" Target="../notesMasters/notesMaster1.xml"/><Relationship Id="rId6" Type="http://schemas.openxmlformats.org/officeDocument/2006/relationships/hyperlink" Target="https://docs.microsoft.com/en-us/dax/average-function-dax/" TargetMode="External"/><Relationship Id="rId5" Type="http://schemas.openxmlformats.org/officeDocument/2006/relationships/hyperlink" Target="https://docs.microsoft.com/en-us/dax/max-function-dax/" TargetMode="External"/><Relationship Id="rId4" Type="http://schemas.openxmlformats.org/officeDocument/2006/relationships/hyperlink" Target="https://docs.microsoft.com/en-us/dax/min-function-dax/" TargetMode="External"/><Relationship Id="rId9" Type="http://schemas.openxmlformats.org/officeDocument/2006/relationships/hyperlink" Target="https://docs.microsoft.com/en-us/dax/countrows-function-dax/" TargetMode="Externa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3" Type="http://schemas.openxmlformats.org/officeDocument/2006/relationships/hyperlink" Target="https://docs.microsoft.com/en-us/power-bi/transform-model/desktop-quick-measures/"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a:t>
            </a:fld>
            <a:endParaRPr lang="en-US" dirty="0"/>
          </a:p>
        </p:txBody>
      </p:sp>
    </p:spTree>
    <p:extLst>
      <p:ext uri="{BB962C8B-B14F-4D97-AF65-F5344CB8AC3E}">
        <p14:creationId xmlns:p14="http://schemas.microsoft.com/office/powerpoint/2010/main" val="2518714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Dimension tables describe your business entities, which commonly represent people, places, products, or concepts.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A date dimension table, which contains one row for each date, is a common example of a concept dimension table.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columns in dimension tables allow filtering and grouping of fact table data.</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Each dimension table must have a unique column, which is referred to as its key column.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A unique column doesn't contain duplicate values </a:t>
            </a:r>
            <a:r>
              <a:rPr lang="en-NZ" b="1" i="0" dirty="0">
                <a:solidFill>
                  <a:srgbClr val="171717"/>
                </a:solidFill>
                <a:effectLst/>
                <a:latin typeface="Segoe UI" panose="020B0502040204020203" pitchFamily="34" charset="0"/>
              </a:rPr>
              <a:t>and it should never have missing values. </a:t>
            </a:r>
          </a:p>
          <a:p>
            <a:pPr algn="l"/>
            <a:r>
              <a:rPr lang="en-NZ" b="0" i="0" dirty="0">
                <a:solidFill>
                  <a:srgbClr val="171717"/>
                </a:solidFill>
                <a:effectLst/>
                <a:latin typeface="Segoe UI" panose="020B0502040204020203" pitchFamily="34" charset="0"/>
              </a:rPr>
              <a:t>	</a:t>
            </a:r>
          </a:p>
          <a:p>
            <a:pPr algn="l"/>
            <a:r>
              <a:rPr lang="en-NZ" b="0" i="0" dirty="0">
                <a:solidFill>
                  <a:srgbClr val="171717"/>
                </a:solidFill>
                <a:effectLst/>
                <a:latin typeface="Segoe UI" panose="020B0502040204020203" pitchFamily="34" charset="0"/>
              </a:rPr>
              <a:t>In a product dimension table, the column could be named </a:t>
            </a:r>
            <a:r>
              <a:rPr lang="en-NZ" b="1" i="0" dirty="0">
                <a:solidFill>
                  <a:srgbClr val="171717"/>
                </a:solidFill>
                <a:effectLst/>
                <a:latin typeface="Segoe UI" panose="020B0502040204020203" pitchFamily="34" charset="0"/>
              </a:rPr>
              <a:t>ProductKey</a:t>
            </a:r>
            <a:r>
              <a:rPr lang="en-NZ" b="0" i="0" dirty="0">
                <a:solidFill>
                  <a:srgbClr val="171717"/>
                </a:solidFill>
                <a:effectLst/>
                <a:latin typeface="Segoe UI" panose="020B0502040204020203" pitchFamily="34" charset="0"/>
              </a:rPr>
              <a:t> or </a:t>
            </a:r>
            <a:r>
              <a:rPr lang="en-NZ" b="1" i="0" dirty="0">
                <a:solidFill>
                  <a:srgbClr val="171717"/>
                </a:solidFill>
                <a:effectLst/>
                <a:latin typeface="Segoe UI" panose="020B0502040204020203" pitchFamily="34" charset="0"/>
              </a:rPr>
              <a:t>ProductID</a:t>
            </a:r>
            <a:r>
              <a:rPr lang="en-NZ" b="0" i="0" dirty="0">
                <a:solidFill>
                  <a:srgbClr val="171717"/>
                </a:solidFill>
                <a:effectLst/>
                <a:latin typeface="Segoe UI" panose="020B0502040204020203" pitchFamily="34" charset="0"/>
              </a:rPr>
              <a:t>.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Likely, additional columns will store descriptive values, like the product name, subcategory, category, color, and so on.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In analytic queries, these columns are used to filter and group data</a:t>
            </a: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13</a:t>
            </a:fld>
            <a:endParaRPr lang="en-US" dirty="0"/>
          </a:p>
        </p:txBody>
      </p:sp>
    </p:spTree>
    <p:extLst>
      <p:ext uri="{BB962C8B-B14F-4D97-AF65-F5344CB8AC3E}">
        <p14:creationId xmlns:p14="http://schemas.microsoft.com/office/powerpoint/2010/main" val="515902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b="0" i="0" dirty="0">
                <a:solidFill>
                  <a:srgbClr val="171717"/>
                </a:solidFill>
                <a:effectLst/>
                <a:latin typeface="Segoe UI" panose="020B0502040204020203" pitchFamily="34" charset="0"/>
              </a:rPr>
              <a:t>The following table to revise and compare the characteristics of fact and dimension tables.</a:t>
            </a: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14</a:t>
            </a:fld>
            <a:endParaRPr lang="en-US" dirty="0"/>
          </a:p>
        </p:txBody>
      </p:sp>
    </p:spTree>
    <p:extLst>
      <p:ext uri="{BB962C8B-B14F-4D97-AF65-F5344CB8AC3E}">
        <p14:creationId xmlns:p14="http://schemas.microsoft.com/office/powerpoint/2010/main" val="3036800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i="0" dirty="0">
                <a:solidFill>
                  <a:srgbClr val="171717"/>
                </a:solidFill>
                <a:effectLst/>
                <a:latin typeface="Segoe UI" panose="020B0502040204020203" pitchFamily="34" charset="0"/>
              </a:rPr>
              <a:t>An </a:t>
            </a:r>
            <a:r>
              <a:rPr lang="en-NZ" b="0" i="1" dirty="0">
                <a:solidFill>
                  <a:srgbClr val="171717"/>
                </a:solidFill>
                <a:effectLst/>
                <a:latin typeface="Segoe UI" panose="020B0502040204020203" pitchFamily="34" charset="0"/>
              </a:rPr>
              <a:t>analytic query</a:t>
            </a:r>
            <a:r>
              <a:rPr lang="en-NZ" b="0" i="0" dirty="0">
                <a:solidFill>
                  <a:srgbClr val="171717"/>
                </a:solidFill>
                <a:effectLst/>
                <a:latin typeface="Segoe UI" panose="020B0502040204020203" pitchFamily="34" charset="0"/>
              </a:rPr>
              <a:t> is a query that produces a result from a data model.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Each Power BI visual, in the background, submits an analytic query to Power BI to query the model.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The analytic query is written as a Data Analysis Expressions (DAX) query statement.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However, you don't need to write a native DAX statement; you only need to configure report visuals by mapping dataset fields.</a:t>
            </a:r>
            <a:endParaRPr lang="en-US" dirty="0"/>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25</a:t>
            </a:fld>
            <a:endParaRPr lang="en-US" dirty="0"/>
          </a:p>
        </p:txBody>
      </p:sp>
    </p:spTree>
    <p:extLst>
      <p:ext uri="{BB962C8B-B14F-4D97-AF65-F5344CB8AC3E}">
        <p14:creationId xmlns:p14="http://schemas.microsoft.com/office/powerpoint/2010/main" val="458661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i="0" dirty="0">
                <a:solidFill>
                  <a:srgbClr val="171717"/>
                </a:solidFill>
                <a:effectLst/>
                <a:latin typeface="Segoe UI" panose="020B0502040204020203" pitchFamily="34" charset="0"/>
              </a:rPr>
              <a:t>Filtering</a:t>
            </a:r>
            <a:r>
              <a:rPr lang="en-NZ" b="0" i="0" dirty="0">
                <a:solidFill>
                  <a:srgbClr val="171717"/>
                </a:solidFill>
                <a:effectLst/>
                <a:latin typeface="Segoe UI" panose="020B0502040204020203" pitchFamily="34" charset="0"/>
              </a:rPr>
              <a:t>, or slicing, targets the data of relevance.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In Power BI reports, filters can be applied to three different scopes: </a:t>
            </a:r>
          </a:p>
          <a:p>
            <a:pPr lvl="1"/>
            <a:r>
              <a:rPr lang="en-NZ" b="0" i="0" dirty="0">
                <a:solidFill>
                  <a:srgbClr val="171717"/>
                </a:solidFill>
                <a:effectLst/>
                <a:latin typeface="Segoe UI" panose="020B0502040204020203" pitchFamily="34" charset="0"/>
              </a:rPr>
              <a:t>report, </a:t>
            </a:r>
          </a:p>
          <a:p>
            <a:pPr lvl="1"/>
            <a:r>
              <a:rPr lang="en-NZ" b="0" i="0" dirty="0">
                <a:solidFill>
                  <a:srgbClr val="171717"/>
                </a:solidFill>
                <a:effectLst/>
                <a:latin typeface="Segoe UI" panose="020B0502040204020203" pitchFamily="34" charset="0"/>
              </a:rPr>
              <a:t>page, </a:t>
            </a:r>
          </a:p>
          <a:p>
            <a:pPr lvl="1"/>
            <a:r>
              <a:rPr lang="en-NZ" b="0" i="0" dirty="0">
                <a:solidFill>
                  <a:srgbClr val="171717"/>
                </a:solidFill>
                <a:effectLst/>
                <a:latin typeface="Segoe UI" panose="020B0502040204020203" pitchFamily="34" charset="0"/>
              </a:rPr>
              <a:t>or visual.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Filtering is also applied in the background when row-level security (RLS) is enforced. </a:t>
            </a:r>
          </a:p>
          <a:p>
            <a:endParaRPr lang="en-NZ" b="0" i="0" dirty="0">
              <a:solidFill>
                <a:srgbClr val="171717"/>
              </a:solidFill>
              <a:effectLst/>
              <a:latin typeface="Segoe UI" panose="020B0502040204020203" pitchFamily="34" charset="0"/>
            </a:endParaRP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Each report visual can inherit filters or have filters directly applied to it.</a:t>
            </a:r>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26</a:t>
            </a:fld>
            <a:endParaRPr lang="en-US" dirty="0"/>
          </a:p>
        </p:txBody>
      </p:sp>
    </p:spTree>
    <p:extLst>
      <p:ext uri="{BB962C8B-B14F-4D97-AF65-F5344CB8AC3E}">
        <p14:creationId xmlns:p14="http://schemas.microsoft.com/office/powerpoint/2010/main" val="4000685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i="0" dirty="0">
                <a:solidFill>
                  <a:srgbClr val="171717"/>
                </a:solidFill>
                <a:effectLst/>
                <a:latin typeface="Segoe UI" panose="020B0502040204020203" pitchFamily="34" charset="0"/>
              </a:rPr>
              <a:t>Grouping</a:t>
            </a:r>
            <a:r>
              <a:rPr lang="en-NZ" b="0" i="0" dirty="0">
                <a:solidFill>
                  <a:srgbClr val="171717"/>
                </a:solidFill>
                <a:effectLst/>
                <a:latin typeface="Segoe UI" panose="020B0502040204020203" pitchFamily="34" charset="0"/>
              </a:rPr>
              <a:t>, or dicing, divides query results into groups.</a:t>
            </a:r>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27</a:t>
            </a:fld>
            <a:endParaRPr lang="en-US" dirty="0"/>
          </a:p>
        </p:txBody>
      </p:sp>
    </p:spTree>
    <p:extLst>
      <p:ext uri="{BB962C8B-B14F-4D97-AF65-F5344CB8AC3E}">
        <p14:creationId xmlns:p14="http://schemas.microsoft.com/office/powerpoint/2010/main" val="1107874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i="0" dirty="0">
                <a:solidFill>
                  <a:srgbClr val="171717"/>
                </a:solidFill>
                <a:effectLst/>
                <a:latin typeface="Segoe UI" panose="020B0502040204020203" pitchFamily="34" charset="0"/>
              </a:rPr>
              <a:t>Summarizing</a:t>
            </a:r>
            <a:r>
              <a:rPr lang="en-NZ" b="0" i="0" dirty="0">
                <a:solidFill>
                  <a:srgbClr val="171717"/>
                </a:solidFill>
                <a:effectLst/>
                <a:latin typeface="Segoe UI" panose="020B0502040204020203" pitchFamily="34" charset="0"/>
              </a:rPr>
              <a:t> produces a single value result.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Typically, numeric columns are summarized by using summarization methods (sum, count, and many others).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These methods are simple summarizations.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More complex summarizations, like a percent of grand total, can be achieved by defining measures that are written in DAX</a:t>
            </a:r>
          </a:p>
          <a:p>
            <a:endParaRPr lang="en-NZ" b="0" i="0" dirty="0">
              <a:solidFill>
                <a:srgbClr val="171717"/>
              </a:solidFill>
              <a:effectLst/>
              <a:latin typeface="Segoe UI" panose="020B0502040204020203" pitchFamily="34" charset="0"/>
            </a:endParaRPr>
          </a:p>
          <a:p>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Not all analytic queries need to filter, group, and summarize:</a:t>
            </a:r>
          </a:p>
          <a:p>
            <a:pPr algn="l">
              <a:buFont typeface="Arial" panose="020B0604020202020204" pitchFamily="34" charset="0"/>
              <a:buChar char="•"/>
            </a:pPr>
            <a:r>
              <a:rPr lang="en-NZ" b="0" i="0" dirty="0">
                <a:solidFill>
                  <a:srgbClr val="171717"/>
                </a:solidFill>
                <a:effectLst/>
                <a:latin typeface="Segoe UI" panose="020B0502040204020203" pitchFamily="34" charset="0"/>
              </a:rPr>
              <a:t>Commonly, report visuals are filtered, perhaps by a time period or geographic location.</a:t>
            </a:r>
          </a:p>
          <a:p>
            <a:pPr algn="l">
              <a:buFont typeface="Arial" panose="020B0604020202020204" pitchFamily="34" charset="0"/>
              <a:buChar char="•"/>
            </a:pPr>
            <a:r>
              <a:rPr lang="en-NZ" b="0" i="0" dirty="0">
                <a:solidFill>
                  <a:srgbClr val="171717"/>
                </a:solidFill>
                <a:effectLst/>
                <a:latin typeface="Segoe UI" panose="020B0502040204020203" pitchFamily="34" charset="0"/>
              </a:rPr>
              <a:t>Grouping is optional. For example, a card visual, which is used to display a single value, isn't concerned with grouping.</a:t>
            </a:r>
          </a:p>
          <a:p>
            <a:pPr algn="l">
              <a:buFont typeface="Arial" panose="020B0604020202020204" pitchFamily="34" charset="0"/>
              <a:buChar char="•"/>
            </a:pPr>
            <a:r>
              <a:rPr lang="en-NZ" b="0" i="0" dirty="0">
                <a:solidFill>
                  <a:srgbClr val="171717"/>
                </a:solidFill>
                <a:effectLst/>
                <a:latin typeface="Segoe UI" panose="020B0502040204020203" pitchFamily="34" charset="0"/>
              </a:rPr>
              <a:t>Typically, report visuals summarize. One notable exception, however, is the slicer visual, which isn't concerned with summarization.</a:t>
            </a: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28</a:t>
            </a:fld>
            <a:endParaRPr lang="en-US" dirty="0"/>
          </a:p>
        </p:txBody>
      </p:sp>
    </p:spTree>
    <p:extLst>
      <p:ext uri="{BB962C8B-B14F-4D97-AF65-F5344CB8AC3E}">
        <p14:creationId xmlns:p14="http://schemas.microsoft.com/office/powerpoint/2010/main" val="4089631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Use columns to filter, group, and summarize column values.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Summarizing numeric columns is common, and it can be done by using sum, count, distinct count, minimum, maximum, average, median, standard deviation, and variance.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You can also summarize text columns by using first (alphabetic order), last, count, and distinct count.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Additionally, you can summarize date columns by using earliest, latest, count, and distinct count.</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At design time, the data modeler can set the column default summarization property.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This property can be set to any of the supported summarization types or to </a:t>
            </a:r>
            <a:r>
              <a:rPr lang="en-NZ" b="1" i="0" dirty="0">
                <a:solidFill>
                  <a:srgbClr val="171717"/>
                </a:solidFill>
                <a:effectLst/>
                <a:latin typeface="Segoe UI" panose="020B0502040204020203" pitchFamily="34" charset="0"/>
              </a:rPr>
              <a:t>Do not summarize</a:t>
            </a:r>
            <a:r>
              <a:rPr lang="en-NZ" b="0" i="0" dirty="0">
                <a:solidFill>
                  <a:srgbClr val="171717"/>
                </a:solidFill>
                <a:effectLst/>
                <a:latin typeface="Segoe UI" panose="020B0502040204020203" pitchFamily="34" charset="0"/>
              </a:rPr>
              <a:t>.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latter option means that the column, by default, is only to be used to group.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If your data model has a numeric column that stores year values, it would be appropriate to set its default summarization to </a:t>
            </a:r>
            <a:r>
              <a:rPr lang="en-NZ" b="1" i="0" dirty="0">
                <a:solidFill>
                  <a:srgbClr val="171717"/>
                </a:solidFill>
                <a:effectLst/>
                <a:latin typeface="Segoe UI" panose="020B0502040204020203" pitchFamily="34" charset="0"/>
              </a:rPr>
              <a:t>Do not summarize</a:t>
            </a:r>
            <a:r>
              <a:rPr lang="en-NZ" b="0" i="0" dirty="0">
                <a:solidFill>
                  <a:srgbClr val="171717"/>
                </a:solidFill>
                <a:effectLst/>
                <a:latin typeface="Segoe UI" panose="020B0502040204020203" pitchFamily="34" charset="0"/>
              </a:rPr>
              <a:t> because the column will likely be used only for grouping or filtering, and that numeric summarization of years, like an average, doesn't produce a meaningful result.</a:t>
            </a:r>
          </a:p>
        </p:txBody>
      </p:sp>
      <p:sp>
        <p:nvSpPr>
          <p:cNvPr id="4" name="Slide Number Placeholder 3"/>
          <p:cNvSpPr>
            <a:spLocks noGrp="1"/>
          </p:cNvSpPr>
          <p:nvPr>
            <p:ph type="sldNum" sz="quarter" idx="5"/>
          </p:nvPr>
        </p:nvSpPr>
        <p:spPr/>
        <p:txBody>
          <a:bodyPr/>
          <a:lstStyle/>
          <a:p>
            <a:fld id="{4428728E-E154-4C68-8274-8B7B69A25AE8}" type="slidenum">
              <a:rPr lang="en-US" smtClean="0"/>
              <a:t>29</a:t>
            </a:fld>
            <a:endParaRPr lang="en-US" dirty="0"/>
          </a:p>
        </p:txBody>
      </p:sp>
    </p:spTree>
    <p:extLst>
      <p:ext uri="{BB962C8B-B14F-4D97-AF65-F5344CB8AC3E}">
        <p14:creationId xmlns:p14="http://schemas.microsoft.com/office/powerpoint/2010/main" val="2695952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While hierarchy levels are based on columns, they can be used to filter and group but not to summarize.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Report authors can summarize the column that the hierarchy level is based on, provided that it's visible in the </a:t>
            </a:r>
            <a:r>
              <a:rPr lang="en-NZ" b="1" i="0" dirty="0">
                <a:solidFill>
                  <a:srgbClr val="171717"/>
                </a:solidFill>
                <a:effectLst/>
                <a:latin typeface="Segoe UI" panose="020B0502040204020203" pitchFamily="34" charset="0"/>
              </a:rPr>
              <a:t>Fields</a:t>
            </a:r>
            <a:r>
              <a:rPr lang="en-NZ" b="0" i="0" dirty="0">
                <a:solidFill>
                  <a:srgbClr val="171717"/>
                </a:solidFill>
                <a:effectLst/>
                <a:latin typeface="Segoe UI" panose="020B0502040204020203" pitchFamily="34" charset="0"/>
              </a:rPr>
              <a:t> pane.</a:t>
            </a:r>
          </a:p>
        </p:txBody>
      </p:sp>
      <p:sp>
        <p:nvSpPr>
          <p:cNvPr id="4" name="Slide Number Placeholder 3"/>
          <p:cNvSpPr>
            <a:spLocks noGrp="1"/>
          </p:cNvSpPr>
          <p:nvPr>
            <p:ph type="sldNum" sz="quarter" idx="5"/>
          </p:nvPr>
        </p:nvSpPr>
        <p:spPr/>
        <p:txBody>
          <a:bodyPr/>
          <a:lstStyle/>
          <a:p>
            <a:fld id="{4428728E-E154-4C68-8274-8B7B69A25AE8}" type="slidenum">
              <a:rPr lang="en-US" smtClean="0"/>
              <a:t>30</a:t>
            </a:fld>
            <a:endParaRPr lang="en-US" dirty="0"/>
          </a:p>
        </p:txBody>
      </p:sp>
    </p:spTree>
    <p:extLst>
      <p:ext uri="{BB962C8B-B14F-4D97-AF65-F5344CB8AC3E}">
        <p14:creationId xmlns:p14="http://schemas.microsoft.com/office/powerpoint/2010/main" val="824758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Measures are designed to summarize model data; they can't be used to group data.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However, measures can be used to filter data in one special case: to use a measure to filter a visual when the visual displays the measure and the filter is a visual-level filter (so, not a report or page-level filter).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When used in this way, a measure filter is applied </a:t>
            </a:r>
            <a:r>
              <a:rPr lang="en-NZ" b="0" i="1" dirty="0">
                <a:solidFill>
                  <a:srgbClr val="171717"/>
                </a:solidFill>
                <a:effectLst/>
                <a:latin typeface="Segoe UI" panose="020B0502040204020203" pitchFamily="34" charset="0"/>
              </a:rPr>
              <a:t>after</a:t>
            </a:r>
            <a:r>
              <a:rPr lang="en-NZ" b="0" i="0" dirty="0">
                <a:solidFill>
                  <a:srgbClr val="171717"/>
                </a:solidFill>
                <a:effectLst/>
                <a:latin typeface="Segoe UI" panose="020B0502040204020203" pitchFamily="34" charset="0"/>
              </a:rPr>
              <a:t> the analytic query has summarized data.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This process is done to eliminate groups where the measure filter condition is not true. (For those who are familiar with SQL syntax, a measure that used to filter a visual is like the HAVING clause in a SELECT statement.)</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following figure shows the stacked column visual adjusted to display groups (months) when sales amounts exceed $5 million.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This adjustment is done in the </a:t>
            </a:r>
            <a:r>
              <a:rPr lang="en-NZ" b="1" i="0" dirty="0">
                <a:solidFill>
                  <a:srgbClr val="171717"/>
                </a:solidFill>
                <a:effectLst/>
                <a:latin typeface="Segoe UI" panose="020B0502040204020203" pitchFamily="34" charset="0"/>
              </a:rPr>
              <a:t>Filters</a:t>
            </a:r>
            <a:r>
              <a:rPr lang="en-NZ" b="0" i="0" dirty="0">
                <a:solidFill>
                  <a:srgbClr val="171717"/>
                </a:solidFill>
                <a:effectLst/>
                <a:latin typeface="Segoe UI" panose="020B0502040204020203" pitchFamily="34" charset="0"/>
              </a:rPr>
              <a:t> pane by applying a filter to the </a:t>
            </a:r>
            <a:r>
              <a:rPr lang="en-NZ" b="1" i="0" dirty="0">
                <a:solidFill>
                  <a:srgbClr val="171717"/>
                </a:solidFill>
                <a:effectLst/>
                <a:latin typeface="Segoe UI" panose="020B0502040204020203" pitchFamily="34" charset="0"/>
              </a:rPr>
              <a:t>Sales Amount</a:t>
            </a:r>
            <a:r>
              <a:rPr lang="en-NZ" b="0" i="0" dirty="0">
                <a:solidFill>
                  <a:srgbClr val="171717"/>
                </a:solidFill>
                <a:effectLst/>
                <a:latin typeface="Segoe UI" panose="020B0502040204020203" pitchFamily="34" charset="0"/>
              </a:rPr>
              <a:t> field: Configure the filter to show items when the value </a:t>
            </a:r>
            <a:r>
              <a:rPr lang="en-NZ" b="0" i="1" dirty="0">
                <a:solidFill>
                  <a:srgbClr val="171717"/>
                </a:solidFill>
                <a:effectLst/>
                <a:latin typeface="Segoe UI" panose="020B0502040204020203" pitchFamily="34" charset="0"/>
              </a:rPr>
              <a:t>is greater than 5000000</a:t>
            </a:r>
            <a:r>
              <a:rPr lang="en-NZ" b="0" i="0" dirty="0">
                <a:solidFill>
                  <a:srgbClr val="171717"/>
                </a:solidFill>
                <a:effectLst/>
                <a:latin typeface="Segoe UI" panose="020B0502040204020203" pitchFamily="34" charset="0"/>
              </a:rPr>
              <a:t>.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Remember to select </a:t>
            </a:r>
            <a:r>
              <a:rPr lang="en-NZ" b="1" i="0" dirty="0">
                <a:solidFill>
                  <a:srgbClr val="171717"/>
                </a:solidFill>
                <a:effectLst/>
                <a:latin typeface="Segoe UI" panose="020B0502040204020203" pitchFamily="34" charset="0"/>
              </a:rPr>
              <a:t>Apply filter</a:t>
            </a:r>
            <a:r>
              <a:rPr lang="en-NZ" b="0" i="0" dirty="0">
                <a:solidFill>
                  <a:srgbClr val="171717"/>
                </a:solidFill>
                <a:effectLst/>
                <a:latin typeface="Segoe UI" panose="020B0502040204020203" pitchFamily="34" charset="0"/>
              </a:rPr>
              <a:t>, which is located in the lower-right corner of the card.</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Notice that only four groups (months) have sales amounts exceeding $5 million.</a:t>
            </a:r>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31</a:t>
            </a:fld>
            <a:endParaRPr lang="en-US" dirty="0"/>
          </a:p>
        </p:txBody>
      </p:sp>
    </p:spTree>
    <p:extLst>
      <p:ext uri="{BB962C8B-B14F-4D97-AF65-F5344CB8AC3E}">
        <p14:creationId xmlns:p14="http://schemas.microsoft.com/office/powerpoint/2010/main" val="9277457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32</a:t>
            </a:fld>
            <a:endParaRPr lang="en-US" dirty="0"/>
          </a:p>
        </p:txBody>
      </p:sp>
    </p:spTree>
    <p:extLst>
      <p:ext uri="{BB962C8B-B14F-4D97-AF65-F5344CB8AC3E}">
        <p14:creationId xmlns:p14="http://schemas.microsoft.com/office/powerpoint/2010/main" val="1674497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2</a:t>
            </a:fld>
            <a:endParaRPr lang="en-US" dirty="0"/>
          </a:p>
        </p:txBody>
      </p:sp>
    </p:spTree>
    <p:extLst>
      <p:ext uri="{BB962C8B-B14F-4D97-AF65-F5344CB8AC3E}">
        <p14:creationId xmlns:p14="http://schemas.microsoft.com/office/powerpoint/2010/main" val="42708389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module covers the basics on how to write DAX formulas.</a:t>
            </a:r>
          </a:p>
        </p:txBody>
      </p:sp>
      <p:sp>
        <p:nvSpPr>
          <p:cNvPr id="4" name="Slide Number Placeholder 3"/>
          <p:cNvSpPr>
            <a:spLocks noGrp="1"/>
          </p:cNvSpPr>
          <p:nvPr>
            <p:ph type="sldNum" sz="quarter" idx="5"/>
          </p:nvPr>
        </p:nvSpPr>
        <p:spPr/>
        <p:txBody>
          <a:bodyPr/>
          <a:lstStyle/>
          <a:p>
            <a:fld id="{4428728E-E154-4C68-8274-8B7B69A25AE8}" type="slidenum">
              <a:rPr lang="en-US" smtClean="0"/>
              <a:t>34</a:t>
            </a:fld>
            <a:endParaRPr lang="en-US" dirty="0"/>
          </a:p>
        </p:txBody>
      </p:sp>
    </p:spTree>
    <p:extLst>
      <p:ext uri="{BB962C8B-B14F-4D97-AF65-F5344CB8AC3E}">
        <p14:creationId xmlns:p14="http://schemas.microsoft.com/office/powerpoint/2010/main" val="28608759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i="0" dirty="0">
                <a:solidFill>
                  <a:srgbClr val="171717"/>
                </a:solidFill>
                <a:effectLst/>
                <a:latin typeface="Segoe UI" panose="020B0502040204020203" pitchFamily="34" charset="0"/>
              </a:rPr>
              <a:t>By using Data Analysis Expressions (DAX), you can add three types of calculations to your data model:</a:t>
            </a:r>
          </a:p>
          <a:p>
            <a:endParaRPr lang="en-NZ" b="0" i="0" dirty="0">
              <a:solidFill>
                <a:srgbClr val="171717"/>
              </a:solidFill>
              <a:effectLst/>
              <a:latin typeface="Segoe UI" panose="020B0502040204020203" pitchFamily="34" charset="0"/>
            </a:endParaRPr>
          </a:p>
          <a:p>
            <a:r>
              <a:rPr lang="en-NZ" b="0" i="1" dirty="0">
                <a:solidFill>
                  <a:srgbClr val="171717"/>
                </a:solidFill>
                <a:effectLst/>
                <a:latin typeface="Segoe UI" panose="020B0502040204020203" pitchFamily="34" charset="0"/>
              </a:rPr>
              <a:t>NOTE:</a:t>
            </a:r>
          </a:p>
          <a:p>
            <a:r>
              <a:rPr lang="en-NZ" b="0" i="0" dirty="0">
                <a:solidFill>
                  <a:srgbClr val="171717"/>
                </a:solidFill>
                <a:effectLst/>
                <a:latin typeface="Segoe UI" panose="020B0502040204020203" pitchFamily="34" charset="0"/>
              </a:rPr>
              <a:t>DAX can also be used to define row-level security (RLS) rules, which are expressions that enforce filters over model tables.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However, rules aren't considered to be model calculations so they're out of scope for this module. For more information, see </a:t>
            </a:r>
            <a:r>
              <a:rPr lang="en-NZ" b="1" i="0" u="none" strike="noStrike" dirty="0">
                <a:effectLst/>
                <a:latin typeface="Segoe UI" panose="020B0502040204020203" pitchFamily="34" charset="0"/>
                <a:hlinkClick r:id="rId3"/>
              </a:rPr>
              <a:t>Row-level security (RLS) with Power BI </a:t>
            </a:r>
            <a:r>
              <a:rPr lang="en-NZ" b="0" i="0" dirty="0">
                <a:solidFill>
                  <a:srgbClr val="171717"/>
                </a:solidFill>
                <a:effectLst/>
                <a:latin typeface="Segoe UI" panose="020B0502040204020203" pitchFamily="34" charset="0"/>
              </a:rPr>
              <a:t>.</a:t>
            </a:r>
            <a:endParaRPr lang="en-US" dirty="0"/>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35</a:t>
            </a:fld>
            <a:endParaRPr lang="en-US" dirty="0"/>
          </a:p>
        </p:txBody>
      </p:sp>
    </p:spTree>
    <p:extLst>
      <p:ext uri="{BB962C8B-B14F-4D97-AF65-F5344CB8AC3E}">
        <p14:creationId xmlns:p14="http://schemas.microsoft.com/office/powerpoint/2010/main" val="6938577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i="0" dirty="0">
                <a:solidFill>
                  <a:srgbClr val="171717"/>
                </a:solidFill>
                <a:effectLst/>
                <a:latin typeface="Segoe UI" panose="020B0502040204020203" pitchFamily="34" charset="0"/>
              </a:rPr>
              <a:t>You can write a DAX formula to add a calculated table to your model.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The formula can </a:t>
            </a:r>
          </a:p>
          <a:p>
            <a:pPr lvl="1"/>
            <a:r>
              <a:rPr lang="en-NZ" b="0" i="0" dirty="0">
                <a:solidFill>
                  <a:srgbClr val="171717"/>
                </a:solidFill>
                <a:effectLst/>
                <a:latin typeface="Segoe UI" panose="020B0502040204020203" pitchFamily="34" charset="0"/>
              </a:rPr>
              <a:t>duplicate or transform </a:t>
            </a:r>
            <a:r>
              <a:rPr lang="en-NZ" b="0" i="1" dirty="0">
                <a:solidFill>
                  <a:srgbClr val="171717"/>
                </a:solidFill>
                <a:effectLst/>
                <a:latin typeface="Segoe UI" panose="020B0502040204020203" pitchFamily="34" charset="0"/>
              </a:rPr>
              <a:t>existing model data</a:t>
            </a:r>
            <a:r>
              <a:rPr lang="en-NZ" b="0" i="0" dirty="0">
                <a:solidFill>
                  <a:srgbClr val="171717"/>
                </a:solidFill>
                <a:effectLst/>
                <a:latin typeface="Segoe UI" panose="020B0502040204020203" pitchFamily="34" charset="0"/>
              </a:rPr>
              <a:t>, or </a:t>
            </a:r>
          </a:p>
          <a:p>
            <a:pPr lvl="1"/>
            <a:r>
              <a:rPr lang="en-NZ" b="0" i="0" dirty="0">
                <a:solidFill>
                  <a:srgbClr val="171717"/>
                </a:solidFill>
                <a:effectLst/>
                <a:latin typeface="Segoe UI" panose="020B0502040204020203" pitchFamily="34" charset="0"/>
              </a:rPr>
              <a:t>create a series of data, to produce a new table. </a:t>
            </a:r>
          </a:p>
          <a:p>
            <a:pPr lvl="1"/>
            <a:endParaRPr lang="en-NZ" b="0" i="0" dirty="0">
              <a:solidFill>
                <a:srgbClr val="171717"/>
              </a:solidFill>
              <a:effectLst/>
              <a:latin typeface="Segoe UI" panose="020B0502040204020203" pitchFamily="34" charset="0"/>
            </a:endParaRPr>
          </a:p>
          <a:p>
            <a:pPr lvl="0"/>
            <a:r>
              <a:rPr lang="en-NZ" b="0" i="0" dirty="0">
                <a:solidFill>
                  <a:srgbClr val="171717"/>
                </a:solidFill>
                <a:effectLst/>
                <a:latin typeface="Segoe UI" panose="020B0502040204020203" pitchFamily="34" charset="0"/>
              </a:rPr>
              <a:t>Calculated table data is always imported into your model, so it increases the model storage size and can prolong data refresh durations.</a:t>
            </a:r>
          </a:p>
          <a:p>
            <a:pPr lvl="0"/>
            <a:endParaRPr lang="en-NZ" b="0" i="0" dirty="0">
              <a:solidFill>
                <a:srgbClr val="171717"/>
              </a:solidFill>
              <a:effectLst/>
              <a:latin typeface="Segoe UI" panose="020B0502040204020203" pitchFamily="34" charset="0"/>
            </a:endParaRPr>
          </a:p>
          <a:p>
            <a:pPr lvl="0"/>
            <a:r>
              <a:rPr lang="en-NZ" b="0" i="1" dirty="0">
                <a:solidFill>
                  <a:srgbClr val="171717"/>
                </a:solidFill>
                <a:effectLst/>
                <a:highlight>
                  <a:srgbClr val="FFFF00"/>
                </a:highlight>
                <a:latin typeface="Segoe UI" panose="020B0502040204020203" pitchFamily="34" charset="0"/>
              </a:rPr>
              <a:t>A calculated table can't connect to external data; you need </a:t>
            </a:r>
            <a:r>
              <a:rPr lang="en-NZ" b="0" i="1" dirty="0">
                <a:solidFill>
                  <a:srgbClr val="171717"/>
                </a:solidFill>
                <a:effectLst/>
                <a:latin typeface="Segoe UI" panose="020B0502040204020203" pitchFamily="34" charset="0"/>
              </a:rPr>
              <a:t>to use Power Query to accomplish that </a:t>
            </a:r>
            <a:r>
              <a:rPr lang="en-NZ" b="0" i="1" dirty="0">
                <a:solidFill>
                  <a:srgbClr val="171717"/>
                </a:solidFill>
                <a:effectLst/>
                <a:highlight>
                  <a:srgbClr val="FFFF00"/>
                </a:highlight>
                <a:latin typeface="Segoe UI" panose="020B0502040204020203" pitchFamily="34" charset="0"/>
              </a:rPr>
              <a:t>task.</a:t>
            </a:r>
            <a:endParaRPr lang="en-US" i="1" dirty="0">
              <a:highlight>
                <a:srgbClr val="FFFF00"/>
              </a:highlight>
            </a:endParaRP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36</a:t>
            </a:fld>
            <a:endParaRPr lang="en-US" dirty="0"/>
          </a:p>
        </p:txBody>
      </p:sp>
    </p:spTree>
    <p:extLst>
      <p:ext uri="{BB962C8B-B14F-4D97-AF65-F5344CB8AC3E}">
        <p14:creationId xmlns:p14="http://schemas.microsoft.com/office/powerpoint/2010/main" val="24575129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i="0" dirty="0">
                <a:solidFill>
                  <a:srgbClr val="171717"/>
                </a:solidFill>
                <a:effectLst/>
                <a:latin typeface="Segoe UI" panose="020B0502040204020203" pitchFamily="34" charset="0"/>
              </a:rPr>
              <a:t>Date tables are required to apply special time filters known as </a:t>
            </a:r>
            <a:r>
              <a:rPr lang="en-NZ" b="0" i="1" dirty="0">
                <a:solidFill>
                  <a:srgbClr val="171717"/>
                </a:solidFill>
                <a:effectLst/>
                <a:latin typeface="Segoe UI" panose="020B0502040204020203" pitchFamily="34" charset="0"/>
              </a:rPr>
              <a:t>time intelligence</a:t>
            </a:r>
            <a:r>
              <a:rPr lang="en-NZ" b="0" i="0" dirty="0">
                <a:solidFill>
                  <a:srgbClr val="171717"/>
                </a:solidFill>
                <a:effectLst/>
                <a:latin typeface="Segoe UI" panose="020B0502040204020203" pitchFamily="34" charset="0"/>
              </a:rPr>
              <a:t>.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A family of DAX functions, known as time-intelligence functions, only work correctly when a date table is set up.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When your source data doesn't include a date table, you can create one as calculated tables by using the </a:t>
            </a:r>
            <a:r>
              <a:rPr lang="en-NZ" b="0" i="0" u="none" strike="noStrike" dirty="0">
                <a:effectLst/>
                <a:latin typeface="Segoe UI" panose="020B0502040204020203" pitchFamily="34" charset="0"/>
                <a:hlinkClick r:id="rId3"/>
              </a:rPr>
              <a:t>CALENDAR </a:t>
            </a:r>
            <a:r>
              <a:rPr lang="en-NZ" b="0" i="0" dirty="0">
                <a:solidFill>
                  <a:srgbClr val="171717"/>
                </a:solidFill>
                <a:effectLst/>
                <a:latin typeface="Segoe UI" panose="020B0502040204020203" pitchFamily="34" charset="0"/>
              </a:rPr>
              <a:t> or </a:t>
            </a:r>
            <a:r>
              <a:rPr lang="en-NZ" b="0" i="0" u="none" strike="noStrike" dirty="0">
                <a:effectLst/>
                <a:latin typeface="Segoe UI" panose="020B0502040204020203" pitchFamily="34" charset="0"/>
                <a:hlinkClick r:id="rId4"/>
              </a:rPr>
              <a:t>CALENDARAUTO </a:t>
            </a:r>
            <a:r>
              <a:rPr lang="en-NZ" b="0" i="0" dirty="0">
                <a:solidFill>
                  <a:srgbClr val="171717"/>
                </a:solidFill>
                <a:effectLst/>
                <a:latin typeface="Segoe UI" panose="020B0502040204020203" pitchFamily="34" charset="0"/>
              </a:rPr>
              <a:t> DAX functions.</a:t>
            </a:r>
            <a:endParaRPr lang="en-US" i="1" dirty="0">
              <a:highlight>
                <a:srgbClr val="FFFF00"/>
              </a:highlight>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37</a:t>
            </a:fld>
            <a:endParaRPr lang="en-US" dirty="0"/>
          </a:p>
        </p:txBody>
      </p:sp>
    </p:spTree>
    <p:extLst>
      <p:ext uri="{BB962C8B-B14F-4D97-AF65-F5344CB8AC3E}">
        <p14:creationId xmlns:p14="http://schemas.microsoft.com/office/powerpoint/2010/main" val="30514793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i="0" dirty="0">
                <a:solidFill>
                  <a:srgbClr val="171717"/>
                </a:solidFill>
                <a:effectLst/>
                <a:latin typeface="Segoe UI" panose="020B0502040204020203" pitchFamily="34" charset="0"/>
              </a:rPr>
              <a:t>When two model tables have multiple relationships, it could be because your model has a role-playing dimension.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For example, if you have a table named </a:t>
            </a:r>
            <a:r>
              <a:rPr lang="en-NZ" b="1" i="0" dirty="0">
                <a:solidFill>
                  <a:srgbClr val="171717"/>
                </a:solidFill>
                <a:effectLst/>
                <a:latin typeface="Segoe UI" panose="020B0502040204020203" pitchFamily="34" charset="0"/>
              </a:rPr>
              <a:t>Sales</a:t>
            </a:r>
            <a:r>
              <a:rPr lang="en-NZ" b="0" i="0" dirty="0">
                <a:solidFill>
                  <a:srgbClr val="171717"/>
                </a:solidFill>
                <a:effectLst/>
                <a:latin typeface="Segoe UI" panose="020B0502040204020203" pitchFamily="34" charset="0"/>
              </a:rPr>
              <a:t> that includes two date columns, </a:t>
            </a:r>
          </a:p>
          <a:p>
            <a:pPr lvl="1"/>
            <a:r>
              <a:rPr lang="en-NZ" b="1" i="0" dirty="0">
                <a:solidFill>
                  <a:srgbClr val="171717"/>
                </a:solidFill>
                <a:effectLst/>
                <a:latin typeface="Segoe UI" panose="020B0502040204020203" pitchFamily="34" charset="0"/>
              </a:rPr>
              <a:t>OrderDateKey</a:t>
            </a:r>
            <a:r>
              <a:rPr lang="en-NZ" b="0" i="0" dirty="0">
                <a:solidFill>
                  <a:srgbClr val="171717"/>
                </a:solidFill>
                <a:effectLst/>
                <a:latin typeface="Segoe UI" panose="020B0502040204020203" pitchFamily="34" charset="0"/>
              </a:rPr>
              <a:t> and </a:t>
            </a:r>
          </a:p>
          <a:p>
            <a:pPr lvl="1"/>
            <a:r>
              <a:rPr lang="en-NZ" b="1" i="0" dirty="0">
                <a:solidFill>
                  <a:srgbClr val="171717"/>
                </a:solidFill>
                <a:effectLst/>
                <a:latin typeface="Segoe UI" panose="020B0502040204020203" pitchFamily="34" charset="0"/>
              </a:rPr>
              <a:t>ShipDateKey</a:t>
            </a:r>
            <a:r>
              <a:rPr lang="en-NZ" b="0" i="0" dirty="0">
                <a:solidFill>
                  <a:srgbClr val="171717"/>
                </a:solidFill>
                <a:effectLst/>
                <a:latin typeface="Segoe UI" panose="020B0502040204020203" pitchFamily="34" charset="0"/>
              </a:rPr>
              <a:t>, </a:t>
            </a:r>
          </a:p>
          <a:p>
            <a:pPr lvl="1"/>
            <a:endParaRPr lang="en-NZ" b="0" i="0" dirty="0">
              <a:solidFill>
                <a:srgbClr val="171717"/>
              </a:solidFill>
              <a:effectLst/>
              <a:latin typeface="Segoe UI" panose="020B0502040204020203" pitchFamily="34" charset="0"/>
            </a:endParaRPr>
          </a:p>
          <a:p>
            <a:pPr lvl="0"/>
            <a:r>
              <a:rPr lang="en-NZ" b="0" i="0" dirty="0">
                <a:solidFill>
                  <a:srgbClr val="171717"/>
                </a:solidFill>
                <a:effectLst/>
                <a:latin typeface="Segoe UI" panose="020B0502040204020203" pitchFamily="34" charset="0"/>
              </a:rPr>
              <a:t>both columns are related to the </a:t>
            </a:r>
            <a:r>
              <a:rPr lang="en-NZ" b="1" i="0" dirty="0">
                <a:solidFill>
                  <a:srgbClr val="171717"/>
                </a:solidFill>
                <a:effectLst/>
                <a:latin typeface="Segoe UI" panose="020B0502040204020203" pitchFamily="34" charset="0"/>
              </a:rPr>
              <a:t>Date</a:t>
            </a:r>
            <a:r>
              <a:rPr lang="en-NZ" b="0" i="0" dirty="0">
                <a:solidFill>
                  <a:srgbClr val="171717"/>
                </a:solidFill>
                <a:effectLst/>
                <a:latin typeface="Segoe UI" panose="020B0502040204020203" pitchFamily="34" charset="0"/>
              </a:rPr>
              <a:t> column in the Date table. </a:t>
            </a:r>
          </a:p>
          <a:p>
            <a:pPr lvl="0"/>
            <a:endParaRPr lang="en-NZ" b="0" i="0" dirty="0">
              <a:solidFill>
                <a:srgbClr val="171717"/>
              </a:solidFill>
              <a:effectLst/>
              <a:latin typeface="Segoe UI" panose="020B0502040204020203" pitchFamily="34" charset="0"/>
            </a:endParaRPr>
          </a:p>
          <a:p>
            <a:pPr lvl="0"/>
            <a:r>
              <a:rPr lang="en-NZ" b="0" i="0" dirty="0">
                <a:solidFill>
                  <a:srgbClr val="171717"/>
                </a:solidFill>
                <a:effectLst/>
                <a:latin typeface="Segoe UI" panose="020B0502040204020203" pitchFamily="34" charset="0"/>
              </a:rPr>
              <a:t>In this case, the Date table is described as a role-playing dimension because it could play the role of </a:t>
            </a:r>
            <a:r>
              <a:rPr lang="en-NZ" b="0" i="1" dirty="0">
                <a:solidFill>
                  <a:srgbClr val="171717"/>
                </a:solidFill>
                <a:effectLst/>
                <a:latin typeface="Segoe UI" panose="020B0502040204020203" pitchFamily="34" charset="0"/>
              </a:rPr>
              <a:t>order date</a:t>
            </a:r>
            <a:r>
              <a:rPr lang="en-NZ" b="0" i="0" dirty="0">
                <a:solidFill>
                  <a:srgbClr val="171717"/>
                </a:solidFill>
                <a:effectLst/>
                <a:latin typeface="Segoe UI" panose="020B0502040204020203" pitchFamily="34" charset="0"/>
              </a:rPr>
              <a:t> or </a:t>
            </a:r>
            <a:r>
              <a:rPr lang="en-NZ" b="0" i="1" dirty="0">
                <a:solidFill>
                  <a:srgbClr val="171717"/>
                </a:solidFill>
                <a:effectLst/>
                <a:latin typeface="Segoe UI" panose="020B0502040204020203" pitchFamily="34" charset="0"/>
              </a:rPr>
              <a:t>ship date</a:t>
            </a:r>
            <a:r>
              <a:rPr lang="en-NZ" b="0" i="0" dirty="0">
                <a:solidFill>
                  <a:srgbClr val="171717"/>
                </a:solidFill>
                <a:effectLst/>
                <a:latin typeface="Segoe UI" panose="020B0502040204020203" pitchFamily="34" charset="0"/>
              </a:rPr>
              <a:t>.</a:t>
            </a:r>
          </a:p>
          <a:p>
            <a:pPr lvl="0"/>
            <a:endParaRPr lang="en-NZ" b="0" i="0" dirty="0">
              <a:solidFill>
                <a:srgbClr val="171717"/>
              </a:solidFill>
              <a:effectLst/>
              <a:highlight>
                <a:srgbClr val="FFFF00"/>
              </a:highlight>
              <a:latin typeface="Segoe UI" panose="020B0502040204020203" pitchFamily="34" charset="0"/>
            </a:endParaRPr>
          </a:p>
          <a:p>
            <a:pPr lvl="0"/>
            <a:endParaRPr lang="en-NZ" b="0" i="0" dirty="0">
              <a:solidFill>
                <a:srgbClr val="171717"/>
              </a:solidFill>
              <a:effectLst/>
              <a:highlight>
                <a:srgbClr val="FFFF00"/>
              </a:highlight>
              <a:latin typeface="Segoe UI" panose="020B0502040204020203" pitchFamily="34" charset="0"/>
            </a:endParaRPr>
          </a:p>
          <a:p>
            <a:pPr algn="l"/>
            <a:r>
              <a:rPr lang="en-NZ" b="0" i="0" dirty="0">
                <a:solidFill>
                  <a:srgbClr val="171717"/>
                </a:solidFill>
                <a:effectLst/>
                <a:latin typeface="Segoe UI" panose="020B0502040204020203" pitchFamily="34" charset="0"/>
              </a:rPr>
              <a:t>Microsoft Power BI models only allow one active relationship between tables, which in the model diagram is indicated as a solid line.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active relationship is used by default to propagate filters, which in this case would be from the Date table to the </a:t>
            </a:r>
            <a:r>
              <a:rPr lang="en-NZ" b="1" i="0" dirty="0">
                <a:solidFill>
                  <a:srgbClr val="171717"/>
                </a:solidFill>
                <a:effectLst/>
                <a:latin typeface="Segoe UI" panose="020B0502040204020203" pitchFamily="34" charset="0"/>
              </a:rPr>
              <a:t>OrderDateKey</a:t>
            </a:r>
            <a:r>
              <a:rPr lang="en-NZ" b="0" i="0" dirty="0">
                <a:solidFill>
                  <a:srgbClr val="171717"/>
                </a:solidFill>
                <a:effectLst/>
                <a:latin typeface="Segoe UI" panose="020B0502040204020203" pitchFamily="34" charset="0"/>
              </a:rPr>
              <a:t> column in the Sales table.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Any remaining relationships between the two tables are inactive.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In a model diagram, the relationships are represented as dashed lines. Inactive relationships are only used when they're expressly requested in a calculated formula by using the </a:t>
            </a:r>
            <a:r>
              <a:rPr lang="en-NZ" b="0" i="0" u="none" strike="noStrike" dirty="0">
                <a:solidFill>
                  <a:srgbClr val="171717"/>
                </a:solidFill>
                <a:effectLst/>
                <a:latin typeface="Segoe UI" panose="020B0502040204020203" pitchFamily="34" charset="0"/>
                <a:hlinkClick r:id="rId3"/>
              </a:rPr>
              <a:t>USERELATIONSHIP </a:t>
            </a:r>
            <a:r>
              <a:rPr lang="en-NZ" b="0" i="0" dirty="0">
                <a:solidFill>
                  <a:srgbClr val="171717"/>
                </a:solidFill>
                <a:effectLst/>
                <a:latin typeface="Segoe UI" panose="020B0502040204020203" pitchFamily="34" charset="0"/>
              </a:rPr>
              <a:t> DAX function.</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Perhaps a better model design could have two date tables, each with an active relationship to the Sales table.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Thus, report users can filter by order date or ship date, or both at the same time. A calculated table can duplicate the Date table data to create the Ship Date table.</a:t>
            </a:r>
          </a:p>
          <a:p>
            <a:pPr lvl="0"/>
            <a:endParaRPr lang="en-US" i="1" dirty="0">
              <a:highlight>
                <a:srgbClr val="FFFF00"/>
              </a:highlight>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38</a:t>
            </a:fld>
            <a:endParaRPr lang="en-US" dirty="0"/>
          </a:p>
        </p:txBody>
      </p:sp>
    </p:spTree>
    <p:extLst>
      <p:ext uri="{BB962C8B-B14F-4D97-AF65-F5344CB8AC3E}">
        <p14:creationId xmlns:p14="http://schemas.microsoft.com/office/powerpoint/2010/main" val="12354466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Power BI Desktop supports a feature called </a:t>
            </a:r>
            <a:r>
              <a:rPr lang="en-NZ" b="0" i="0" u="none" strike="noStrike" dirty="0">
                <a:solidFill>
                  <a:srgbClr val="171717"/>
                </a:solidFill>
                <a:effectLst/>
                <a:latin typeface="Segoe UI" panose="020B0502040204020203" pitchFamily="34" charset="0"/>
                <a:hlinkClick r:id="rId3"/>
              </a:rPr>
              <a:t>What-if parameters </a:t>
            </a:r>
            <a:r>
              <a:rPr lang="en-NZ" b="0" i="0" dirty="0">
                <a:solidFill>
                  <a:srgbClr val="171717"/>
                </a:solidFill>
                <a:effectLst/>
                <a:latin typeface="Segoe UI" panose="020B0502040204020203" pitchFamily="34" charset="0"/>
              </a:rPr>
              <a:t>.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When you create a </a:t>
            </a:r>
            <a:r>
              <a:rPr lang="en-NZ" b="1" i="0" dirty="0">
                <a:solidFill>
                  <a:srgbClr val="171717"/>
                </a:solidFill>
                <a:effectLst/>
                <a:latin typeface="Segoe UI" panose="020B0502040204020203" pitchFamily="34" charset="0"/>
              </a:rPr>
              <a:t>what-if</a:t>
            </a:r>
            <a:r>
              <a:rPr lang="en-NZ" b="0" i="0" dirty="0">
                <a:solidFill>
                  <a:srgbClr val="171717"/>
                </a:solidFill>
                <a:effectLst/>
                <a:latin typeface="Segoe UI" panose="020B0502040204020203" pitchFamily="34" charset="0"/>
              </a:rPr>
              <a:t> parameter, a calculated table is automatically added to your model.</a:t>
            </a:r>
          </a:p>
          <a:p>
            <a:pPr algn="l"/>
            <a:endParaRPr lang="en-NZ" b="1" i="0" dirty="0">
              <a:solidFill>
                <a:srgbClr val="171717"/>
              </a:solidFill>
              <a:effectLst/>
              <a:latin typeface="Segoe UI" panose="020B0502040204020203" pitchFamily="34" charset="0"/>
            </a:endParaRPr>
          </a:p>
          <a:p>
            <a:pPr algn="l"/>
            <a:r>
              <a:rPr lang="en-NZ" b="1" i="0" dirty="0">
                <a:solidFill>
                  <a:srgbClr val="171717"/>
                </a:solidFill>
                <a:effectLst/>
                <a:latin typeface="Segoe UI" panose="020B0502040204020203" pitchFamily="34" charset="0"/>
              </a:rPr>
              <a:t>What-if</a:t>
            </a:r>
            <a:r>
              <a:rPr lang="en-NZ" b="0" i="0" dirty="0">
                <a:solidFill>
                  <a:srgbClr val="171717"/>
                </a:solidFill>
                <a:effectLst/>
                <a:latin typeface="Segoe UI" panose="020B0502040204020203" pitchFamily="34" charset="0"/>
              </a:rPr>
              <a:t> parameters allow report users to select or filter by values that are stored in the calculated table.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Measure formulas can use selected value(s) in a meaningful way.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For example, a </a:t>
            </a:r>
            <a:r>
              <a:rPr lang="en-NZ" b="1" i="0" dirty="0">
                <a:solidFill>
                  <a:srgbClr val="171717"/>
                </a:solidFill>
                <a:effectLst/>
                <a:latin typeface="Segoe UI" panose="020B0502040204020203" pitchFamily="34" charset="0"/>
              </a:rPr>
              <a:t>what-if</a:t>
            </a:r>
            <a:r>
              <a:rPr lang="en-NZ" b="0" i="0" dirty="0">
                <a:solidFill>
                  <a:srgbClr val="171717"/>
                </a:solidFill>
                <a:effectLst/>
                <a:latin typeface="Segoe UI" panose="020B0502040204020203" pitchFamily="34" charset="0"/>
              </a:rPr>
              <a:t> parameter could allow the report user to select a hypothetical currency exchange rate, and a measure could divide revenue values (in a local currency) by the selected rate.</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Notably, what-if calculated tables aren't related to other model tables because they're not used to propagate filters. For this reason, they're sometimes called </a:t>
            </a:r>
            <a:r>
              <a:rPr lang="en-NZ" b="0" i="1" dirty="0">
                <a:solidFill>
                  <a:srgbClr val="171717"/>
                </a:solidFill>
                <a:effectLst/>
                <a:latin typeface="Segoe UI" panose="020B0502040204020203" pitchFamily="34" charset="0"/>
              </a:rPr>
              <a:t>disconnected tables</a:t>
            </a:r>
            <a:r>
              <a:rPr lang="en-NZ" b="0" i="0" dirty="0">
                <a:solidFill>
                  <a:srgbClr val="171717"/>
                </a:solidFill>
                <a:effectLst/>
                <a:latin typeface="Segoe UI" panose="020B0502040204020203" pitchFamily="34" charset="0"/>
              </a:rPr>
              <a:t>.</a:t>
            </a:r>
          </a:p>
        </p:txBody>
      </p:sp>
      <p:sp>
        <p:nvSpPr>
          <p:cNvPr id="4" name="Slide Number Placeholder 3"/>
          <p:cNvSpPr>
            <a:spLocks noGrp="1"/>
          </p:cNvSpPr>
          <p:nvPr>
            <p:ph type="sldNum" sz="quarter" idx="5"/>
          </p:nvPr>
        </p:nvSpPr>
        <p:spPr/>
        <p:txBody>
          <a:bodyPr/>
          <a:lstStyle/>
          <a:p>
            <a:fld id="{4428728E-E154-4C68-8274-8B7B69A25AE8}" type="slidenum">
              <a:rPr lang="en-US" smtClean="0"/>
              <a:t>39</a:t>
            </a:fld>
            <a:endParaRPr lang="en-US" dirty="0"/>
          </a:p>
        </p:txBody>
      </p:sp>
    </p:spTree>
    <p:extLst>
      <p:ext uri="{BB962C8B-B14F-4D97-AF65-F5344CB8AC3E}">
        <p14:creationId xmlns:p14="http://schemas.microsoft.com/office/powerpoint/2010/main" val="37983814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You can write a DAX formula to add a calculated column to any table in your model.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formula is evaluated for each table row and it returns a single value.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When added to an Import storage mode table, the formula is evaluated when the data model is refreshed and it increases the storage size of your model.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When added to a DirectQuery storage mode table, the formula is evaluated by the underlying source database when the table is queried.</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In the </a:t>
            </a:r>
            <a:r>
              <a:rPr lang="en-NZ" b="1" i="0" dirty="0">
                <a:solidFill>
                  <a:srgbClr val="171717"/>
                </a:solidFill>
                <a:effectLst/>
                <a:latin typeface="Segoe UI" panose="020B0502040204020203" pitchFamily="34" charset="0"/>
              </a:rPr>
              <a:t>Fields</a:t>
            </a:r>
            <a:r>
              <a:rPr lang="en-NZ" b="0" i="0" dirty="0">
                <a:solidFill>
                  <a:srgbClr val="171717"/>
                </a:solidFill>
                <a:effectLst/>
                <a:latin typeface="Segoe UI" panose="020B0502040204020203" pitchFamily="34" charset="0"/>
              </a:rPr>
              <a:t> pane, calculated columns are enhanced with a special icon.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following example shows a single calculated column in the Customer table called </a:t>
            </a:r>
            <a:r>
              <a:rPr lang="en-NZ" b="1" i="0" dirty="0">
                <a:solidFill>
                  <a:srgbClr val="171717"/>
                </a:solidFill>
                <a:effectLst/>
                <a:latin typeface="Segoe UI" panose="020B0502040204020203" pitchFamily="34" charset="0"/>
              </a:rPr>
              <a:t>Age</a:t>
            </a:r>
            <a:r>
              <a:rPr lang="en-NZ" b="0" i="0" dirty="0">
                <a:solidFill>
                  <a:srgbClr val="171717"/>
                </a:solidFill>
                <a:effectLst/>
                <a:latin typeface="Segoe UI" panose="020B0502040204020203" pitchFamily="34" charset="0"/>
              </a:rPr>
              <a:t>.</a:t>
            </a: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40</a:t>
            </a:fld>
            <a:endParaRPr lang="en-US" dirty="0"/>
          </a:p>
        </p:txBody>
      </p:sp>
    </p:spTree>
    <p:extLst>
      <p:ext uri="{BB962C8B-B14F-4D97-AF65-F5344CB8AC3E}">
        <p14:creationId xmlns:p14="http://schemas.microsoft.com/office/powerpoint/2010/main" val="2317466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You can write a DAX formula to add a measure to any table in your model.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formula is concerned with achieving summarization over model data.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Similar to a calculated column, the formula must return a single value.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Unlike calculated columns, which are evaluated at data refresh time, measures are evaluated at query time and their results are never stored in the model.</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In the </a:t>
            </a:r>
            <a:r>
              <a:rPr lang="en-NZ" b="1" i="0" dirty="0">
                <a:solidFill>
                  <a:srgbClr val="171717"/>
                </a:solidFill>
                <a:effectLst/>
                <a:latin typeface="Segoe UI" panose="020B0502040204020203" pitchFamily="34" charset="0"/>
              </a:rPr>
              <a:t>Fields</a:t>
            </a:r>
            <a:r>
              <a:rPr lang="en-NZ" b="0" i="0" dirty="0">
                <a:solidFill>
                  <a:srgbClr val="171717"/>
                </a:solidFill>
                <a:effectLst/>
                <a:latin typeface="Segoe UI" panose="020B0502040204020203" pitchFamily="34" charset="0"/>
              </a:rPr>
              <a:t> pane, measures are shown with the calculator icon. The following example shows three measures in the Sales table: </a:t>
            </a:r>
            <a:r>
              <a:rPr lang="en-NZ" b="1" i="0" dirty="0">
                <a:solidFill>
                  <a:srgbClr val="171717"/>
                </a:solidFill>
                <a:effectLst/>
                <a:latin typeface="Segoe UI" panose="020B0502040204020203" pitchFamily="34" charset="0"/>
              </a:rPr>
              <a:t>Cost</a:t>
            </a:r>
            <a:r>
              <a:rPr lang="en-NZ" b="0" i="0" dirty="0">
                <a:solidFill>
                  <a:srgbClr val="171717"/>
                </a:solidFill>
                <a:effectLst/>
                <a:latin typeface="Segoe UI" panose="020B0502040204020203" pitchFamily="34" charset="0"/>
              </a:rPr>
              <a:t>, </a:t>
            </a:r>
            <a:r>
              <a:rPr lang="en-NZ" b="1" i="0" dirty="0">
                <a:solidFill>
                  <a:srgbClr val="171717"/>
                </a:solidFill>
                <a:effectLst/>
                <a:latin typeface="Segoe UI" panose="020B0502040204020203" pitchFamily="34" charset="0"/>
              </a:rPr>
              <a:t>Profit</a:t>
            </a:r>
            <a:r>
              <a:rPr lang="en-NZ" b="0" i="0" dirty="0">
                <a:solidFill>
                  <a:srgbClr val="171717"/>
                </a:solidFill>
                <a:effectLst/>
                <a:latin typeface="Segoe UI" panose="020B0502040204020203" pitchFamily="34" charset="0"/>
              </a:rPr>
              <a:t>, and </a:t>
            </a:r>
            <a:r>
              <a:rPr lang="en-NZ" b="1" i="0" dirty="0">
                <a:solidFill>
                  <a:srgbClr val="171717"/>
                </a:solidFill>
                <a:effectLst/>
                <a:latin typeface="Segoe UI" panose="020B0502040204020203" pitchFamily="34" charset="0"/>
              </a:rPr>
              <a:t>Revenue</a:t>
            </a:r>
            <a:r>
              <a:rPr lang="en-NZ" b="0" i="0" dirty="0">
                <a:solidFill>
                  <a:srgbClr val="171717"/>
                </a:solidFill>
                <a:effectLst/>
                <a:latin typeface="Segoe UI" panose="020B0502040204020203" pitchFamily="34" charset="0"/>
              </a:rPr>
              <a:t>.</a:t>
            </a: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41</a:t>
            </a:fld>
            <a:endParaRPr lang="en-US" dirty="0"/>
          </a:p>
        </p:txBody>
      </p:sp>
    </p:spTree>
    <p:extLst>
      <p:ext uri="{BB962C8B-B14F-4D97-AF65-F5344CB8AC3E}">
        <p14:creationId xmlns:p14="http://schemas.microsoft.com/office/powerpoint/2010/main" val="20387916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Each model calculation type, calculated table, calculated column, or measure is defined by its name, followed by the equals symbol (=), which is then followed by a </a:t>
            </a:r>
            <a:r>
              <a:rPr lang="en-NZ" b="1" i="0" dirty="0">
                <a:solidFill>
                  <a:srgbClr val="171717"/>
                </a:solidFill>
                <a:effectLst/>
                <a:latin typeface="Segoe UI" panose="020B0502040204020203" pitchFamily="34" charset="0"/>
              </a:rPr>
              <a:t>DAX formula</a:t>
            </a:r>
            <a:r>
              <a:rPr lang="en-NZ" b="0" i="0" dirty="0">
                <a:solidFill>
                  <a:srgbClr val="171717"/>
                </a:solidFill>
                <a:effectLst/>
                <a:latin typeface="Segoe UI" panose="020B0502040204020203" pitchFamily="34" charset="0"/>
              </a:rPr>
              <a:t>.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Use the following template to create a model calculation:</a:t>
            </a:r>
            <a:endParaRPr lang="en-US" dirty="0"/>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42</a:t>
            </a:fld>
            <a:endParaRPr lang="en-US" dirty="0"/>
          </a:p>
        </p:txBody>
      </p:sp>
    </p:spTree>
    <p:extLst>
      <p:ext uri="{BB962C8B-B14F-4D97-AF65-F5344CB8AC3E}">
        <p14:creationId xmlns:p14="http://schemas.microsoft.com/office/powerpoint/2010/main" val="4057145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A DAX formula consists of expressions that return a result.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result is either a table object or a scalar value.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Calculated table formulas must return a table object;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calculated column and measure formulas must return a scalar or single value.</a:t>
            </a:r>
          </a:p>
          <a:p>
            <a:pPr algn="l"/>
            <a:endParaRPr lang="en-NZ" b="0" i="0" dirty="0">
              <a:solidFill>
                <a:srgbClr val="171717"/>
              </a:solidFill>
              <a:effectLst/>
              <a:latin typeface="Segoe UI" panose="020B0502040204020203" pitchFamily="34" charset="0"/>
            </a:endParaRPr>
          </a:p>
          <a:p>
            <a:pPr algn="l"/>
            <a:r>
              <a:rPr lang="en-NZ" b="1" i="0" dirty="0">
                <a:solidFill>
                  <a:srgbClr val="171717"/>
                </a:solidFill>
                <a:effectLst/>
                <a:latin typeface="Segoe UI" panose="020B0502040204020203" pitchFamily="34" charset="0"/>
              </a:rPr>
              <a:t>TIP</a:t>
            </a:r>
          </a:p>
          <a:p>
            <a:pPr algn="l"/>
            <a:r>
              <a:rPr lang="en-NZ" b="0" i="0" dirty="0">
                <a:solidFill>
                  <a:srgbClr val="171717"/>
                </a:solidFill>
                <a:effectLst/>
                <a:latin typeface="Segoe UI" panose="020B0502040204020203" pitchFamily="34" charset="0"/>
              </a:rPr>
              <a:t>When entering DAX formulas in Power BI Desktop, you have the benefit of IntelliSense.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IntelliSense is a code-completion aid that lists functions and model resources.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When you select a DAX function, it also provides you with a definition and description.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We recommend that you use IntelliSense to help you quickly build accurate formulas.</a:t>
            </a:r>
            <a:endParaRPr lang="en-US" dirty="0"/>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43</a:t>
            </a:fld>
            <a:endParaRPr lang="en-US" dirty="0"/>
          </a:p>
        </p:txBody>
      </p:sp>
    </p:spTree>
    <p:extLst>
      <p:ext uri="{BB962C8B-B14F-4D97-AF65-F5344CB8AC3E}">
        <p14:creationId xmlns:p14="http://schemas.microsoft.com/office/powerpoint/2010/main" val="3373273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3</a:t>
            </a:fld>
            <a:endParaRPr lang="en-US" dirty="0"/>
          </a:p>
        </p:txBody>
      </p:sp>
    </p:spTree>
    <p:extLst>
      <p:ext uri="{BB962C8B-B14F-4D97-AF65-F5344CB8AC3E}">
        <p14:creationId xmlns:p14="http://schemas.microsoft.com/office/powerpoint/2010/main" val="5415876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Similar to Microsoft Excel, DAX is a functional language;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formulas rely on </a:t>
            </a:r>
            <a:r>
              <a:rPr lang="en-NZ" b="0" i="1" dirty="0">
                <a:solidFill>
                  <a:srgbClr val="171717"/>
                </a:solidFill>
                <a:effectLst/>
                <a:latin typeface="Segoe UI" panose="020B0502040204020203" pitchFamily="34" charset="0"/>
              </a:rPr>
              <a:t>DAX functions</a:t>
            </a:r>
            <a:r>
              <a:rPr lang="en-NZ" b="0" i="0" dirty="0">
                <a:solidFill>
                  <a:srgbClr val="171717"/>
                </a:solidFill>
                <a:effectLst/>
                <a:latin typeface="Segoe UI" panose="020B0502040204020203" pitchFamily="34" charset="0"/>
              </a:rPr>
              <a:t> to accomplish specific goals. Typically, functions have arguments that allow passing in variables.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Formulas can use many function calls and will often nest functions within other functions.</a:t>
            </a:r>
          </a:p>
          <a:p>
            <a:pPr algn="l"/>
            <a:endParaRPr lang="en-NZ" b="0" i="0" dirty="0">
              <a:solidFill>
                <a:srgbClr val="171717"/>
              </a:solidFill>
              <a:effectLst/>
              <a:latin typeface="Segoe UI" panose="020B0502040204020203" pitchFamily="34" charset="0"/>
            </a:endParaRP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In a formula, function names must be followed by parentheses. Within the parentheses, variables are passed in.</a:t>
            </a:r>
          </a:p>
          <a:p>
            <a:pPr algn="l"/>
            <a:endParaRPr lang="en-NZ" b="1" i="0" dirty="0">
              <a:solidFill>
                <a:srgbClr val="171717"/>
              </a:solidFill>
              <a:effectLst/>
              <a:latin typeface="Segoe UI" panose="020B0502040204020203" pitchFamily="34" charset="0"/>
            </a:endParaRPr>
          </a:p>
          <a:p>
            <a:pPr algn="l"/>
            <a:r>
              <a:rPr lang="en-NZ" b="1" i="0" dirty="0">
                <a:solidFill>
                  <a:srgbClr val="171717"/>
                </a:solidFill>
                <a:effectLst/>
                <a:latin typeface="Segoe UI" panose="020B0502040204020203" pitchFamily="34" charset="0"/>
              </a:rPr>
              <a:t>[Note]</a:t>
            </a:r>
          </a:p>
          <a:p>
            <a:pPr algn="l"/>
            <a:r>
              <a:rPr lang="en-NZ" b="0" i="0" dirty="0">
                <a:solidFill>
                  <a:srgbClr val="171717"/>
                </a:solidFill>
                <a:effectLst/>
                <a:latin typeface="Segoe UI" panose="020B0502040204020203" pitchFamily="34" charset="0"/>
              </a:rPr>
              <a:t>Some functions don't take arguments, or arguments might be optional.</a:t>
            </a:r>
          </a:p>
          <a:p>
            <a:pPr algn="l"/>
            <a:r>
              <a:rPr lang="en-NZ" b="0" i="0" dirty="0">
                <a:solidFill>
                  <a:srgbClr val="171717"/>
                </a:solidFill>
                <a:effectLst/>
                <a:latin typeface="Segoe UI" panose="020B0502040204020203" pitchFamily="34" charset="0"/>
              </a:rPr>
              <a:t>Working with DAX functions is described later in this module.</a:t>
            </a: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44</a:t>
            </a:fld>
            <a:endParaRPr lang="en-US" dirty="0"/>
          </a:p>
        </p:txBody>
      </p:sp>
    </p:spTree>
    <p:extLst>
      <p:ext uri="{BB962C8B-B14F-4D97-AF65-F5344CB8AC3E}">
        <p14:creationId xmlns:p14="http://schemas.microsoft.com/office/powerpoint/2010/main" val="2642251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Formulas also rely on </a:t>
            </a:r>
            <a:r>
              <a:rPr lang="en-NZ" b="0" i="1" dirty="0">
                <a:solidFill>
                  <a:srgbClr val="171717"/>
                </a:solidFill>
                <a:effectLst/>
                <a:latin typeface="Segoe UI" panose="020B0502040204020203" pitchFamily="34" charset="0"/>
              </a:rPr>
              <a:t>DAX operators</a:t>
            </a:r>
            <a:r>
              <a:rPr lang="en-NZ" b="0" i="0" dirty="0">
                <a:solidFill>
                  <a:srgbClr val="171717"/>
                </a:solidFill>
                <a:effectLst/>
                <a:latin typeface="Segoe UI" panose="020B0502040204020203" pitchFamily="34" charset="0"/>
              </a:rPr>
              <a:t>, which can perform arithmetic calculations, compare values, work with strings, or test conditions.</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DAX operators are described in more detail later in this module.</a:t>
            </a:r>
          </a:p>
        </p:txBody>
      </p:sp>
      <p:sp>
        <p:nvSpPr>
          <p:cNvPr id="4" name="Slide Number Placeholder 3"/>
          <p:cNvSpPr>
            <a:spLocks noGrp="1"/>
          </p:cNvSpPr>
          <p:nvPr>
            <p:ph type="sldNum" sz="quarter" idx="5"/>
          </p:nvPr>
        </p:nvSpPr>
        <p:spPr/>
        <p:txBody>
          <a:bodyPr/>
          <a:lstStyle/>
          <a:p>
            <a:fld id="{4428728E-E154-4C68-8274-8B7B69A25AE8}" type="slidenum">
              <a:rPr lang="en-US" smtClean="0"/>
              <a:t>45</a:t>
            </a:fld>
            <a:endParaRPr lang="en-US" dirty="0"/>
          </a:p>
        </p:txBody>
      </p:sp>
    </p:spTree>
    <p:extLst>
      <p:ext uri="{BB962C8B-B14F-4D97-AF65-F5344CB8AC3E}">
        <p14:creationId xmlns:p14="http://schemas.microsoft.com/office/powerpoint/2010/main" val="30834063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Formulas can only refer to three types of model objects: tables, columns, or measures.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A formula can't refer to a hierarchy or a hierarchy level. (Recall that a hierarchy level is based on a column, so your formula can refer to a hierarchy level's column.)</a:t>
            </a:r>
          </a:p>
        </p:txBody>
      </p:sp>
      <p:sp>
        <p:nvSpPr>
          <p:cNvPr id="4" name="Slide Number Placeholder 3"/>
          <p:cNvSpPr>
            <a:spLocks noGrp="1"/>
          </p:cNvSpPr>
          <p:nvPr>
            <p:ph type="sldNum" sz="quarter" idx="5"/>
          </p:nvPr>
        </p:nvSpPr>
        <p:spPr/>
        <p:txBody>
          <a:bodyPr/>
          <a:lstStyle/>
          <a:p>
            <a:fld id="{4428728E-E154-4C68-8274-8B7B69A25AE8}" type="slidenum">
              <a:rPr lang="en-US" smtClean="0"/>
              <a:t>46</a:t>
            </a:fld>
            <a:endParaRPr lang="en-US" dirty="0"/>
          </a:p>
        </p:txBody>
      </p:sp>
    </p:spTree>
    <p:extLst>
      <p:ext uri="{BB962C8B-B14F-4D97-AF65-F5344CB8AC3E}">
        <p14:creationId xmlns:p14="http://schemas.microsoft.com/office/powerpoint/2010/main" val="33906551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When you are referencing a table in a formula, officially, the table name is enclosed within single quotation marks.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In the following calculated table definition, notice that the Date table is enclosed within single quotation marks.</a:t>
            </a:r>
          </a:p>
          <a:p>
            <a:pPr algn="l"/>
            <a:endParaRPr lang="en-NZ" b="0" i="0" dirty="0">
              <a:solidFill>
                <a:srgbClr val="171717"/>
              </a:solidFill>
              <a:effectLst/>
              <a:latin typeface="Segoe UI" panose="020B0502040204020203" pitchFamily="34" charset="0"/>
            </a:endParaRP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However, single quotation marks can be omitted when both of the following conditions are true:</a:t>
            </a:r>
          </a:p>
          <a:p>
            <a:pPr algn="l">
              <a:buFont typeface="+mj-lt"/>
              <a:buAutoNum type="arabicPeriod"/>
            </a:pPr>
            <a:r>
              <a:rPr lang="en-NZ" b="0" i="0" dirty="0">
                <a:solidFill>
                  <a:srgbClr val="171717"/>
                </a:solidFill>
                <a:effectLst/>
                <a:latin typeface="Segoe UI" panose="020B0502040204020203" pitchFamily="34" charset="0"/>
              </a:rPr>
              <a:t>The table name does not include embedded spaces.</a:t>
            </a:r>
          </a:p>
          <a:p>
            <a:pPr algn="l">
              <a:buFont typeface="+mj-lt"/>
              <a:buAutoNum type="arabicPeriod"/>
            </a:pPr>
            <a:endParaRPr lang="en-NZ" b="0" i="0" dirty="0">
              <a:solidFill>
                <a:srgbClr val="171717"/>
              </a:solidFill>
              <a:effectLst/>
              <a:latin typeface="Segoe UI" panose="020B0502040204020203" pitchFamily="34" charset="0"/>
            </a:endParaRPr>
          </a:p>
          <a:p>
            <a:pPr algn="l">
              <a:buFont typeface="+mj-lt"/>
              <a:buAutoNum type="arabicPeriod"/>
            </a:pPr>
            <a:r>
              <a:rPr lang="en-NZ" b="0" i="0" dirty="0">
                <a:solidFill>
                  <a:srgbClr val="171717"/>
                </a:solidFill>
                <a:effectLst/>
                <a:latin typeface="Segoe UI" panose="020B0502040204020203" pitchFamily="34" charset="0"/>
              </a:rPr>
              <a:t>The table name is not a reserved word that is used by DAX. All DAX function names and operators are reserved words. </a:t>
            </a:r>
          </a:p>
          <a:p>
            <a:pPr algn="l">
              <a:buFont typeface="+mj-lt"/>
              <a:buNone/>
            </a:pPr>
            <a:endParaRPr lang="en-NZ" b="0" i="0" dirty="0">
              <a:solidFill>
                <a:srgbClr val="171717"/>
              </a:solidFill>
              <a:effectLst/>
              <a:latin typeface="Segoe UI" panose="020B0502040204020203" pitchFamily="34" charset="0"/>
            </a:endParaRPr>
          </a:p>
          <a:p>
            <a:pPr algn="l">
              <a:buFont typeface="+mj-lt"/>
              <a:buNone/>
            </a:pPr>
            <a:r>
              <a:rPr lang="en-NZ" b="0" i="1" dirty="0">
                <a:solidFill>
                  <a:srgbClr val="171717"/>
                </a:solidFill>
                <a:effectLst/>
                <a:latin typeface="Segoe UI" panose="020B0502040204020203" pitchFamily="34" charset="0"/>
              </a:rPr>
              <a:t>Date</a:t>
            </a:r>
            <a:r>
              <a:rPr lang="en-NZ" b="0" i="0" dirty="0">
                <a:solidFill>
                  <a:srgbClr val="171717"/>
                </a:solidFill>
                <a:effectLst/>
                <a:latin typeface="Segoe UI" panose="020B0502040204020203" pitchFamily="34" charset="0"/>
              </a:rPr>
              <a:t> is a DAX function name, which explains why, when you are referencing a table named Date, that it must be enclosed within single quotation marks.</a:t>
            </a:r>
          </a:p>
          <a:p>
            <a:pPr algn="l">
              <a:buFont typeface="+mj-lt"/>
              <a:buNone/>
            </a:pPr>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In the following calculated table definition [Airport], it's possible to omit the square brackets when referencing the Airport table:</a:t>
            </a:r>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47</a:t>
            </a:fld>
            <a:endParaRPr lang="en-US" dirty="0"/>
          </a:p>
        </p:txBody>
      </p:sp>
    </p:spTree>
    <p:extLst>
      <p:ext uri="{BB962C8B-B14F-4D97-AF65-F5344CB8AC3E}">
        <p14:creationId xmlns:p14="http://schemas.microsoft.com/office/powerpoint/2010/main" val="27904779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When you are referencing a column in a formula, the column name must be enclosed within square brackets.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Optionally, it can be preceded by its table name. For example, the following measure definition refers to the </a:t>
            </a:r>
            <a:r>
              <a:rPr lang="en-NZ" b="1" i="0" dirty="0">
                <a:solidFill>
                  <a:srgbClr val="171717"/>
                </a:solidFill>
                <a:effectLst/>
                <a:latin typeface="Segoe UI" panose="020B0502040204020203" pitchFamily="34" charset="0"/>
              </a:rPr>
              <a:t>Sales Amount</a:t>
            </a:r>
            <a:r>
              <a:rPr lang="en-NZ" b="0" i="0" dirty="0">
                <a:solidFill>
                  <a:srgbClr val="171717"/>
                </a:solidFill>
                <a:effectLst/>
                <a:latin typeface="Segoe UI" panose="020B0502040204020203" pitchFamily="34" charset="0"/>
              </a:rPr>
              <a:t> column.</a:t>
            </a:r>
          </a:p>
          <a:p>
            <a:pPr algn="l"/>
            <a:endParaRPr lang="en-NZ" b="0" i="0" dirty="0">
              <a:solidFill>
                <a:srgbClr val="171717"/>
              </a:solidFill>
              <a:effectLst/>
              <a:latin typeface="Segoe UI" panose="020B0502040204020203" pitchFamily="34" charset="0"/>
            </a:endParaRPr>
          </a:p>
          <a:p>
            <a:pPr algn="l"/>
            <a:r>
              <a:rPr lang="en-NZ" b="1" i="0" dirty="0">
                <a:solidFill>
                  <a:srgbClr val="171717"/>
                </a:solidFill>
                <a:effectLst/>
                <a:latin typeface="Segoe UI" panose="020B0502040204020203" pitchFamily="34" charset="0"/>
              </a:rPr>
              <a:t>[TIP]</a:t>
            </a:r>
          </a:p>
          <a:p>
            <a:pPr lvl="1" algn="l"/>
            <a:r>
              <a:rPr lang="en-NZ" b="0" i="0" dirty="0">
                <a:solidFill>
                  <a:srgbClr val="171717"/>
                </a:solidFill>
                <a:effectLst/>
                <a:latin typeface="Segoe UI" panose="020B0502040204020203" pitchFamily="34" charset="0"/>
              </a:rPr>
              <a:t>To improve the readability of your formulas, we recommend that you always precede a column reference with its table name.</a:t>
            </a:r>
          </a:p>
          <a:p>
            <a:pPr lvl="1" algn="l"/>
            <a:endParaRPr lang="en-NZ" b="0" i="0" dirty="0">
              <a:solidFill>
                <a:srgbClr val="171717"/>
              </a:solidFill>
              <a:effectLst/>
              <a:latin typeface="Segoe UI" panose="020B0502040204020203" pitchFamily="34" charset="0"/>
            </a:endParaRPr>
          </a:p>
          <a:p>
            <a:pPr lvl="1" algn="l"/>
            <a:r>
              <a:rPr lang="en-NZ" b="0" i="0" dirty="0">
                <a:solidFill>
                  <a:srgbClr val="171717"/>
                </a:solidFill>
                <a:effectLst/>
                <a:latin typeface="Segoe UI" panose="020B0502040204020203" pitchFamily="34" charset="0"/>
              </a:rPr>
              <a:t>This tip helps quickly clarify if an object reference refers to a measure or column</a:t>
            </a:r>
          </a:p>
          <a:p>
            <a:pPr algn="l"/>
            <a:endParaRPr lang="en-NZ" b="0" i="0" dirty="0">
              <a:solidFill>
                <a:srgbClr val="171717"/>
              </a:solidFill>
              <a:effectLst/>
              <a:latin typeface="Segoe UI" panose="020B0502040204020203" pitchFamily="34" charset="0"/>
            </a:endParaRP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Because column names are unique within a table but not necessarily unique within the model, you can disambiguate the column reference by preceding it with its table name.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This disambiguated column is known as a </a:t>
            </a:r>
            <a:r>
              <a:rPr lang="en-NZ" b="0" i="1" dirty="0">
                <a:solidFill>
                  <a:srgbClr val="171717"/>
                </a:solidFill>
                <a:effectLst/>
                <a:latin typeface="Segoe UI" panose="020B0502040204020203" pitchFamily="34" charset="0"/>
              </a:rPr>
              <a:t>fully qualified column</a:t>
            </a:r>
            <a:r>
              <a:rPr lang="en-NZ" b="0" i="0" dirty="0">
                <a:solidFill>
                  <a:srgbClr val="171717"/>
                </a:solidFill>
                <a:effectLst/>
                <a:latin typeface="Segoe UI" panose="020B0502040204020203" pitchFamily="34" charset="0"/>
              </a:rPr>
              <a:t>. Some DAX functions require passing in fully qualified columns </a:t>
            </a:r>
          </a:p>
        </p:txBody>
      </p:sp>
      <p:sp>
        <p:nvSpPr>
          <p:cNvPr id="4" name="Slide Number Placeholder 3"/>
          <p:cNvSpPr>
            <a:spLocks noGrp="1"/>
          </p:cNvSpPr>
          <p:nvPr>
            <p:ph type="sldNum" sz="quarter" idx="5"/>
          </p:nvPr>
        </p:nvSpPr>
        <p:spPr/>
        <p:txBody>
          <a:bodyPr/>
          <a:lstStyle/>
          <a:p>
            <a:fld id="{4428728E-E154-4C68-8274-8B7B69A25AE8}" type="slidenum">
              <a:rPr lang="en-US" smtClean="0"/>
              <a:t>48</a:t>
            </a:fld>
            <a:endParaRPr lang="en-US" dirty="0"/>
          </a:p>
        </p:txBody>
      </p:sp>
    </p:spTree>
    <p:extLst>
      <p:ext uri="{BB962C8B-B14F-4D97-AF65-F5344CB8AC3E}">
        <p14:creationId xmlns:p14="http://schemas.microsoft.com/office/powerpoint/2010/main" val="31356386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When you are referencing a measure in a formula, like column name references, the measure name must be enclosed within square brackets.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For example, the following measure definition refers to the </a:t>
            </a:r>
            <a:r>
              <a:rPr lang="en-NZ" b="1" i="0" dirty="0">
                <a:solidFill>
                  <a:srgbClr val="171717"/>
                </a:solidFill>
                <a:effectLst/>
                <a:latin typeface="Segoe UI" panose="020B0502040204020203" pitchFamily="34" charset="0"/>
              </a:rPr>
              <a:t>Revenue</a:t>
            </a:r>
            <a:r>
              <a:rPr lang="en-NZ" b="0" i="0" dirty="0">
                <a:solidFill>
                  <a:srgbClr val="171717"/>
                </a:solidFill>
                <a:effectLst/>
                <a:latin typeface="Segoe UI" panose="020B0502040204020203" pitchFamily="34" charset="0"/>
              </a:rPr>
              <a:t> and </a:t>
            </a:r>
            <a:r>
              <a:rPr lang="en-NZ" b="1" i="0" dirty="0">
                <a:solidFill>
                  <a:srgbClr val="171717"/>
                </a:solidFill>
                <a:effectLst/>
                <a:latin typeface="Segoe UI" panose="020B0502040204020203" pitchFamily="34" charset="0"/>
              </a:rPr>
              <a:t>Cost</a:t>
            </a:r>
            <a:r>
              <a:rPr lang="en-NZ" b="0" i="0" dirty="0">
                <a:solidFill>
                  <a:srgbClr val="171717"/>
                </a:solidFill>
                <a:effectLst/>
                <a:latin typeface="Segoe UI" panose="020B0502040204020203" pitchFamily="34" charset="0"/>
              </a:rPr>
              <a:t> measures.</a:t>
            </a:r>
          </a:p>
          <a:p>
            <a:pPr algn="l"/>
            <a:endParaRPr lang="en-NZ" b="0" i="0" dirty="0">
              <a:solidFill>
                <a:srgbClr val="171717"/>
              </a:solidFill>
              <a:effectLst/>
              <a:latin typeface="Segoe UI" panose="020B0502040204020203" pitchFamily="34" charset="0"/>
            </a:endParaRP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If you are a DAX beginner, the fact that column and measure references are always enclosed within square brackets can cause confusion when you are trying to read a formula.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However, when you're proficient with DAX fundamentals, you'll be able to determine which type of object it is because, in DAX formulas, columns, and measures are used in different ways.</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[TIP]</a:t>
            </a:r>
          </a:p>
          <a:p>
            <a:pPr lvl="1" algn="l"/>
            <a:r>
              <a:rPr lang="en-NZ" b="0" i="0" dirty="0">
                <a:solidFill>
                  <a:srgbClr val="171717"/>
                </a:solidFill>
                <a:effectLst/>
                <a:latin typeface="Segoe UI" panose="020B0502040204020203" pitchFamily="34" charset="0"/>
              </a:rPr>
              <a:t>It's possible to precede a measure reference with its table name. </a:t>
            </a:r>
          </a:p>
          <a:p>
            <a:pPr lvl="1" algn="l"/>
            <a:endParaRPr lang="en-NZ" b="0" i="0" dirty="0">
              <a:solidFill>
                <a:srgbClr val="171717"/>
              </a:solidFill>
              <a:effectLst/>
              <a:latin typeface="Segoe UI" panose="020B0502040204020203" pitchFamily="34" charset="0"/>
            </a:endParaRPr>
          </a:p>
          <a:p>
            <a:pPr lvl="1" algn="l"/>
            <a:r>
              <a:rPr lang="en-NZ" b="0" i="0" dirty="0">
                <a:solidFill>
                  <a:srgbClr val="171717"/>
                </a:solidFill>
                <a:effectLst/>
                <a:latin typeface="Segoe UI" panose="020B0502040204020203" pitchFamily="34" charset="0"/>
              </a:rPr>
              <a:t>However, measures are a model-level object. </a:t>
            </a:r>
          </a:p>
          <a:p>
            <a:pPr lvl="1" algn="l"/>
            <a:endParaRPr lang="en-NZ" b="0" i="0" dirty="0">
              <a:solidFill>
                <a:srgbClr val="171717"/>
              </a:solidFill>
              <a:effectLst/>
              <a:latin typeface="Segoe UI" panose="020B0502040204020203" pitchFamily="34" charset="0"/>
            </a:endParaRPr>
          </a:p>
          <a:p>
            <a:pPr lvl="1" algn="l"/>
            <a:r>
              <a:rPr lang="en-NZ" b="0" i="0" dirty="0">
                <a:solidFill>
                  <a:srgbClr val="171717"/>
                </a:solidFill>
                <a:effectLst/>
                <a:latin typeface="Segoe UI" panose="020B0502040204020203" pitchFamily="34" charset="0"/>
              </a:rPr>
              <a:t>While they're assigned to a home table, it's only a cosmetic relationship to logically organize measures in the </a:t>
            </a:r>
            <a:r>
              <a:rPr lang="en-NZ" b="1" i="0" dirty="0">
                <a:solidFill>
                  <a:srgbClr val="171717"/>
                </a:solidFill>
                <a:effectLst/>
                <a:latin typeface="Segoe UI" panose="020B0502040204020203" pitchFamily="34" charset="0"/>
              </a:rPr>
              <a:t>Fields</a:t>
            </a:r>
            <a:r>
              <a:rPr lang="en-NZ" b="0" i="0" dirty="0">
                <a:solidFill>
                  <a:srgbClr val="171717"/>
                </a:solidFill>
                <a:effectLst/>
                <a:latin typeface="Segoe UI" panose="020B0502040204020203" pitchFamily="34" charset="0"/>
              </a:rPr>
              <a:t> pane.</a:t>
            </a:r>
          </a:p>
          <a:p>
            <a:pPr lvl="1" algn="l"/>
            <a:endParaRPr lang="en-NZ" b="0" i="0" dirty="0">
              <a:solidFill>
                <a:srgbClr val="171717"/>
              </a:solidFill>
              <a:effectLst/>
              <a:latin typeface="Segoe UI" panose="020B0502040204020203" pitchFamily="34" charset="0"/>
            </a:endParaRPr>
          </a:p>
          <a:p>
            <a:pPr lvl="0" algn="l"/>
            <a:r>
              <a:rPr lang="en-NZ" b="0" i="0" dirty="0">
                <a:solidFill>
                  <a:srgbClr val="171717"/>
                </a:solidFill>
                <a:effectLst/>
                <a:latin typeface="Segoe UI" panose="020B0502040204020203" pitchFamily="34" charset="0"/>
              </a:rPr>
              <a:t>Therefore, while we recommend that you always precede a column reference with its table name, the inverse is true for measures: </a:t>
            </a:r>
          </a:p>
          <a:p>
            <a:pPr lvl="0" algn="l"/>
            <a:endParaRPr lang="en-NZ" b="0" i="0" dirty="0">
              <a:solidFill>
                <a:srgbClr val="171717"/>
              </a:solidFill>
              <a:effectLst/>
              <a:latin typeface="Segoe UI" panose="020B0502040204020203" pitchFamily="34" charset="0"/>
            </a:endParaRPr>
          </a:p>
          <a:p>
            <a:pPr lvl="0" algn="l"/>
            <a:r>
              <a:rPr lang="en-NZ" b="0" i="0" dirty="0">
                <a:solidFill>
                  <a:srgbClr val="171717"/>
                </a:solidFill>
                <a:effectLst/>
                <a:latin typeface="Segoe UI" panose="020B0502040204020203" pitchFamily="34" charset="0"/>
              </a:rPr>
              <a:t>We recommend that you never precede a measure reference with its table name.</a:t>
            </a:r>
          </a:p>
        </p:txBody>
      </p:sp>
      <p:sp>
        <p:nvSpPr>
          <p:cNvPr id="4" name="Slide Number Placeholder 3"/>
          <p:cNvSpPr>
            <a:spLocks noGrp="1"/>
          </p:cNvSpPr>
          <p:nvPr>
            <p:ph type="sldNum" sz="quarter" idx="5"/>
          </p:nvPr>
        </p:nvSpPr>
        <p:spPr/>
        <p:txBody>
          <a:bodyPr/>
          <a:lstStyle/>
          <a:p>
            <a:fld id="{4428728E-E154-4C68-8274-8B7B69A25AE8}" type="slidenum">
              <a:rPr lang="en-US" smtClean="0"/>
              <a:t>49</a:t>
            </a:fld>
            <a:endParaRPr lang="en-US" dirty="0"/>
          </a:p>
        </p:txBody>
      </p:sp>
    </p:spTree>
    <p:extLst>
      <p:ext uri="{BB962C8B-B14F-4D97-AF65-F5344CB8AC3E}">
        <p14:creationId xmlns:p14="http://schemas.microsoft.com/office/powerpoint/2010/main" val="35283876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Formulas can declare DAX variables to store results.</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How and when to use DAX variables is described later in this course</a:t>
            </a:r>
          </a:p>
        </p:txBody>
      </p:sp>
      <p:sp>
        <p:nvSpPr>
          <p:cNvPr id="4" name="Slide Number Placeholder 3"/>
          <p:cNvSpPr>
            <a:spLocks noGrp="1"/>
          </p:cNvSpPr>
          <p:nvPr>
            <p:ph type="sldNum" sz="quarter" idx="5"/>
          </p:nvPr>
        </p:nvSpPr>
        <p:spPr/>
        <p:txBody>
          <a:bodyPr/>
          <a:lstStyle/>
          <a:p>
            <a:fld id="{4428728E-E154-4C68-8274-8B7B69A25AE8}" type="slidenum">
              <a:rPr lang="en-US" smtClean="0"/>
              <a:t>50</a:t>
            </a:fld>
            <a:endParaRPr lang="en-US" dirty="0"/>
          </a:p>
        </p:txBody>
      </p:sp>
    </p:spTree>
    <p:extLst>
      <p:ext uri="{BB962C8B-B14F-4D97-AF65-F5344CB8AC3E}">
        <p14:creationId xmlns:p14="http://schemas.microsoft.com/office/powerpoint/2010/main" val="25570936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The following example shows a formula that declares a variable.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a:t>
            </a:r>
            <a:r>
              <a:rPr lang="en-NZ" b="1" i="0" dirty="0">
                <a:solidFill>
                  <a:srgbClr val="171717"/>
                </a:solidFill>
                <a:effectLst/>
                <a:latin typeface="Segoe UI" panose="020B0502040204020203" pitchFamily="34" charset="0"/>
              </a:rPr>
              <a:t>Revenue YoY %</a:t>
            </a:r>
            <a:r>
              <a:rPr lang="en-NZ" b="0" i="0" dirty="0">
                <a:solidFill>
                  <a:srgbClr val="171717"/>
                </a:solidFill>
                <a:effectLst/>
                <a:latin typeface="Segoe UI" panose="020B0502040204020203" pitchFamily="34" charset="0"/>
              </a:rPr>
              <a:t> measure definition is rewritten to declare a variable that's assigned the value of the prior year's revenue.</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Notice that the RETURN clause refers to the variable twice.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This improved measure definition formula will run in at least half the time because it doesn't need to evaluate the prior year's revenue twice.</a:t>
            </a:r>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28728E-E154-4C68-8274-8B7B69A25A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37974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Whitespace refers to characters that you can use to format your formulas in a way that's quick and simple to understand.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Whitespace characters include:  [shown on slide]</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Whitespace is optional and it doesn't modify your formula logic or negatively impact performance. </a:t>
            </a:r>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52</a:t>
            </a:fld>
            <a:endParaRPr lang="en-US" dirty="0"/>
          </a:p>
        </p:txBody>
      </p:sp>
    </p:spTree>
    <p:extLst>
      <p:ext uri="{BB962C8B-B14F-4D97-AF65-F5344CB8AC3E}">
        <p14:creationId xmlns:p14="http://schemas.microsoft.com/office/powerpoint/2010/main" val="9819285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Whitespace refers to characters that you can use to format your formulas in a way that's quick and simple to understand.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Whitespace characters include:  [shown on slide]</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Whitespace is optional and it doesn't modify your formula logic or negatively impact performance.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We </a:t>
            </a:r>
            <a:r>
              <a:rPr lang="en-NZ" b="1" i="0" dirty="0">
                <a:solidFill>
                  <a:srgbClr val="171717"/>
                </a:solidFill>
                <a:effectLst/>
                <a:latin typeface="Segoe UI" panose="020B0502040204020203" pitchFamily="34" charset="0"/>
              </a:rPr>
              <a:t>strongly recommend</a:t>
            </a:r>
            <a:r>
              <a:rPr lang="en-NZ" b="0" i="0" dirty="0">
                <a:solidFill>
                  <a:srgbClr val="171717"/>
                </a:solidFill>
                <a:effectLst/>
                <a:latin typeface="Segoe UI" panose="020B0502040204020203" pitchFamily="34" charset="0"/>
              </a:rPr>
              <a:t> that you adopt a format style and apply it consistently, and consider the following recommendations:</a:t>
            </a:r>
          </a:p>
          <a:p>
            <a:pPr algn="l">
              <a:buFont typeface="Arial" panose="020B0604020202020204" pitchFamily="34" charset="0"/>
              <a:buChar char="•"/>
            </a:pPr>
            <a:r>
              <a:rPr lang="en-NZ" b="0" i="0" dirty="0">
                <a:solidFill>
                  <a:srgbClr val="171717"/>
                </a:solidFill>
                <a:effectLst/>
                <a:latin typeface="Segoe UI" panose="020B0502040204020203" pitchFamily="34" charset="0"/>
              </a:rPr>
              <a:t>Use spaces between operators.</a:t>
            </a:r>
          </a:p>
          <a:p>
            <a:pPr algn="l">
              <a:buFont typeface="Arial" panose="020B0604020202020204" pitchFamily="34" charset="0"/>
              <a:buChar char="•"/>
            </a:pPr>
            <a:r>
              <a:rPr lang="en-NZ" b="0" i="0" dirty="0">
                <a:solidFill>
                  <a:srgbClr val="171717"/>
                </a:solidFill>
                <a:effectLst/>
                <a:latin typeface="Segoe UI" panose="020B0502040204020203" pitchFamily="34" charset="0"/>
              </a:rPr>
              <a:t>Use tabs to indent nested function calls.</a:t>
            </a:r>
          </a:p>
          <a:p>
            <a:pPr algn="l">
              <a:buFont typeface="Arial" panose="020B0604020202020204" pitchFamily="34" charset="0"/>
              <a:buChar char="•"/>
            </a:pPr>
            <a:r>
              <a:rPr lang="en-NZ" b="0" i="0" dirty="0">
                <a:solidFill>
                  <a:srgbClr val="171717"/>
                </a:solidFill>
                <a:effectLst/>
                <a:latin typeface="Segoe UI" panose="020B0502040204020203" pitchFamily="34" charset="0"/>
              </a:rPr>
              <a:t>Use carriage returns to separate function arguments, especially when it's too long to fit on a single line. </a:t>
            </a:r>
          </a:p>
          <a:p>
            <a:pPr lvl="1" algn="l">
              <a:buFont typeface="Arial" panose="020B0604020202020204" pitchFamily="34" charset="0"/>
              <a:buChar char="•"/>
            </a:pPr>
            <a:r>
              <a:rPr lang="en-NZ" b="0" i="0" dirty="0">
                <a:solidFill>
                  <a:srgbClr val="171717"/>
                </a:solidFill>
                <a:effectLst/>
                <a:latin typeface="Segoe UI" panose="020B0502040204020203" pitchFamily="34" charset="0"/>
              </a:rPr>
              <a:t>Formatting in this way makes it simpler to troubleshoot, especially when the formula is missing a parenthesis.</a:t>
            </a:r>
          </a:p>
          <a:p>
            <a:pPr algn="l">
              <a:buFont typeface="Arial" panose="020B0604020202020204" pitchFamily="34" charset="0"/>
              <a:buChar char="•"/>
            </a:pPr>
            <a:r>
              <a:rPr lang="en-NZ" b="0" i="0" dirty="0">
                <a:solidFill>
                  <a:srgbClr val="171717"/>
                </a:solidFill>
                <a:effectLst/>
                <a:latin typeface="Segoe UI" panose="020B0502040204020203" pitchFamily="34" charset="0"/>
              </a:rPr>
              <a:t>Err on the side of too much whitespace than too little.</a:t>
            </a:r>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53</a:t>
            </a:fld>
            <a:endParaRPr lang="en-US" dirty="0"/>
          </a:p>
        </p:txBody>
      </p:sp>
    </p:spTree>
    <p:extLst>
      <p:ext uri="{BB962C8B-B14F-4D97-AF65-F5344CB8AC3E}">
        <p14:creationId xmlns:p14="http://schemas.microsoft.com/office/powerpoint/2010/main" val="3979542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4</a:t>
            </a:fld>
            <a:endParaRPr lang="en-US" dirty="0"/>
          </a:p>
        </p:txBody>
      </p:sp>
    </p:spTree>
    <p:extLst>
      <p:ext uri="{BB962C8B-B14F-4D97-AF65-F5344CB8AC3E}">
        <p14:creationId xmlns:p14="http://schemas.microsoft.com/office/powerpoint/2010/main" val="22145818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Consider the top measure definition that's written in a single line and that includes five DAX function calls:</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[CLICK] The following example is the same measure definition but now formatted, which helps make it easier to read and understand:</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Try formatting the measure on your own. Open the </a:t>
            </a:r>
            <a:r>
              <a:rPr lang="en-NZ" b="1" i="0" u="none" strike="noStrike" dirty="0">
                <a:solidFill>
                  <a:srgbClr val="171717"/>
                </a:solidFill>
                <a:effectLst/>
                <a:latin typeface="Segoe UI" panose="020B0502040204020203" pitchFamily="34" charset="0"/>
                <a:hlinkClick r:id="rId3"/>
              </a:rPr>
              <a:t>Adventure Works DW 2020 M02.pbix</a:t>
            </a:r>
            <a:r>
              <a:rPr lang="en-NZ" b="0" i="0" dirty="0">
                <a:solidFill>
                  <a:srgbClr val="171717"/>
                </a:solidFill>
                <a:effectLst/>
                <a:latin typeface="Segoe UI" panose="020B0502040204020203" pitchFamily="34" charset="0"/>
              </a:rPr>
              <a:t> Power BI Desktop file and then, in the </a:t>
            </a:r>
            <a:r>
              <a:rPr lang="en-NZ" b="1" i="0" dirty="0">
                <a:solidFill>
                  <a:srgbClr val="171717"/>
                </a:solidFill>
                <a:effectLst/>
                <a:latin typeface="Segoe UI" panose="020B0502040204020203" pitchFamily="34" charset="0"/>
              </a:rPr>
              <a:t>Fields</a:t>
            </a:r>
            <a:r>
              <a:rPr lang="en-NZ" b="0" i="0" dirty="0">
                <a:solidFill>
                  <a:srgbClr val="171717"/>
                </a:solidFill>
                <a:effectLst/>
                <a:latin typeface="Segoe UI" panose="020B0502040204020203" pitchFamily="34" charset="0"/>
              </a:rPr>
              <a:t> pane, expand the Sales table and select the </a:t>
            </a:r>
            <a:r>
              <a:rPr lang="en-NZ" b="1" i="0" dirty="0">
                <a:solidFill>
                  <a:srgbClr val="171717"/>
                </a:solidFill>
                <a:effectLst/>
                <a:latin typeface="Segoe UI" panose="020B0502040204020203" pitchFamily="34" charset="0"/>
              </a:rPr>
              <a:t>Revenue YoY %</a:t>
            </a:r>
            <a:r>
              <a:rPr lang="en-NZ" b="0" i="0" dirty="0">
                <a:solidFill>
                  <a:srgbClr val="171717"/>
                </a:solidFill>
                <a:effectLst/>
                <a:latin typeface="Segoe UI" panose="020B0502040204020203" pitchFamily="34" charset="0"/>
              </a:rPr>
              <a:t> measure.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Use tab and carriage return characters to produce the same result as the previous example.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When you add a carriage return, remember to press the </a:t>
            </a:r>
            <a:r>
              <a:rPr lang="en-NZ" b="1" i="0" dirty="0">
                <a:solidFill>
                  <a:srgbClr val="171717"/>
                </a:solidFill>
                <a:effectLst/>
                <a:latin typeface="Segoe UI" panose="020B0502040204020203" pitchFamily="34" charset="0"/>
              </a:rPr>
              <a:t>Shift+Enter</a:t>
            </a:r>
            <a:r>
              <a:rPr lang="en-NZ" b="0" i="0" dirty="0">
                <a:solidFill>
                  <a:srgbClr val="171717"/>
                </a:solidFill>
                <a:effectLst/>
                <a:latin typeface="Segoe UI" panose="020B0502040204020203" pitchFamily="34" charset="0"/>
              </a:rPr>
              <a:t> shortcut keys.</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This measure definition can still be improved for readability and performance, which will be explained later in this module</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Tip:</a:t>
            </a:r>
          </a:p>
          <a:p>
            <a:pPr marL="171450" lvl="0" indent="-171450" algn="l">
              <a:buFont typeface="Arial" panose="020B0604020202020204" pitchFamily="34" charset="0"/>
              <a:buChar char="•"/>
            </a:pPr>
            <a:r>
              <a:rPr lang="en-NZ" b="0" i="0" dirty="0">
                <a:solidFill>
                  <a:srgbClr val="171717"/>
                </a:solidFill>
                <a:effectLst/>
                <a:latin typeface="Segoe UI" panose="020B0502040204020203" pitchFamily="34" charset="0"/>
              </a:rPr>
              <a:t>An excellent formatting tool from another source that can help you format your calculations is </a:t>
            </a:r>
            <a:r>
              <a:rPr lang="en-NZ" b="1" i="0" u="none" strike="noStrike" dirty="0">
                <a:effectLst/>
                <a:latin typeface="Segoe UI" panose="020B0502040204020203" pitchFamily="34" charset="0"/>
                <a:hlinkClick r:id="rId4"/>
              </a:rPr>
              <a:t>DAX Formatter </a:t>
            </a:r>
            <a:r>
              <a:rPr lang="en-NZ" b="0" i="0" dirty="0">
                <a:solidFill>
                  <a:srgbClr val="171717"/>
                </a:solidFill>
                <a:effectLst/>
                <a:latin typeface="Segoe UI" panose="020B0502040204020203" pitchFamily="34" charset="0"/>
              </a:rPr>
              <a:t>. </a:t>
            </a:r>
          </a:p>
          <a:p>
            <a:pPr marL="171450" lvl="0" indent="-171450" algn="l">
              <a:buFont typeface="Arial" panose="020B0604020202020204" pitchFamily="34" charset="0"/>
              <a:buChar char="•"/>
            </a:pPr>
            <a:r>
              <a:rPr lang="en-NZ" b="0" i="0" dirty="0">
                <a:solidFill>
                  <a:srgbClr val="171717"/>
                </a:solidFill>
                <a:effectLst/>
                <a:latin typeface="Segoe UI" panose="020B0502040204020203" pitchFamily="34" charset="0"/>
              </a:rPr>
              <a:t>The tool allows you to paste in your calculation and format it. </a:t>
            </a:r>
          </a:p>
          <a:p>
            <a:pPr marL="171450" lvl="0" indent="-171450" algn="l">
              <a:buFont typeface="Arial" panose="020B0604020202020204" pitchFamily="34" charset="0"/>
              <a:buChar char="•"/>
            </a:pPr>
            <a:r>
              <a:rPr lang="en-NZ" b="0" i="0" dirty="0">
                <a:solidFill>
                  <a:srgbClr val="171717"/>
                </a:solidFill>
                <a:effectLst/>
                <a:latin typeface="Segoe UI" panose="020B0502040204020203" pitchFamily="34" charset="0"/>
              </a:rPr>
              <a:t>Then, you can copy the formatted calculation to your clipboard and paste it back into Power BI Desktop.</a:t>
            </a:r>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54</a:t>
            </a:fld>
            <a:endParaRPr lang="en-US" dirty="0"/>
          </a:p>
        </p:txBody>
      </p:sp>
    </p:spTree>
    <p:extLst>
      <p:ext uri="{BB962C8B-B14F-4D97-AF65-F5344CB8AC3E}">
        <p14:creationId xmlns:p14="http://schemas.microsoft.com/office/powerpoint/2010/main" val="29860195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Data model columns have a set data type, which ensures that all column values conform to that data type.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Column data types are defined in Power Query, or in the case of calculated columns, it's inferred from the formula.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Measure data types, similar to calculated column data types, are inferred from the formula.</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Model data types aren't the same as DAX data types, though a direct relationship exists between them.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following table lists the model data types and DAX data types. Notice the supported range of values for each data type.</a:t>
            </a:r>
          </a:p>
          <a:p>
            <a:pPr algn="l"/>
            <a:endParaRPr lang="en-NZ" b="0" i="0" dirty="0">
              <a:solidFill>
                <a:srgbClr val="171717"/>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55</a:t>
            </a:fld>
            <a:endParaRPr lang="en-US" dirty="0"/>
          </a:p>
        </p:txBody>
      </p:sp>
    </p:spTree>
    <p:extLst>
      <p:ext uri="{BB962C8B-B14F-4D97-AF65-F5344CB8AC3E}">
        <p14:creationId xmlns:p14="http://schemas.microsoft.com/office/powerpoint/2010/main" val="20450642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Model data types aren't the same as DAX data types, though a direct relationship exists between them.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following table lists the model data types and DAX data types. Notice the supported range of values for each data type.</a:t>
            </a:r>
          </a:p>
        </p:txBody>
      </p:sp>
      <p:sp>
        <p:nvSpPr>
          <p:cNvPr id="4" name="Slide Number Placeholder 3"/>
          <p:cNvSpPr>
            <a:spLocks noGrp="1"/>
          </p:cNvSpPr>
          <p:nvPr>
            <p:ph type="sldNum" sz="quarter" idx="5"/>
          </p:nvPr>
        </p:nvSpPr>
        <p:spPr/>
        <p:txBody>
          <a:bodyPr/>
          <a:lstStyle/>
          <a:p>
            <a:fld id="{4428728E-E154-4C68-8274-8B7B69A25AE8}" type="slidenum">
              <a:rPr lang="en-US" smtClean="0"/>
              <a:t>56</a:t>
            </a:fld>
            <a:endParaRPr lang="en-US" dirty="0"/>
          </a:p>
        </p:txBody>
      </p:sp>
    </p:spTree>
    <p:extLst>
      <p:ext uri="{BB962C8B-B14F-4D97-AF65-F5344CB8AC3E}">
        <p14:creationId xmlns:p14="http://schemas.microsoft.com/office/powerpoint/2010/main" val="25071575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The BLANK data type deserves a special mention.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DAX uses BLANK for both database NULL and for blank cells in Excel.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BLANK doesn't mean zero.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Perhaps it might be simpler to think of it as the "absence of a value".</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Two DAX functions are related to the BLANK data type: the </a:t>
            </a:r>
            <a:r>
              <a:rPr lang="en-NZ" b="0" i="0" u="none" strike="noStrike" dirty="0">
                <a:solidFill>
                  <a:srgbClr val="171717"/>
                </a:solidFill>
                <a:effectLst/>
                <a:latin typeface="Segoe UI" panose="020B0502040204020203" pitchFamily="34" charset="0"/>
                <a:hlinkClick r:id="rId3"/>
              </a:rPr>
              <a:t>BLANK </a:t>
            </a:r>
            <a:r>
              <a:rPr lang="en-NZ" b="0" i="0" dirty="0">
                <a:solidFill>
                  <a:srgbClr val="171717"/>
                </a:solidFill>
                <a:effectLst/>
                <a:latin typeface="Segoe UI" panose="020B0502040204020203" pitchFamily="34" charset="0"/>
              </a:rPr>
              <a:t> DAX function returns BLANK, while the </a:t>
            </a:r>
            <a:r>
              <a:rPr lang="en-NZ" b="0" i="0" u="none" strike="noStrike" dirty="0">
                <a:solidFill>
                  <a:srgbClr val="171717"/>
                </a:solidFill>
                <a:effectLst/>
                <a:latin typeface="Segoe UI" panose="020B0502040204020203" pitchFamily="34" charset="0"/>
                <a:hlinkClick r:id="rId4"/>
              </a:rPr>
              <a:t>ISBLANK </a:t>
            </a:r>
            <a:r>
              <a:rPr lang="en-NZ" b="0" i="0" dirty="0">
                <a:solidFill>
                  <a:srgbClr val="171717"/>
                </a:solidFill>
                <a:effectLst/>
                <a:latin typeface="Segoe UI" panose="020B0502040204020203" pitchFamily="34" charset="0"/>
              </a:rPr>
              <a:t> DAX function tests whether an expression evaluates to BLANK.</a:t>
            </a:r>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57</a:t>
            </a:fld>
            <a:endParaRPr lang="en-US" dirty="0"/>
          </a:p>
        </p:txBody>
      </p:sp>
    </p:spTree>
    <p:extLst>
      <p:ext uri="{BB962C8B-B14F-4D97-AF65-F5344CB8AC3E}">
        <p14:creationId xmlns:p14="http://schemas.microsoft.com/office/powerpoint/2010/main" val="27420328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The DAX function library consists of hundreds of functions, each designed to accomplish a specific goal.</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Because DAX originated with the Power Pivot add-in for Microsoft Excel 2010, over 80 functions are available that can also be found in Excel.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It was a deliberate design strategy by Microsoft to ensure that Excel users can quickly become productive with DAX.</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[TIP]</a:t>
            </a:r>
          </a:p>
          <a:p>
            <a:pPr lvl="1" algn="l"/>
            <a:r>
              <a:rPr lang="en-NZ" b="0" i="0" dirty="0">
                <a:solidFill>
                  <a:srgbClr val="171717"/>
                </a:solidFill>
                <a:effectLst/>
                <a:latin typeface="Segoe UI" panose="020B0502040204020203" pitchFamily="34" charset="0"/>
              </a:rPr>
              <a:t>To search for documentation that is related to a DAX function, in a web search, enter the keyword </a:t>
            </a:r>
            <a:r>
              <a:rPr lang="en-NZ" b="1" i="0" dirty="0">
                <a:solidFill>
                  <a:srgbClr val="171717"/>
                </a:solidFill>
                <a:effectLst/>
                <a:latin typeface="Segoe UI" panose="020B0502040204020203" pitchFamily="34" charset="0"/>
              </a:rPr>
              <a:t>DAX</a:t>
            </a:r>
            <a:r>
              <a:rPr lang="en-NZ" b="0" i="0" dirty="0">
                <a:solidFill>
                  <a:srgbClr val="171717"/>
                </a:solidFill>
                <a:effectLst/>
                <a:latin typeface="Segoe UI" panose="020B0502040204020203" pitchFamily="34" charset="0"/>
              </a:rPr>
              <a:t> followed by the function name.</a:t>
            </a:r>
          </a:p>
          <a:p>
            <a:endParaRPr lang="en-US" dirty="0"/>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58</a:t>
            </a:fld>
            <a:endParaRPr lang="en-US" dirty="0"/>
          </a:p>
        </p:txBody>
      </p:sp>
    </p:spTree>
    <p:extLst>
      <p:ext uri="{BB962C8B-B14F-4D97-AF65-F5344CB8AC3E}">
        <p14:creationId xmlns:p14="http://schemas.microsoft.com/office/powerpoint/2010/main" val="14258089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The following sections consider several useful functions that you might already be familiar with because they exist in Excel.</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a:t>
            </a:r>
            <a:r>
              <a:rPr lang="en-NZ" b="0" i="0" u="none" strike="noStrike" dirty="0">
                <a:solidFill>
                  <a:srgbClr val="171717"/>
                </a:solidFill>
                <a:effectLst/>
                <a:latin typeface="Segoe UI" panose="020B0502040204020203" pitchFamily="34" charset="0"/>
                <a:hlinkClick r:id="rId3"/>
              </a:rPr>
              <a:t>IF </a:t>
            </a:r>
            <a:r>
              <a:rPr lang="en-NZ" b="0" i="0" dirty="0">
                <a:solidFill>
                  <a:srgbClr val="171717"/>
                </a:solidFill>
                <a:effectLst/>
                <a:latin typeface="Segoe UI" panose="020B0502040204020203" pitchFamily="34" charset="0"/>
              </a:rPr>
              <a:t> DAX function tests whether a condition that is provided as the first argument is met. It returns one value if the condition is TRUE and returns the other value if the condition is FALSE. The function's syntax is:</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[Tip]</a:t>
            </a:r>
          </a:p>
          <a:p>
            <a:pPr lvl="1" algn="l"/>
            <a:r>
              <a:rPr lang="en-NZ" b="0" i="0" dirty="0">
                <a:solidFill>
                  <a:srgbClr val="171717"/>
                </a:solidFill>
                <a:effectLst/>
                <a:latin typeface="Segoe UI" panose="020B0502040204020203" pitchFamily="34" charset="0"/>
              </a:rPr>
              <a:t>A function argument is optional when documentation shows it enclosed within square brackets.</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Many Excel summarization functions are available, including SUM, COUNT, AVERAGE, MIN, MAX, and many others.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only difference is that in DAX, you would pass in a column reference, whereas in Excel, you would pass in a range of cells.</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Many Excel mathematic, text, date and time, information, and logical functions are available as well.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For example, a small sample of Excel functions that are available in DAX include ABS, ROUND, SQRT, LEN, LEFT, RIGHT, UPPER, DATE, YEAR, MONTH, NOW, ISNUMBER, TRUE, FALSE, AND, OR, NOT, and IFERROR.</a:t>
            </a:r>
          </a:p>
          <a:p>
            <a:pPr algn="l"/>
            <a:endParaRPr lang="en-NZ" b="0" i="0" dirty="0">
              <a:solidFill>
                <a:srgbClr val="171717"/>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59</a:t>
            </a:fld>
            <a:endParaRPr lang="en-US" dirty="0"/>
          </a:p>
        </p:txBody>
      </p:sp>
    </p:spTree>
    <p:extLst>
      <p:ext uri="{BB962C8B-B14F-4D97-AF65-F5344CB8AC3E}">
        <p14:creationId xmlns:p14="http://schemas.microsoft.com/office/powerpoint/2010/main" val="12158540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You can use the </a:t>
            </a:r>
            <a:r>
              <a:rPr lang="en-NZ" b="0" i="0" u="none" strike="noStrike" dirty="0">
                <a:effectLst/>
                <a:latin typeface="Segoe UI" panose="020B0502040204020203" pitchFamily="34" charset="0"/>
                <a:hlinkClick r:id="rId3"/>
              </a:rPr>
              <a:t>DISTINCTCOUNT </a:t>
            </a:r>
            <a:r>
              <a:rPr lang="en-NZ" b="0" i="0" dirty="0">
                <a:solidFill>
                  <a:srgbClr val="171717"/>
                </a:solidFill>
                <a:effectLst/>
                <a:latin typeface="Segoe UI" panose="020B0502040204020203" pitchFamily="34" charset="0"/>
              </a:rPr>
              <a:t> DAX function to count the number of distinct values in a column.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This function is especially powerful in an analytics solution.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Consider that the count of customers is different from the count of </a:t>
            </a:r>
            <a:r>
              <a:rPr lang="en-NZ" b="0" i="1" dirty="0">
                <a:solidFill>
                  <a:srgbClr val="171717"/>
                </a:solidFill>
                <a:effectLst/>
                <a:latin typeface="Segoe UI" panose="020B0502040204020203" pitchFamily="34" charset="0"/>
              </a:rPr>
              <a:t>distinct</a:t>
            </a:r>
            <a:r>
              <a:rPr lang="en-NZ" b="0" i="0" dirty="0">
                <a:solidFill>
                  <a:srgbClr val="171717"/>
                </a:solidFill>
                <a:effectLst/>
                <a:latin typeface="Segoe UI" panose="020B0502040204020203" pitchFamily="34" charset="0"/>
              </a:rPr>
              <a:t> customers.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latter doesn't count repeat customers, so the difference is "How many customers" compared with "How many </a:t>
            </a:r>
            <a:r>
              <a:rPr lang="en-NZ" b="0" i="1" dirty="0">
                <a:solidFill>
                  <a:srgbClr val="171717"/>
                </a:solidFill>
                <a:effectLst/>
                <a:latin typeface="Segoe UI" panose="020B0502040204020203" pitchFamily="34" charset="0"/>
              </a:rPr>
              <a:t>different</a:t>
            </a:r>
            <a:r>
              <a:rPr lang="en-NZ" b="0" i="0" dirty="0">
                <a:solidFill>
                  <a:srgbClr val="171717"/>
                </a:solidFill>
                <a:effectLst/>
                <a:latin typeface="Segoe UI" panose="020B0502040204020203" pitchFamily="34" charset="0"/>
              </a:rPr>
              <a:t> customers.“</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DIVIDE</a:t>
            </a:r>
          </a:p>
          <a:p>
            <a:pPr algn="l"/>
            <a:r>
              <a:rPr lang="en-NZ" b="0" i="0" dirty="0">
                <a:solidFill>
                  <a:srgbClr val="171717"/>
                </a:solidFill>
                <a:effectLst/>
                <a:latin typeface="Segoe UI" panose="020B0502040204020203" pitchFamily="34" charset="0"/>
              </a:rPr>
              <a:t>You can use the </a:t>
            </a:r>
            <a:r>
              <a:rPr lang="en-NZ" b="0" i="0" u="none" strike="noStrike" dirty="0">
                <a:effectLst/>
                <a:latin typeface="Segoe UI" panose="020B0502040204020203" pitchFamily="34" charset="0"/>
                <a:hlinkClick r:id="rId4"/>
              </a:rPr>
              <a:t>DIVIDE </a:t>
            </a:r>
            <a:r>
              <a:rPr lang="en-NZ" b="0" i="0" dirty="0">
                <a:solidFill>
                  <a:srgbClr val="171717"/>
                </a:solidFill>
                <a:effectLst/>
                <a:latin typeface="Segoe UI" panose="020B0502040204020203" pitchFamily="34" charset="0"/>
              </a:rPr>
              <a:t> DAX function to achieve division.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You must pass in numerator and denominator expressions.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Optionally, you can pass in a value that represents an </a:t>
            </a:r>
            <a:r>
              <a:rPr lang="en-NZ" b="0" i="1" dirty="0">
                <a:solidFill>
                  <a:srgbClr val="171717"/>
                </a:solidFill>
                <a:effectLst/>
                <a:latin typeface="Segoe UI" panose="020B0502040204020203" pitchFamily="34" charset="0"/>
              </a:rPr>
              <a:t>alternate result</a:t>
            </a:r>
            <a:r>
              <a:rPr lang="en-NZ" b="0" i="0" dirty="0">
                <a:solidFill>
                  <a:srgbClr val="171717"/>
                </a:solidFill>
                <a:effectLst/>
                <a:latin typeface="Segoe UI" panose="020B0502040204020203" pitchFamily="34" charset="0"/>
              </a:rPr>
              <a:t>. The DIVIDE function's syntax is:</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DIVIDE function was designed to automatically handle division by zero cases.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If an alternate result isn't passed in, and the denominator is zero or BLANK, the function returns BLANK.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When an alternate result is passed in, it's returned instead of BLANK.</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This function is convenient because it saves your expression from having to first test the denominator value.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function is also better optimized for testing the denominator value than the IF function.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performance gain is significant because checking for division by zero is expensive.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What's more, using the DIVIDE function results in a more concise and elegant expression.</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We recommend that you use the DIVIDE function whenever the denominator is an expression that could return zero or BLANK.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In the case that the denominator is a constant value, we recommend that you use the divide operator (/), which is introduced later in this module.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In this case, the division is guaranteed to succeed, and your expression will perform better because it will avoid unnecessary testing.</a:t>
            </a:r>
          </a:p>
          <a:p>
            <a:pPr algn="l"/>
            <a:endParaRPr lang="en-NZ" b="0" i="0" dirty="0">
              <a:solidFill>
                <a:srgbClr val="171717"/>
              </a:solidFill>
              <a:effectLst/>
              <a:latin typeface="Segoe UI" panose="020B0502040204020203" pitchFamily="34" charset="0"/>
            </a:endParaRPr>
          </a:p>
          <a:p>
            <a:pPr algn="l"/>
            <a:endParaRPr lang="en-NZ" b="0" i="0" dirty="0">
              <a:solidFill>
                <a:srgbClr val="171717"/>
              </a:solidFill>
              <a:effectLst/>
              <a:latin typeface="Segoe UI" panose="020B0502040204020203" pitchFamily="34" charset="0"/>
            </a:endParaRPr>
          </a:p>
          <a:p>
            <a:pPr algn="l"/>
            <a:endParaRPr lang="en-NZ" b="0" i="0" dirty="0">
              <a:solidFill>
                <a:srgbClr val="171717"/>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60</a:t>
            </a:fld>
            <a:endParaRPr lang="en-US" dirty="0"/>
          </a:p>
        </p:txBody>
      </p:sp>
    </p:spTree>
    <p:extLst>
      <p:ext uri="{BB962C8B-B14F-4D97-AF65-F5344CB8AC3E}">
        <p14:creationId xmlns:p14="http://schemas.microsoft.com/office/powerpoint/2010/main" val="21098607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b="0" i="0" dirty="0">
                <a:solidFill>
                  <a:srgbClr val="171717"/>
                </a:solidFill>
                <a:effectLst/>
                <a:latin typeface="Segoe UI" panose="020B0502040204020203" pitchFamily="34" charset="0"/>
              </a:rPr>
              <a:t>Remember, when you are dividing two expressions, and when the denominator could return zero or BLANK, it's more efficient and safer to use the </a:t>
            </a:r>
            <a:r>
              <a:rPr lang="en-NZ" b="0" i="0" u="none" strike="noStrike" dirty="0">
                <a:effectLst/>
                <a:latin typeface="Segoe UI" panose="020B0502040204020203" pitchFamily="34" charset="0"/>
                <a:hlinkClick r:id="rId3"/>
              </a:rPr>
              <a:t>DIVIDE </a:t>
            </a:r>
            <a:r>
              <a:rPr lang="en-NZ" b="0" i="0" dirty="0">
                <a:solidFill>
                  <a:srgbClr val="171717"/>
                </a:solidFill>
                <a:effectLst/>
                <a:latin typeface="Segoe UI" panose="020B0502040204020203" pitchFamily="34" charset="0"/>
              </a:rPr>
              <a:t> DAX function.</a:t>
            </a:r>
            <a:endParaRPr lang="en-US" dirty="0"/>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61</a:t>
            </a:fld>
            <a:endParaRPr lang="en-US" dirty="0"/>
          </a:p>
        </p:txBody>
      </p:sp>
    </p:spTree>
    <p:extLst>
      <p:ext uri="{BB962C8B-B14F-4D97-AF65-F5344CB8AC3E}">
        <p14:creationId xmlns:p14="http://schemas.microsoft.com/office/powerpoint/2010/main" val="2441583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All comparison operators, except </a:t>
            </a:r>
            <a:r>
              <a:rPr lang="en-NZ" b="1" i="0" dirty="0">
                <a:solidFill>
                  <a:srgbClr val="171717"/>
                </a:solidFill>
                <a:effectLst/>
                <a:latin typeface="Segoe UI" panose="020B0502040204020203" pitchFamily="34" charset="0"/>
              </a:rPr>
              <a:t>strict equal to</a:t>
            </a:r>
            <a:r>
              <a:rPr lang="en-NZ" b="0" i="0" dirty="0">
                <a:solidFill>
                  <a:srgbClr val="171717"/>
                </a:solidFill>
                <a:effectLst/>
                <a:latin typeface="Segoe UI" panose="020B0502040204020203" pitchFamily="34" charset="0"/>
              </a:rPr>
              <a:t> (</a:t>
            </a:r>
            <a:r>
              <a:rPr lang="en-NZ" b="1" i="0" dirty="0">
                <a:solidFill>
                  <a:srgbClr val="171717"/>
                </a:solidFill>
                <a:effectLst/>
                <a:latin typeface="Segoe UI" panose="020B0502040204020203" pitchFamily="34" charset="0"/>
              </a:rPr>
              <a:t>==</a:t>
            </a:r>
            <a:r>
              <a:rPr lang="en-NZ" b="0" i="0" dirty="0">
                <a:solidFill>
                  <a:srgbClr val="171717"/>
                </a:solidFill>
                <a:effectLst/>
                <a:latin typeface="Segoe UI" panose="020B0502040204020203" pitchFamily="34" charset="0"/>
              </a:rPr>
              <a:t>), treat BLANK as equal to the number zero, an empty string (""), the date December 30, 1899, or FALSE.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It means that the expression </a:t>
            </a:r>
            <a:r>
              <a:rPr lang="en-NZ" dirty="0"/>
              <a:t>[Revenue] = 0</a:t>
            </a:r>
            <a:r>
              <a:rPr lang="en-NZ" b="0" i="0" dirty="0">
                <a:solidFill>
                  <a:srgbClr val="171717"/>
                </a:solidFill>
                <a:effectLst/>
                <a:latin typeface="Segoe UI" panose="020B0502040204020203" pitchFamily="34" charset="0"/>
              </a:rPr>
              <a:t> will be TRUE when the value of [Revenue] is either zero or BLANK. In contrast, </a:t>
            </a:r>
            <a:r>
              <a:rPr lang="en-NZ" dirty="0"/>
              <a:t>[Revenue] == 0</a:t>
            </a:r>
            <a:r>
              <a:rPr lang="en-NZ" b="0" i="0" dirty="0">
                <a:solidFill>
                  <a:srgbClr val="171717"/>
                </a:solidFill>
                <a:effectLst/>
                <a:latin typeface="Segoe UI" panose="020B0502040204020203" pitchFamily="34" charset="0"/>
              </a:rPr>
              <a:t> is TRUE only when the value of [Revenue] is zero.</a:t>
            </a:r>
            <a:endParaRPr lang="en-US" dirty="0"/>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62</a:t>
            </a:fld>
            <a:endParaRPr lang="en-US" dirty="0"/>
          </a:p>
        </p:txBody>
      </p:sp>
    </p:spTree>
    <p:extLst>
      <p:ext uri="{BB962C8B-B14F-4D97-AF65-F5344CB8AC3E}">
        <p14:creationId xmlns:p14="http://schemas.microsoft.com/office/powerpoint/2010/main" val="11472958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Uses &amp; (and not + like other languages).</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DAX functions CONCATENATEX and COMBINEVALUES are also options for text concatenation</a:t>
            </a:r>
          </a:p>
          <a:p>
            <a:pPr algn="l"/>
            <a:endParaRPr lang="en-NZ" b="0" i="0" dirty="0">
              <a:solidFill>
                <a:srgbClr val="171717"/>
              </a:solidFill>
              <a:effectLst/>
              <a:latin typeface="Segoe UI" panose="020B0502040204020203" pitchFamily="34" charset="0"/>
            </a:endParaRPr>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63</a:t>
            </a:fld>
            <a:endParaRPr lang="en-US" dirty="0"/>
          </a:p>
        </p:txBody>
      </p:sp>
    </p:spTree>
    <p:extLst>
      <p:ext uri="{BB962C8B-B14F-4D97-AF65-F5344CB8AC3E}">
        <p14:creationId xmlns:p14="http://schemas.microsoft.com/office/powerpoint/2010/main" val="3259563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message: </a:t>
            </a:r>
            <a:r>
              <a:rPr lang="en-US" b="0" dirty="0"/>
              <a:t>in this workshop we will cover the breath of Power BI capabilities. </a:t>
            </a:r>
          </a:p>
          <a:p>
            <a:endParaRPr lang="en-US" b="0" dirty="0"/>
          </a:p>
          <a:p>
            <a:r>
              <a:rPr lang="en-US" b="0" dirty="0"/>
              <a:t>After analyzing and visualizing the dataset provided in the workshop, you will use these skills to get started on your own data. </a:t>
            </a:r>
            <a:endParaRPr lang="en-US" b="1"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878256-368D-4B68-97C3-0D0BD40CE8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31957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b="0" i="0" dirty="0">
                <a:solidFill>
                  <a:srgbClr val="171717"/>
                </a:solidFill>
                <a:effectLst/>
                <a:latin typeface="Segoe UI" panose="020B0502040204020203" pitchFamily="34" charset="0"/>
              </a:rPr>
              <a:t>An example that uses the IN logical operator.</a:t>
            </a:r>
            <a:endParaRPr lang="en-US" dirty="0"/>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64</a:t>
            </a:fld>
            <a:endParaRPr lang="en-US" dirty="0"/>
          </a:p>
        </p:txBody>
      </p:sp>
    </p:spTree>
    <p:extLst>
      <p:ext uri="{BB962C8B-B14F-4D97-AF65-F5344CB8AC3E}">
        <p14:creationId xmlns:p14="http://schemas.microsoft.com/office/powerpoint/2010/main" val="32929089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When your DAX formula includes multiple operators, DAX uses rules to determine the evaluation order, which is known as an </a:t>
            </a:r>
            <a:r>
              <a:rPr lang="en-NZ" b="0" i="1" dirty="0">
                <a:solidFill>
                  <a:srgbClr val="171717"/>
                </a:solidFill>
                <a:effectLst/>
                <a:latin typeface="Segoe UI" panose="020B0502040204020203" pitchFamily="34" charset="0"/>
              </a:rPr>
              <a:t>operator precedence</a:t>
            </a:r>
            <a:r>
              <a:rPr lang="en-NZ" b="0" i="0" dirty="0">
                <a:solidFill>
                  <a:srgbClr val="171717"/>
                </a:solidFill>
                <a:effectLst/>
                <a:latin typeface="Segoe UI" panose="020B0502040204020203" pitchFamily="34" charset="0"/>
              </a:rPr>
              <a:t>.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Operations are ordered according to the following table.</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When the operators have equal precedence value, they are ordered from left to right.</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In general, operator precedence is the same as what's found in Excel.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If you need to override the evaluation order, then group operations within parentheses.</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For example, consider the following calculated column definition:</a:t>
            </a:r>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65</a:t>
            </a:fld>
            <a:endParaRPr lang="en-US" dirty="0"/>
          </a:p>
        </p:txBody>
      </p:sp>
    </p:spTree>
    <p:extLst>
      <p:ext uri="{BB962C8B-B14F-4D97-AF65-F5344CB8AC3E}">
        <p14:creationId xmlns:p14="http://schemas.microsoft.com/office/powerpoint/2010/main" val="36168767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dirty="0"/>
              <a:t>Top line</a:t>
            </a:r>
          </a:p>
          <a:p>
            <a:pPr algn="l"/>
            <a:endParaRPr lang="en-NZ" dirty="0"/>
          </a:p>
          <a:p>
            <a:pPr algn="l"/>
            <a:r>
              <a:rPr lang="en-NZ" dirty="0"/>
              <a:t>3 * 4 = 12 + 2 = 14</a:t>
            </a:r>
          </a:p>
          <a:p>
            <a:pPr algn="l"/>
            <a:endParaRPr lang="en-NZ" dirty="0"/>
          </a:p>
          <a:p>
            <a:pPr algn="l"/>
            <a:r>
              <a:rPr lang="en-NZ" dirty="0"/>
              <a:t>Bottom line</a:t>
            </a:r>
          </a:p>
          <a:p>
            <a:pPr algn="l"/>
            <a:endParaRPr lang="en-NZ" dirty="0"/>
          </a:p>
          <a:p>
            <a:pPr algn="l"/>
            <a:r>
              <a:rPr lang="en-NZ" dirty="0"/>
              <a:t>2 + 3 = 5 * 4 = 20</a:t>
            </a:r>
          </a:p>
          <a:p>
            <a:pPr algn="l"/>
            <a:endParaRPr lang="en-NZ" dirty="0"/>
          </a:p>
          <a:p>
            <a:pPr algn="l"/>
            <a:r>
              <a:rPr lang="en-NZ" dirty="0"/>
              <a:t>[TIP]</a:t>
            </a:r>
          </a:p>
          <a:p>
            <a:pPr algn="l"/>
            <a:endParaRPr lang="en-NZ" dirty="0"/>
          </a:p>
          <a:p>
            <a:pPr lvl="1" algn="l"/>
            <a:r>
              <a:rPr lang="en-NZ" b="0" i="0" dirty="0">
                <a:solidFill>
                  <a:srgbClr val="171717"/>
                </a:solidFill>
                <a:effectLst/>
                <a:latin typeface="Segoe UI" panose="020B0502040204020203" pitchFamily="34" charset="0"/>
              </a:rPr>
              <a:t>Remembering operator precedence rules can be challenging, especially for DAX beginners. </a:t>
            </a:r>
          </a:p>
          <a:p>
            <a:pPr lvl="1" algn="l"/>
            <a:endParaRPr lang="en-NZ" b="0" i="0" dirty="0">
              <a:solidFill>
                <a:srgbClr val="171717"/>
              </a:solidFill>
              <a:effectLst/>
              <a:latin typeface="Segoe UI" panose="020B0502040204020203" pitchFamily="34" charset="0"/>
            </a:endParaRPr>
          </a:p>
          <a:p>
            <a:pPr lvl="1" algn="l"/>
            <a:r>
              <a:rPr lang="en-NZ" b="0" i="0" dirty="0">
                <a:solidFill>
                  <a:srgbClr val="171717"/>
                </a:solidFill>
                <a:effectLst/>
                <a:latin typeface="Segoe UI" panose="020B0502040204020203" pitchFamily="34" charset="0"/>
              </a:rPr>
              <a:t>Consequently, we recommend that you test your formulas thoroughly. </a:t>
            </a:r>
          </a:p>
          <a:p>
            <a:pPr lvl="1" algn="l"/>
            <a:endParaRPr lang="en-NZ" b="0" i="0" dirty="0">
              <a:solidFill>
                <a:srgbClr val="171717"/>
              </a:solidFill>
              <a:effectLst/>
              <a:latin typeface="Segoe UI" panose="020B0502040204020203" pitchFamily="34" charset="0"/>
            </a:endParaRPr>
          </a:p>
          <a:p>
            <a:pPr lvl="1" algn="l"/>
            <a:r>
              <a:rPr lang="en-NZ" b="0" i="0" dirty="0">
                <a:solidFill>
                  <a:srgbClr val="171717"/>
                </a:solidFill>
                <a:effectLst/>
                <a:latin typeface="Segoe UI" panose="020B0502040204020203" pitchFamily="34" charset="0"/>
              </a:rPr>
              <a:t>When the formulas don't produce the correct result due to an incorrect evaluation order, you can experiment by adding parentheses to adjust the evaluation order. </a:t>
            </a:r>
          </a:p>
          <a:p>
            <a:pPr lvl="1" algn="l"/>
            <a:endParaRPr lang="en-NZ" b="0" i="0" dirty="0">
              <a:solidFill>
                <a:srgbClr val="171717"/>
              </a:solidFill>
              <a:effectLst/>
              <a:latin typeface="Segoe UI" panose="020B0502040204020203" pitchFamily="34" charset="0"/>
            </a:endParaRPr>
          </a:p>
          <a:p>
            <a:pPr lvl="1" algn="l"/>
            <a:r>
              <a:rPr lang="en-NZ" b="0" i="0" dirty="0">
                <a:solidFill>
                  <a:srgbClr val="171717"/>
                </a:solidFill>
                <a:effectLst/>
                <a:latin typeface="Segoe UI" panose="020B0502040204020203" pitchFamily="34" charset="0"/>
              </a:rPr>
              <a:t>You can also add parentheses to improve the readability of your form</a:t>
            </a:r>
            <a:endParaRPr lang="en-US" dirty="0"/>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66</a:t>
            </a:fld>
            <a:endParaRPr lang="en-US" dirty="0"/>
          </a:p>
        </p:txBody>
      </p:sp>
    </p:spTree>
    <p:extLst>
      <p:ext uri="{BB962C8B-B14F-4D97-AF65-F5344CB8AC3E}">
        <p14:creationId xmlns:p14="http://schemas.microsoft.com/office/powerpoint/2010/main" val="41540953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When writing a DAX formula that uses operators to combine different data types, you don't need to explicitly convert types.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Usually, DAX automatically identifies the data types of referenced model objects and performs implicit conversions where necessary to complete the specified operation.</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However, some limitations might exist on the values that can be successfully converted.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If a value or a column has a data type that's incompatible with the current operation, DAX returns an error.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For example, the attempt to multiply a date value will create an error because it isn't logical.</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BLANK formula is handled differently, depending on the operator that is used.</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It's handled like how Excel treats BLANK, but differently to how databases (SQL) treat NULL.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BLANK is treated as zero when acted on by arithmetic operators and as an empty string when concatenated to a string.</a:t>
            </a:r>
          </a:p>
          <a:p>
            <a:endParaRPr lang="en-US" dirty="0"/>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67</a:t>
            </a:fld>
            <a:endParaRPr lang="en-US" dirty="0"/>
          </a:p>
        </p:txBody>
      </p:sp>
    </p:spTree>
    <p:extLst>
      <p:ext uri="{BB962C8B-B14F-4D97-AF65-F5344CB8AC3E}">
        <p14:creationId xmlns:p14="http://schemas.microsoft.com/office/powerpoint/2010/main" val="42295577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Students will use the lab document to complete the lab.</a:t>
            </a:r>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68</a:t>
            </a:fld>
            <a:endParaRPr lang="en-US" dirty="0"/>
          </a:p>
        </p:txBody>
      </p:sp>
    </p:spTree>
    <p:extLst>
      <p:ext uri="{BB962C8B-B14F-4D97-AF65-F5344CB8AC3E}">
        <p14:creationId xmlns:p14="http://schemas.microsoft.com/office/powerpoint/2010/main" val="216890574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69</a:t>
            </a:fld>
            <a:endParaRPr lang="en-US" dirty="0"/>
          </a:p>
        </p:txBody>
      </p:sp>
    </p:spTree>
    <p:extLst>
      <p:ext uri="{BB962C8B-B14F-4D97-AF65-F5344CB8AC3E}">
        <p14:creationId xmlns:p14="http://schemas.microsoft.com/office/powerpoint/2010/main" val="1185140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i="0" dirty="0">
                <a:solidFill>
                  <a:srgbClr val="171717"/>
                </a:solidFill>
                <a:effectLst/>
                <a:latin typeface="Segoe UI" panose="020B0502040204020203" pitchFamily="34" charset="0"/>
              </a:rPr>
              <a:t>This module describes creating calculated tables and calculated columns.</a:t>
            </a: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70</a:t>
            </a:fld>
            <a:endParaRPr lang="en-US" dirty="0"/>
          </a:p>
        </p:txBody>
      </p:sp>
    </p:spTree>
    <p:extLst>
      <p:ext uri="{BB962C8B-B14F-4D97-AF65-F5344CB8AC3E}">
        <p14:creationId xmlns:p14="http://schemas.microsoft.com/office/powerpoint/2010/main" val="14290842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You can write a Data Analysis Expressions (DAX) formula to add a </a:t>
            </a:r>
            <a:r>
              <a:rPr lang="en-NZ" b="0" i="1" dirty="0">
                <a:solidFill>
                  <a:srgbClr val="171717"/>
                </a:solidFill>
                <a:effectLst/>
                <a:latin typeface="Segoe UI" panose="020B0502040204020203" pitchFamily="34" charset="0"/>
              </a:rPr>
              <a:t>calculated table</a:t>
            </a:r>
            <a:r>
              <a:rPr lang="en-NZ" b="0" i="0" dirty="0">
                <a:solidFill>
                  <a:srgbClr val="171717"/>
                </a:solidFill>
                <a:effectLst/>
                <a:latin typeface="Segoe UI" panose="020B0502040204020203" pitchFamily="34" charset="0"/>
              </a:rPr>
              <a:t> to your model.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formula can duplicate or transform existing model data to produce a new table.</a:t>
            </a:r>
          </a:p>
          <a:p>
            <a:pPr algn="l"/>
            <a:r>
              <a:rPr lang="en-NZ" b="1" i="0" dirty="0">
                <a:solidFill>
                  <a:srgbClr val="171717"/>
                </a:solidFill>
                <a:effectLst/>
                <a:latin typeface="Segoe UI" panose="020B0502040204020203" pitchFamily="34" charset="0"/>
              </a:rPr>
              <a:t> Note</a:t>
            </a:r>
          </a:p>
          <a:p>
            <a:pPr algn="l"/>
            <a:r>
              <a:rPr lang="en-NZ" b="0" i="0" dirty="0">
                <a:solidFill>
                  <a:srgbClr val="171717"/>
                </a:solidFill>
                <a:effectLst/>
                <a:latin typeface="Segoe UI" panose="020B0502040204020203" pitchFamily="34" charset="0"/>
              </a:rPr>
              <a:t>A calculated table can't connect to external data; you must use Power Query to accomplish that task.</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A calculated table formula must return a table object. The simplest formula can duplicate an existing model table.</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Calculated tables have a cost: They increase the model storage size and they can prolong the data refresh time.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reason is because calculated tables recalculate when they have formula dependencies to refreshed tables.</a:t>
            </a: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71</a:t>
            </a:fld>
            <a:endParaRPr lang="en-US" dirty="0"/>
          </a:p>
        </p:txBody>
      </p:sp>
    </p:spTree>
    <p:extLst>
      <p:ext uri="{BB962C8B-B14F-4D97-AF65-F5344CB8AC3E}">
        <p14:creationId xmlns:p14="http://schemas.microsoft.com/office/powerpoint/2010/main" val="1935751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You can write a DAX formula to add a </a:t>
            </a:r>
            <a:r>
              <a:rPr lang="en-NZ" b="0" i="1" dirty="0">
                <a:solidFill>
                  <a:srgbClr val="171717"/>
                </a:solidFill>
                <a:effectLst/>
                <a:latin typeface="Segoe UI" panose="020B0502040204020203" pitchFamily="34" charset="0"/>
              </a:rPr>
              <a:t>calculated column</a:t>
            </a:r>
            <a:r>
              <a:rPr lang="en-NZ" b="0" i="0" dirty="0">
                <a:solidFill>
                  <a:srgbClr val="171717"/>
                </a:solidFill>
                <a:effectLst/>
                <a:latin typeface="Segoe UI" panose="020B0502040204020203" pitchFamily="34" charset="0"/>
              </a:rPr>
              <a:t> to any table in your model.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A calculated column formula must return a scalar or single value.</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Calculated columns in import models have a cost: </a:t>
            </a:r>
          </a:p>
          <a:p>
            <a:pPr algn="l"/>
            <a:r>
              <a:rPr lang="en-NZ" b="0" i="0" dirty="0">
                <a:solidFill>
                  <a:srgbClr val="171717"/>
                </a:solidFill>
                <a:effectLst/>
                <a:latin typeface="Segoe UI" panose="020B0502040204020203" pitchFamily="34" charset="0"/>
              </a:rPr>
              <a:t>	They increase the model storage size and they can prolong the data refresh time.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reason is because calculated columns recalculate when they have formula dependencies to refreshed tables.</a:t>
            </a:r>
          </a:p>
        </p:txBody>
      </p:sp>
      <p:sp>
        <p:nvSpPr>
          <p:cNvPr id="4" name="Slide Number Placeholder 3"/>
          <p:cNvSpPr>
            <a:spLocks noGrp="1"/>
          </p:cNvSpPr>
          <p:nvPr>
            <p:ph type="sldNum" sz="quarter" idx="5"/>
          </p:nvPr>
        </p:nvSpPr>
        <p:spPr/>
        <p:txBody>
          <a:bodyPr/>
          <a:lstStyle/>
          <a:p>
            <a:fld id="{4428728E-E154-4C68-8274-8B7B69A25AE8}" type="slidenum">
              <a:rPr lang="en-US" smtClean="0"/>
              <a:t>72</a:t>
            </a:fld>
            <a:endParaRPr lang="en-US" dirty="0"/>
          </a:p>
        </p:txBody>
      </p:sp>
    </p:spTree>
    <p:extLst>
      <p:ext uri="{BB962C8B-B14F-4D97-AF65-F5344CB8AC3E}">
        <p14:creationId xmlns:p14="http://schemas.microsoft.com/office/powerpoint/2010/main" val="316130806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171717"/>
                </a:solidFill>
                <a:effectLst/>
                <a:latin typeface="Segoe UI" panose="020B0502040204020203" pitchFamily="34" charset="0"/>
              </a:rPr>
              <a:t>Row context</a:t>
            </a:r>
            <a:r>
              <a:rPr lang="en-US" b="0" i="0" dirty="0">
                <a:solidFill>
                  <a:srgbClr val="171717"/>
                </a:solidFill>
                <a:effectLst/>
                <a:latin typeface="Segoe UI" panose="020B0502040204020203" pitchFamily="34" charset="0"/>
              </a:rPr>
              <a:t> can be thought of as "the current row". If you create a formula in a calculated column, the row context for that formula includes the values from all columns in the current row. If the table is related to another table, the content also includes all the values from the other table that are related to the current row.</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Later in this course you will introduce </a:t>
            </a:r>
            <a:r>
              <a:rPr lang="en-US" b="0" i="1" dirty="0">
                <a:solidFill>
                  <a:srgbClr val="171717"/>
                </a:solidFill>
                <a:effectLst/>
                <a:latin typeface="Segoe UI" panose="020B0502040204020203" pitchFamily="34" charset="0"/>
              </a:rPr>
              <a:t>filter context</a:t>
            </a:r>
            <a:r>
              <a:rPr lang="en-US" b="0" i="0" dirty="0">
                <a:solidFill>
                  <a:srgbClr val="171717"/>
                </a:solidFill>
                <a:effectLst/>
                <a:latin typeface="Segoe UI" panose="020B0502040204020203" pitchFamily="34" charset="0"/>
              </a:rPr>
              <a:t>.</a:t>
            </a:r>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73</a:t>
            </a:fld>
            <a:endParaRPr lang="en-US" dirty="0"/>
          </a:p>
        </p:txBody>
      </p:sp>
    </p:spTree>
    <p:extLst>
      <p:ext uri="{BB962C8B-B14F-4D97-AF65-F5344CB8AC3E}">
        <p14:creationId xmlns:p14="http://schemas.microsoft.com/office/powerpoint/2010/main" val="1450744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7</a:t>
            </a:fld>
            <a:endParaRPr lang="en-US" dirty="0"/>
          </a:p>
        </p:txBody>
      </p:sp>
    </p:spTree>
    <p:extLst>
      <p:ext uri="{BB962C8B-B14F-4D97-AF65-F5344CB8AC3E}">
        <p14:creationId xmlns:p14="http://schemas.microsoft.com/office/powerpoint/2010/main" val="27313237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Typically, they're not concerned with how the column was created but rather that it delivers the right data.</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When multiple ways are available to add a column, you can consider using the approach that best fits your skills and that's supported by the language (M or DAX).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However, the preference is to add computed columns in Power Query, whenever possible, because they load to the model in a more compact and optimal way.</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When you need to add a column to a calculated table, make sure that you create a calculated column.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Otherwise, we recommend that you only use a calculated column when the calculated column formula:</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Depends on summarized model data.</a:t>
            </a:r>
          </a:p>
          <a:p>
            <a:pPr marL="171450" indent="-171450" algn="l">
              <a:buFont typeface="Arial" panose="020B0604020202020204" pitchFamily="34" charset="0"/>
              <a:buChar char="•"/>
            </a:pPr>
            <a:endParaRPr lang="en-NZ"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Needs to use specialized modeling functions that are only available in DAX, such as the RELATED or RELATEDTABLE functions. </a:t>
            </a:r>
          </a:p>
          <a:p>
            <a:pPr marL="171450" indent="-171450" algn="l">
              <a:buFont typeface="Arial" panose="020B0604020202020204" pitchFamily="34" charset="0"/>
              <a:buChar char="•"/>
            </a:pPr>
            <a:endParaRPr lang="en-NZ" b="0" i="0" dirty="0">
              <a:solidFill>
                <a:srgbClr val="171717"/>
              </a:solidFill>
              <a:effectLst/>
              <a:latin typeface="Segoe UI" panose="020B0502040204020203" pitchFamily="34" charset="0"/>
            </a:endParaRPr>
          </a:p>
          <a:p>
            <a:pPr marL="457200" lvl="1" indent="0" algn="l">
              <a:buFont typeface="Arial" panose="020B0604020202020204" pitchFamily="34" charset="0"/>
              <a:buNone/>
            </a:pPr>
            <a:r>
              <a:rPr lang="en-NZ" b="0" i="0" dirty="0">
                <a:solidFill>
                  <a:srgbClr val="171717"/>
                </a:solidFill>
                <a:effectLst/>
                <a:latin typeface="Segoe UI" panose="020B0502040204020203" pitchFamily="34" charset="0"/>
              </a:rPr>
              <a:t>Specialized functions can also include the </a:t>
            </a:r>
            <a:r>
              <a:rPr lang="en-NZ" b="0" i="0" u="none" strike="noStrike" dirty="0">
                <a:solidFill>
                  <a:srgbClr val="171717"/>
                </a:solidFill>
                <a:effectLst/>
                <a:latin typeface="Segoe UI" panose="020B0502040204020203" pitchFamily="34" charset="0"/>
                <a:hlinkClick r:id="rId3"/>
              </a:rPr>
              <a:t>DAX parent and child hierarchies </a:t>
            </a:r>
            <a:r>
              <a:rPr lang="en-NZ" b="0" i="0" dirty="0">
                <a:solidFill>
                  <a:srgbClr val="171717"/>
                </a:solidFill>
                <a:effectLst/>
                <a:latin typeface="Segoe UI" panose="020B0502040204020203" pitchFamily="34" charset="0"/>
              </a:rPr>
              <a:t>, which are designed to naturalize a recursive relationship into columns, </a:t>
            </a:r>
          </a:p>
          <a:p>
            <a:pPr marL="457200" lvl="1" indent="0" algn="l">
              <a:buFont typeface="Arial" panose="020B0604020202020204" pitchFamily="34" charset="0"/>
              <a:buNone/>
            </a:pPr>
            <a:endParaRPr lang="en-NZ" b="0" i="0" dirty="0">
              <a:solidFill>
                <a:srgbClr val="171717"/>
              </a:solidFill>
              <a:effectLst/>
              <a:latin typeface="Segoe UI" panose="020B0502040204020203" pitchFamily="34" charset="0"/>
            </a:endParaRPr>
          </a:p>
          <a:p>
            <a:pPr marL="457200" lvl="1" indent="0" algn="l">
              <a:buFont typeface="Arial" panose="020B0604020202020204" pitchFamily="34" charset="0"/>
              <a:buNone/>
            </a:pPr>
            <a:r>
              <a:rPr lang="en-NZ" b="0" i="0" dirty="0">
                <a:solidFill>
                  <a:srgbClr val="171717"/>
                </a:solidFill>
                <a:effectLst/>
                <a:latin typeface="Segoe UI" panose="020B0502040204020203" pitchFamily="34" charset="0"/>
              </a:rPr>
              <a:t>for example, in an employee table where each row stores a reference to the row of the manager (who is also an employee).</a:t>
            </a:r>
          </a:p>
        </p:txBody>
      </p:sp>
      <p:sp>
        <p:nvSpPr>
          <p:cNvPr id="4" name="Slide Number Placeholder 3"/>
          <p:cNvSpPr>
            <a:spLocks noGrp="1"/>
          </p:cNvSpPr>
          <p:nvPr>
            <p:ph type="sldNum" sz="quarter" idx="5"/>
          </p:nvPr>
        </p:nvSpPr>
        <p:spPr/>
        <p:txBody>
          <a:bodyPr/>
          <a:lstStyle/>
          <a:p>
            <a:fld id="{4428728E-E154-4C68-8274-8B7B69A25AE8}" type="slidenum">
              <a:rPr lang="en-US" smtClean="0"/>
              <a:t>74</a:t>
            </a:fld>
            <a:endParaRPr lang="en-US" dirty="0"/>
          </a:p>
        </p:txBody>
      </p:sp>
    </p:spTree>
    <p:extLst>
      <p:ext uri="{BB962C8B-B14F-4D97-AF65-F5344CB8AC3E}">
        <p14:creationId xmlns:p14="http://schemas.microsoft.com/office/powerpoint/2010/main" val="9846520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module describes measures and how to create them. It also describes the differences between calculated columns and measures because it’s a common source of confusion for beginners.</a:t>
            </a: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77</a:t>
            </a:fld>
            <a:endParaRPr lang="en-US" dirty="0"/>
          </a:p>
        </p:txBody>
      </p:sp>
    </p:spTree>
    <p:extLst>
      <p:ext uri="{BB962C8B-B14F-4D97-AF65-F5344CB8AC3E}">
        <p14:creationId xmlns:p14="http://schemas.microsoft.com/office/powerpoint/2010/main" val="281222001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i="1" dirty="0">
                <a:solidFill>
                  <a:srgbClr val="171717"/>
                </a:solidFill>
                <a:effectLst/>
                <a:latin typeface="Segoe UI" panose="020B0502040204020203" pitchFamily="34" charset="0"/>
              </a:rPr>
              <a:t>Implicit</a:t>
            </a:r>
            <a:r>
              <a:rPr lang="en-NZ" b="0" i="0" dirty="0">
                <a:solidFill>
                  <a:srgbClr val="171717"/>
                </a:solidFill>
                <a:effectLst/>
                <a:latin typeface="Segoe UI" panose="020B0502040204020203" pitchFamily="34" charset="0"/>
              </a:rPr>
              <a:t> and </a:t>
            </a:r>
            <a:r>
              <a:rPr lang="en-NZ" b="0" i="1" dirty="0">
                <a:solidFill>
                  <a:srgbClr val="171717"/>
                </a:solidFill>
                <a:effectLst/>
                <a:latin typeface="Segoe UI" panose="020B0502040204020203" pitchFamily="34" charset="0"/>
              </a:rPr>
              <a:t>explicit</a:t>
            </a:r>
            <a:r>
              <a:rPr lang="en-NZ" b="0" i="0" dirty="0">
                <a:solidFill>
                  <a:srgbClr val="171717"/>
                </a:solidFill>
                <a:effectLst/>
                <a:latin typeface="Segoe UI" panose="020B0502040204020203" pitchFamily="34" charset="0"/>
              </a:rPr>
              <a:t> are two types of measures.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Implicit measures are automatic behaviors that allow visuals to summarize model column data.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Explicit measures, also known simply as </a:t>
            </a:r>
            <a:r>
              <a:rPr lang="en-NZ" b="0" i="1" dirty="0">
                <a:solidFill>
                  <a:srgbClr val="171717"/>
                </a:solidFill>
                <a:effectLst/>
                <a:latin typeface="Segoe UI" panose="020B0502040204020203" pitchFamily="34" charset="0"/>
              </a:rPr>
              <a:t>measures</a:t>
            </a:r>
            <a:r>
              <a:rPr lang="en-NZ" b="0" i="0" dirty="0">
                <a:solidFill>
                  <a:srgbClr val="171717"/>
                </a:solidFill>
                <a:effectLst/>
                <a:latin typeface="Segoe UI" panose="020B0502040204020203" pitchFamily="34" charset="0"/>
              </a:rPr>
              <a:t>, are calculations that you can add to your model.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The following sections focus on how you can use implicit measures.</a:t>
            </a:r>
            <a:endParaRPr lang="en-US" dirty="0"/>
          </a:p>
          <a:p>
            <a:r>
              <a:rPr lang="en-NZ" b="0" i="1" dirty="0">
                <a:solidFill>
                  <a:srgbClr val="171717"/>
                </a:solidFill>
                <a:effectLst/>
                <a:latin typeface="Segoe UI" panose="020B0502040204020203" pitchFamily="34" charset="0"/>
              </a:rPr>
              <a:t>Implicit</a:t>
            </a:r>
            <a:r>
              <a:rPr lang="en-NZ" b="0" i="0" dirty="0">
                <a:solidFill>
                  <a:srgbClr val="171717"/>
                </a:solidFill>
                <a:effectLst/>
                <a:latin typeface="Segoe UI" panose="020B0502040204020203" pitchFamily="34" charset="0"/>
              </a:rPr>
              <a:t> and </a:t>
            </a:r>
            <a:r>
              <a:rPr lang="en-NZ" b="0" i="1" dirty="0">
                <a:solidFill>
                  <a:srgbClr val="171717"/>
                </a:solidFill>
                <a:effectLst/>
                <a:latin typeface="Segoe UI" panose="020B0502040204020203" pitchFamily="34" charset="0"/>
              </a:rPr>
              <a:t>explicit</a:t>
            </a:r>
            <a:r>
              <a:rPr lang="en-NZ" b="0" i="0" dirty="0">
                <a:solidFill>
                  <a:srgbClr val="171717"/>
                </a:solidFill>
                <a:effectLst/>
                <a:latin typeface="Segoe UI" panose="020B0502040204020203" pitchFamily="34" charset="0"/>
              </a:rPr>
              <a:t> are two types of measures.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Implicit measures are automatic behaviors that allow visuals to summarize model column data.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Explicit measures, also known simply as </a:t>
            </a:r>
            <a:r>
              <a:rPr lang="en-NZ" b="0" i="1" dirty="0">
                <a:solidFill>
                  <a:srgbClr val="171717"/>
                </a:solidFill>
                <a:effectLst/>
                <a:latin typeface="Segoe UI" panose="020B0502040204020203" pitchFamily="34" charset="0"/>
              </a:rPr>
              <a:t>measures</a:t>
            </a:r>
            <a:r>
              <a:rPr lang="en-NZ" b="0" i="0" dirty="0">
                <a:solidFill>
                  <a:srgbClr val="171717"/>
                </a:solidFill>
                <a:effectLst/>
                <a:latin typeface="Segoe UI" panose="020B0502040204020203" pitchFamily="34" charset="0"/>
              </a:rPr>
              <a:t>, are calculations that you can add to your model.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The following sections focus on how you can use implicit measures.</a:t>
            </a:r>
            <a:endParaRPr lang="en-US" dirty="0"/>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78</a:t>
            </a:fld>
            <a:endParaRPr lang="en-US" dirty="0"/>
          </a:p>
        </p:txBody>
      </p:sp>
    </p:spTree>
    <p:extLst>
      <p:ext uri="{BB962C8B-B14F-4D97-AF65-F5344CB8AC3E}">
        <p14:creationId xmlns:p14="http://schemas.microsoft.com/office/powerpoint/2010/main" val="363268088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In the </a:t>
            </a:r>
            <a:r>
              <a:rPr lang="en-NZ" b="1" i="0" dirty="0">
                <a:solidFill>
                  <a:srgbClr val="171717"/>
                </a:solidFill>
                <a:effectLst/>
                <a:latin typeface="Segoe UI" panose="020B0502040204020203" pitchFamily="34" charset="0"/>
              </a:rPr>
              <a:t>Fields</a:t>
            </a:r>
            <a:r>
              <a:rPr lang="en-NZ" b="0" i="0" dirty="0">
                <a:solidFill>
                  <a:srgbClr val="171717"/>
                </a:solidFill>
                <a:effectLst/>
                <a:latin typeface="Segoe UI" panose="020B0502040204020203" pitchFamily="34" charset="0"/>
              </a:rPr>
              <a:t> pane, a column that's shown with the sigma symbol (∑) indicates two facts:</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It's a numeric column.</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It will summarize column values when it is used in a visual (when added to a field well that supports summarization).</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In the following image, notice that the </a:t>
            </a:r>
            <a:r>
              <a:rPr lang="en-NZ" b="1" i="0" dirty="0">
                <a:solidFill>
                  <a:srgbClr val="171717"/>
                </a:solidFill>
                <a:effectLst/>
                <a:latin typeface="Segoe UI" panose="020B0502040204020203" pitchFamily="34" charset="0"/>
              </a:rPr>
              <a:t>Sales</a:t>
            </a:r>
            <a:r>
              <a:rPr lang="en-NZ" b="0" i="0" dirty="0">
                <a:solidFill>
                  <a:srgbClr val="171717"/>
                </a:solidFill>
                <a:effectLst/>
                <a:latin typeface="Segoe UI" panose="020B0502040204020203" pitchFamily="34" charset="0"/>
              </a:rPr>
              <a:t> table includes only fields that can be summarized, including the </a:t>
            </a:r>
            <a:r>
              <a:rPr lang="en-NZ" b="1" i="0" dirty="0">
                <a:solidFill>
                  <a:srgbClr val="171717"/>
                </a:solidFill>
                <a:effectLst/>
                <a:latin typeface="Segoe UI" panose="020B0502040204020203" pitchFamily="34" charset="0"/>
              </a:rPr>
              <a:t>Profit Amount</a:t>
            </a:r>
            <a:r>
              <a:rPr lang="en-NZ" b="0" i="0" dirty="0">
                <a:solidFill>
                  <a:srgbClr val="171717"/>
                </a:solidFill>
                <a:effectLst/>
                <a:latin typeface="Segoe UI" panose="020B0502040204020203" pitchFamily="34" charset="0"/>
              </a:rPr>
              <a:t> calculated column.</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As a data modeler, you can control if and how the column summarizes by setting the </a:t>
            </a:r>
            <a:r>
              <a:rPr lang="en-NZ" b="1" i="0" dirty="0">
                <a:solidFill>
                  <a:srgbClr val="171717"/>
                </a:solidFill>
                <a:effectLst/>
                <a:latin typeface="Segoe UI" panose="020B0502040204020203" pitchFamily="34" charset="0"/>
              </a:rPr>
              <a:t>Summarization</a:t>
            </a:r>
            <a:r>
              <a:rPr lang="en-NZ" b="0" i="0" dirty="0">
                <a:solidFill>
                  <a:srgbClr val="171717"/>
                </a:solidFill>
                <a:effectLst/>
                <a:latin typeface="Segoe UI" panose="020B0502040204020203" pitchFamily="34" charset="0"/>
              </a:rPr>
              <a:t> property to </a:t>
            </a:r>
            <a:r>
              <a:rPr lang="en-NZ" b="1" i="0" dirty="0">
                <a:solidFill>
                  <a:srgbClr val="171717"/>
                </a:solidFill>
                <a:effectLst/>
                <a:latin typeface="Segoe UI" panose="020B0502040204020203" pitchFamily="34" charset="0"/>
              </a:rPr>
              <a:t>Don't summarize</a:t>
            </a:r>
            <a:r>
              <a:rPr lang="en-NZ" b="0" i="0" dirty="0">
                <a:solidFill>
                  <a:srgbClr val="171717"/>
                </a:solidFill>
                <a:effectLst/>
                <a:latin typeface="Segoe UI" panose="020B0502040204020203" pitchFamily="34" charset="0"/>
              </a:rPr>
              <a:t> or to a specific aggregation function.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When you set the </a:t>
            </a:r>
            <a:r>
              <a:rPr lang="en-NZ" b="1" i="0" dirty="0">
                <a:solidFill>
                  <a:srgbClr val="171717"/>
                </a:solidFill>
                <a:effectLst/>
                <a:latin typeface="Segoe UI" panose="020B0502040204020203" pitchFamily="34" charset="0"/>
              </a:rPr>
              <a:t>Summarization</a:t>
            </a:r>
            <a:r>
              <a:rPr lang="en-NZ" b="0" i="0" dirty="0">
                <a:solidFill>
                  <a:srgbClr val="171717"/>
                </a:solidFill>
                <a:effectLst/>
                <a:latin typeface="Segoe UI" panose="020B0502040204020203" pitchFamily="34" charset="0"/>
              </a:rPr>
              <a:t> property to </a:t>
            </a:r>
            <a:r>
              <a:rPr lang="en-NZ" b="1" i="0" dirty="0">
                <a:solidFill>
                  <a:srgbClr val="171717"/>
                </a:solidFill>
                <a:effectLst/>
                <a:latin typeface="Segoe UI" panose="020B0502040204020203" pitchFamily="34" charset="0"/>
              </a:rPr>
              <a:t>Don't summarize</a:t>
            </a:r>
            <a:r>
              <a:rPr lang="en-NZ" b="0" i="0" dirty="0">
                <a:solidFill>
                  <a:srgbClr val="171717"/>
                </a:solidFill>
                <a:effectLst/>
                <a:latin typeface="Segoe UI" panose="020B0502040204020203" pitchFamily="34" charset="0"/>
              </a:rPr>
              <a:t>, the sigma symbol will no longer show next to the column in the </a:t>
            </a:r>
            <a:r>
              <a:rPr lang="en-NZ" b="1" i="0" dirty="0">
                <a:solidFill>
                  <a:srgbClr val="171717"/>
                </a:solidFill>
                <a:effectLst/>
                <a:latin typeface="Segoe UI" panose="020B0502040204020203" pitchFamily="34" charset="0"/>
              </a:rPr>
              <a:t>Fields</a:t>
            </a:r>
            <a:r>
              <a:rPr lang="en-NZ" b="0" i="0" dirty="0">
                <a:solidFill>
                  <a:srgbClr val="171717"/>
                </a:solidFill>
                <a:effectLst/>
                <a:latin typeface="Segoe UI" panose="020B0502040204020203" pitchFamily="34" charset="0"/>
              </a:rPr>
              <a:t> pane.</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Calendar Year is often a numeric column to disable summarization</a:t>
            </a:r>
          </a:p>
        </p:txBody>
      </p:sp>
      <p:sp>
        <p:nvSpPr>
          <p:cNvPr id="4" name="Slide Number Placeholder 3"/>
          <p:cNvSpPr>
            <a:spLocks noGrp="1"/>
          </p:cNvSpPr>
          <p:nvPr>
            <p:ph type="sldNum" sz="quarter" idx="5"/>
          </p:nvPr>
        </p:nvSpPr>
        <p:spPr/>
        <p:txBody>
          <a:bodyPr/>
          <a:lstStyle/>
          <a:p>
            <a:fld id="{4428728E-E154-4C68-8274-8B7B69A25AE8}" type="slidenum">
              <a:rPr lang="en-US" smtClean="0"/>
              <a:t>79</a:t>
            </a:fld>
            <a:endParaRPr lang="en-US" dirty="0"/>
          </a:p>
        </p:txBody>
      </p:sp>
    </p:spTree>
    <p:extLst>
      <p:ext uri="{BB962C8B-B14F-4D97-AF65-F5344CB8AC3E}">
        <p14:creationId xmlns:p14="http://schemas.microsoft.com/office/powerpoint/2010/main" val="299844094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Several benefits are associated with implicit measures. Implicit measures are simple concepts to learn and use, and they provide flexibility in the way that report authors visualize model data. Additionally, they mean less work for you as a data modeler because you don't have to create explicit calculation.</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Implicit measures do have limitations. Despite setting an appropriate summarization method, report authors could choose to aggregate a column in unsuitable ways. For example, in the matrix visual, you could modify the aggregate function of </a:t>
            </a:r>
            <a:r>
              <a:rPr lang="en-NZ" b="1" i="0" dirty="0">
                <a:solidFill>
                  <a:srgbClr val="171717"/>
                </a:solidFill>
                <a:effectLst/>
                <a:latin typeface="Segoe UI" panose="020B0502040204020203" pitchFamily="34" charset="0"/>
              </a:rPr>
              <a:t>Unit Price</a:t>
            </a:r>
            <a:r>
              <a:rPr lang="en-NZ" b="0" i="0" dirty="0">
                <a:solidFill>
                  <a:srgbClr val="171717"/>
                </a:solidFill>
                <a:effectLst/>
                <a:latin typeface="Segoe UI" panose="020B0502040204020203" pitchFamily="34" charset="0"/>
              </a:rPr>
              <a:t> to </a:t>
            </a:r>
            <a:r>
              <a:rPr lang="en-NZ" b="1" i="0" dirty="0">
                <a:solidFill>
                  <a:srgbClr val="171717"/>
                </a:solidFill>
                <a:effectLst/>
                <a:latin typeface="Segoe UI" panose="020B0502040204020203" pitchFamily="34" charset="0"/>
              </a:rPr>
              <a:t>Sum</a:t>
            </a:r>
            <a:r>
              <a:rPr lang="en-NZ" b="0" i="0" dirty="0">
                <a:solidFill>
                  <a:srgbClr val="171717"/>
                </a:solidFill>
                <a:effectLst/>
                <a:latin typeface="Segoe UI" panose="020B0502040204020203" pitchFamily="34" charset="0"/>
              </a:rPr>
              <a:t>. (sum the individual unit price of products, not reflect Qty Sold)</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report visual obeys your configuration, but it has now produced a </a:t>
            </a:r>
            <a:r>
              <a:rPr lang="en-NZ" b="1" i="0" dirty="0">
                <a:solidFill>
                  <a:srgbClr val="171717"/>
                </a:solidFill>
                <a:effectLst/>
                <a:latin typeface="Segoe UI" panose="020B0502040204020203" pitchFamily="34" charset="0"/>
              </a:rPr>
              <a:t>Sum of Unit Price</a:t>
            </a:r>
            <a:r>
              <a:rPr lang="en-NZ" b="0" i="0" dirty="0">
                <a:solidFill>
                  <a:srgbClr val="171717"/>
                </a:solidFill>
                <a:effectLst/>
                <a:latin typeface="Segoe UI" panose="020B0502040204020203" pitchFamily="34" charset="0"/>
              </a:rPr>
              <a:t> column, which contains misleading data.</a:t>
            </a:r>
          </a:p>
          <a:p>
            <a:pPr algn="l"/>
            <a:endParaRPr lang="en-NZ" b="0" i="0" dirty="0">
              <a:solidFill>
                <a:srgbClr val="171717"/>
              </a:solidFill>
              <a:effectLst/>
              <a:latin typeface="Segoe UI" panose="020B0502040204020203" pitchFamily="34" charset="0"/>
            </a:endParaRPr>
          </a:p>
          <a:p>
            <a:pPr algn="l"/>
            <a:r>
              <a:rPr lang="en-NZ" b="1" i="0" dirty="0">
                <a:solidFill>
                  <a:srgbClr val="171717"/>
                </a:solidFill>
                <a:effectLst/>
                <a:latin typeface="Segoe UI" panose="020B0502040204020203" pitchFamily="34" charset="0"/>
              </a:rPr>
              <a:t>Limited Scenarios</a:t>
            </a:r>
          </a:p>
          <a:p>
            <a:pPr algn="l"/>
            <a:r>
              <a:rPr lang="en-NZ" b="0" i="0" dirty="0">
                <a:solidFill>
                  <a:srgbClr val="171717"/>
                </a:solidFill>
                <a:effectLst/>
                <a:latin typeface="Segoe UI" panose="020B0502040204020203" pitchFamily="34" charset="0"/>
              </a:rPr>
              <a:t>The most significant limitation of implicit measures is that they only work for simple scenarios, meaning that they can only summarize column values that use a specific aggregation function.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Therefore, in situations when you need to calculate the ratio of each month's sales amount over the yearly sales amount, you'll need to produce an explicit measure by writing a Data Analysis Expressions (DAX) formula to achieve that more sophisticated requirement.</a:t>
            </a:r>
          </a:p>
          <a:p>
            <a:pPr algn="l"/>
            <a:endParaRPr lang="en-NZ" b="0" i="0" dirty="0">
              <a:solidFill>
                <a:srgbClr val="171717"/>
              </a:solidFill>
              <a:effectLst/>
              <a:latin typeface="Segoe UI" panose="020B0502040204020203" pitchFamily="34" charset="0"/>
            </a:endParaRPr>
          </a:p>
          <a:p>
            <a:pPr algn="l"/>
            <a:r>
              <a:rPr lang="en-NZ" b="1" i="0" dirty="0">
                <a:solidFill>
                  <a:srgbClr val="171717"/>
                </a:solidFill>
                <a:effectLst/>
                <a:latin typeface="Segoe UI" panose="020B0502040204020203" pitchFamily="34" charset="0"/>
              </a:rPr>
              <a:t>MDX</a:t>
            </a:r>
          </a:p>
          <a:p>
            <a:pPr algn="l"/>
            <a:r>
              <a:rPr lang="en-NZ" b="0" i="0" dirty="0">
                <a:solidFill>
                  <a:srgbClr val="171717"/>
                </a:solidFill>
                <a:effectLst/>
                <a:latin typeface="Segoe UI" panose="020B0502040204020203" pitchFamily="34" charset="0"/>
              </a:rPr>
              <a:t>Implicit measures don't work when the model is queried by using Multidimensional Expressions (MDX).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This language expects explicit measures and can't summarize column data.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It's used when a Power BI dataset is queried by using </a:t>
            </a:r>
            <a:r>
              <a:rPr lang="en-NZ" b="0" i="0" u="none" strike="noStrike" dirty="0">
                <a:solidFill>
                  <a:srgbClr val="171717"/>
                </a:solidFill>
                <a:effectLst/>
                <a:latin typeface="Segoe UI" panose="020B0502040204020203" pitchFamily="34" charset="0"/>
                <a:hlinkClick r:id="rId3"/>
              </a:rPr>
              <a:t>Analyze in Excel </a:t>
            </a:r>
            <a:r>
              <a:rPr lang="en-NZ" b="0" i="0" dirty="0">
                <a:solidFill>
                  <a:srgbClr val="171717"/>
                </a:solidFill>
                <a:effectLst/>
                <a:latin typeface="Segoe UI" panose="020B0502040204020203" pitchFamily="34" charset="0"/>
              </a:rPr>
              <a:t> or when a </a:t>
            </a:r>
            <a:r>
              <a:rPr lang="en-NZ" b="0" i="0" u="none" strike="noStrike" dirty="0">
                <a:solidFill>
                  <a:srgbClr val="171717"/>
                </a:solidFill>
                <a:effectLst/>
                <a:latin typeface="Segoe UI" panose="020B0502040204020203" pitchFamily="34" charset="0"/>
                <a:hlinkClick r:id="rId4"/>
              </a:rPr>
              <a:t>Power BI paginated report </a:t>
            </a:r>
            <a:r>
              <a:rPr lang="en-NZ" b="0" i="0" dirty="0">
                <a:solidFill>
                  <a:srgbClr val="171717"/>
                </a:solidFill>
                <a:effectLst/>
                <a:latin typeface="Segoe UI" panose="020B0502040204020203" pitchFamily="34" charset="0"/>
              </a:rPr>
              <a:t> uses an MDX query that is generated by a graphical query designer.</a:t>
            </a:r>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80</a:t>
            </a:fld>
            <a:endParaRPr lang="en-US" dirty="0"/>
          </a:p>
        </p:txBody>
      </p:sp>
    </p:spTree>
    <p:extLst>
      <p:ext uri="{BB962C8B-B14F-4D97-AF65-F5344CB8AC3E}">
        <p14:creationId xmlns:p14="http://schemas.microsoft.com/office/powerpoint/2010/main" val="165229097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https://docs.microsoft.com/en-us/learn/modules/dax-power-bi-add-measures/2-simple-measures</a:t>
            </a:r>
          </a:p>
          <a:p>
            <a:endParaRPr lang="en-US" dirty="0"/>
          </a:p>
          <a:p>
            <a:r>
              <a:rPr lang="en-NZ" b="0" i="0" dirty="0">
                <a:solidFill>
                  <a:srgbClr val="171717"/>
                </a:solidFill>
                <a:effectLst/>
                <a:latin typeface="Segoe UI" panose="020B0502040204020203" pitchFamily="34" charset="0"/>
              </a:rPr>
              <a:t>In the next example, you will add a measure to the Sales table. </a:t>
            </a:r>
            <a:br>
              <a:rPr lang="en-NZ" b="0" i="0" dirty="0">
                <a:solidFill>
                  <a:srgbClr val="171717"/>
                </a:solidFill>
                <a:effectLst/>
                <a:latin typeface="Segoe UI" panose="020B0502040204020203" pitchFamily="34" charset="0"/>
              </a:rPr>
            </a:br>
            <a:br>
              <a:rPr lang="en-NZ" b="0" i="0" dirty="0">
                <a:solidFill>
                  <a:srgbClr val="171717"/>
                </a:solidFill>
                <a:effectLst/>
                <a:latin typeface="Segoe UI" panose="020B0502040204020203" pitchFamily="34" charset="0"/>
              </a:rPr>
            </a:br>
            <a:r>
              <a:rPr lang="en-NZ" b="0" i="0" dirty="0">
                <a:solidFill>
                  <a:srgbClr val="171717"/>
                </a:solidFill>
                <a:effectLst/>
                <a:latin typeface="Segoe UI" panose="020B0502040204020203" pitchFamily="34" charset="0"/>
              </a:rPr>
              <a:t>In the </a:t>
            </a:r>
            <a:r>
              <a:rPr lang="en-NZ" b="1" i="0" dirty="0">
                <a:solidFill>
                  <a:srgbClr val="171717"/>
                </a:solidFill>
                <a:effectLst/>
                <a:latin typeface="Segoe UI" panose="020B0502040204020203" pitchFamily="34" charset="0"/>
              </a:rPr>
              <a:t>Fields</a:t>
            </a:r>
            <a:r>
              <a:rPr lang="en-NZ" b="0" i="0" dirty="0">
                <a:solidFill>
                  <a:srgbClr val="171717"/>
                </a:solidFill>
                <a:effectLst/>
                <a:latin typeface="Segoe UI" panose="020B0502040204020203" pitchFamily="34" charset="0"/>
              </a:rPr>
              <a:t> pane, select the Sales table. To create a measure, in the </a:t>
            </a:r>
            <a:r>
              <a:rPr lang="en-NZ" b="1" i="0" dirty="0">
                <a:solidFill>
                  <a:srgbClr val="171717"/>
                </a:solidFill>
                <a:effectLst/>
                <a:latin typeface="Segoe UI" panose="020B0502040204020203" pitchFamily="34" charset="0"/>
              </a:rPr>
              <a:t>Table Tools</a:t>
            </a:r>
            <a:r>
              <a:rPr lang="en-NZ" b="0" i="0" dirty="0">
                <a:solidFill>
                  <a:srgbClr val="171717"/>
                </a:solidFill>
                <a:effectLst/>
                <a:latin typeface="Segoe UI" panose="020B0502040204020203" pitchFamily="34" charset="0"/>
              </a:rPr>
              <a:t> contextual ribbon, from inside the </a:t>
            </a:r>
            <a:r>
              <a:rPr lang="en-NZ" b="1" i="0" dirty="0">
                <a:solidFill>
                  <a:srgbClr val="171717"/>
                </a:solidFill>
                <a:effectLst/>
                <a:latin typeface="Segoe UI" panose="020B0502040204020203" pitchFamily="34" charset="0"/>
              </a:rPr>
              <a:t>Calculations</a:t>
            </a:r>
            <a:r>
              <a:rPr lang="en-NZ" b="0" i="0" dirty="0">
                <a:solidFill>
                  <a:srgbClr val="171717"/>
                </a:solidFill>
                <a:effectLst/>
                <a:latin typeface="Segoe UI" panose="020B0502040204020203" pitchFamily="34" charset="0"/>
              </a:rPr>
              <a:t> group, select </a:t>
            </a:r>
            <a:r>
              <a:rPr lang="en-NZ" b="1" i="0" dirty="0">
                <a:solidFill>
                  <a:srgbClr val="171717"/>
                </a:solidFill>
                <a:effectLst/>
                <a:latin typeface="Segoe UI" panose="020B0502040204020203" pitchFamily="34" charset="0"/>
              </a:rPr>
              <a:t>New measure</a:t>
            </a:r>
            <a:r>
              <a:rPr lang="en-NZ" b="0" i="0" dirty="0">
                <a:solidFill>
                  <a:srgbClr val="171717"/>
                </a:solidFill>
                <a:effectLst/>
                <a:latin typeface="Segoe UI" panose="020B0502040204020203" pitchFamily="34" charset="0"/>
              </a:rPr>
              <a:t>.</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The measure definition adds the </a:t>
            </a:r>
            <a:r>
              <a:rPr lang="en-NZ" b="1" i="0" dirty="0">
                <a:solidFill>
                  <a:srgbClr val="171717"/>
                </a:solidFill>
                <a:effectLst/>
                <a:latin typeface="Segoe UI" panose="020B0502040204020203" pitchFamily="34" charset="0"/>
              </a:rPr>
              <a:t>Revenue</a:t>
            </a:r>
            <a:r>
              <a:rPr lang="en-NZ" b="0" i="0" dirty="0">
                <a:solidFill>
                  <a:srgbClr val="171717"/>
                </a:solidFill>
                <a:effectLst/>
                <a:latin typeface="Segoe UI" panose="020B0502040204020203" pitchFamily="34" charset="0"/>
              </a:rPr>
              <a:t> measure to the Sales table. It uses the </a:t>
            </a:r>
            <a:r>
              <a:rPr lang="en-NZ" b="0" i="0" u="none" strike="noStrike" dirty="0">
                <a:effectLst/>
                <a:latin typeface="Segoe UI" panose="020B0502040204020203" pitchFamily="34" charset="0"/>
                <a:hlinkClick r:id="rId3"/>
              </a:rPr>
              <a:t>SUM </a:t>
            </a:r>
            <a:r>
              <a:rPr lang="en-NZ" b="0" i="0" dirty="0">
                <a:solidFill>
                  <a:srgbClr val="171717"/>
                </a:solidFill>
                <a:effectLst/>
                <a:latin typeface="Segoe UI" panose="020B0502040204020203" pitchFamily="34" charset="0"/>
              </a:rPr>
              <a:t> DAX function to sum the values of the </a:t>
            </a:r>
            <a:r>
              <a:rPr lang="en-NZ" b="1" i="0" dirty="0">
                <a:solidFill>
                  <a:srgbClr val="171717"/>
                </a:solidFill>
                <a:effectLst/>
                <a:latin typeface="Segoe UI" panose="020B0502040204020203" pitchFamily="34" charset="0"/>
              </a:rPr>
              <a:t>Sales Amount</a:t>
            </a:r>
            <a:r>
              <a:rPr lang="en-NZ" b="0" i="0" dirty="0">
                <a:solidFill>
                  <a:srgbClr val="171717"/>
                </a:solidFill>
                <a:effectLst/>
                <a:latin typeface="Segoe UI" panose="020B0502040204020203" pitchFamily="34" charset="0"/>
              </a:rPr>
              <a:t> column.</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On the </a:t>
            </a:r>
            <a:r>
              <a:rPr lang="en-NZ" b="1" i="0" dirty="0">
                <a:solidFill>
                  <a:srgbClr val="171717"/>
                </a:solidFill>
                <a:effectLst/>
                <a:latin typeface="Segoe UI" panose="020B0502040204020203" pitchFamily="34" charset="0"/>
              </a:rPr>
              <a:t>Measure tools</a:t>
            </a:r>
            <a:r>
              <a:rPr lang="en-NZ" b="0" i="0" dirty="0">
                <a:solidFill>
                  <a:srgbClr val="171717"/>
                </a:solidFill>
                <a:effectLst/>
                <a:latin typeface="Segoe UI" panose="020B0502040204020203" pitchFamily="34" charset="0"/>
              </a:rPr>
              <a:t> contextual ribbon, inside the </a:t>
            </a:r>
            <a:r>
              <a:rPr lang="en-NZ" b="1" i="0" dirty="0">
                <a:solidFill>
                  <a:srgbClr val="171717"/>
                </a:solidFill>
                <a:effectLst/>
                <a:latin typeface="Segoe UI" panose="020B0502040204020203" pitchFamily="34" charset="0"/>
              </a:rPr>
              <a:t>Formatting</a:t>
            </a:r>
            <a:r>
              <a:rPr lang="en-NZ" b="0" i="0" dirty="0">
                <a:solidFill>
                  <a:srgbClr val="171717"/>
                </a:solidFill>
                <a:effectLst/>
                <a:latin typeface="Segoe UI" panose="020B0502040204020203" pitchFamily="34" charset="0"/>
              </a:rPr>
              <a:t> group, set the decimal places to </a:t>
            </a:r>
            <a:r>
              <a:rPr lang="en-NZ" b="1" i="0" dirty="0">
                <a:solidFill>
                  <a:srgbClr val="171717"/>
                </a:solidFill>
                <a:effectLst/>
                <a:latin typeface="Segoe UI" panose="020B0502040204020203" pitchFamily="34" charset="0"/>
              </a:rPr>
              <a:t>2</a:t>
            </a:r>
            <a:endParaRPr lang="en-NZ" b="0" i="0" dirty="0">
              <a:solidFill>
                <a:srgbClr val="171717"/>
              </a:solidFill>
              <a:effectLst/>
              <a:latin typeface="Segoe UI" panose="020B0502040204020203" pitchFamily="34" charset="0"/>
            </a:endParaRP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Tip: Immediately after you create a measure, set the formatting options to ensure well-presented and consistent values in all report visuals.</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Now, add the </a:t>
            </a:r>
            <a:r>
              <a:rPr lang="en-NZ" b="1" i="0" dirty="0">
                <a:solidFill>
                  <a:srgbClr val="171717"/>
                </a:solidFill>
                <a:effectLst/>
                <a:latin typeface="Segoe UI" panose="020B0502040204020203" pitchFamily="34" charset="0"/>
              </a:rPr>
              <a:t>Revenue</a:t>
            </a:r>
            <a:r>
              <a:rPr lang="en-NZ" b="0" i="0" dirty="0">
                <a:solidFill>
                  <a:srgbClr val="171717"/>
                </a:solidFill>
                <a:effectLst/>
                <a:latin typeface="Segoe UI" panose="020B0502040204020203" pitchFamily="34" charset="0"/>
              </a:rPr>
              <a:t> measure to the matrix visual. Notice that it produces the same result as the </a:t>
            </a:r>
            <a:r>
              <a:rPr lang="en-NZ" b="1" i="0" dirty="0">
                <a:solidFill>
                  <a:srgbClr val="171717"/>
                </a:solidFill>
                <a:effectLst/>
                <a:latin typeface="Segoe UI" panose="020B0502040204020203" pitchFamily="34" charset="0"/>
              </a:rPr>
              <a:t>Sales Amount</a:t>
            </a:r>
            <a:r>
              <a:rPr lang="en-NZ" b="0" i="0" dirty="0">
                <a:solidFill>
                  <a:srgbClr val="171717"/>
                </a:solidFill>
                <a:effectLst/>
                <a:latin typeface="Segoe UI" panose="020B0502040204020203" pitchFamily="34" charset="0"/>
              </a:rPr>
              <a:t> implicit measure.</a:t>
            </a:r>
          </a:p>
          <a:p>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In the matrix visual, remove </a:t>
            </a:r>
            <a:r>
              <a:rPr lang="en-NZ" b="1" i="0" dirty="0">
                <a:solidFill>
                  <a:srgbClr val="171717"/>
                </a:solidFill>
                <a:effectLst/>
                <a:latin typeface="Segoe UI" panose="020B0502040204020203" pitchFamily="34" charset="0"/>
              </a:rPr>
              <a:t>Sales Amount</a:t>
            </a:r>
            <a:r>
              <a:rPr lang="en-NZ" b="0" i="0" dirty="0">
                <a:solidFill>
                  <a:srgbClr val="171717"/>
                </a:solidFill>
                <a:effectLst/>
                <a:latin typeface="Segoe UI" panose="020B0502040204020203" pitchFamily="34" charset="0"/>
              </a:rPr>
              <a:t> and </a:t>
            </a:r>
            <a:r>
              <a:rPr lang="en-NZ" b="1" i="0" dirty="0">
                <a:solidFill>
                  <a:srgbClr val="171717"/>
                </a:solidFill>
                <a:effectLst/>
                <a:latin typeface="Segoe UI" panose="020B0502040204020203" pitchFamily="34" charset="0"/>
              </a:rPr>
              <a:t>Sum of Unit Price</a:t>
            </a:r>
            <a:r>
              <a:rPr lang="en-NZ" b="0" i="0" dirty="0">
                <a:solidFill>
                  <a:srgbClr val="171717"/>
                </a:solidFill>
                <a:effectLst/>
                <a:latin typeface="Segoe UI" panose="020B0502040204020203" pitchFamily="34" charset="0"/>
              </a:rPr>
              <a:t>.</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Next, you will create more measures. Create the </a:t>
            </a:r>
            <a:r>
              <a:rPr lang="en-NZ" b="1" i="0" dirty="0">
                <a:solidFill>
                  <a:srgbClr val="171717"/>
                </a:solidFill>
                <a:effectLst/>
                <a:latin typeface="Segoe UI" panose="020B0502040204020203" pitchFamily="34" charset="0"/>
              </a:rPr>
              <a:t>Cost</a:t>
            </a:r>
            <a:r>
              <a:rPr lang="en-NZ" b="0" i="0" dirty="0">
                <a:solidFill>
                  <a:srgbClr val="171717"/>
                </a:solidFill>
                <a:effectLst/>
                <a:latin typeface="Segoe UI" panose="020B0502040204020203" pitchFamily="34" charset="0"/>
              </a:rPr>
              <a:t> measure by using the following measure definition, and then set the format with two decimal places.</a:t>
            </a:r>
          </a:p>
          <a:p>
            <a:endParaRPr lang="en-US" dirty="0"/>
          </a:p>
          <a:p>
            <a:r>
              <a:rPr lang="en-NZ" b="0" i="0" dirty="0">
                <a:solidFill>
                  <a:srgbClr val="171717"/>
                </a:solidFill>
                <a:effectLst/>
                <a:latin typeface="Segoe UI" panose="020B0502040204020203" pitchFamily="34" charset="0"/>
              </a:rPr>
              <a:t>Create the </a:t>
            </a:r>
            <a:r>
              <a:rPr lang="en-NZ" b="1" i="0" dirty="0">
                <a:solidFill>
                  <a:srgbClr val="171717"/>
                </a:solidFill>
                <a:effectLst/>
                <a:latin typeface="Segoe UI" panose="020B0502040204020203" pitchFamily="34" charset="0"/>
              </a:rPr>
              <a:t>Profit</a:t>
            </a:r>
            <a:r>
              <a:rPr lang="en-NZ" b="0" i="0" dirty="0">
                <a:solidFill>
                  <a:srgbClr val="171717"/>
                </a:solidFill>
                <a:effectLst/>
                <a:latin typeface="Segoe UI" panose="020B0502040204020203" pitchFamily="34" charset="0"/>
              </a:rPr>
              <a:t> measure, and then set the format with two decimal places.</a:t>
            </a:r>
            <a:endParaRPr lang="en-US" b="0" i="0" dirty="0">
              <a:solidFill>
                <a:srgbClr val="171717"/>
              </a:solidFill>
              <a:effectLst/>
              <a:latin typeface="Segoe UI" panose="020B0502040204020203" pitchFamily="34" charset="0"/>
            </a:endParaRPr>
          </a:p>
          <a:p>
            <a:endParaRPr lang="en-US"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Notice that the </a:t>
            </a:r>
            <a:r>
              <a:rPr lang="en-NZ" b="1" i="0" dirty="0">
                <a:solidFill>
                  <a:srgbClr val="171717"/>
                </a:solidFill>
                <a:effectLst/>
                <a:latin typeface="Segoe UI" panose="020B0502040204020203" pitchFamily="34" charset="0"/>
              </a:rPr>
              <a:t>Profit Amount</a:t>
            </a:r>
            <a:r>
              <a:rPr lang="en-NZ" b="0" i="0" dirty="0">
                <a:solidFill>
                  <a:srgbClr val="171717"/>
                </a:solidFill>
                <a:effectLst/>
                <a:latin typeface="Segoe UI" panose="020B0502040204020203" pitchFamily="34" charset="0"/>
              </a:rPr>
              <a:t> column is a calculated column. This topic will be discussed later in this module.</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Next, create the </a:t>
            </a:r>
            <a:r>
              <a:rPr lang="en-NZ" b="1" i="0" dirty="0">
                <a:solidFill>
                  <a:srgbClr val="171717"/>
                </a:solidFill>
                <a:effectLst/>
                <a:latin typeface="Segoe UI" panose="020B0502040204020203" pitchFamily="34" charset="0"/>
              </a:rPr>
              <a:t>Quantity</a:t>
            </a:r>
            <a:r>
              <a:rPr lang="en-NZ" b="0" i="0" dirty="0">
                <a:solidFill>
                  <a:srgbClr val="171717"/>
                </a:solidFill>
                <a:effectLst/>
                <a:latin typeface="Segoe UI" panose="020B0502040204020203" pitchFamily="34" charset="0"/>
              </a:rPr>
              <a:t> measure and format it as a whole number with the thousands separator</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Create three unit price measures and then set the format of each with two decimal places.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Notice the different DAX aggregation functions that are used: </a:t>
            </a:r>
            <a:r>
              <a:rPr lang="en-NZ" b="0" i="0" u="none" strike="noStrike" dirty="0">
                <a:effectLst/>
                <a:latin typeface="Segoe UI" panose="020B0502040204020203" pitchFamily="34" charset="0"/>
                <a:hlinkClick r:id="rId4"/>
              </a:rPr>
              <a:t>MIN </a:t>
            </a:r>
            <a:r>
              <a:rPr lang="en-NZ" b="0" i="0" dirty="0">
                <a:solidFill>
                  <a:srgbClr val="171717"/>
                </a:solidFill>
                <a:effectLst/>
                <a:latin typeface="Segoe UI" panose="020B0502040204020203" pitchFamily="34" charset="0"/>
              </a:rPr>
              <a:t>, </a:t>
            </a:r>
            <a:r>
              <a:rPr lang="en-NZ" b="0" i="0" u="none" strike="noStrike" dirty="0">
                <a:effectLst/>
                <a:latin typeface="Segoe UI" panose="020B0502040204020203" pitchFamily="34" charset="0"/>
                <a:hlinkClick r:id="rId5"/>
              </a:rPr>
              <a:t>MAX </a:t>
            </a:r>
            <a:r>
              <a:rPr lang="en-NZ" b="0" i="0" dirty="0">
                <a:solidFill>
                  <a:srgbClr val="171717"/>
                </a:solidFill>
                <a:effectLst/>
                <a:latin typeface="Segoe UI" panose="020B0502040204020203" pitchFamily="34" charset="0"/>
              </a:rPr>
              <a:t>, and </a:t>
            </a:r>
            <a:r>
              <a:rPr lang="en-NZ" b="0" i="0" u="none" strike="noStrike" dirty="0">
                <a:effectLst/>
                <a:latin typeface="Segoe UI" panose="020B0502040204020203" pitchFamily="34" charset="0"/>
                <a:hlinkClick r:id="rId6"/>
              </a:rPr>
              <a:t>AVERAGE </a:t>
            </a:r>
            <a:r>
              <a:rPr lang="en-NZ" b="0" i="0" dirty="0">
                <a:solidFill>
                  <a:srgbClr val="171717"/>
                </a:solidFill>
                <a:effectLst/>
                <a:latin typeface="Segoe UI" panose="020B0502040204020203" pitchFamily="34" charset="0"/>
              </a:rPr>
              <a:t>.</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Now, hide the </a:t>
            </a:r>
            <a:r>
              <a:rPr lang="en-NZ" b="1" i="0" dirty="0">
                <a:solidFill>
                  <a:srgbClr val="171717"/>
                </a:solidFill>
                <a:effectLst/>
                <a:latin typeface="Segoe UI" panose="020B0502040204020203" pitchFamily="34" charset="0"/>
              </a:rPr>
              <a:t>Unit Price</a:t>
            </a:r>
            <a:r>
              <a:rPr lang="en-NZ" b="0" i="0" dirty="0">
                <a:solidFill>
                  <a:srgbClr val="171717"/>
                </a:solidFill>
                <a:effectLst/>
                <a:latin typeface="Segoe UI" panose="020B0502040204020203" pitchFamily="34" charset="0"/>
              </a:rPr>
              <a:t> column, which results in report authors losing their ability to summarize the column except by using your measures.</a:t>
            </a:r>
          </a:p>
          <a:p>
            <a:endParaRPr lang="en-US" dirty="0"/>
          </a:p>
          <a:p>
            <a:r>
              <a:rPr lang="en-US" dirty="0"/>
              <a:t>[Tip]</a:t>
            </a:r>
          </a:p>
          <a:p>
            <a:r>
              <a:rPr lang="en-NZ" b="0" i="0" dirty="0">
                <a:solidFill>
                  <a:srgbClr val="171717"/>
                </a:solidFill>
                <a:effectLst/>
                <a:latin typeface="Segoe UI" panose="020B0502040204020203" pitchFamily="34" charset="0"/>
              </a:rPr>
              <a:t>Adding measures and hiding columns is how you, the data modeler, can limit summarization options.</a:t>
            </a:r>
          </a:p>
          <a:p>
            <a:endParaRPr lang="en-NZ" b="0" i="0" dirty="0">
              <a:solidFill>
                <a:srgbClr val="171717"/>
              </a:solidFill>
              <a:effectLst/>
              <a:latin typeface="Segoe UI" panose="020B0502040204020203" pitchFamily="34" charset="0"/>
            </a:endParaRP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Next, create the following two measures, which count the number of orders and order lines.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Format both measures with zero decimal places.</a:t>
            </a:r>
            <a:br>
              <a:rPr lang="en-NZ" b="0" i="0" dirty="0">
                <a:solidFill>
                  <a:srgbClr val="171717"/>
                </a:solidFill>
                <a:effectLst/>
                <a:latin typeface="Segoe UI" panose="020B0502040204020203" pitchFamily="34" charset="0"/>
              </a:rPr>
            </a:br>
            <a:br>
              <a:rPr lang="en-NZ" b="0" i="0" dirty="0">
                <a:solidFill>
                  <a:srgbClr val="171717"/>
                </a:solidFill>
                <a:effectLst/>
                <a:latin typeface="Segoe UI" panose="020B0502040204020203" pitchFamily="34" charset="0"/>
              </a:rPr>
            </a:br>
            <a:r>
              <a:rPr lang="en-NZ" b="0" i="0" dirty="0">
                <a:solidFill>
                  <a:srgbClr val="171717"/>
                </a:solidFill>
                <a:effectLst/>
                <a:latin typeface="Segoe UI" panose="020B0502040204020203" pitchFamily="34" charset="0"/>
              </a:rPr>
              <a:t>The </a:t>
            </a:r>
            <a:r>
              <a:rPr lang="en-NZ" b="0" i="0" u="none" strike="noStrike" dirty="0">
                <a:effectLst/>
                <a:latin typeface="Segoe UI" panose="020B0502040204020203" pitchFamily="34" charset="0"/>
                <a:hlinkClick r:id="rId7"/>
              </a:rPr>
              <a:t>COUNT </a:t>
            </a:r>
            <a:r>
              <a:rPr lang="en-NZ" b="0" i="0" dirty="0">
                <a:solidFill>
                  <a:srgbClr val="171717"/>
                </a:solidFill>
                <a:effectLst/>
                <a:latin typeface="Segoe UI" panose="020B0502040204020203" pitchFamily="34" charset="0"/>
              </a:rPr>
              <a:t> DAX function counts the number of non-BLANK values in a column, while the </a:t>
            </a:r>
            <a:r>
              <a:rPr lang="en-NZ" b="0" i="0" u="none" strike="noStrike" dirty="0">
                <a:effectLst/>
                <a:latin typeface="Segoe UI" panose="020B0502040204020203" pitchFamily="34" charset="0"/>
                <a:hlinkClick r:id="rId8"/>
              </a:rPr>
              <a:t>DISTINCTCOUNT </a:t>
            </a:r>
            <a:r>
              <a:rPr lang="en-NZ" b="0" i="0" dirty="0">
                <a:solidFill>
                  <a:srgbClr val="171717"/>
                </a:solidFill>
                <a:effectLst/>
                <a:latin typeface="Segoe UI" panose="020B0502040204020203" pitchFamily="34" charset="0"/>
              </a:rPr>
              <a:t> DAX function counts the number of distinct values in a column.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Because an order can have one or more order lines, the </a:t>
            </a:r>
            <a:r>
              <a:rPr lang="en-NZ" b="1" i="0" dirty="0">
                <a:solidFill>
                  <a:srgbClr val="171717"/>
                </a:solidFill>
                <a:effectLst/>
                <a:latin typeface="Segoe UI" panose="020B0502040204020203" pitchFamily="34" charset="0"/>
              </a:rPr>
              <a:t>Sales Order</a:t>
            </a:r>
            <a:r>
              <a:rPr lang="en-NZ" b="0" i="0" dirty="0">
                <a:solidFill>
                  <a:srgbClr val="171717"/>
                </a:solidFill>
                <a:effectLst/>
                <a:latin typeface="Segoe UI" panose="020B0502040204020203" pitchFamily="34" charset="0"/>
              </a:rPr>
              <a:t> column will have duplicate values.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A distinct count of values in this column will correctly count the number of orders.</a:t>
            </a:r>
            <a:endParaRPr lang="en-US" b="0" i="0" dirty="0">
              <a:solidFill>
                <a:srgbClr val="171717"/>
              </a:solidFill>
              <a:effectLst/>
              <a:latin typeface="Segoe UI" panose="020B0502040204020203" pitchFamily="34" charset="0"/>
            </a:endParaRPr>
          </a:p>
          <a:p>
            <a:br>
              <a:rPr lang="en-US" b="0" i="0" dirty="0">
                <a:solidFill>
                  <a:srgbClr val="171717"/>
                </a:solidFill>
                <a:effectLst/>
                <a:latin typeface="Segoe UI" panose="020B0502040204020203" pitchFamily="34" charset="0"/>
              </a:rPr>
            </a:br>
            <a:br>
              <a:rPr lang="en-US" b="0" i="0" dirty="0">
                <a:solidFill>
                  <a:srgbClr val="171717"/>
                </a:solidFill>
                <a:effectLst/>
                <a:latin typeface="Segoe UI" panose="020B0502040204020203" pitchFamily="34" charset="0"/>
              </a:rPr>
            </a:br>
            <a:r>
              <a:rPr lang="en-NZ" b="0" i="0" dirty="0">
                <a:solidFill>
                  <a:srgbClr val="171717"/>
                </a:solidFill>
                <a:effectLst/>
                <a:latin typeface="Segoe UI" panose="020B0502040204020203" pitchFamily="34" charset="0"/>
              </a:rPr>
              <a:t>Alternatively, you can choose the better way to write the </a:t>
            </a:r>
            <a:r>
              <a:rPr lang="en-NZ" b="1" i="0" dirty="0">
                <a:solidFill>
                  <a:srgbClr val="171717"/>
                </a:solidFill>
                <a:effectLst/>
                <a:latin typeface="Segoe UI" panose="020B0502040204020203" pitchFamily="34" charset="0"/>
              </a:rPr>
              <a:t>Order Line Count</a:t>
            </a:r>
            <a:r>
              <a:rPr lang="en-NZ" b="0" i="0" dirty="0">
                <a:solidFill>
                  <a:srgbClr val="171717"/>
                </a:solidFill>
                <a:effectLst/>
                <a:latin typeface="Segoe UI" panose="020B0502040204020203" pitchFamily="34" charset="0"/>
              </a:rPr>
              <a:t> measure. </a:t>
            </a:r>
            <a:br>
              <a:rPr lang="en-NZ" b="0" i="0" dirty="0">
                <a:solidFill>
                  <a:srgbClr val="171717"/>
                </a:solidFill>
                <a:effectLst/>
                <a:latin typeface="Segoe UI" panose="020B0502040204020203" pitchFamily="34" charset="0"/>
              </a:rPr>
            </a:br>
            <a:br>
              <a:rPr lang="en-NZ" b="0" i="0" dirty="0">
                <a:solidFill>
                  <a:srgbClr val="171717"/>
                </a:solidFill>
                <a:effectLst/>
                <a:latin typeface="Segoe UI" panose="020B0502040204020203" pitchFamily="34" charset="0"/>
              </a:rPr>
            </a:br>
            <a:r>
              <a:rPr lang="en-NZ" b="0" i="0" dirty="0">
                <a:solidFill>
                  <a:srgbClr val="171717"/>
                </a:solidFill>
                <a:effectLst/>
                <a:latin typeface="Segoe UI" panose="020B0502040204020203" pitchFamily="34" charset="0"/>
              </a:rPr>
              <a:t>Instead of counting values in a column, it's semantically clearer to use the </a:t>
            </a:r>
            <a:r>
              <a:rPr lang="en-NZ" b="0" i="0" u="none" strike="noStrike" dirty="0">
                <a:effectLst/>
                <a:latin typeface="Segoe UI" panose="020B0502040204020203" pitchFamily="34" charset="0"/>
                <a:hlinkClick r:id="rId9"/>
              </a:rPr>
              <a:t>COUNTROWS </a:t>
            </a:r>
            <a:r>
              <a:rPr lang="en-NZ" b="0" i="0" dirty="0">
                <a:solidFill>
                  <a:srgbClr val="171717"/>
                </a:solidFill>
                <a:effectLst/>
                <a:latin typeface="Segoe UI" panose="020B0502040204020203" pitchFamily="34" charset="0"/>
              </a:rPr>
              <a:t> DAX function. </a:t>
            </a:r>
            <a:br>
              <a:rPr lang="en-NZ" b="0" i="0" dirty="0">
                <a:solidFill>
                  <a:srgbClr val="171717"/>
                </a:solidFill>
                <a:effectLst/>
                <a:latin typeface="Segoe UI" panose="020B0502040204020203" pitchFamily="34" charset="0"/>
              </a:rPr>
            </a:br>
            <a:br>
              <a:rPr lang="en-NZ" b="0" i="0" dirty="0">
                <a:solidFill>
                  <a:srgbClr val="171717"/>
                </a:solidFill>
                <a:effectLst/>
                <a:latin typeface="Segoe UI" panose="020B0502040204020203" pitchFamily="34" charset="0"/>
              </a:rPr>
            </a:br>
            <a:r>
              <a:rPr lang="en-NZ" b="0" i="0" dirty="0">
                <a:solidFill>
                  <a:srgbClr val="171717"/>
                </a:solidFill>
                <a:effectLst/>
                <a:latin typeface="Segoe UI" panose="020B0502040204020203" pitchFamily="34" charset="0"/>
              </a:rPr>
              <a:t>Unlike the previously introduced aggregation functions, which aggregate column values, the COUNTROWS function counts the number of rows </a:t>
            </a:r>
            <a:r>
              <a:rPr lang="en-NZ" b="0" i="1" dirty="0">
                <a:solidFill>
                  <a:srgbClr val="171717"/>
                </a:solidFill>
                <a:effectLst/>
                <a:latin typeface="Segoe UI" panose="020B0502040204020203" pitchFamily="34" charset="0"/>
              </a:rPr>
              <a:t>for a table</a:t>
            </a:r>
            <a:r>
              <a:rPr lang="en-NZ" b="0" i="0" dirty="0">
                <a:solidFill>
                  <a:srgbClr val="171717"/>
                </a:solidFill>
                <a:effectLst/>
                <a:latin typeface="Segoe UI" panose="020B0502040204020203" pitchFamily="34" charset="0"/>
              </a:rPr>
              <a:t>.</a:t>
            </a:r>
            <a:endParaRPr lang="en-US" b="0" i="0" dirty="0">
              <a:solidFill>
                <a:srgbClr val="171717"/>
              </a:solidFill>
              <a:effectLst/>
              <a:latin typeface="Segoe UI" panose="020B0502040204020203" pitchFamily="34" charset="0"/>
            </a:endParaRP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81</a:t>
            </a:fld>
            <a:endParaRPr lang="en-US" dirty="0"/>
          </a:p>
        </p:txBody>
      </p:sp>
    </p:spTree>
    <p:extLst>
      <p:ext uri="{BB962C8B-B14F-4D97-AF65-F5344CB8AC3E}">
        <p14:creationId xmlns:p14="http://schemas.microsoft.com/office/powerpoint/2010/main" val="97623445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When a measure references one or more measures, it's known as a </a:t>
            </a:r>
            <a:r>
              <a:rPr lang="en-NZ" b="0" i="1" dirty="0">
                <a:solidFill>
                  <a:srgbClr val="171717"/>
                </a:solidFill>
                <a:effectLst/>
                <a:latin typeface="Segoe UI" panose="020B0502040204020203" pitchFamily="34" charset="0"/>
              </a:rPr>
              <a:t>compound measure</a:t>
            </a:r>
            <a:r>
              <a:rPr lang="en-NZ" b="0" i="0" dirty="0">
                <a:solidFill>
                  <a:srgbClr val="171717"/>
                </a:solidFill>
                <a:effectLst/>
                <a:latin typeface="Segoe UI" panose="020B0502040204020203" pitchFamily="34" charset="0"/>
              </a:rPr>
              <a:t>.</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For this example, you will modify the </a:t>
            </a:r>
            <a:r>
              <a:rPr lang="en-NZ" b="1" i="0" dirty="0">
                <a:solidFill>
                  <a:srgbClr val="171717"/>
                </a:solidFill>
                <a:effectLst/>
                <a:latin typeface="Segoe UI" panose="020B0502040204020203" pitchFamily="34" charset="0"/>
              </a:rPr>
              <a:t>Profit</a:t>
            </a:r>
            <a:r>
              <a:rPr lang="en-NZ" b="0" i="0" dirty="0">
                <a:solidFill>
                  <a:srgbClr val="171717"/>
                </a:solidFill>
                <a:effectLst/>
                <a:latin typeface="Segoe UI" panose="020B0502040204020203" pitchFamily="34" charset="0"/>
              </a:rPr>
              <a:t> measure by using the following measure definition.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Format the measure with two decimal places.</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Next, add the </a:t>
            </a:r>
            <a:r>
              <a:rPr lang="en-NZ" b="1" i="0" dirty="0">
                <a:solidFill>
                  <a:srgbClr val="171717"/>
                </a:solidFill>
                <a:effectLst/>
                <a:latin typeface="Segoe UI" panose="020B0502040204020203" pitchFamily="34" charset="0"/>
              </a:rPr>
              <a:t>Profit</a:t>
            </a:r>
            <a:r>
              <a:rPr lang="en-NZ" b="0" i="0" dirty="0">
                <a:solidFill>
                  <a:srgbClr val="171717"/>
                </a:solidFill>
                <a:effectLst/>
                <a:latin typeface="Segoe UI" panose="020B0502040204020203" pitchFamily="34" charset="0"/>
              </a:rPr>
              <a:t> measure to the matrix visual.</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Now that your model provides a way to summarize profit, you can delete the </a:t>
            </a:r>
            <a:r>
              <a:rPr lang="en-NZ" b="1" i="0" dirty="0">
                <a:solidFill>
                  <a:srgbClr val="171717"/>
                </a:solidFill>
                <a:effectLst/>
                <a:latin typeface="Segoe UI" panose="020B0502040204020203" pitchFamily="34" charset="0"/>
              </a:rPr>
              <a:t>Profit Amount</a:t>
            </a:r>
            <a:r>
              <a:rPr lang="en-NZ" b="0" i="0" dirty="0">
                <a:solidFill>
                  <a:srgbClr val="171717"/>
                </a:solidFill>
                <a:effectLst/>
                <a:latin typeface="Segoe UI" panose="020B0502040204020203" pitchFamily="34" charset="0"/>
              </a:rPr>
              <a:t> calculated column.</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By removing this calculated column, you've optimized the data model.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It results in a decreased data model size and shorter data refreshes.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a:t>
            </a:r>
            <a:r>
              <a:rPr lang="en-NZ" b="1" i="0" dirty="0">
                <a:solidFill>
                  <a:srgbClr val="171717"/>
                </a:solidFill>
                <a:effectLst/>
                <a:latin typeface="Segoe UI" panose="020B0502040204020203" pitchFamily="34" charset="0"/>
              </a:rPr>
              <a:t>Profit Amount</a:t>
            </a:r>
            <a:r>
              <a:rPr lang="en-NZ" b="0" i="0" dirty="0">
                <a:solidFill>
                  <a:srgbClr val="171717"/>
                </a:solidFill>
                <a:effectLst/>
                <a:latin typeface="Segoe UI" panose="020B0502040204020203" pitchFamily="34" charset="0"/>
              </a:rPr>
              <a:t> calculated column wasn't required because the </a:t>
            </a:r>
            <a:r>
              <a:rPr lang="en-NZ" b="1" i="0" dirty="0">
                <a:solidFill>
                  <a:srgbClr val="171717"/>
                </a:solidFill>
                <a:effectLst/>
                <a:latin typeface="Segoe UI" panose="020B0502040204020203" pitchFamily="34" charset="0"/>
              </a:rPr>
              <a:t>Profit</a:t>
            </a:r>
            <a:r>
              <a:rPr lang="en-NZ" b="0" i="0" dirty="0">
                <a:solidFill>
                  <a:srgbClr val="171717"/>
                </a:solidFill>
                <a:effectLst/>
                <a:latin typeface="Segoe UI" panose="020B0502040204020203" pitchFamily="34" charset="0"/>
              </a:rPr>
              <a:t> measure can directly produce the required result.</a:t>
            </a:r>
          </a:p>
          <a:p>
            <a:pPr algn="l"/>
            <a:endParaRPr lang="en-NZ" b="0" i="0" dirty="0">
              <a:solidFill>
                <a:srgbClr val="171717"/>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82</a:t>
            </a:fld>
            <a:endParaRPr lang="en-US" dirty="0"/>
          </a:p>
        </p:txBody>
      </p:sp>
    </p:spTree>
    <p:extLst>
      <p:ext uri="{BB962C8B-B14F-4D97-AF65-F5344CB8AC3E}">
        <p14:creationId xmlns:p14="http://schemas.microsoft.com/office/powerpoint/2010/main" val="382008767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Microsoft Power BI Desktop includes a feature named </a:t>
            </a:r>
            <a:r>
              <a:rPr lang="en-NZ" b="0" i="0" u="none" strike="noStrike" dirty="0">
                <a:solidFill>
                  <a:srgbClr val="171717"/>
                </a:solidFill>
                <a:effectLst/>
                <a:latin typeface="Segoe UI" panose="020B0502040204020203" pitchFamily="34" charset="0"/>
                <a:hlinkClick r:id="rId3"/>
              </a:rPr>
              <a:t>Quick Measures </a:t>
            </a:r>
            <a:r>
              <a:rPr lang="en-NZ" b="0" i="0" dirty="0">
                <a:solidFill>
                  <a:srgbClr val="171717"/>
                </a:solidFill>
                <a:effectLst/>
                <a:latin typeface="Segoe UI" panose="020B0502040204020203" pitchFamily="34" charset="0"/>
              </a:rPr>
              <a:t>.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This feature helps you to quickly perform common, powerful calculations by generating the DAX expression for you.</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Many categories of calculations and ways to modify each calculation are available to fit your needs.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Moreover, you are able to see the DAX that's generated by the quick measure and use it to jumpstart or expand your DAX knowledge.</a:t>
            </a:r>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83</a:t>
            </a:fld>
            <a:endParaRPr lang="en-US" dirty="0"/>
          </a:p>
        </p:txBody>
      </p:sp>
    </p:spTree>
    <p:extLst>
      <p:ext uri="{BB962C8B-B14F-4D97-AF65-F5344CB8AC3E}">
        <p14:creationId xmlns:p14="http://schemas.microsoft.com/office/powerpoint/2010/main" val="241598182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This slide provides a screenshot of the Quick Measures window.</a:t>
            </a:r>
          </a:p>
        </p:txBody>
      </p:sp>
      <p:sp>
        <p:nvSpPr>
          <p:cNvPr id="4" name="Slide Number Placeholder 3"/>
          <p:cNvSpPr>
            <a:spLocks noGrp="1"/>
          </p:cNvSpPr>
          <p:nvPr>
            <p:ph type="sldNum" sz="quarter" idx="5"/>
          </p:nvPr>
        </p:nvSpPr>
        <p:spPr/>
        <p:txBody>
          <a:bodyPr/>
          <a:lstStyle/>
          <a:p>
            <a:fld id="{4428728E-E154-4C68-8274-8B7B69A25AE8}" type="slidenum">
              <a:rPr lang="en-US" smtClean="0"/>
              <a:t>84</a:t>
            </a:fld>
            <a:endParaRPr lang="en-US" dirty="0"/>
          </a:p>
        </p:txBody>
      </p:sp>
    </p:spTree>
    <p:extLst>
      <p:ext uri="{BB962C8B-B14F-4D97-AF65-F5344CB8AC3E}">
        <p14:creationId xmlns:p14="http://schemas.microsoft.com/office/powerpoint/2010/main" val="19167884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171717"/>
                </a:solidFill>
                <a:effectLst/>
                <a:latin typeface="Segoe UI" panose="020B0502040204020203" pitchFamily="34" charset="0"/>
              </a:rPr>
              <a:t>DAX beginners often experience a degree of confusion about calculated columns and measures. </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following section reviews the similarities and differences between both.</a:t>
            </a:r>
          </a:p>
          <a:p>
            <a:pPr algn="l"/>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Regarding similarities between calculated columns and measures, both are:</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Calculations that you can add to your data model.</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Defined by using a DAX formula.</a:t>
            </a:r>
          </a:p>
          <a:p>
            <a:pPr marL="171450" indent="-171450" algn="l">
              <a:buFont typeface="Arial" panose="020B0604020202020204" pitchFamily="34" charset="0"/>
              <a:buChar char="•"/>
            </a:pPr>
            <a:r>
              <a:rPr lang="en-NZ" b="0" i="0" dirty="0">
                <a:solidFill>
                  <a:srgbClr val="171717"/>
                </a:solidFill>
                <a:effectLst/>
                <a:latin typeface="Segoe UI" panose="020B0502040204020203" pitchFamily="34" charset="0"/>
              </a:rPr>
              <a:t>Referenced in DAX formulas by enclosing their names within square brackets.</a:t>
            </a:r>
          </a:p>
          <a:p>
            <a:pPr algn="l">
              <a:buFont typeface="Arial" panose="020B0604020202020204" pitchFamily="34" charset="0"/>
              <a:buChar char="•"/>
            </a:pPr>
            <a:endParaRPr lang="en-NZ" b="0" i="0" dirty="0">
              <a:solidFill>
                <a:srgbClr val="171717"/>
              </a:solidFill>
              <a:effectLst/>
              <a:latin typeface="Segoe UI" panose="020B0502040204020203" pitchFamily="34" charset="0"/>
            </a:endParaRPr>
          </a:p>
          <a:p>
            <a:pPr algn="l">
              <a:buFont typeface="Arial" panose="020B0604020202020204" pitchFamily="34" charset="0"/>
              <a:buNone/>
            </a:pPr>
            <a:endParaRPr lang="en-NZ" b="0" i="0" dirty="0">
              <a:solidFill>
                <a:srgbClr val="171717"/>
              </a:solidFill>
              <a:effectLst/>
              <a:latin typeface="Segoe UI" panose="020B0502040204020203" pitchFamily="34" charset="0"/>
            </a:endParaRPr>
          </a:p>
          <a:p>
            <a:pPr algn="l"/>
            <a:r>
              <a:rPr lang="en-NZ" b="0" i="0" dirty="0">
                <a:solidFill>
                  <a:srgbClr val="171717"/>
                </a:solidFill>
                <a:effectLst/>
                <a:latin typeface="Segoe UI" panose="020B0502040204020203" pitchFamily="34" charset="0"/>
              </a:rPr>
              <a:t>The areas where calculated columns and measures differ include:</a:t>
            </a:r>
          </a:p>
          <a:p>
            <a:pPr algn="l"/>
            <a:endParaRPr lang="en-NZ" b="0" i="0" dirty="0">
              <a:solidFill>
                <a:srgbClr val="171717"/>
              </a:solidFill>
              <a:effectLst/>
              <a:latin typeface="Segoe UI" panose="020B0502040204020203" pitchFamily="34" charset="0"/>
            </a:endParaRPr>
          </a:p>
          <a:p>
            <a:pPr algn="l">
              <a:buFont typeface="Arial" panose="020B0604020202020204" pitchFamily="34" charset="0"/>
              <a:buChar char="•"/>
            </a:pPr>
            <a:r>
              <a:rPr lang="en-NZ" b="1" i="0" dirty="0">
                <a:solidFill>
                  <a:srgbClr val="171717"/>
                </a:solidFill>
                <a:effectLst/>
                <a:latin typeface="Segoe UI" panose="020B0502040204020203" pitchFamily="34" charset="0"/>
              </a:rPr>
              <a:t>Purpose</a:t>
            </a:r>
            <a:r>
              <a:rPr lang="en-NZ" b="0" i="0" dirty="0">
                <a:solidFill>
                  <a:srgbClr val="171717"/>
                </a:solidFill>
                <a:effectLst/>
                <a:latin typeface="Segoe UI" panose="020B0502040204020203" pitchFamily="34" charset="0"/>
              </a:rPr>
              <a:t> - </a:t>
            </a:r>
          </a:p>
          <a:p>
            <a:pPr lvl="1" algn="l">
              <a:buFontTx/>
              <a:buNone/>
            </a:pPr>
            <a:r>
              <a:rPr lang="en-NZ" b="0" i="0" dirty="0">
                <a:solidFill>
                  <a:srgbClr val="171717"/>
                </a:solidFill>
                <a:effectLst/>
                <a:latin typeface="Segoe UI" panose="020B0502040204020203" pitchFamily="34" charset="0"/>
              </a:rPr>
              <a:t>Calculated columns extend a table with a new column, while measures define how to summarize model data.</a:t>
            </a:r>
          </a:p>
          <a:p>
            <a:pPr algn="l">
              <a:buFont typeface="Arial" panose="020B0604020202020204" pitchFamily="34" charset="0"/>
              <a:buChar char="•"/>
            </a:pPr>
            <a:r>
              <a:rPr lang="en-NZ" b="1" i="0" dirty="0">
                <a:solidFill>
                  <a:srgbClr val="171717"/>
                </a:solidFill>
                <a:effectLst/>
                <a:latin typeface="Segoe UI" panose="020B0502040204020203" pitchFamily="34" charset="0"/>
              </a:rPr>
              <a:t>Evaluation</a:t>
            </a:r>
            <a:r>
              <a:rPr lang="en-NZ" b="0" i="0" dirty="0">
                <a:solidFill>
                  <a:srgbClr val="171717"/>
                </a:solidFill>
                <a:effectLst/>
                <a:latin typeface="Segoe UI" panose="020B0502040204020203" pitchFamily="34" charset="0"/>
              </a:rPr>
              <a:t> - </a:t>
            </a:r>
          </a:p>
          <a:p>
            <a:pPr lvl="1" algn="l">
              <a:buFontTx/>
              <a:buNone/>
            </a:pPr>
            <a:r>
              <a:rPr lang="en-NZ" b="0" i="0" dirty="0">
                <a:solidFill>
                  <a:srgbClr val="171717"/>
                </a:solidFill>
                <a:effectLst/>
                <a:latin typeface="Segoe UI" panose="020B0502040204020203" pitchFamily="34" charset="0"/>
              </a:rPr>
              <a:t>Calculated columns are evaluated by using </a:t>
            </a:r>
            <a:r>
              <a:rPr lang="en-NZ" b="0" i="1" dirty="0">
                <a:solidFill>
                  <a:srgbClr val="171717"/>
                </a:solidFill>
                <a:effectLst/>
                <a:latin typeface="Segoe UI" panose="020B0502040204020203" pitchFamily="34" charset="0"/>
              </a:rPr>
              <a:t>row context</a:t>
            </a:r>
            <a:r>
              <a:rPr lang="en-NZ" b="0" i="0" dirty="0">
                <a:solidFill>
                  <a:srgbClr val="171717"/>
                </a:solidFill>
                <a:effectLst/>
                <a:latin typeface="Segoe UI" panose="020B0502040204020203" pitchFamily="34" charset="0"/>
              </a:rPr>
              <a:t> at data refresh time, while measures are evaluated by using </a:t>
            </a:r>
            <a:r>
              <a:rPr lang="en-NZ" b="0" i="1" dirty="0">
                <a:solidFill>
                  <a:srgbClr val="171717"/>
                </a:solidFill>
                <a:effectLst/>
                <a:latin typeface="Segoe UI" panose="020B0502040204020203" pitchFamily="34" charset="0"/>
              </a:rPr>
              <a:t>filter context</a:t>
            </a:r>
            <a:r>
              <a:rPr lang="en-NZ" b="0" i="0" dirty="0">
                <a:solidFill>
                  <a:srgbClr val="171717"/>
                </a:solidFill>
                <a:effectLst/>
                <a:latin typeface="Segoe UI" panose="020B0502040204020203" pitchFamily="34" charset="0"/>
              </a:rPr>
              <a:t> at query time. </a:t>
            </a:r>
          </a:p>
          <a:p>
            <a:pPr algn="l">
              <a:buFont typeface="Arial" panose="020B0604020202020204" pitchFamily="34" charset="0"/>
              <a:buChar char="•"/>
            </a:pPr>
            <a:endParaRPr lang="en-NZ" b="0" i="0" dirty="0">
              <a:solidFill>
                <a:srgbClr val="171717"/>
              </a:solidFill>
              <a:effectLst/>
              <a:latin typeface="Segoe UI" panose="020B0502040204020203" pitchFamily="34" charset="0"/>
            </a:endParaRPr>
          </a:p>
          <a:p>
            <a:pPr lvl="1" algn="l">
              <a:buFontTx/>
              <a:buNone/>
            </a:pPr>
            <a:r>
              <a:rPr lang="en-NZ" b="0" i="0" dirty="0">
                <a:solidFill>
                  <a:srgbClr val="171717"/>
                </a:solidFill>
                <a:effectLst/>
                <a:latin typeface="Segoe UI" panose="020B0502040204020203" pitchFamily="34" charset="0"/>
              </a:rPr>
              <a:t>Filter context is introduced in a later module; it's an important topic to understand and master so that you can achieve sophisticated summarizations.</a:t>
            </a:r>
          </a:p>
          <a:p>
            <a:pPr lvl="1" algn="l">
              <a:buFontTx/>
              <a:buNone/>
            </a:pPr>
            <a:endParaRPr lang="en-NZ" b="0" i="0" dirty="0">
              <a:solidFill>
                <a:srgbClr val="171717"/>
              </a:solidFill>
              <a:effectLst/>
              <a:latin typeface="Segoe UI" panose="020B0502040204020203" pitchFamily="34" charset="0"/>
            </a:endParaRPr>
          </a:p>
          <a:p>
            <a:pPr algn="l">
              <a:buFont typeface="Arial" panose="020B0604020202020204" pitchFamily="34" charset="0"/>
              <a:buChar char="•"/>
            </a:pPr>
            <a:r>
              <a:rPr lang="en-NZ" b="1" i="0" dirty="0">
                <a:solidFill>
                  <a:srgbClr val="171717"/>
                </a:solidFill>
                <a:effectLst/>
                <a:latin typeface="Segoe UI" panose="020B0502040204020203" pitchFamily="34" charset="0"/>
              </a:rPr>
              <a:t>Storage</a:t>
            </a:r>
            <a:r>
              <a:rPr lang="en-NZ" b="0" i="0" dirty="0">
                <a:solidFill>
                  <a:srgbClr val="171717"/>
                </a:solidFill>
                <a:effectLst/>
                <a:latin typeface="Segoe UI" panose="020B0502040204020203" pitchFamily="34" charset="0"/>
              </a:rPr>
              <a:t> - </a:t>
            </a:r>
          </a:p>
          <a:p>
            <a:pPr lvl="1" algn="l">
              <a:buFontTx/>
              <a:buNone/>
            </a:pPr>
            <a:r>
              <a:rPr lang="en-NZ" b="0" i="0" dirty="0">
                <a:solidFill>
                  <a:srgbClr val="171717"/>
                </a:solidFill>
                <a:effectLst/>
                <a:latin typeface="Segoe UI" panose="020B0502040204020203" pitchFamily="34" charset="0"/>
              </a:rPr>
              <a:t>Calculated columns (in Import storage mode tables) store a value for each row in the table, but a measure never stores values in the model.</a:t>
            </a:r>
          </a:p>
          <a:p>
            <a:pPr lvl="1" algn="l">
              <a:buFontTx/>
              <a:buNone/>
            </a:pPr>
            <a:endParaRPr lang="en-NZ" b="0" i="0" dirty="0">
              <a:solidFill>
                <a:srgbClr val="171717"/>
              </a:solidFill>
              <a:effectLst/>
              <a:latin typeface="Segoe UI" panose="020B0502040204020203" pitchFamily="34" charset="0"/>
            </a:endParaRPr>
          </a:p>
          <a:p>
            <a:pPr algn="l">
              <a:buFont typeface="Arial" panose="020B0604020202020204" pitchFamily="34" charset="0"/>
              <a:buChar char="•"/>
            </a:pPr>
            <a:r>
              <a:rPr lang="en-NZ" b="1" i="0" dirty="0">
                <a:solidFill>
                  <a:srgbClr val="171717"/>
                </a:solidFill>
                <a:effectLst/>
                <a:latin typeface="Segoe UI" panose="020B0502040204020203" pitchFamily="34" charset="0"/>
              </a:rPr>
              <a:t>Visual use</a:t>
            </a:r>
            <a:r>
              <a:rPr lang="en-NZ" b="0" i="0" dirty="0">
                <a:solidFill>
                  <a:srgbClr val="171717"/>
                </a:solidFill>
                <a:effectLst/>
                <a:latin typeface="Segoe UI" panose="020B0502040204020203" pitchFamily="34" charset="0"/>
              </a:rPr>
              <a:t> - </a:t>
            </a:r>
          </a:p>
          <a:p>
            <a:pPr lvl="1" algn="l">
              <a:buFontTx/>
              <a:buNone/>
            </a:pPr>
            <a:r>
              <a:rPr lang="en-NZ" b="0" i="0" dirty="0">
                <a:solidFill>
                  <a:srgbClr val="171717"/>
                </a:solidFill>
                <a:effectLst/>
                <a:latin typeface="Segoe UI" panose="020B0502040204020203" pitchFamily="34" charset="0"/>
              </a:rPr>
              <a:t>Calculated columns (like any column) can be used to filter, group, or summarize (as an implicit measure), whereas measures are designed to summarize.</a:t>
            </a:r>
          </a:p>
          <a:p>
            <a:pPr algn="l"/>
            <a:endParaRPr lang="en-NZ"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4428728E-E154-4C68-8274-8B7B69A25AE8}" type="slidenum">
              <a:rPr lang="en-US" smtClean="0"/>
              <a:t>85</a:t>
            </a:fld>
            <a:endParaRPr lang="en-US" dirty="0"/>
          </a:p>
        </p:txBody>
      </p:sp>
    </p:spTree>
    <p:extLst>
      <p:ext uri="{BB962C8B-B14F-4D97-AF65-F5344CB8AC3E}">
        <p14:creationId xmlns:p14="http://schemas.microsoft.com/office/powerpoint/2010/main" val="3370379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module introduces the basics of data models. The topics covered in this module are essential to support the DAX theory covered in later modules.</a:t>
            </a:r>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9</a:t>
            </a:fld>
            <a:endParaRPr lang="en-US" dirty="0"/>
          </a:p>
        </p:txBody>
      </p:sp>
    </p:spTree>
    <p:extLst>
      <p:ext uri="{BB962C8B-B14F-4D97-AF65-F5344CB8AC3E}">
        <p14:creationId xmlns:p14="http://schemas.microsoft.com/office/powerpoint/2010/main" val="1102641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11</a:t>
            </a:fld>
            <a:endParaRPr lang="en-US" dirty="0"/>
          </a:p>
        </p:txBody>
      </p:sp>
    </p:spTree>
    <p:extLst>
      <p:ext uri="{BB962C8B-B14F-4D97-AF65-F5344CB8AC3E}">
        <p14:creationId xmlns:p14="http://schemas.microsoft.com/office/powerpoint/2010/main" val="4228903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i="0" dirty="0">
                <a:solidFill>
                  <a:srgbClr val="171717"/>
                </a:solidFill>
                <a:effectLst/>
                <a:latin typeface="Segoe UI" panose="020B0502040204020203" pitchFamily="34" charset="0"/>
              </a:rPr>
              <a:t>The role of a fact table is to store an accumulation of rows that represent observations or events that record a specific business activity. For example, events that are stored in a sales fact table could be sales orders and the order lines.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You could also use a fact table to record stock movements, stock balances, or daily currency exchange rates.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Generally, fact tables contain numerous rows. As time passes, fact table rows accumulate. </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In analytic queries (which will be defined later in this module), fact table data is summarized to produce values like sales and quantity.</a:t>
            </a:r>
          </a:p>
          <a:p>
            <a:endParaRPr lang="en-NZ" b="0" i="0" dirty="0">
              <a:solidFill>
                <a:srgbClr val="171717"/>
              </a:solidFill>
              <a:effectLst/>
              <a:latin typeface="Segoe UI" panose="020B0502040204020203" pitchFamily="34" charset="0"/>
            </a:endParaRPr>
          </a:p>
          <a:p>
            <a:r>
              <a:rPr lang="en-NZ" b="0" i="0" dirty="0">
                <a:solidFill>
                  <a:srgbClr val="171717"/>
                </a:solidFill>
                <a:effectLst/>
                <a:latin typeface="Segoe UI" panose="020B0502040204020203" pitchFamily="34" charset="0"/>
              </a:rPr>
              <a:t>You can have more than 1 Fact table in a model</a:t>
            </a:r>
            <a:endParaRPr lang="en-US" dirty="0"/>
          </a:p>
          <a:p>
            <a:endParaRPr lang="en-US" dirty="0"/>
          </a:p>
        </p:txBody>
      </p:sp>
      <p:sp>
        <p:nvSpPr>
          <p:cNvPr id="4" name="Slide Number Placeholder 3"/>
          <p:cNvSpPr>
            <a:spLocks noGrp="1"/>
          </p:cNvSpPr>
          <p:nvPr>
            <p:ph type="sldNum" sz="quarter" idx="5"/>
          </p:nvPr>
        </p:nvSpPr>
        <p:spPr/>
        <p:txBody>
          <a:bodyPr/>
          <a:lstStyle/>
          <a:p>
            <a:fld id="{4428728E-E154-4C68-8274-8B7B69A25AE8}" type="slidenum">
              <a:rPr lang="en-US" smtClean="0"/>
              <a:t>12</a:t>
            </a:fld>
            <a:endParaRPr lang="en-US" dirty="0"/>
          </a:p>
        </p:txBody>
      </p:sp>
    </p:spTree>
    <p:extLst>
      <p:ext uri="{BB962C8B-B14F-4D97-AF65-F5344CB8AC3E}">
        <p14:creationId xmlns:p14="http://schemas.microsoft.com/office/powerpoint/2010/main" val="919589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7" name="Title banner">
            <a:extLst>
              <a:ext uri="{FF2B5EF4-FFF2-40B4-BE49-F238E27FC236}">
                <a16:creationId xmlns:a16="http://schemas.microsoft.com/office/drawing/2014/main" id="{8403E252-8A4C-4EF0-8F18-DABEB33BE4B8}"/>
              </a:ext>
              <a:ext uri="{C183D7F6-B498-43B3-948B-1728B52AA6E4}">
                <adec:decorative xmlns:adec="http://schemas.microsoft.com/office/drawing/2017/decorative" val="1"/>
              </a:ext>
            </a:extLst>
          </p:cNvPr>
          <p:cNvSpPr/>
          <p:nvPr userDrawn="1"/>
        </p:nvSpPr>
        <p:spPr>
          <a:xfrm>
            <a:off x="0" y="0"/>
            <a:ext cx="12193200" cy="174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mn-lt"/>
            </a:endParaRPr>
          </a:p>
        </p:txBody>
      </p:sp>
      <p:sp>
        <p:nvSpPr>
          <p:cNvPr id="2" name="Title">
            <a:extLst>
              <a:ext uri="{FF2B5EF4-FFF2-40B4-BE49-F238E27FC236}">
                <a16:creationId xmlns:a16="http://schemas.microsoft.com/office/drawing/2014/main" id="{7352B382-F4A6-4994-ADD6-52FBB912EB38}"/>
              </a:ext>
            </a:extLst>
          </p:cNvPr>
          <p:cNvSpPr>
            <a:spLocks noGrp="1"/>
          </p:cNvSpPr>
          <p:nvPr>
            <p:ph type="title" hasCustomPrompt="1"/>
          </p:nvPr>
        </p:nvSpPr>
        <p:spPr>
          <a:xfrm>
            <a:off x="457200" y="385199"/>
            <a:ext cx="11235600" cy="694800"/>
          </a:xfrm>
        </p:spPr>
        <p:txBody>
          <a:bodyPr anchor="t" anchorCtr="0">
            <a:noAutofit/>
          </a:bodyPr>
          <a:lstStyle>
            <a:lvl1pPr>
              <a:defRPr>
                <a:solidFill>
                  <a:schemeClr val="bg1"/>
                </a:solidFill>
              </a:defRPr>
            </a:lvl1pPr>
          </a:lstStyle>
          <a:p>
            <a:r>
              <a:rPr lang="en-US"/>
              <a:t>Title text</a:t>
            </a:r>
          </a:p>
        </p:txBody>
      </p:sp>
      <p:sp>
        <p:nvSpPr>
          <p:cNvPr id="9" name="Subtitle">
            <a:extLst>
              <a:ext uri="{FF2B5EF4-FFF2-40B4-BE49-F238E27FC236}">
                <a16:creationId xmlns:a16="http://schemas.microsoft.com/office/drawing/2014/main" id="{71DCE4DC-A621-4C81-9B88-F3A8D6C80ECC}"/>
              </a:ext>
            </a:extLst>
          </p:cNvPr>
          <p:cNvSpPr>
            <a:spLocks noGrp="1"/>
          </p:cNvSpPr>
          <p:nvPr>
            <p:ph type="body" sz="quarter" idx="10" hasCustomPrompt="1"/>
          </p:nvPr>
        </p:nvSpPr>
        <p:spPr>
          <a:xfrm>
            <a:off x="457200" y="1080000"/>
            <a:ext cx="11235600" cy="540000"/>
          </a:xfrm>
        </p:spPr>
        <p:txBody>
          <a:bodyPr anchor="ctr">
            <a:noAutofit/>
          </a:bodyPr>
          <a:lstStyle>
            <a:lvl1pPr marL="0" indent="0">
              <a:buFontTx/>
              <a:buNone/>
              <a:defRPr>
                <a:solidFill>
                  <a:schemeClr val="accent1"/>
                </a:solidFill>
              </a:defRPr>
            </a:lvl1pPr>
            <a:lvl2pPr marL="262800" indent="0">
              <a:buFontTx/>
              <a:buNone/>
              <a:defRPr>
                <a:solidFill>
                  <a:schemeClr val="accent1"/>
                </a:solidFill>
              </a:defRPr>
            </a:lvl2pPr>
            <a:lvl3pPr marL="446400" indent="0">
              <a:buFontTx/>
              <a:buNone/>
              <a:defRPr>
                <a:solidFill>
                  <a:schemeClr val="accent1"/>
                </a:solidFill>
              </a:defRPr>
            </a:lvl3pPr>
            <a:lvl4pPr marL="626400" indent="0">
              <a:buFontTx/>
              <a:buNone/>
              <a:defRPr>
                <a:solidFill>
                  <a:schemeClr val="accent1"/>
                </a:solidFill>
              </a:defRPr>
            </a:lvl4pPr>
            <a:lvl5pPr marL="810000" indent="0">
              <a:buFontTx/>
              <a:buNone/>
              <a:defRPr>
                <a:solidFill>
                  <a:schemeClr val="accent1"/>
                </a:solidFill>
              </a:defRPr>
            </a:lvl5pPr>
          </a:lstStyle>
          <a:p>
            <a:pPr lvl="0"/>
            <a:r>
              <a:rPr lang="en-US"/>
              <a:t>Subtitle text (hide in Selection pane if not required)</a:t>
            </a:r>
          </a:p>
        </p:txBody>
      </p:sp>
      <p:sp>
        <p:nvSpPr>
          <p:cNvPr id="3" name="Content Placeholder">
            <a:extLst>
              <a:ext uri="{FF2B5EF4-FFF2-40B4-BE49-F238E27FC236}">
                <a16:creationId xmlns:a16="http://schemas.microsoft.com/office/drawing/2014/main" id="{7527CC3A-9865-44A2-8C7C-750E2328C1C0}"/>
              </a:ext>
            </a:extLst>
          </p:cNvPr>
          <p:cNvSpPr>
            <a:spLocks noGrp="1"/>
          </p:cNvSpPr>
          <p:nvPr>
            <p:ph idx="1" hasCustomPrompt="1"/>
          </p:nvPr>
        </p:nvSpPr>
        <p:spPr>
          <a:xfrm>
            <a:off x="457200" y="2070000"/>
            <a:ext cx="5278582" cy="4788000"/>
          </a:xfrm>
        </p:spPr>
        <p:txBody>
          <a:bodyPr>
            <a:noAutofit/>
          </a:bodyPr>
          <a:lstStyle>
            <a:lvl1pPr>
              <a:defRPr/>
            </a:lvl1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a:extLst>
              <a:ext uri="{FF2B5EF4-FFF2-40B4-BE49-F238E27FC236}">
                <a16:creationId xmlns:a16="http://schemas.microsoft.com/office/drawing/2014/main" id="{0596FD8D-02F0-48A3-BE4D-004A031CEF8B}"/>
              </a:ext>
            </a:extLst>
          </p:cNvPr>
          <p:cNvSpPr>
            <a:spLocks noGrp="1"/>
          </p:cNvSpPr>
          <p:nvPr>
            <p:ph idx="11" hasCustomPrompt="1"/>
          </p:nvPr>
        </p:nvSpPr>
        <p:spPr>
          <a:xfrm>
            <a:off x="6414218" y="2089527"/>
            <a:ext cx="5278582" cy="4788000"/>
          </a:xfrm>
        </p:spPr>
        <p:txBody>
          <a:bodyPr>
            <a:noAutofit/>
          </a:bodyPr>
          <a:lstStyle>
            <a:lvl1pPr>
              <a:defRPr/>
            </a:lvl1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2FDD3ED-0DEE-4E5E-845D-BE30DA358D54}"/>
              </a:ext>
            </a:extLst>
          </p:cNvPr>
          <p:cNvSpPr>
            <a:spLocks noGrp="1"/>
          </p:cNvSpPr>
          <p:nvPr>
            <p:ph type="ftr" sz="quarter" idx="12"/>
          </p:nvPr>
        </p:nvSpPr>
        <p:spPr/>
        <p:txBody>
          <a:bodyPr/>
          <a:lstStyle/>
          <a:p>
            <a:r>
              <a:rPr lang="en-AU" dirty="0"/>
              <a:t>© 2021 Microsoft. All rights reserved. </a:t>
            </a:r>
          </a:p>
        </p:txBody>
      </p:sp>
    </p:spTree>
    <p:extLst>
      <p:ext uri="{BB962C8B-B14F-4D97-AF65-F5344CB8AC3E}">
        <p14:creationId xmlns:p14="http://schemas.microsoft.com/office/powerpoint/2010/main" val="237506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urse title">
    <p:bg>
      <p:bgPr>
        <a:solidFill>
          <a:schemeClr val="tx1"/>
        </a:solidFill>
        <a:effectLst/>
      </p:bgPr>
    </p:bg>
    <p:spTree>
      <p:nvGrpSpPr>
        <p:cNvPr id="1" name=""/>
        <p:cNvGrpSpPr/>
        <p:nvPr/>
      </p:nvGrpSpPr>
      <p:grpSpPr>
        <a:xfrm>
          <a:off x="0" y="0"/>
          <a:ext cx="0" cy="0"/>
          <a:chOff x="0" y="0"/>
          <a:chExt cx="0" cy="0"/>
        </a:xfrm>
      </p:grpSpPr>
      <p:sp>
        <p:nvSpPr>
          <p:cNvPr id="2" name="Title banner">
            <a:extLst>
              <a:ext uri="{FF2B5EF4-FFF2-40B4-BE49-F238E27FC236}">
                <a16:creationId xmlns:a16="http://schemas.microsoft.com/office/drawing/2014/main" id="{D3EE1A7A-69EE-4909-A604-876E9F1922C0}"/>
              </a:ext>
              <a:ext uri="{C183D7F6-B498-43B3-948B-1728B52AA6E4}">
                <adec:decorative xmlns:adec="http://schemas.microsoft.com/office/drawing/2017/decorative" val="1"/>
              </a:ext>
            </a:extLst>
          </p:cNvPr>
          <p:cNvSpPr/>
          <p:nvPr userDrawn="1"/>
        </p:nvSpPr>
        <p:spPr>
          <a:xfrm>
            <a:off x="0" y="0"/>
            <a:ext cx="12192000" cy="1213174"/>
          </a:xfrm>
          <a:prstGeom prst="rect">
            <a:avLst/>
          </a:prstGeom>
          <a:solidFill>
            <a:schemeClr val="bg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pic>
        <p:nvPicPr>
          <p:cNvPr id="3" name="Microsoft Power Platform logo" descr="Microsoft Power Platform">
            <a:extLst>
              <a:ext uri="{FF2B5EF4-FFF2-40B4-BE49-F238E27FC236}">
                <a16:creationId xmlns:a16="http://schemas.microsoft.com/office/drawing/2014/main" id="{5046AC4D-0741-490C-B8C0-0E40A4D338F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2921754" cy="121317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9932E405-95D6-4DAA-8644-A84697E1C4D0}"/>
              </a:ext>
            </a:extLst>
          </p:cNvPr>
          <p:cNvSpPr>
            <a:spLocks noGrp="1"/>
          </p:cNvSpPr>
          <p:nvPr>
            <p:ph type="title" hasCustomPrompt="1"/>
          </p:nvPr>
        </p:nvSpPr>
        <p:spPr>
          <a:xfrm>
            <a:off x="748800" y="1634400"/>
            <a:ext cx="10800000" cy="2854800"/>
          </a:xfrm>
        </p:spPr>
        <p:txBody>
          <a:bodyPr anchor="t">
            <a:normAutofit/>
          </a:bodyPr>
          <a:lstStyle>
            <a:lvl1pPr>
              <a:defRPr sz="6000">
                <a:solidFill>
                  <a:schemeClr val="accent1"/>
                </a:solidFill>
              </a:defRPr>
            </a:lvl1pPr>
          </a:lstStyle>
          <a:p>
            <a:r>
              <a:rPr lang="en-US"/>
              <a:t>Enter product name in accent color, then new line then use white for remainder of title</a:t>
            </a:r>
          </a:p>
        </p:txBody>
      </p:sp>
      <p:sp>
        <p:nvSpPr>
          <p:cNvPr id="8" name="Text Placeholder 6">
            <a:extLst>
              <a:ext uri="{FF2B5EF4-FFF2-40B4-BE49-F238E27FC236}">
                <a16:creationId xmlns:a16="http://schemas.microsoft.com/office/drawing/2014/main" id="{A00073A9-0414-4A0D-8D5D-242FEAF484CC}"/>
              </a:ext>
            </a:extLst>
          </p:cNvPr>
          <p:cNvSpPr>
            <a:spLocks noGrp="1"/>
          </p:cNvSpPr>
          <p:nvPr>
            <p:ph type="body" sz="quarter" idx="12" hasCustomPrompt="1"/>
          </p:nvPr>
        </p:nvSpPr>
        <p:spPr>
          <a:xfrm>
            <a:off x="747711" y="4655125"/>
            <a:ext cx="10800000" cy="540327"/>
          </a:xfrm>
        </p:spPr>
        <p:txBody>
          <a:bodyPr/>
          <a:lstStyle>
            <a:lvl1pPr marL="0" indent="0">
              <a:buFontTx/>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Enter release details</a:t>
            </a:r>
          </a:p>
        </p:txBody>
      </p:sp>
      <p:sp>
        <p:nvSpPr>
          <p:cNvPr id="7" name="Text Placeholder 8">
            <a:extLst>
              <a:ext uri="{FF2B5EF4-FFF2-40B4-BE49-F238E27FC236}">
                <a16:creationId xmlns:a16="http://schemas.microsoft.com/office/drawing/2014/main" id="{63D6D81D-B87A-46CD-BD93-6232F5EA37A0}"/>
              </a:ext>
            </a:extLst>
          </p:cNvPr>
          <p:cNvSpPr>
            <a:spLocks noGrp="1"/>
          </p:cNvSpPr>
          <p:nvPr>
            <p:ph type="body" sz="quarter" idx="11" hasCustomPrompt="1"/>
          </p:nvPr>
        </p:nvSpPr>
        <p:spPr>
          <a:xfrm>
            <a:off x="747711" y="5361706"/>
            <a:ext cx="10800000" cy="900113"/>
          </a:xfrm>
        </p:spPr>
        <p:txBody>
          <a:bodyPr/>
          <a:lstStyle>
            <a:lvl1pPr marL="0" indent="0">
              <a:buFontTx/>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Enter instructor name and company</a:t>
            </a:r>
          </a:p>
        </p:txBody>
      </p:sp>
      <p:sp>
        <p:nvSpPr>
          <p:cNvPr id="9" name="Footer Placeholder 8">
            <a:extLst>
              <a:ext uri="{FF2B5EF4-FFF2-40B4-BE49-F238E27FC236}">
                <a16:creationId xmlns:a16="http://schemas.microsoft.com/office/drawing/2014/main" id="{A80DE2DD-3C88-4730-8B01-642242125293}"/>
              </a:ext>
            </a:extLst>
          </p:cNvPr>
          <p:cNvSpPr>
            <a:spLocks noGrp="1"/>
          </p:cNvSpPr>
          <p:nvPr>
            <p:ph type="ftr" sz="quarter" idx="13"/>
          </p:nvPr>
        </p:nvSpPr>
        <p:spPr/>
        <p:txBody>
          <a:bodyPr/>
          <a:lstStyle>
            <a:lvl1pPr>
              <a:defRPr>
                <a:solidFill>
                  <a:schemeClr val="bg1"/>
                </a:solidFill>
              </a:defRPr>
            </a:lvl1pPr>
          </a:lstStyle>
          <a:p>
            <a:r>
              <a:rPr lang="en-AU" dirty="0"/>
              <a:t>© 2021 Microsoft. All rights reserved. </a:t>
            </a:r>
          </a:p>
        </p:txBody>
      </p:sp>
      <p:sp>
        <p:nvSpPr>
          <p:cNvPr id="5" name="Footer Placeholder 3">
            <a:extLst>
              <a:ext uri="{FF2B5EF4-FFF2-40B4-BE49-F238E27FC236}">
                <a16:creationId xmlns:a16="http://schemas.microsoft.com/office/drawing/2014/main" id="{FB1C37A5-4842-43A7-911F-BFD80C069F6B}"/>
              </a:ext>
            </a:extLst>
          </p:cNvPr>
          <p:cNvSpPr txBox="1">
            <a:spLocks/>
          </p:cNvSpPr>
          <p:nvPr userDrawn="1"/>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solidFill>
                  <a:schemeClr val="bg1"/>
                </a:solidFill>
              </a:rPr>
              <a:t>BETA version</a:t>
            </a:r>
          </a:p>
        </p:txBody>
      </p:sp>
    </p:spTree>
    <p:extLst>
      <p:ext uri="{BB962C8B-B14F-4D97-AF65-F5344CB8AC3E}">
        <p14:creationId xmlns:p14="http://schemas.microsoft.com/office/powerpoint/2010/main" val="2565752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odule title">
    <p:bg>
      <p:bgPr>
        <a:solidFill>
          <a:schemeClr val="tx1"/>
        </a:solidFill>
        <a:effectLst/>
      </p:bgPr>
    </p:bg>
    <p:spTree>
      <p:nvGrpSpPr>
        <p:cNvPr id="1" name=""/>
        <p:cNvGrpSpPr/>
        <p:nvPr/>
      </p:nvGrpSpPr>
      <p:grpSpPr>
        <a:xfrm>
          <a:off x="0" y="0"/>
          <a:ext cx="0" cy="0"/>
          <a:chOff x="0" y="0"/>
          <a:chExt cx="0" cy="0"/>
        </a:xfrm>
      </p:grpSpPr>
      <p:sp>
        <p:nvSpPr>
          <p:cNvPr id="2" name="Title banner">
            <a:extLst>
              <a:ext uri="{FF2B5EF4-FFF2-40B4-BE49-F238E27FC236}">
                <a16:creationId xmlns:a16="http://schemas.microsoft.com/office/drawing/2014/main" id="{D3EE1A7A-69EE-4909-A604-876E9F1922C0}"/>
              </a:ext>
              <a:ext uri="{C183D7F6-B498-43B3-948B-1728B52AA6E4}">
                <adec:decorative xmlns:adec="http://schemas.microsoft.com/office/drawing/2017/decorative" val="1"/>
              </a:ext>
            </a:extLst>
          </p:cNvPr>
          <p:cNvSpPr/>
          <p:nvPr userDrawn="1"/>
        </p:nvSpPr>
        <p:spPr>
          <a:xfrm>
            <a:off x="0" y="0"/>
            <a:ext cx="12192000" cy="1213174"/>
          </a:xfrm>
          <a:prstGeom prst="rect">
            <a:avLst/>
          </a:prstGeom>
          <a:solidFill>
            <a:schemeClr val="bg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pic>
        <p:nvPicPr>
          <p:cNvPr id="3" name="Microsoft Power Platform logo" descr="Microsoft Power Platform">
            <a:extLst>
              <a:ext uri="{FF2B5EF4-FFF2-40B4-BE49-F238E27FC236}">
                <a16:creationId xmlns:a16="http://schemas.microsoft.com/office/drawing/2014/main" id="{5046AC4D-0741-490C-B8C0-0E40A4D338F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2921754" cy="1213175"/>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6">
            <a:extLst>
              <a:ext uri="{FF2B5EF4-FFF2-40B4-BE49-F238E27FC236}">
                <a16:creationId xmlns:a16="http://schemas.microsoft.com/office/drawing/2014/main" id="{A00073A9-0414-4A0D-8D5D-242FEAF484CC}"/>
              </a:ext>
            </a:extLst>
          </p:cNvPr>
          <p:cNvSpPr>
            <a:spLocks noGrp="1"/>
          </p:cNvSpPr>
          <p:nvPr>
            <p:ph type="body" sz="quarter" idx="12" hasCustomPrompt="1"/>
          </p:nvPr>
        </p:nvSpPr>
        <p:spPr>
          <a:xfrm>
            <a:off x="747711" y="3546773"/>
            <a:ext cx="10800000" cy="520443"/>
          </a:xfrm>
        </p:spPr>
        <p:txBody>
          <a:bodyPr>
            <a:noAutofit/>
          </a:bodyPr>
          <a:lstStyle>
            <a:lvl1pPr marL="0" indent="0">
              <a:buFontTx/>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Enter module ID</a:t>
            </a:r>
          </a:p>
        </p:txBody>
      </p:sp>
      <p:sp>
        <p:nvSpPr>
          <p:cNvPr id="7" name="Text Placeholder 8">
            <a:extLst>
              <a:ext uri="{FF2B5EF4-FFF2-40B4-BE49-F238E27FC236}">
                <a16:creationId xmlns:a16="http://schemas.microsoft.com/office/drawing/2014/main" id="{63D6D81D-B87A-46CD-BD93-6232F5EA37A0}"/>
              </a:ext>
            </a:extLst>
          </p:cNvPr>
          <p:cNvSpPr>
            <a:spLocks noGrp="1"/>
          </p:cNvSpPr>
          <p:nvPr>
            <p:ph type="body" sz="quarter" idx="11" hasCustomPrompt="1"/>
          </p:nvPr>
        </p:nvSpPr>
        <p:spPr>
          <a:xfrm>
            <a:off x="747711" y="4067216"/>
            <a:ext cx="10800000" cy="2194603"/>
          </a:xfrm>
        </p:spPr>
        <p:txBody>
          <a:bodyPr>
            <a:noAutofit/>
          </a:bodyPr>
          <a:lstStyle>
            <a:lvl1pPr marL="0" indent="0">
              <a:buFontTx/>
              <a:buNone/>
              <a:defRPr sz="60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Enter module title</a:t>
            </a:r>
          </a:p>
        </p:txBody>
      </p:sp>
      <p:sp>
        <p:nvSpPr>
          <p:cNvPr id="4" name="Footer Placeholder 3">
            <a:extLst>
              <a:ext uri="{FF2B5EF4-FFF2-40B4-BE49-F238E27FC236}">
                <a16:creationId xmlns:a16="http://schemas.microsoft.com/office/drawing/2014/main" id="{96A9D966-0D02-41F1-9399-1E3C4C7117F3}"/>
              </a:ext>
            </a:extLst>
          </p:cNvPr>
          <p:cNvSpPr>
            <a:spLocks noGrp="1"/>
          </p:cNvSpPr>
          <p:nvPr>
            <p:ph type="ftr" sz="quarter" idx="13"/>
          </p:nvPr>
        </p:nvSpPr>
        <p:spPr/>
        <p:txBody>
          <a:bodyPr/>
          <a:lstStyle>
            <a:lvl1pPr>
              <a:defRPr>
                <a:solidFill>
                  <a:schemeClr val="bg1"/>
                </a:solidFill>
              </a:defRPr>
            </a:lvl1pPr>
          </a:lstStyle>
          <a:p>
            <a:r>
              <a:rPr lang="en-AU" dirty="0"/>
              <a:t>© 2021 Microsoft. All rights reserved. </a:t>
            </a:r>
          </a:p>
        </p:txBody>
      </p:sp>
      <p:sp>
        <p:nvSpPr>
          <p:cNvPr id="6" name="Title 5">
            <a:extLst>
              <a:ext uri="{FF2B5EF4-FFF2-40B4-BE49-F238E27FC236}">
                <a16:creationId xmlns:a16="http://schemas.microsoft.com/office/drawing/2014/main" id="{FB9CCA23-65D5-4CD4-B9E6-0F19BEE97135}"/>
              </a:ext>
            </a:extLst>
          </p:cNvPr>
          <p:cNvSpPr>
            <a:spLocks noGrp="1"/>
          </p:cNvSpPr>
          <p:nvPr>
            <p:ph type="title" hasCustomPrompt="1"/>
          </p:nvPr>
        </p:nvSpPr>
        <p:spPr>
          <a:xfrm>
            <a:off x="748800" y="1634400"/>
            <a:ext cx="10800000" cy="1314000"/>
          </a:xfrm>
        </p:spPr>
        <p:txBody>
          <a:bodyPr anchor="t">
            <a:noAutofit/>
          </a:bodyPr>
          <a:lstStyle>
            <a:lvl1pPr>
              <a:defRPr sz="3600">
                <a:solidFill>
                  <a:schemeClr val="accent1"/>
                </a:solidFill>
              </a:defRPr>
            </a:lvl1pPr>
          </a:lstStyle>
          <a:p>
            <a:r>
              <a:rPr lang="en-US"/>
              <a:t>Enter product name in accent color, then new line then use white for remainder of title</a:t>
            </a:r>
          </a:p>
        </p:txBody>
      </p:sp>
      <p:sp>
        <p:nvSpPr>
          <p:cNvPr id="5" name="Footer Placeholder 3">
            <a:extLst>
              <a:ext uri="{FF2B5EF4-FFF2-40B4-BE49-F238E27FC236}">
                <a16:creationId xmlns:a16="http://schemas.microsoft.com/office/drawing/2014/main" id="{F3699B74-BD39-4E97-988F-74418E6BAA4A}"/>
              </a:ext>
            </a:extLst>
          </p:cNvPr>
          <p:cNvSpPr txBox="1">
            <a:spLocks/>
          </p:cNvSpPr>
          <p:nvPr userDrawn="1"/>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solidFill>
                  <a:schemeClr val="bg1"/>
                </a:solidFill>
              </a:rPr>
              <a:t>BETA version</a:t>
            </a:r>
          </a:p>
        </p:txBody>
      </p:sp>
    </p:spTree>
    <p:extLst>
      <p:ext uri="{BB962C8B-B14F-4D97-AF65-F5344CB8AC3E}">
        <p14:creationId xmlns:p14="http://schemas.microsoft.com/office/powerpoint/2010/main" val="1371826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Course close">
    <p:bg>
      <p:bgPr>
        <a:solidFill>
          <a:schemeClr val="bg2"/>
        </a:solidFill>
        <a:effectLst/>
      </p:bgPr>
    </p:bg>
    <p:spTree>
      <p:nvGrpSpPr>
        <p:cNvPr id="1" name=""/>
        <p:cNvGrpSpPr/>
        <p:nvPr/>
      </p:nvGrpSpPr>
      <p:grpSpPr>
        <a:xfrm>
          <a:off x="0" y="0"/>
          <a:ext cx="0" cy="0"/>
          <a:chOff x="0" y="0"/>
          <a:chExt cx="0" cy="0"/>
        </a:xfrm>
      </p:grpSpPr>
      <p:pic>
        <p:nvPicPr>
          <p:cNvPr id="2" name="Microsoft Power Platform logo" descr="Microsoft Power Platform">
            <a:extLst>
              <a:ext uri="{FF2B5EF4-FFF2-40B4-BE49-F238E27FC236}">
                <a16:creationId xmlns:a16="http://schemas.microsoft.com/office/drawing/2014/main" id="{6D859BDB-7735-4368-B343-CCCA6C565B7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35123" y="2822412"/>
            <a:ext cx="2921754" cy="1213175"/>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8EFFB912-2D9D-44DF-818F-F826A20778AE}"/>
              </a:ext>
            </a:extLst>
          </p:cNvPr>
          <p:cNvSpPr>
            <a:spLocks noGrp="1"/>
          </p:cNvSpPr>
          <p:nvPr>
            <p:ph type="ftr" sz="quarter" idx="10"/>
          </p:nvPr>
        </p:nvSpPr>
        <p:spPr/>
        <p:txBody>
          <a:bodyPr/>
          <a:lstStyle/>
          <a:p>
            <a:r>
              <a:rPr lang="en-AU" dirty="0"/>
              <a:t>© 2021 Microsoft. All rights reserved. </a:t>
            </a:r>
          </a:p>
        </p:txBody>
      </p:sp>
    </p:spTree>
    <p:extLst>
      <p:ext uri="{BB962C8B-B14F-4D97-AF65-F5344CB8AC3E}">
        <p14:creationId xmlns:p14="http://schemas.microsoft.com/office/powerpoint/2010/main" val="3751944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3200" strike="noStrike">
                <a:solidFill>
                  <a:srgbClr val="191919"/>
                </a:solidFill>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Dynamics 365 </a:t>
            </a:r>
          </a:p>
        </p:txBody>
      </p:sp>
    </p:spTree>
    <p:extLst>
      <p:ext uri="{BB962C8B-B14F-4D97-AF65-F5344CB8AC3E}">
        <p14:creationId xmlns:p14="http://schemas.microsoft.com/office/powerpoint/2010/main" val="30106475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banner">
            <a:extLst>
              <a:ext uri="{FF2B5EF4-FFF2-40B4-BE49-F238E27FC236}">
                <a16:creationId xmlns:a16="http://schemas.microsoft.com/office/drawing/2014/main" id="{8403E252-8A4C-4EF0-8F18-DABEB33BE4B8}"/>
              </a:ext>
              <a:ext uri="{C183D7F6-B498-43B3-948B-1728B52AA6E4}">
                <adec:decorative xmlns:adec="http://schemas.microsoft.com/office/drawing/2017/decorative" val="1"/>
              </a:ext>
            </a:extLst>
          </p:cNvPr>
          <p:cNvSpPr/>
          <p:nvPr userDrawn="1"/>
        </p:nvSpPr>
        <p:spPr>
          <a:xfrm>
            <a:off x="0" y="0"/>
            <a:ext cx="12193200" cy="174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mn-lt"/>
            </a:endParaRPr>
          </a:p>
        </p:txBody>
      </p:sp>
      <p:sp>
        <p:nvSpPr>
          <p:cNvPr id="2" name="Title">
            <a:extLst>
              <a:ext uri="{FF2B5EF4-FFF2-40B4-BE49-F238E27FC236}">
                <a16:creationId xmlns:a16="http://schemas.microsoft.com/office/drawing/2014/main" id="{7352B382-F4A6-4994-ADD6-52FBB912EB38}"/>
              </a:ext>
            </a:extLst>
          </p:cNvPr>
          <p:cNvSpPr>
            <a:spLocks noGrp="1"/>
          </p:cNvSpPr>
          <p:nvPr>
            <p:ph type="title" hasCustomPrompt="1"/>
          </p:nvPr>
        </p:nvSpPr>
        <p:spPr>
          <a:xfrm>
            <a:off x="457200" y="385199"/>
            <a:ext cx="11235600" cy="694800"/>
          </a:xfrm>
        </p:spPr>
        <p:txBody>
          <a:bodyPr anchor="t" anchorCtr="0">
            <a:noAutofit/>
          </a:bodyPr>
          <a:lstStyle>
            <a:lvl1pPr>
              <a:defRPr>
                <a:solidFill>
                  <a:schemeClr val="bg1"/>
                </a:solidFill>
              </a:defRPr>
            </a:lvl1pPr>
          </a:lstStyle>
          <a:p>
            <a:r>
              <a:rPr lang="en-US"/>
              <a:t>Title text</a:t>
            </a:r>
          </a:p>
        </p:txBody>
      </p:sp>
      <p:sp>
        <p:nvSpPr>
          <p:cNvPr id="9" name="Subtitle">
            <a:extLst>
              <a:ext uri="{FF2B5EF4-FFF2-40B4-BE49-F238E27FC236}">
                <a16:creationId xmlns:a16="http://schemas.microsoft.com/office/drawing/2014/main" id="{71DCE4DC-A621-4C81-9B88-F3A8D6C80ECC}"/>
              </a:ext>
            </a:extLst>
          </p:cNvPr>
          <p:cNvSpPr>
            <a:spLocks noGrp="1"/>
          </p:cNvSpPr>
          <p:nvPr>
            <p:ph type="body" sz="quarter" idx="10" hasCustomPrompt="1"/>
          </p:nvPr>
        </p:nvSpPr>
        <p:spPr>
          <a:xfrm>
            <a:off x="457200" y="1080000"/>
            <a:ext cx="11235600" cy="540000"/>
          </a:xfrm>
        </p:spPr>
        <p:txBody>
          <a:bodyPr anchor="ctr">
            <a:noAutofit/>
          </a:bodyPr>
          <a:lstStyle>
            <a:lvl1pPr marL="0" indent="0">
              <a:buFontTx/>
              <a:buNone/>
              <a:defRPr>
                <a:solidFill>
                  <a:schemeClr val="accent1"/>
                </a:solidFill>
              </a:defRPr>
            </a:lvl1pPr>
            <a:lvl2pPr marL="262800" indent="0">
              <a:buFontTx/>
              <a:buNone/>
              <a:defRPr>
                <a:solidFill>
                  <a:schemeClr val="accent1"/>
                </a:solidFill>
              </a:defRPr>
            </a:lvl2pPr>
            <a:lvl3pPr marL="446400" indent="0">
              <a:buFontTx/>
              <a:buNone/>
              <a:defRPr>
                <a:solidFill>
                  <a:schemeClr val="accent1"/>
                </a:solidFill>
              </a:defRPr>
            </a:lvl3pPr>
            <a:lvl4pPr marL="626400" indent="0">
              <a:buFontTx/>
              <a:buNone/>
              <a:defRPr>
                <a:solidFill>
                  <a:schemeClr val="accent1"/>
                </a:solidFill>
              </a:defRPr>
            </a:lvl4pPr>
            <a:lvl5pPr marL="810000" indent="0">
              <a:buFontTx/>
              <a:buNone/>
              <a:defRPr>
                <a:solidFill>
                  <a:schemeClr val="accent1"/>
                </a:solidFill>
              </a:defRPr>
            </a:lvl5pPr>
          </a:lstStyle>
          <a:p>
            <a:pPr lvl="0"/>
            <a:r>
              <a:rPr lang="en-US"/>
              <a:t>Subtitle text (hide in Selection pane if not required)</a:t>
            </a:r>
          </a:p>
        </p:txBody>
      </p:sp>
      <p:sp>
        <p:nvSpPr>
          <p:cNvPr id="3" name="Content Placeholder">
            <a:extLst>
              <a:ext uri="{FF2B5EF4-FFF2-40B4-BE49-F238E27FC236}">
                <a16:creationId xmlns:a16="http://schemas.microsoft.com/office/drawing/2014/main" id="{7527CC3A-9865-44A2-8C7C-750E2328C1C0}"/>
              </a:ext>
            </a:extLst>
          </p:cNvPr>
          <p:cNvSpPr>
            <a:spLocks noGrp="1"/>
          </p:cNvSpPr>
          <p:nvPr>
            <p:ph idx="1" hasCustomPrompt="1"/>
          </p:nvPr>
        </p:nvSpPr>
        <p:spPr>
          <a:xfrm>
            <a:off x="457200" y="2070000"/>
            <a:ext cx="11235600" cy="4788000"/>
          </a:xfrm>
        </p:spPr>
        <p:txBody>
          <a:bodyPr>
            <a:noAutofit/>
          </a:bodyPr>
          <a:lstStyle>
            <a:lvl1pPr>
              <a:defRPr/>
            </a:lvl1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1" name="Footer Placeholder 10">
            <a:extLst>
              <a:ext uri="{FF2B5EF4-FFF2-40B4-BE49-F238E27FC236}">
                <a16:creationId xmlns:a16="http://schemas.microsoft.com/office/drawing/2014/main" id="{F18CCA1E-5C70-4558-89D4-B730694DE847}"/>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1771936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banner">
            <a:extLst>
              <a:ext uri="{FF2B5EF4-FFF2-40B4-BE49-F238E27FC236}">
                <a16:creationId xmlns:a16="http://schemas.microsoft.com/office/drawing/2014/main" id="{8403E252-8A4C-4EF0-8F18-DABEB33BE4B8}"/>
              </a:ext>
              <a:ext uri="{C183D7F6-B498-43B3-948B-1728B52AA6E4}">
                <adec:decorative xmlns:adec="http://schemas.microsoft.com/office/drawing/2017/decorative" val="1"/>
              </a:ext>
            </a:extLst>
          </p:cNvPr>
          <p:cNvSpPr/>
          <p:nvPr userDrawn="1"/>
        </p:nvSpPr>
        <p:spPr>
          <a:xfrm>
            <a:off x="0" y="0"/>
            <a:ext cx="12193200" cy="174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mn-lt"/>
            </a:endParaRPr>
          </a:p>
        </p:txBody>
      </p:sp>
      <p:sp>
        <p:nvSpPr>
          <p:cNvPr id="2" name="Title 1">
            <a:extLst>
              <a:ext uri="{FF2B5EF4-FFF2-40B4-BE49-F238E27FC236}">
                <a16:creationId xmlns:a16="http://schemas.microsoft.com/office/drawing/2014/main" id="{7352B382-F4A6-4994-ADD6-52FBB912EB38}"/>
              </a:ext>
            </a:extLst>
          </p:cNvPr>
          <p:cNvSpPr>
            <a:spLocks noGrp="1"/>
          </p:cNvSpPr>
          <p:nvPr>
            <p:ph type="title" hasCustomPrompt="1"/>
          </p:nvPr>
        </p:nvSpPr>
        <p:spPr>
          <a:xfrm>
            <a:off x="457200" y="385199"/>
            <a:ext cx="11235600" cy="694800"/>
          </a:xfrm>
        </p:spPr>
        <p:txBody>
          <a:bodyPr anchor="t" anchorCtr="0">
            <a:noAutofit/>
          </a:bodyPr>
          <a:lstStyle>
            <a:lvl1pPr>
              <a:defRPr>
                <a:solidFill>
                  <a:schemeClr val="bg1"/>
                </a:solidFill>
              </a:defRPr>
            </a:lvl1pPr>
          </a:lstStyle>
          <a:p>
            <a:r>
              <a:rPr lang="en-US"/>
              <a:t>Title text</a:t>
            </a:r>
          </a:p>
        </p:txBody>
      </p:sp>
      <p:sp>
        <p:nvSpPr>
          <p:cNvPr id="9" name="Text Placeholder 8">
            <a:extLst>
              <a:ext uri="{FF2B5EF4-FFF2-40B4-BE49-F238E27FC236}">
                <a16:creationId xmlns:a16="http://schemas.microsoft.com/office/drawing/2014/main" id="{71DCE4DC-A621-4C81-9B88-F3A8D6C80ECC}"/>
              </a:ext>
            </a:extLst>
          </p:cNvPr>
          <p:cNvSpPr>
            <a:spLocks noGrp="1"/>
          </p:cNvSpPr>
          <p:nvPr>
            <p:ph type="body" sz="quarter" idx="10" hasCustomPrompt="1"/>
          </p:nvPr>
        </p:nvSpPr>
        <p:spPr>
          <a:xfrm>
            <a:off x="457200" y="1080000"/>
            <a:ext cx="11235600" cy="540000"/>
          </a:xfrm>
        </p:spPr>
        <p:txBody>
          <a:bodyPr anchor="ctr">
            <a:noAutofit/>
          </a:bodyPr>
          <a:lstStyle>
            <a:lvl1pPr marL="0" indent="0">
              <a:buFontTx/>
              <a:buNone/>
              <a:defRPr>
                <a:solidFill>
                  <a:schemeClr val="accent1"/>
                </a:solidFill>
              </a:defRPr>
            </a:lvl1pPr>
            <a:lvl2pPr marL="262800" indent="0">
              <a:buFontTx/>
              <a:buNone/>
              <a:defRPr>
                <a:solidFill>
                  <a:schemeClr val="accent1"/>
                </a:solidFill>
              </a:defRPr>
            </a:lvl2pPr>
            <a:lvl3pPr marL="446400" indent="0">
              <a:buFontTx/>
              <a:buNone/>
              <a:defRPr>
                <a:solidFill>
                  <a:schemeClr val="accent1"/>
                </a:solidFill>
              </a:defRPr>
            </a:lvl3pPr>
            <a:lvl4pPr marL="626400" indent="0">
              <a:buFontTx/>
              <a:buNone/>
              <a:defRPr>
                <a:solidFill>
                  <a:schemeClr val="accent1"/>
                </a:solidFill>
              </a:defRPr>
            </a:lvl4pPr>
            <a:lvl5pPr marL="810000" indent="0">
              <a:buFontTx/>
              <a:buNone/>
              <a:defRPr>
                <a:solidFill>
                  <a:schemeClr val="accent1"/>
                </a:solidFill>
              </a:defRPr>
            </a:lvl5pPr>
          </a:lstStyle>
          <a:p>
            <a:pPr lvl="0"/>
            <a:r>
              <a:rPr lang="en-US"/>
              <a:t>Subtitle text (hide in Selection pane if not required)</a:t>
            </a:r>
          </a:p>
        </p:txBody>
      </p:sp>
      <p:sp>
        <p:nvSpPr>
          <p:cNvPr id="4" name="Footer Placeholder 3">
            <a:extLst>
              <a:ext uri="{FF2B5EF4-FFF2-40B4-BE49-F238E27FC236}">
                <a16:creationId xmlns:a16="http://schemas.microsoft.com/office/drawing/2014/main" id="{38C45D6C-359B-4C71-8F2F-7C0C3F42DC78}"/>
              </a:ext>
            </a:extLst>
          </p:cNvPr>
          <p:cNvSpPr>
            <a:spLocks noGrp="1"/>
          </p:cNvSpPr>
          <p:nvPr>
            <p:ph type="ftr" sz="quarter" idx="11"/>
          </p:nvPr>
        </p:nvSpPr>
        <p:spPr/>
        <p:txBody>
          <a:bodyPr/>
          <a:lstStyle/>
          <a:p>
            <a:r>
              <a:rPr lang="en-AU" dirty="0"/>
              <a:t>© 2021 Microsoft. All rights reserved. </a:t>
            </a:r>
          </a:p>
        </p:txBody>
      </p:sp>
      <p:sp>
        <p:nvSpPr>
          <p:cNvPr id="6" name="Footer Placeholder 3">
            <a:extLst>
              <a:ext uri="{FF2B5EF4-FFF2-40B4-BE49-F238E27FC236}">
                <a16:creationId xmlns:a16="http://schemas.microsoft.com/office/drawing/2014/main" id="{DF28CE0D-EEEE-4091-B422-8F7EDE4ECDDC}"/>
              </a:ext>
            </a:extLst>
          </p:cNvPr>
          <p:cNvSpPr txBox="1">
            <a:spLocks/>
          </p:cNvSpPr>
          <p:nvPr userDrawn="1"/>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3060311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7" name="Title banner">
            <a:extLst>
              <a:ext uri="{FF2B5EF4-FFF2-40B4-BE49-F238E27FC236}">
                <a16:creationId xmlns:a16="http://schemas.microsoft.com/office/drawing/2014/main" id="{8403E252-8A4C-4EF0-8F18-DABEB33BE4B8}"/>
              </a:ext>
              <a:ext uri="{C183D7F6-B498-43B3-948B-1728B52AA6E4}">
                <adec:decorative xmlns:adec="http://schemas.microsoft.com/office/drawing/2017/decorative" val="1"/>
              </a:ext>
            </a:extLst>
          </p:cNvPr>
          <p:cNvSpPr/>
          <p:nvPr userDrawn="1"/>
        </p:nvSpPr>
        <p:spPr>
          <a:xfrm>
            <a:off x="0" y="0"/>
            <a:ext cx="12193200" cy="174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mn-lt"/>
            </a:endParaRPr>
          </a:p>
        </p:txBody>
      </p:sp>
      <p:pic>
        <p:nvPicPr>
          <p:cNvPr id="6" name="Graphic">
            <a:extLst>
              <a:ext uri="{FF2B5EF4-FFF2-40B4-BE49-F238E27FC236}">
                <a16:creationId xmlns:a16="http://schemas.microsoft.com/office/drawing/2014/main" id="{4C114976-1449-4DF1-8D68-06CB1A61B654}"/>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521992" y="279390"/>
            <a:ext cx="1169946" cy="1169946"/>
          </a:xfrm>
          <a:prstGeom prst="rect">
            <a:avLst/>
          </a:prstGeom>
        </p:spPr>
      </p:pic>
      <p:sp>
        <p:nvSpPr>
          <p:cNvPr id="2" name="Title 1">
            <a:extLst>
              <a:ext uri="{FF2B5EF4-FFF2-40B4-BE49-F238E27FC236}">
                <a16:creationId xmlns:a16="http://schemas.microsoft.com/office/drawing/2014/main" id="{7352B382-F4A6-4994-ADD6-52FBB912EB38}"/>
              </a:ext>
            </a:extLst>
          </p:cNvPr>
          <p:cNvSpPr>
            <a:spLocks noGrp="1"/>
          </p:cNvSpPr>
          <p:nvPr>
            <p:ph type="title" hasCustomPrompt="1"/>
          </p:nvPr>
        </p:nvSpPr>
        <p:spPr>
          <a:xfrm>
            <a:off x="457200" y="385199"/>
            <a:ext cx="9720000" cy="694800"/>
          </a:xfrm>
        </p:spPr>
        <p:txBody>
          <a:bodyPr anchor="t" anchorCtr="0">
            <a:noAutofit/>
          </a:bodyPr>
          <a:lstStyle>
            <a:lvl1pPr>
              <a:defRPr>
                <a:solidFill>
                  <a:schemeClr val="bg1"/>
                </a:solidFill>
              </a:defRPr>
            </a:lvl1pPr>
          </a:lstStyle>
          <a:p>
            <a:r>
              <a:rPr lang="en-US"/>
              <a:t>Lab code</a:t>
            </a:r>
          </a:p>
        </p:txBody>
      </p:sp>
      <p:sp>
        <p:nvSpPr>
          <p:cNvPr id="9" name="Text Placeholder 8">
            <a:extLst>
              <a:ext uri="{FF2B5EF4-FFF2-40B4-BE49-F238E27FC236}">
                <a16:creationId xmlns:a16="http://schemas.microsoft.com/office/drawing/2014/main" id="{71DCE4DC-A621-4C81-9B88-F3A8D6C80ECC}"/>
              </a:ext>
            </a:extLst>
          </p:cNvPr>
          <p:cNvSpPr>
            <a:spLocks noGrp="1"/>
          </p:cNvSpPr>
          <p:nvPr>
            <p:ph type="body" sz="quarter" idx="10" hasCustomPrompt="1"/>
          </p:nvPr>
        </p:nvSpPr>
        <p:spPr>
          <a:xfrm>
            <a:off x="457200" y="1080000"/>
            <a:ext cx="9720000" cy="540000"/>
          </a:xfrm>
        </p:spPr>
        <p:txBody>
          <a:bodyPr anchor="ctr">
            <a:noAutofit/>
          </a:bodyPr>
          <a:lstStyle>
            <a:lvl1pPr marL="0" indent="0">
              <a:buFontTx/>
              <a:buNone/>
              <a:defRPr>
                <a:solidFill>
                  <a:schemeClr val="accent1"/>
                </a:solidFill>
              </a:defRPr>
            </a:lvl1pPr>
            <a:lvl2pPr marL="262800" indent="0">
              <a:buFontTx/>
              <a:buNone/>
              <a:defRPr>
                <a:solidFill>
                  <a:schemeClr val="accent1"/>
                </a:solidFill>
              </a:defRPr>
            </a:lvl2pPr>
            <a:lvl3pPr marL="446400" indent="0">
              <a:buFontTx/>
              <a:buNone/>
              <a:defRPr>
                <a:solidFill>
                  <a:schemeClr val="accent1"/>
                </a:solidFill>
              </a:defRPr>
            </a:lvl3pPr>
            <a:lvl4pPr marL="626400" indent="0">
              <a:buFontTx/>
              <a:buNone/>
              <a:defRPr>
                <a:solidFill>
                  <a:schemeClr val="accent1"/>
                </a:solidFill>
              </a:defRPr>
            </a:lvl4pPr>
            <a:lvl5pPr marL="810000" indent="0">
              <a:buFontTx/>
              <a:buNone/>
              <a:defRPr>
                <a:solidFill>
                  <a:schemeClr val="accent1"/>
                </a:solidFill>
              </a:defRPr>
            </a:lvl5pPr>
          </a:lstStyle>
          <a:p>
            <a:pPr lvl="0"/>
            <a:r>
              <a:rPr lang="en-US"/>
              <a:t>Lab minutes</a:t>
            </a:r>
          </a:p>
        </p:txBody>
      </p:sp>
      <p:sp>
        <p:nvSpPr>
          <p:cNvPr id="3" name="Content Placeholder 2">
            <a:extLst>
              <a:ext uri="{FF2B5EF4-FFF2-40B4-BE49-F238E27FC236}">
                <a16:creationId xmlns:a16="http://schemas.microsoft.com/office/drawing/2014/main" id="{7527CC3A-9865-44A2-8C7C-750E2328C1C0}"/>
              </a:ext>
            </a:extLst>
          </p:cNvPr>
          <p:cNvSpPr>
            <a:spLocks noGrp="1"/>
          </p:cNvSpPr>
          <p:nvPr>
            <p:ph idx="1" hasCustomPrompt="1"/>
          </p:nvPr>
        </p:nvSpPr>
        <p:spPr>
          <a:xfrm>
            <a:off x="457200" y="2070000"/>
            <a:ext cx="11235600" cy="4788000"/>
          </a:xfrm>
        </p:spPr>
        <p:txBody>
          <a:bodyPr>
            <a:noAutofit/>
          </a:bodyPr>
          <a:lstStyle>
            <a:lvl1pPr>
              <a:defRPr/>
            </a:lvl1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C7131963-35AF-4552-A651-B87ABAE423A6}"/>
              </a:ext>
            </a:extLst>
          </p:cNvPr>
          <p:cNvSpPr>
            <a:spLocks noGrp="1"/>
          </p:cNvSpPr>
          <p:nvPr>
            <p:ph type="ftr" sz="quarter" idx="11"/>
          </p:nvPr>
        </p:nvSpPr>
        <p:spPr/>
        <p:txBody>
          <a:bodyPr/>
          <a:lstStyle/>
          <a:p>
            <a:r>
              <a:rPr lang="en-AU" dirty="0"/>
              <a:t>© 2021 Microsoft. All rights reserved. </a:t>
            </a:r>
          </a:p>
        </p:txBody>
      </p:sp>
      <p:sp>
        <p:nvSpPr>
          <p:cNvPr id="5" name="Footer Placeholder 3">
            <a:extLst>
              <a:ext uri="{FF2B5EF4-FFF2-40B4-BE49-F238E27FC236}">
                <a16:creationId xmlns:a16="http://schemas.microsoft.com/office/drawing/2014/main" id="{68CB35FB-42A4-48DE-9648-3A9A01EF35E5}"/>
              </a:ext>
            </a:extLst>
          </p:cNvPr>
          <p:cNvSpPr txBox="1">
            <a:spLocks/>
          </p:cNvSpPr>
          <p:nvPr userDrawn="1"/>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2546268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7" name="Title banner">
            <a:extLst>
              <a:ext uri="{FF2B5EF4-FFF2-40B4-BE49-F238E27FC236}">
                <a16:creationId xmlns:a16="http://schemas.microsoft.com/office/drawing/2014/main" id="{8403E252-8A4C-4EF0-8F18-DABEB33BE4B8}"/>
              </a:ext>
              <a:ext uri="{C183D7F6-B498-43B3-948B-1728B52AA6E4}">
                <adec:decorative xmlns:adec="http://schemas.microsoft.com/office/drawing/2017/decorative" val="1"/>
              </a:ext>
            </a:extLst>
          </p:cNvPr>
          <p:cNvSpPr/>
          <p:nvPr userDrawn="1"/>
        </p:nvSpPr>
        <p:spPr>
          <a:xfrm>
            <a:off x="0" y="0"/>
            <a:ext cx="12193200" cy="174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mn-lt"/>
            </a:endParaRPr>
          </a:p>
        </p:txBody>
      </p:sp>
      <p:pic>
        <p:nvPicPr>
          <p:cNvPr id="8" name="Graphic">
            <a:extLst>
              <a:ext uri="{FF2B5EF4-FFF2-40B4-BE49-F238E27FC236}">
                <a16:creationId xmlns:a16="http://schemas.microsoft.com/office/drawing/2014/main" id="{08EAEBDE-B5AC-4330-9E98-F3225146836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437308" y="279390"/>
            <a:ext cx="1254630" cy="1254630"/>
          </a:xfrm>
          <a:prstGeom prst="rect">
            <a:avLst/>
          </a:prstGeom>
        </p:spPr>
      </p:pic>
      <p:sp>
        <p:nvSpPr>
          <p:cNvPr id="2" name="Title 1">
            <a:extLst>
              <a:ext uri="{FF2B5EF4-FFF2-40B4-BE49-F238E27FC236}">
                <a16:creationId xmlns:a16="http://schemas.microsoft.com/office/drawing/2014/main" id="{7352B382-F4A6-4994-ADD6-52FBB912EB38}"/>
              </a:ext>
            </a:extLst>
          </p:cNvPr>
          <p:cNvSpPr>
            <a:spLocks noGrp="1"/>
          </p:cNvSpPr>
          <p:nvPr>
            <p:ph type="title" hasCustomPrompt="1"/>
          </p:nvPr>
        </p:nvSpPr>
        <p:spPr>
          <a:xfrm>
            <a:off x="457200" y="385199"/>
            <a:ext cx="9720000" cy="694800"/>
          </a:xfrm>
        </p:spPr>
        <p:txBody>
          <a:bodyPr anchor="t" anchorCtr="0">
            <a:noAutofit/>
          </a:bodyPr>
          <a:lstStyle>
            <a:lvl1pPr>
              <a:defRPr>
                <a:solidFill>
                  <a:schemeClr val="bg1"/>
                </a:solidFill>
              </a:defRPr>
            </a:lvl1pPr>
          </a:lstStyle>
          <a:p>
            <a:r>
              <a:rPr lang="en-US"/>
              <a:t>Demo code</a:t>
            </a:r>
          </a:p>
        </p:txBody>
      </p:sp>
      <p:sp>
        <p:nvSpPr>
          <p:cNvPr id="3" name="Content Placeholder 2">
            <a:extLst>
              <a:ext uri="{FF2B5EF4-FFF2-40B4-BE49-F238E27FC236}">
                <a16:creationId xmlns:a16="http://schemas.microsoft.com/office/drawing/2014/main" id="{7527CC3A-9865-44A2-8C7C-750E2328C1C0}"/>
              </a:ext>
            </a:extLst>
          </p:cNvPr>
          <p:cNvSpPr>
            <a:spLocks noGrp="1"/>
          </p:cNvSpPr>
          <p:nvPr>
            <p:ph idx="1" hasCustomPrompt="1"/>
          </p:nvPr>
        </p:nvSpPr>
        <p:spPr>
          <a:xfrm>
            <a:off x="457200" y="2070000"/>
            <a:ext cx="11235600" cy="4788000"/>
          </a:xfrm>
        </p:spPr>
        <p:txBody>
          <a:bodyPr>
            <a:noAutofit/>
          </a:bodyPr>
          <a:lstStyle>
            <a:lvl1pPr>
              <a:defRPr/>
            </a:lvl1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2A3E67C1-6C4B-4C84-B6F5-37DEAD138BD9}"/>
              </a:ext>
            </a:extLst>
          </p:cNvPr>
          <p:cNvSpPr>
            <a:spLocks noGrp="1"/>
          </p:cNvSpPr>
          <p:nvPr>
            <p:ph type="ftr" sz="quarter" idx="10"/>
          </p:nvPr>
        </p:nvSpPr>
        <p:spPr/>
        <p:txBody>
          <a:bodyPr/>
          <a:lstStyle/>
          <a:p>
            <a:r>
              <a:rPr lang="en-AU" dirty="0"/>
              <a:t>© 2021 Microsoft. All rights reserved. </a:t>
            </a:r>
          </a:p>
        </p:txBody>
      </p:sp>
      <p:sp>
        <p:nvSpPr>
          <p:cNvPr id="5" name="Footer Placeholder 3">
            <a:extLst>
              <a:ext uri="{FF2B5EF4-FFF2-40B4-BE49-F238E27FC236}">
                <a16:creationId xmlns:a16="http://schemas.microsoft.com/office/drawing/2014/main" id="{D3F9F637-9C96-41E1-BA8F-AA1EE9724F93}"/>
              </a:ext>
            </a:extLst>
          </p:cNvPr>
          <p:cNvSpPr txBox="1">
            <a:spLocks/>
          </p:cNvSpPr>
          <p:nvPr userDrawn="1"/>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1133439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nowledge check">
    <p:bg>
      <p:bgRef idx="1001">
        <a:schemeClr val="bg2"/>
      </p:bgRef>
    </p:bg>
    <p:spTree>
      <p:nvGrpSpPr>
        <p:cNvPr id="1" name=""/>
        <p:cNvGrpSpPr/>
        <p:nvPr/>
      </p:nvGrpSpPr>
      <p:grpSpPr>
        <a:xfrm>
          <a:off x="0" y="0"/>
          <a:ext cx="0" cy="0"/>
          <a:chOff x="0" y="0"/>
          <a:chExt cx="0" cy="0"/>
        </a:xfrm>
      </p:grpSpPr>
      <p:sp>
        <p:nvSpPr>
          <p:cNvPr id="7" name="Title banner">
            <a:extLst>
              <a:ext uri="{FF2B5EF4-FFF2-40B4-BE49-F238E27FC236}">
                <a16:creationId xmlns:a16="http://schemas.microsoft.com/office/drawing/2014/main" id="{8403E252-8A4C-4EF0-8F18-DABEB33BE4B8}"/>
              </a:ext>
              <a:ext uri="{C183D7F6-B498-43B3-948B-1728B52AA6E4}">
                <adec:decorative xmlns:adec="http://schemas.microsoft.com/office/drawing/2017/decorative" val="1"/>
              </a:ext>
            </a:extLst>
          </p:cNvPr>
          <p:cNvSpPr/>
          <p:nvPr userDrawn="1"/>
        </p:nvSpPr>
        <p:spPr>
          <a:xfrm>
            <a:off x="0" y="0"/>
            <a:ext cx="12193200" cy="174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mn-lt"/>
            </a:endParaRPr>
          </a:p>
        </p:txBody>
      </p:sp>
      <p:pic>
        <p:nvPicPr>
          <p:cNvPr id="8" name="Graphic">
            <a:extLst>
              <a:ext uri="{FF2B5EF4-FFF2-40B4-BE49-F238E27FC236}">
                <a16:creationId xmlns:a16="http://schemas.microsoft.com/office/drawing/2014/main" id="{08EAEBDE-B5AC-4330-9E98-F3225146836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37308" y="279390"/>
            <a:ext cx="1254630" cy="1254630"/>
          </a:xfrm>
          <a:prstGeom prst="rect">
            <a:avLst/>
          </a:prstGeom>
        </p:spPr>
      </p:pic>
      <p:sp>
        <p:nvSpPr>
          <p:cNvPr id="2" name="Title 1">
            <a:extLst>
              <a:ext uri="{FF2B5EF4-FFF2-40B4-BE49-F238E27FC236}">
                <a16:creationId xmlns:a16="http://schemas.microsoft.com/office/drawing/2014/main" id="{7352B382-F4A6-4994-ADD6-52FBB912EB38}"/>
              </a:ext>
            </a:extLst>
          </p:cNvPr>
          <p:cNvSpPr>
            <a:spLocks noGrp="1"/>
          </p:cNvSpPr>
          <p:nvPr>
            <p:ph type="title" hasCustomPrompt="1"/>
          </p:nvPr>
        </p:nvSpPr>
        <p:spPr>
          <a:xfrm>
            <a:off x="457200" y="385199"/>
            <a:ext cx="9720000" cy="694800"/>
          </a:xfrm>
        </p:spPr>
        <p:txBody>
          <a:bodyPr anchor="t" anchorCtr="0">
            <a:noAutofit/>
          </a:bodyPr>
          <a:lstStyle>
            <a:lvl1pPr>
              <a:defRPr>
                <a:solidFill>
                  <a:schemeClr val="bg1"/>
                </a:solidFill>
              </a:defRPr>
            </a:lvl1pPr>
          </a:lstStyle>
          <a:p>
            <a:r>
              <a:rPr lang="en-US" dirty="0"/>
              <a:t>Knowledge check</a:t>
            </a:r>
          </a:p>
        </p:txBody>
      </p:sp>
      <p:sp>
        <p:nvSpPr>
          <p:cNvPr id="3" name="Content Placeholder 2">
            <a:extLst>
              <a:ext uri="{FF2B5EF4-FFF2-40B4-BE49-F238E27FC236}">
                <a16:creationId xmlns:a16="http://schemas.microsoft.com/office/drawing/2014/main" id="{7527CC3A-9865-44A2-8C7C-750E2328C1C0}"/>
              </a:ext>
            </a:extLst>
          </p:cNvPr>
          <p:cNvSpPr>
            <a:spLocks noGrp="1"/>
          </p:cNvSpPr>
          <p:nvPr>
            <p:ph idx="1" hasCustomPrompt="1"/>
          </p:nvPr>
        </p:nvSpPr>
        <p:spPr>
          <a:xfrm>
            <a:off x="457200" y="2070000"/>
            <a:ext cx="11235600" cy="4788000"/>
          </a:xfrm>
        </p:spPr>
        <p:txBody>
          <a:bodyPr>
            <a:noAutofit/>
          </a:bodyPr>
          <a:lstStyle>
            <a:lvl1pPr marL="0" indent="0">
              <a:buNone/>
              <a:defRPr/>
            </a:lvl1pPr>
            <a:lvl2pPr marL="262800" indent="0">
              <a:buNone/>
              <a:defRPr/>
            </a:lvl2pPr>
            <a:lvl3pPr marL="446400" indent="0">
              <a:buNone/>
              <a:defRPr/>
            </a:lvl3pPr>
            <a:lvl4pPr marL="626400" indent="0">
              <a:buNone/>
              <a:defRPr/>
            </a:lvl4pPr>
            <a:lvl5pPr marL="810000" indent="0">
              <a:buNone/>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2A3E67C1-6C4B-4C84-B6F5-37DEAD138BD9}"/>
              </a:ext>
            </a:extLst>
          </p:cNvPr>
          <p:cNvSpPr>
            <a:spLocks noGrp="1"/>
          </p:cNvSpPr>
          <p:nvPr>
            <p:ph type="ftr" sz="quarter" idx="10"/>
          </p:nvPr>
        </p:nvSpPr>
        <p:spPr/>
        <p:txBody>
          <a:bodyPr/>
          <a:lstStyle/>
          <a:p>
            <a:r>
              <a:rPr lang="en-AU" dirty="0"/>
              <a:t>© 2021 Microsoft. All rights reserved. </a:t>
            </a:r>
          </a:p>
        </p:txBody>
      </p:sp>
      <p:sp>
        <p:nvSpPr>
          <p:cNvPr id="5" name="Footer Placeholder 3">
            <a:extLst>
              <a:ext uri="{FF2B5EF4-FFF2-40B4-BE49-F238E27FC236}">
                <a16:creationId xmlns:a16="http://schemas.microsoft.com/office/drawing/2014/main" id="{AE491CA3-F127-4895-8085-15417E70BC2F}"/>
              </a:ext>
            </a:extLst>
          </p:cNvPr>
          <p:cNvSpPr txBox="1">
            <a:spLocks/>
          </p:cNvSpPr>
          <p:nvPr userDrawn="1"/>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128229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sources">
    <p:spTree>
      <p:nvGrpSpPr>
        <p:cNvPr id="1" name=""/>
        <p:cNvGrpSpPr/>
        <p:nvPr/>
      </p:nvGrpSpPr>
      <p:grpSpPr>
        <a:xfrm>
          <a:off x="0" y="0"/>
          <a:ext cx="0" cy="0"/>
          <a:chOff x="0" y="0"/>
          <a:chExt cx="0" cy="0"/>
        </a:xfrm>
      </p:grpSpPr>
      <p:sp>
        <p:nvSpPr>
          <p:cNvPr id="7" name="Title banner">
            <a:extLst>
              <a:ext uri="{FF2B5EF4-FFF2-40B4-BE49-F238E27FC236}">
                <a16:creationId xmlns:a16="http://schemas.microsoft.com/office/drawing/2014/main" id="{8403E252-8A4C-4EF0-8F18-DABEB33BE4B8}"/>
              </a:ext>
              <a:ext uri="{C183D7F6-B498-43B3-948B-1728B52AA6E4}">
                <adec:decorative xmlns:adec="http://schemas.microsoft.com/office/drawing/2017/decorative" val="1"/>
              </a:ext>
            </a:extLst>
          </p:cNvPr>
          <p:cNvSpPr/>
          <p:nvPr userDrawn="1"/>
        </p:nvSpPr>
        <p:spPr>
          <a:xfrm>
            <a:off x="0" y="0"/>
            <a:ext cx="12193200" cy="174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mn-lt"/>
            </a:endParaRPr>
          </a:p>
        </p:txBody>
      </p:sp>
      <p:pic>
        <p:nvPicPr>
          <p:cNvPr id="8" name="Graphic">
            <a:extLst>
              <a:ext uri="{FF2B5EF4-FFF2-40B4-BE49-F238E27FC236}">
                <a16:creationId xmlns:a16="http://schemas.microsoft.com/office/drawing/2014/main" id="{7F4F59B2-34EC-49ED-ABDB-5147356FF3A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558199" y="279390"/>
            <a:ext cx="1203062" cy="1203062"/>
          </a:xfrm>
          <a:prstGeom prst="rect">
            <a:avLst/>
          </a:prstGeom>
        </p:spPr>
      </p:pic>
      <p:sp>
        <p:nvSpPr>
          <p:cNvPr id="2" name="Title 1">
            <a:extLst>
              <a:ext uri="{FF2B5EF4-FFF2-40B4-BE49-F238E27FC236}">
                <a16:creationId xmlns:a16="http://schemas.microsoft.com/office/drawing/2014/main" id="{7352B382-F4A6-4994-ADD6-52FBB912EB38}"/>
              </a:ext>
            </a:extLst>
          </p:cNvPr>
          <p:cNvSpPr>
            <a:spLocks noGrp="1"/>
          </p:cNvSpPr>
          <p:nvPr>
            <p:ph type="title" hasCustomPrompt="1"/>
          </p:nvPr>
        </p:nvSpPr>
        <p:spPr>
          <a:xfrm>
            <a:off x="457200" y="385199"/>
            <a:ext cx="9720000" cy="694801"/>
          </a:xfrm>
        </p:spPr>
        <p:txBody>
          <a:bodyPr anchor="t" anchorCtr="0">
            <a:noAutofit/>
          </a:bodyPr>
          <a:lstStyle>
            <a:lvl1pPr>
              <a:defRPr>
                <a:solidFill>
                  <a:schemeClr val="bg1"/>
                </a:solidFill>
              </a:defRPr>
            </a:lvl1pPr>
          </a:lstStyle>
          <a:p>
            <a:r>
              <a:rPr lang="en-US"/>
              <a:t>Resources text</a:t>
            </a:r>
          </a:p>
        </p:txBody>
      </p:sp>
      <p:sp>
        <p:nvSpPr>
          <p:cNvPr id="9" name="Text Placeholder 8">
            <a:extLst>
              <a:ext uri="{FF2B5EF4-FFF2-40B4-BE49-F238E27FC236}">
                <a16:creationId xmlns:a16="http://schemas.microsoft.com/office/drawing/2014/main" id="{71DCE4DC-A621-4C81-9B88-F3A8D6C80ECC}"/>
              </a:ext>
            </a:extLst>
          </p:cNvPr>
          <p:cNvSpPr>
            <a:spLocks noGrp="1"/>
          </p:cNvSpPr>
          <p:nvPr>
            <p:ph type="body" sz="quarter" idx="10" hasCustomPrompt="1"/>
          </p:nvPr>
        </p:nvSpPr>
        <p:spPr>
          <a:xfrm>
            <a:off x="457200" y="1080000"/>
            <a:ext cx="9720000" cy="540000"/>
          </a:xfrm>
        </p:spPr>
        <p:txBody>
          <a:bodyPr anchor="ctr">
            <a:noAutofit/>
          </a:bodyPr>
          <a:lstStyle>
            <a:lvl1pPr marL="0" indent="0">
              <a:buFontTx/>
              <a:buNone/>
              <a:defRPr>
                <a:solidFill>
                  <a:schemeClr val="accent1"/>
                </a:solidFill>
              </a:defRPr>
            </a:lvl1pPr>
            <a:lvl2pPr marL="262800" indent="0">
              <a:buFontTx/>
              <a:buNone/>
              <a:defRPr>
                <a:solidFill>
                  <a:schemeClr val="accent1"/>
                </a:solidFill>
              </a:defRPr>
            </a:lvl2pPr>
            <a:lvl3pPr marL="446400" indent="0">
              <a:buFontTx/>
              <a:buNone/>
              <a:defRPr>
                <a:solidFill>
                  <a:schemeClr val="accent1"/>
                </a:solidFill>
              </a:defRPr>
            </a:lvl3pPr>
            <a:lvl4pPr marL="626400" indent="0">
              <a:buFontTx/>
              <a:buNone/>
              <a:defRPr>
                <a:solidFill>
                  <a:schemeClr val="accent1"/>
                </a:solidFill>
              </a:defRPr>
            </a:lvl4pPr>
            <a:lvl5pPr marL="810000" indent="0">
              <a:buFontTx/>
              <a:buNone/>
              <a:defRPr>
                <a:solidFill>
                  <a:schemeClr val="accent1"/>
                </a:solidFill>
              </a:defRPr>
            </a:lvl5pPr>
          </a:lstStyle>
          <a:p>
            <a:pPr lvl="0"/>
            <a:r>
              <a:rPr lang="en-US"/>
              <a:t>Subtitle text (hide in Selection pane if not required)</a:t>
            </a:r>
          </a:p>
        </p:txBody>
      </p:sp>
      <p:sp>
        <p:nvSpPr>
          <p:cNvPr id="3" name="Content Placeholder 2">
            <a:extLst>
              <a:ext uri="{FF2B5EF4-FFF2-40B4-BE49-F238E27FC236}">
                <a16:creationId xmlns:a16="http://schemas.microsoft.com/office/drawing/2014/main" id="{7527CC3A-9865-44A2-8C7C-750E2328C1C0}"/>
              </a:ext>
            </a:extLst>
          </p:cNvPr>
          <p:cNvSpPr>
            <a:spLocks noGrp="1"/>
          </p:cNvSpPr>
          <p:nvPr>
            <p:ph idx="1" hasCustomPrompt="1"/>
          </p:nvPr>
        </p:nvSpPr>
        <p:spPr>
          <a:xfrm>
            <a:off x="457200" y="2070000"/>
            <a:ext cx="11235600" cy="4788000"/>
          </a:xfrm>
        </p:spPr>
        <p:txBody>
          <a:bodyPr>
            <a:noAutofit/>
          </a:bodyPr>
          <a:lstStyle>
            <a:lvl1pPr marL="0" indent="0">
              <a:buFontTx/>
              <a:buNone/>
              <a:defRPr/>
            </a:lvl1pPr>
            <a:lvl2pPr marL="0" indent="0">
              <a:buFontTx/>
              <a:buNone/>
              <a:defRPr sz="1800"/>
            </a:lvl2pPr>
            <a:lvl3pPr marL="0" indent="0">
              <a:buFontTx/>
              <a:buNone/>
              <a:defRPr/>
            </a:lvl3pPr>
            <a:lvl4pPr marL="626400" indent="0">
              <a:buFontTx/>
              <a:buNone/>
              <a:defRPr/>
            </a:lvl4pPr>
            <a:lvl5pPr marL="810000" indent="0">
              <a:buFontTx/>
              <a:buNone/>
              <a:defRPr/>
            </a:lvl5pPr>
          </a:lstStyle>
          <a:p>
            <a:pPr lvl="0"/>
            <a:r>
              <a:rPr lang="en-US"/>
              <a:t>Click to edit text</a:t>
            </a:r>
          </a:p>
          <a:p>
            <a:pPr lvl="1"/>
            <a:r>
              <a:rPr lang="en-US"/>
              <a:t>Second level</a:t>
            </a:r>
          </a:p>
        </p:txBody>
      </p:sp>
      <p:sp>
        <p:nvSpPr>
          <p:cNvPr id="4" name="Footer Placeholder 3">
            <a:extLst>
              <a:ext uri="{FF2B5EF4-FFF2-40B4-BE49-F238E27FC236}">
                <a16:creationId xmlns:a16="http://schemas.microsoft.com/office/drawing/2014/main" id="{8EEE2944-E526-4E41-B8CB-5ECD8A11BD43}"/>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940567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7" name="Title banner">
            <a:extLst>
              <a:ext uri="{FF2B5EF4-FFF2-40B4-BE49-F238E27FC236}">
                <a16:creationId xmlns:a16="http://schemas.microsoft.com/office/drawing/2014/main" id="{8403E252-8A4C-4EF0-8F18-DABEB33BE4B8}"/>
              </a:ext>
              <a:ext uri="{C183D7F6-B498-43B3-948B-1728B52AA6E4}">
                <adec:decorative xmlns:adec="http://schemas.microsoft.com/office/drawing/2017/decorative" val="1"/>
              </a:ext>
            </a:extLst>
          </p:cNvPr>
          <p:cNvSpPr/>
          <p:nvPr userDrawn="1"/>
        </p:nvSpPr>
        <p:spPr>
          <a:xfrm>
            <a:off x="0" y="0"/>
            <a:ext cx="12193200" cy="174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mn-lt"/>
            </a:endParaRPr>
          </a:p>
        </p:txBody>
      </p:sp>
      <p:pic>
        <p:nvPicPr>
          <p:cNvPr id="5" name="Graphic">
            <a:extLst>
              <a:ext uri="{FF2B5EF4-FFF2-40B4-BE49-F238E27FC236}">
                <a16:creationId xmlns:a16="http://schemas.microsoft.com/office/drawing/2014/main" id="{DD400FA2-80CE-4165-AC03-EC04337565B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472057" y="279390"/>
            <a:ext cx="1262742" cy="1262742"/>
          </a:xfrm>
          <a:prstGeom prst="rect">
            <a:avLst/>
          </a:prstGeom>
        </p:spPr>
      </p:pic>
      <p:sp>
        <p:nvSpPr>
          <p:cNvPr id="2" name="Title 1">
            <a:extLst>
              <a:ext uri="{FF2B5EF4-FFF2-40B4-BE49-F238E27FC236}">
                <a16:creationId xmlns:a16="http://schemas.microsoft.com/office/drawing/2014/main" id="{7352B382-F4A6-4994-ADD6-52FBB912EB38}"/>
              </a:ext>
            </a:extLst>
          </p:cNvPr>
          <p:cNvSpPr>
            <a:spLocks noGrp="1"/>
          </p:cNvSpPr>
          <p:nvPr>
            <p:ph type="title" hasCustomPrompt="1"/>
          </p:nvPr>
        </p:nvSpPr>
        <p:spPr>
          <a:xfrm>
            <a:off x="457200" y="385199"/>
            <a:ext cx="9720000" cy="756000"/>
          </a:xfrm>
        </p:spPr>
        <p:txBody>
          <a:bodyPr anchor="t" anchorCtr="0">
            <a:noAutofit/>
          </a:bodyPr>
          <a:lstStyle>
            <a:lvl1pPr>
              <a:defRPr>
                <a:solidFill>
                  <a:schemeClr val="bg1"/>
                </a:solidFill>
              </a:defRPr>
            </a:lvl1pPr>
          </a:lstStyle>
          <a:p>
            <a:r>
              <a:rPr lang="en-US"/>
              <a:t>Questions text</a:t>
            </a:r>
          </a:p>
        </p:txBody>
      </p:sp>
      <p:sp>
        <p:nvSpPr>
          <p:cNvPr id="3" name="Footer Placeholder 2">
            <a:extLst>
              <a:ext uri="{FF2B5EF4-FFF2-40B4-BE49-F238E27FC236}">
                <a16:creationId xmlns:a16="http://schemas.microsoft.com/office/drawing/2014/main" id="{39386DAC-FDF0-4FF4-8BA3-03CE6ECCF470}"/>
              </a:ext>
            </a:extLst>
          </p:cNvPr>
          <p:cNvSpPr>
            <a:spLocks noGrp="1"/>
          </p:cNvSpPr>
          <p:nvPr>
            <p:ph type="ftr" sz="quarter" idx="10"/>
          </p:nvPr>
        </p:nvSpPr>
        <p:spPr/>
        <p:txBody>
          <a:bodyPr/>
          <a:lstStyle/>
          <a:p>
            <a:r>
              <a:rPr lang="en-AU" dirty="0"/>
              <a:t>© 2021 Microsoft. All rights reserved. </a:t>
            </a:r>
          </a:p>
        </p:txBody>
      </p:sp>
    </p:spTree>
    <p:extLst>
      <p:ext uri="{BB962C8B-B14F-4D97-AF65-F5344CB8AC3E}">
        <p14:creationId xmlns:p14="http://schemas.microsoft.com/office/powerpoint/2010/main" val="2553247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0AF7229-DE60-433A-A7B3-8D01E37C6E14}"/>
              </a:ext>
            </a:extLst>
          </p:cNvPr>
          <p:cNvSpPr>
            <a:spLocks noGrp="1"/>
          </p:cNvSpPr>
          <p:nvPr>
            <p:ph type="ftr" sz="quarter" idx="10"/>
          </p:nvPr>
        </p:nvSpPr>
        <p:spPr/>
        <p:txBody>
          <a:bodyPr/>
          <a:lstStyle/>
          <a:p>
            <a:r>
              <a:rPr lang="en-AU" dirty="0"/>
              <a:t>© 2021 Microsoft. All rights reserved. </a:t>
            </a:r>
          </a:p>
        </p:txBody>
      </p:sp>
    </p:spTree>
    <p:extLst>
      <p:ext uri="{BB962C8B-B14F-4D97-AF65-F5344CB8AC3E}">
        <p14:creationId xmlns:p14="http://schemas.microsoft.com/office/powerpoint/2010/main" val="411401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569963-5855-4629-B5E6-CDF7CECFF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E5581D-2DD1-49C9-A475-33BAFF495C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8">
            <a:extLst>
              <a:ext uri="{FF2B5EF4-FFF2-40B4-BE49-F238E27FC236}">
                <a16:creationId xmlns:a16="http://schemas.microsoft.com/office/drawing/2014/main" id="{1CA4A388-36CD-4056-BFAC-3DADFA57EC25}"/>
              </a:ext>
            </a:extLst>
          </p:cNvPr>
          <p:cNvSpPr>
            <a:spLocks noGrp="1"/>
          </p:cNvSpPr>
          <p:nvPr>
            <p:ph type="ftr" sz="quarter" idx="3"/>
          </p:nvPr>
        </p:nvSpPr>
        <p:spPr>
          <a:xfrm>
            <a:off x="9462654" y="6492875"/>
            <a:ext cx="2729345" cy="365125"/>
          </a:xfrm>
          <a:prstGeom prst="rect">
            <a:avLst/>
          </a:prstGeom>
        </p:spPr>
        <p:txBody>
          <a:bodyPr vert="horz" lIns="91440" tIns="45720" rIns="91440" bIns="45720" rtlCol="0" anchor="ctr"/>
          <a:lstStyle>
            <a:lvl1pPr algn="r">
              <a:defRPr sz="1200">
                <a:solidFill>
                  <a:schemeClr val="tx1"/>
                </a:solidFill>
              </a:defRPr>
            </a:lvl1pPr>
          </a:lstStyle>
          <a:p>
            <a:r>
              <a:rPr lang="en-AU" dirty="0"/>
              <a:t>© 2021 Microsoft. All rights reserved. </a:t>
            </a:r>
          </a:p>
        </p:txBody>
      </p:sp>
    </p:spTree>
    <p:extLst>
      <p:ext uri="{BB962C8B-B14F-4D97-AF65-F5344CB8AC3E}">
        <p14:creationId xmlns:p14="http://schemas.microsoft.com/office/powerpoint/2010/main" val="3333536567"/>
      </p:ext>
    </p:extLst>
  </p:cSld>
  <p:clrMap bg1="lt1" tx1="dk1" bg2="lt2" tx2="dk2" accent1="accent1" accent2="accent2" accent3="accent3" accent4="accent4" accent5="accent5" accent6="accent6" hlink="hlink" folHlink="folHlink"/>
  <p:sldLayoutIdLst>
    <p:sldLayoutId id="2147483669" r:id="rId1"/>
    <p:sldLayoutId id="2147483660" r:id="rId2"/>
    <p:sldLayoutId id="2147483661" r:id="rId3"/>
    <p:sldLayoutId id="2147483662" r:id="rId4"/>
    <p:sldLayoutId id="2147483663" r:id="rId5"/>
    <p:sldLayoutId id="2147483672" r:id="rId6"/>
    <p:sldLayoutId id="2147483664" r:id="rId7"/>
    <p:sldLayoutId id="2147483665" r:id="rId8"/>
    <p:sldLayoutId id="2147483655" r:id="rId9"/>
    <p:sldLayoutId id="2147483670" r:id="rId10"/>
    <p:sldLayoutId id="2147483671" r:id="rId11"/>
    <p:sldLayoutId id="2147483666" r:id="rId12"/>
    <p:sldLayoutId id="2147483673"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446400" indent="-183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630000" indent="-183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810000" indent="-183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982800" indent="-1728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docs.microsoft.com/power-bi/guidance/star-schema"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learn/modules/dax-power-bi-models/"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hyperlink" Target="https://docs.microsoft.com/power-bi/guidance/star-schema" TargetMode="External"/><Relationship Id="rId4" Type="http://schemas.openxmlformats.org/officeDocument/2006/relationships/hyperlink" Target="https://docs.microsoft.com/dax/dax-overview"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learn/paths/dax-power-bi/"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hyperlink" Target="https://docs.microsoft.com/en-us/learn/paths/dax-power-bi/" TargetMode="External"/><Relationship Id="rId5" Type="http://schemas.openxmlformats.org/officeDocument/2006/relationships/hyperlink" Target="https://docs.microsoft.com/dax/" TargetMode="External"/><Relationship Id="rId4" Type="http://schemas.openxmlformats.org/officeDocument/2006/relationships/hyperlink" Target="https://docs.microsoft.com/dax/dax-learn-videos" TargetMode="Externa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docs.microsoft.com/dax/dax-overview#row-context" TargetMode="External"/><Relationship Id="rId2" Type="http://schemas.openxmlformats.org/officeDocument/2006/relationships/hyperlink" Target="https://docs.microsoft.com/learn/modules/dax-power-bi-add-calculated-tables/" TargetMode="Externa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AE55CD8-C999-4705-AC9C-C8631765F409}"/>
              </a:ext>
            </a:extLst>
          </p:cNvPr>
          <p:cNvSpPr>
            <a:spLocks noGrp="1"/>
          </p:cNvSpPr>
          <p:nvPr>
            <p:ph type="title"/>
          </p:nvPr>
        </p:nvSpPr>
        <p:spPr/>
        <p:txBody>
          <a:bodyPr>
            <a:normAutofit/>
          </a:bodyPr>
          <a:lstStyle/>
          <a:p>
            <a:r>
              <a:rPr lang="en-US" sz="8000" noProof="0" dirty="0"/>
              <a:t>Power BI</a:t>
            </a:r>
            <a:br>
              <a:rPr lang="en-US" sz="8000" noProof="0" dirty="0"/>
            </a:br>
            <a:r>
              <a:rPr lang="en-US" sz="8000" noProof="0" dirty="0">
                <a:solidFill>
                  <a:schemeClr val="bg1"/>
                </a:solidFill>
              </a:rPr>
              <a:t>DAX Class</a:t>
            </a:r>
          </a:p>
        </p:txBody>
      </p:sp>
      <p:sp>
        <p:nvSpPr>
          <p:cNvPr id="7" name="Text Placeholder 6">
            <a:extLst>
              <a:ext uri="{FF2B5EF4-FFF2-40B4-BE49-F238E27FC236}">
                <a16:creationId xmlns:a16="http://schemas.microsoft.com/office/drawing/2014/main" id="{C6988243-EE1B-4EDC-ABD6-47BBCC842207}"/>
              </a:ext>
            </a:extLst>
          </p:cNvPr>
          <p:cNvSpPr>
            <a:spLocks noGrp="1"/>
          </p:cNvSpPr>
          <p:nvPr>
            <p:ph type="body" sz="quarter" idx="11"/>
          </p:nvPr>
        </p:nvSpPr>
        <p:spPr/>
        <p:txBody>
          <a:bodyPr>
            <a:normAutofit fontScale="92500" lnSpcReduction="10000"/>
          </a:bodyPr>
          <a:lstStyle/>
          <a:p>
            <a:r>
              <a:rPr lang="en-US" dirty="0"/>
              <a:t>Hobbs</a:t>
            </a:r>
          </a:p>
          <a:p>
            <a:r>
              <a:rPr lang="en-US" dirty="0"/>
              <a:t>Valorem Reply</a:t>
            </a:r>
          </a:p>
        </p:txBody>
      </p:sp>
      <p:sp>
        <p:nvSpPr>
          <p:cNvPr id="9" name="Notice" hidden="1">
            <a:extLst>
              <a:ext uri="{FF2B5EF4-FFF2-40B4-BE49-F238E27FC236}">
                <a16:creationId xmlns:a16="http://schemas.microsoft.com/office/drawing/2014/main" id="{82068C49-3BE4-4A6B-8A39-21713A467DAC}"/>
              </a:ext>
              <a:ext uri="{C183D7F6-B498-43B3-948B-1728B52AA6E4}">
                <adec:decorative xmlns:adec="http://schemas.microsoft.com/office/drawing/2017/decorative" val="1"/>
              </a:ext>
            </a:extLst>
          </p:cNvPr>
          <p:cNvSpPr txBox="1"/>
          <p:nvPr/>
        </p:nvSpPr>
        <p:spPr>
          <a:xfrm rot="19800000">
            <a:off x="1346928" y="3029425"/>
            <a:ext cx="8452832" cy="830997"/>
          </a:xfrm>
          <a:prstGeom prst="rect">
            <a:avLst/>
          </a:prstGeom>
          <a:solidFill>
            <a:schemeClr val="bg2"/>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400" b="1" i="0" u="none" strike="noStrike" kern="0" cap="none" spc="0" normalizeH="0" baseline="0" noProof="0" dirty="0">
                <a:ln>
                  <a:noFill/>
                </a:ln>
                <a:solidFill>
                  <a:schemeClr val="accent6"/>
                </a:solidFill>
                <a:effectLst/>
                <a:uLnTx/>
                <a:uFillTx/>
              </a:rPr>
              <a:t>REMOVE THIS COMMENT BEFORE TEACHING</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a:ln>
                  <a:noFill/>
                </a:ln>
                <a:solidFill>
                  <a:schemeClr val="accent6"/>
                </a:solidFill>
                <a:effectLst/>
                <a:uLnTx/>
                <a:uFillTx/>
              </a:rPr>
              <a:t>Enter your name and company</a:t>
            </a:r>
          </a:p>
        </p:txBody>
      </p:sp>
    </p:spTree>
    <p:extLst>
      <p:ext uri="{BB962C8B-B14F-4D97-AF65-F5344CB8AC3E}">
        <p14:creationId xmlns:p14="http://schemas.microsoft.com/office/powerpoint/2010/main" val="742149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C6ADC-F3DE-4DC4-9190-A2E84836578D}"/>
              </a:ext>
            </a:extLst>
          </p:cNvPr>
          <p:cNvSpPr>
            <a:spLocks noGrp="1"/>
          </p:cNvSpPr>
          <p:nvPr>
            <p:ph type="title"/>
          </p:nvPr>
        </p:nvSpPr>
        <p:spPr/>
        <p:txBody>
          <a:bodyPr/>
          <a:lstStyle/>
          <a:p>
            <a:r>
              <a:rPr lang="en-US" noProof="0" dirty="0"/>
              <a:t>Data model fundamentals</a:t>
            </a:r>
          </a:p>
        </p:txBody>
      </p:sp>
      <p:sp>
        <p:nvSpPr>
          <p:cNvPr id="3" name="Text Placeholder 2">
            <a:extLst>
              <a:ext uri="{FF2B5EF4-FFF2-40B4-BE49-F238E27FC236}">
                <a16:creationId xmlns:a16="http://schemas.microsoft.com/office/drawing/2014/main" id="{D576FA3C-A392-4548-8CBC-2297C26E2266}"/>
              </a:ext>
            </a:extLst>
          </p:cNvPr>
          <p:cNvSpPr>
            <a:spLocks noGrp="1"/>
          </p:cNvSpPr>
          <p:nvPr>
            <p:ph type="body" sz="quarter" idx="10"/>
          </p:nvPr>
        </p:nvSpPr>
        <p:spPr/>
        <p:txBody>
          <a:bodyPr/>
          <a:lstStyle/>
          <a:p>
            <a:r>
              <a:rPr lang="en-US" noProof="0" dirty="0"/>
              <a:t>Tabular model</a:t>
            </a:r>
          </a:p>
        </p:txBody>
      </p:sp>
      <p:sp>
        <p:nvSpPr>
          <p:cNvPr id="4" name="Content Placeholder 3">
            <a:extLst>
              <a:ext uri="{FF2B5EF4-FFF2-40B4-BE49-F238E27FC236}">
                <a16:creationId xmlns:a16="http://schemas.microsoft.com/office/drawing/2014/main" id="{B8A3A27F-5EC4-4175-B719-3942AE761786}"/>
              </a:ext>
            </a:extLst>
          </p:cNvPr>
          <p:cNvSpPr>
            <a:spLocks noGrp="1"/>
          </p:cNvSpPr>
          <p:nvPr>
            <p:ph idx="1"/>
          </p:nvPr>
        </p:nvSpPr>
        <p:spPr/>
        <p:txBody>
          <a:bodyPr/>
          <a:lstStyle/>
          <a:p>
            <a:endParaRPr lang="en-US" noProof="0" dirty="0"/>
          </a:p>
          <a:p>
            <a:r>
              <a:rPr lang="en-US" noProof="0" dirty="0"/>
              <a:t>A </a:t>
            </a:r>
            <a:r>
              <a:rPr lang="en-US" b="1" noProof="0" dirty="0"/>
              <a:t>Data model </a:t>
            </a:r>
            <a:r>
              <a:rPr lang="en-US" noProof="0" dirty="0"/>
              <a:t>is a query-able data resource optimized for analytics</a:t>
            </a:r>
          </a:p>
          <a:p>
            <a:pPr lvl="1"/>
            <a:r>
              <a:rPr lang="en-US" noProof="0" dirty="0"/>
              <a:t>Microsoft data models can be queried using DAX or MDX</a:t>
            </a:r>
          </a:p>
          <a:p>
            <a:r>
              <a:rPr lang="en-US" noProof="0" dirty="0"/>
              <a:t>A </a:t>
            </a:r>
            <a:r>
              <a:rPr lang="en-US" b="1" noProof="0" dirty="0"/>
              <a:t>Tabular model </a:t>
            </a:r>
            <a:r>
              <a:rPr lang="en-US" noProof="0" dirty="0"/>
              <a:t>comprises one or more tables</a:t>
            </a:r>
          </a:p>
          <a:p>
            <a:r>
              <a:rPr lang="en-US" noProof="0" dirty="0"/>
              <a:t>It possibly defines relationships, hierarchies, hierarchy levels, and calculations.</a:t>
            </a:r>
          </a:p>
          <a:p>
            <a:r>
              <a:rPr lang="en-US" noProof="0" dirty="0"/>
              <a:t>All Power BI models are tabular</a:t>
            </a:r>
          </a:p>
          <a:p>
            <a:endParaRPr lang="en-US" noProof="0" dirty="0"/>
          </a:p>
        </p:txBody>
      </p:sp>
      <p:sp>
        <p:nvSpPr>
          <p:cNvPr id="5" name="Footer Placeholder 4">
            <a:extLst>
              <a:ext uri="{FF2B5EF4-FFF2-40B4-BE49-F238E27FC236}">
                <a16:creationId xmlns:a16="http://schemas.microsoft.com/office/drawing/2014/main" id="{450A90C8-17A3-4F27-B770-E5216DA56A83}"/>
              </a:ext>
            </a:extLst>
          </p:cNvPr>
          <p:cNvSpPr>
            <a:spLocks noGrp="1"/>
          </p:cNvSpPr>
          <p:nvPr>
            <p:ph type="ftr" sz="quarter" idx="11"/>
          </p:nvPr>
        </p:nvSpPr>
        <p:spPr/>
        <p:txBody>
          <a:bodyPr/>
          <a:lstStyle/>
          <a:p>
            <a:r>
              <a:rPr lang="en-AU" dirty="0"/>
              <a:t>© 2021 Microsoft. All rights reserved. </a:t>
            </a:r>
          </a:p>
        </p:txBody>
      </p:sp>
      <p:sp>
        <p:nvSpPr>
          <p:cNvPr id="7" name="Footer Placeholder 3">
            <a:extLst>
              <a:ext uri="{FF2B5EF4-FFF2-40B4-BE49-F238E27FC236}">
                <a16:creationId xmlns:a16="http://schemas.microsoft.com/office/drawing/2014/main" id="{82BE2032-E0ED-424A-8C09-4C3A6A92D24C}"/>
              </a:ext>
            </a:extLst>
          </p:cNvPr>
          <p:cNvSpPr txBox="1">
            <a:spLocks/>
          </p:cNvSpPr>
          <p:nvPr/>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3796452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34B32-BA22-45AA-A394-142FAF7E92C3}"/>
              </a:ext>
            </a:extLst>
          </p:cNvPr>
          <p:cNvSpPr>
            <a:spLocks noGrp="1"/>
          </p:cNvSpPr>
          <p:nvPr>
            <p:ph type="title"/>
          </p:nvPr>
        </p:nvSpPr>
        <p:spPr/>
        <p:txBody>
          <a:bodyPr/>
          <a:lstStyle/>
          <a:p>
            <a:r>
              <a:rPr lang="en-US" noProof="0" dirty="0"/>
              <a:t>Star schema design</a:t>
            </a:r>
          </a:p>
        </p:txBody>
      </p:sp>
      <p:sp>
        <p:nvSpPr>
          <p:cNvPr id="4" name="Content Placeholder 3">
            <a:extLst>
              <a:ext uri="{FF2B5EF4-FFF2-40B4-BE49-F238E27FC236}">
                <a16:creationId xmlns:a16="http://schemas.microsoft.com/office/drawing/2014/main" id="{530261DF-174A-45B3-BC2E-ACCB41DA69C9}"/>
              </a:ext>
            </a:extLst>
          </p:cNvPr>
          <p:cNvSpPr>
            <a:spLocks noGrp="1"/>
          </p:cNvSpPr>
          <p:nvPr>
            <p:ph idx="1"/>
          </p:nvPr>
        </p:nvSpPr>
        <p:spPr>
          <a:xfrm>
            <a:off x="7069872" y="2070000"/>
            <a:ext cx="4622927" cy="4788000"/>
          </a:xfrm>
        </p:spPr>
        <p:txBody>
          <a:bodyPr/>
          <a:lstStyle/>
          <a:p>
            <a:r>
              <a:rPr lang="en-US" noProof="0" dirty="0"/>
              <a:t>Fact tables</a:t>
            </a:r>
          </a:p>
          <a:p>
            <a:r>
              <a:rPr lang="en-US" noProof="0" dirty="0"/>
              <a:t>Dimension tables</a:t>
            </a:r>
          </a:p>
          <a:p>
            <a:endParaRPr lang="en-US" noProof="0" dirty="0"/>
          </a:p>
        </p:txBody>
      </p:sp>
      <p:pic>
        <p:nvPicPr>
          <p:cNvPr id="6" name="Picture 2" descr="Illustration of a star schema">
            <a:extLst>
              <a:ext uri="{FF2B5EF4-FFF2-40B4-BE49-F238E27FC236}">
                <a16:creationId xmlns:a16="http://schemas.microsoft.com/office/drawing/2014/main" id="{589F6413-2AE9-4549-82BE-DD17A6EC8D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070000"/>
            <a:ext cx="6225010" cy="425033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788B753-105E-46D9-83A4-649620DDAE13}"/>
              </a:ext>
            </a:extLst>
          </p:cNvPr>
          <p:cNvSpPr txBox="1"/>
          <p:nvPr/>
        </p:nvSpPr>
        <p:spPr>
          <a:xfrm>
            <a:off x="7367328" y="3256547"/>
            <a:ext cx="3660978" cy="1292662"/>
          </a:xfrm>
          <a:prstGeom prst="rect">
            <a:avLst/>
          </a:prstGeom>
          <a:solidFill>
            <a:schemeClr val="bg2"/>
          </a:solid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AU" sz="1800" b="0" i="0" u="none" strike="noStrike" kern="0" cap="none" spc="0" normalizeH="0" baseline="0" noProof="0" dirty="0">
                <a:ln>
                  <a:noFill/>
                </a:ln>
                <a:solidFill>
                  <a:schemeClr val="tx2"/>
                </a:solidFill>
                <a:effectLst/>
                <a:uLnTx/>
                <a:uFillTx/>
              </a:rPr>
              <a:t>For a detailed explanation of star schema, read the </a:t>
            </a:r>
            <a:r>
              <a:rPr kumimoji="0" lang="en-US" sz="1800" b="0" i="0" u="none" strike="noStrike" kern="0" cap="none" spc="0" normalizeH="0" baseline="0" noProof="0" dirty="0">
                <a:ln>
                  <a:noFill/>
                </a:ln>
                <a:solidFill>
                  <a:schemeClr val="tx2"/>
                </a:solidFill>
                <a:effectLst/>
                <a:uLnTx/>
                <a:uFillTx/>
                <a:hlinkClick r:id="rId4"/>
              </a:rPr>
              <a:t>Understand star schema and the importance for Power BI</a:t>
            </a:r>
            <a:r>
              <a:rPr kumimoji="0" lang="en-US" sz="1800" b="0" i="0" u="none" strike="noStrike" kern="0" cap="none" spc="0" normalizeH="0" baseline="0" noProof="0" dirty="0">
                <a:ln>
                  <a:noFill/>
                </a:ln>
                <a:solidFill>
                  <a:schemeClr val="tx2"/>
                </a:solidFill>
                <a:effectLst/>
                <a:uLnTx/>
                <a:uFillTx/>
              </a:rPr>
              <a:t> article</a:t>
            </a:r>
            <a:endParaRPr kumimoji="0" lang="en-AU" sz="1800" b="0" i="0" u="none" strike="noStrike" kern="0" cap="none" spc="0" normalizeH="0" baseline="0" noProof="0" dirty="0">
              <a:ln>
                <a:noFill/>
              </a:ln>
              <a:solidFill>
                <a:schemeClr val="tx2"/>
              </a:solidFill>
              <a:effectLst/>
              <a:uLnTx/>
              <a:uFillTx/>
            </a:endParaRPr>
          </a:p>
        </p:txBody>
      </p:sp>
      <p:sp>
        <p:nvSpPr>
          <p:cNvPr id="5" name="Footer Placeholder 4">
            <a:extLst>
              <a:ext uri="{FF2B5EF4-FFF2-40B4-BE49-F238E27FC236}">
                <a16:creationId xmlns:a16="http://schemas.microsoft.com/office/drawing/2014/main" id="{728CDBF4-7748-42F7-B816-FD00FC30FB21}"/>
              </a:ext>
            </a:extLst>
          </p:cNvPr>
          <p:cNvSpPr>
            <a:spLocks noGrp="1"/>
          </p:cNvSpPr>
          <p:nvPr>
            <p:ph type="ftr" sz="quarter" idx="11"/>
          </p:nvPr>
        </p:nvSpPr>
        <p:spPr/>
        <p:txBody>
          <a:bodyPr/>
          <a:lstStyle/>
          <a:p>
            <a:r>
              <a:rPr lang="en-AU" dirty="0"/>
              <a:t>© 2021 Microsoft. All rights reserved. </a:t>
            </a:r>
          </a:p>
        </p:txBody>
      </p:sp>
      <p:sp>
        <p:nvSpPr>
          <p:cNvPr id="9" name="Footer Placeholder 3">
            <a:extLst>
              <a:ext uri="{FF2B5EF4-FFF2-40B4-BE49-F238E27FC236}">
                <a16:creationId xmlns:a16="http://schemas.microsoft.com/office/drawing/2014/main" id="{5D2A599A-5715-40AE-9F5C-EDB05A8F9380}"/>
              </a:ext>
            </a:extLst>
          </p:cNvPr>
          <p:cNvSpPr txBox="1">
            <a:spLocks/>
          </p:cNvSpPr>
          <p:nvPr/>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29602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7D1EA-FAF9-49B7-B1E7-3FB192496BBC}"/>
              </a:ext>
            </a:extLst>
          </p:cNvPr>
          <p:cNvSpPr>
            <a:spLocks noGrp="1"/>
          </p:cNvSpPr>
          <p:nvPr>
            <p:ph type="title"/>
          </p:nvPr>
        </p:nvSpPr>
        <p:spPr/>
        <p:txBody>
          <a:bodyPr/>
          <a:lstStyle/>
          <a:p>
            <a:r>
              <a:rPr lang="en-US" noProof="0" dirty="0"/>
              <a:t>Star schema design</a:t>
            </a:r>
          </a:p>
        </p:txBody>
      </p:sp>
      <p:sp>
        <p:nvSpPr>
          <p:cNvPr id="3" name="Text Placeholder 2">
            <a:extLst>
              <a:ext uri="{FF2B5EF4-FFF2-40B4-BE49-F238E27FC236}">
                <a16:creationId xmlns:a16="http://schemas.microsoft.com/office/drawing/2014/main" id="{1814BCC3-E901-426D-BE80-09DF51D119B5}"/>
              </a:ext>
            </a:extLst>
          </p:cNvPr>
          <p:cNvSpPr>
            <a:spLocks noGrp="1"/>
          </p:cNvSpPr>
          <p:nvPr>
            <p:ph type="body" sz="quarter" idx="10"/>
          </p:nvPr>
        </p:nvSpPr>
        <p:spPr/>
        <p:txBody>
          <a:bodyPr/>
          <a:lstStyle/>
          <a:p>
            <a:r>
              <a:rPr lang="en-US" noProof="0" dirty="0"/>
              <a:t>Fact tables</a:t>
            </a:r>
          </a:p>
        </p:txBody>
      </p:sp>
      <p:sp>
        <p:nvSpPr>
          <p:cNvPr id="4" name="Content Placeholder 3">
            <a:extLst>
              <a:ext uri="{FF2B5EF4-FFF2-40B4-BE49-F238E27FC236}">
                <a16:creationId xmlns:a16="http://schemas.microsoft.com/office/drawing/2014/main" id="{71433A44-3FAE-4C93-B971-64213742E96D}"/>
              </a:ext>
            </a:extLst>
          </p:cNvPr>
          <p:cNvSpPr>
            <a:spLocks noGrp="1"/>
          </p:cNvSpPr>
          <p:nvPr>
            <p:ph idx="1"/>
          </p:nvPr>
        </p:nvSpPr>
        <p:spPr/>
        <p:txBody>
          <a:bodyPr/>
          <a:lstStyle/>
          <a:p>
            <a:r>
              <a:rPr lang="en-US" noProof="0" dirty="0"/>
              <a:t>A </a:t>
            </a:r>
            <a:r>
              <a:rPr lang="en-US" b="1" noProof="0" dirty="0"/>
              <a:t>Fact table </a:t>
            </a:r>
            <a:r>
              <a:rPr lang="en-US" noProof="0" dirty="0"/>
              <a:t>stores an accumulation of rows</a:t>
            </a:r>
          </a:p>
          <a:p>
            <a:r>
              <a:rPr lang="en-US" dirty="0"/>
              <a:t>It records</a:t>
            </a:r>
            <a:r>
              <a:rPr lang="en-US" noProof="0" dirty="0"/>
              <a:t> a specific business activity, for example:</a:t>
            </a:r>
          </a:p>
          <a:p>
            <a:pPr lvl="1"/>
            <a:r>
              <a:rPr lang="en-US" noProof="0" dirty="0"/>
              <a:t>Sales transactions</a:t>
            </a:r>
          </a:p>
          <a:p>
            <a:pPr lvl="1"/>
            <a:r>
              <a:rPr lang="en-US" noProof="0" dirty="0"/>
              <a:t>Stock movements</a:t>
            </a:r>
          </a:p>
          <a:p>
            <a:pPr lvl="1"/>
            <a:r>
              <a:rPr lang="en-US" noProof="0" dirty="0"/>
              <a:t>Daily currency exchange rates</a:t>
            </a:r>
          </a:p>
          <a:p>
            <a:endParaRPr lang="en-US" noProof="0" dirty="0"/>
          </a:p>
        </p:txBody>
      </p:sp>
      <p:sp>
        <p:nvSpPr>
          <p:cNvPr id="5" name="Footer Placeholder 4">
            <a:extLst>
              <a:ext uri="{FF2B5EF4-FFF2-40B4-BE49-F238E27FC236}">
                <a16:creationId xmlns:a16="http://schemas.microsoft.com/office/drawing/2014/main" id="{1023B230-60F0-44AC-9F17-7B258A875970}"/>
              </a:ext>
            </a:extLst>
          </p:cNvPr>
          <p:cNvSpPr>
            <a:spLocks noGrp="1"/>
          </p:cNvSpPr>
          <p:nvPr>
            <p:ph type="ftr" sz="quarter" idx="11"/>
          </p:nvPr>
        </p:nvSpPr>
        <p:spPr/>
        <p:txBody>
          <a:bodyPr/>
          <a:lstStyle/>
          <a:p>
            <a:r>
              <a:rPr lang="en-AU" dirty="0"/>
              <a:t>© 2021 Microsoft. All rights reserved. </a:t>
            </a:r>
          </a:p>
        </p:txBody>
      </p:sp>
      <p:sp>
        <p:nvSpPr>
          <p:cNvPr id="7" name="Footer Placeholder 3">
            <a:extLst>
              <a:ext uri="{FF2B5EF4-FFF2-40B4-BE49-F238E27FC236}">
                <a16:creationId xmlns:a16="http://schemas.microsoft.com/office/drawing/2014/main" id="{45475029-832B-4842-A510-F1D476A280D8}"/>
              </a:ext>
            </a:extLst>
          </p:cNvPr>
          <p:cNvSpPr txBox="1">
            <a:spLocks/>
          </p:cNvSpPr>
          <p:nvPr/>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3798775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21C75-B5ED-4710-9147-A4C4F5B1388D}"/>
              </a:ext>
            </a:extLst>
          </p:cNvPr>
          <p:cNvSpPr>
            <a:spLocks noGrp="1"/>
          </p:cNvSpPr>
          <p:nvPr>
            <p:ph type="title"/>
          </p:nvPr>
        </p:nvSpPr>
        <p:spPr/>
        <p:txBody>
          <a:bodyPr/>
          <a:lstStyle/>
          <a:p>
            <a:r>
              <a:rPr lang="en-US" noProof="0" dirty="0"/>
              <a:t>Star schema design</a:t>
            </a:r>
          </a:p>
        </p:txBody>
      </p:sp>
      <p:sp>
        <p:nvSpPr>
          <p:cNvPr id="3" name="Text Placeholder 2">
            <a:extLst>
              <a:ext uri="{FF2B5EF4-FFF2-40B4-BE49-F238E27FC236}">
                <a16:creationId xmlns:a16="http://schemas.microsoft.com/office/drawing/2014/main" id="{42DF114E-B8AD-4165-BF9E-6E8643FA0C5E}"/>
              </a:ext>
            </a:extLst>
          </p:cNvPr>
          <p:cNvSpPr>
            <a:spLocks noGrp="1"/>
          </p:cNvSpPr>
          <p:nvPr>
            <p:ph type="body" sz="quarter" idx="10"/>
          </p:nvPr>
        </p:nvSpPr>
        <p:spPr/>
        <p:txBody>
          <a:bodyPr/>
          <a:lstStyle/>
          <a:p>
            <a:r>
              <a:rPr lang="en-US" noProof="0" dirty="0"/>
              <a:t>Dimension tables</a:t>
            </a:r>
          </a:p>
        </p:txBody>
      </p:sp>
      <p:sp>
        <p:nvSpPr>
          <p:cNvPr id="4" name="Content Placeholder 3">
            <a:extLst>
              <a:ext uri="{FF2B5EF4-FFF2-40B4-BE49-F238E27FC236}">
                <a16:creationId xmlns:a16="http://schemas.microsoft.com/office/drawing/2014/main" id="{0F4BAE5B-0D6A-436C-99FF-7D4C0A80EF37}"/>
              </a:ext>
            </a:extLst>
          </p:cNvPr>
          <p:cNvSpPr>
            <a:spLocks noGrp="1"/>
          </p:cNvSpPr>
          <p:nvPr>
            <p:ph idx="1"/>
          </p:nvPr>
        </p:nvSpPr>
        <p:spPr/>
        <p:txBody>
          <a:bodyPr/>
          <a:lstStyle/>
          <a:p>
            <a:r>
              <a:rPr lang="en-US" noProof="0" dirty="0"/>
              <a:t>A </a:t>
            </a:r>
            <a:r>
              <a:rPr lang="en-US" b="1" noProof="0" dirty="0"/>
              <a:t>Dimension table </a:t>
            </a:r>
            <a:r>
              <a:rPr lang="en-US" noProof="0" dirty="0"/>
              <a:t>describes a business entity</a:t>
            </a:r>
          </a:p>
          <a:p>
            <a:r>
              <a:rPr lang="en-US" noProof="0" dirty="0"/>
              <a:t>It is designed to filter and group related fact table data, for example:</a:t>
            </a:r>
          </a:p>
          <a:p>
            <a:pPr lvl="1"/>
            <a:r>
              <a:rPr lang="en-US" noProof="0" dirty="0"/>
              <a:t>Date</a:t>
            </a:r>
          </a:p>
          <a:p>
            <a:pPr lvl="1"/>
            <a:r>
              <a:rPr lang="en-US" noProof="0" dirty="0"/>
              <a:t>Product</a:t>
            </a:r>
          </a:p>
          <a:p>
            <a:pPr lvl="1"/>
            <a:r>
              <a:rPr lang="en-US" noProof="0" dirty="0"/>
              <a:t>Geography</a:t>
            </a:r>
          </a:p>
          <a:p>
            <a:pPr lvl="1"/>
            <a:r>
              <a:rPr lang="en-US" noProof="0" dirty="0"/>
              <a:t>People (employees</a:t>
            </a:r>
            <a:r>
              <a:rPr lang="en-US" dirty="0"/>
              <a:t> or</a:t>
            </a:r>
            <a:r>
              <a:rPr lang="en-US" noProof="0" dirty="0"/>
              <a:t> customers)</a:t>
            </a:r>
          </a:p>
          <a:p>
            <a:r>
              <a:rPr lang="en-US" noProof="0" dirty="0"/>
              <a:t>Each dimension table must have a unique column (key) so a relationship can be created to the fact tables</a:t>
            </a:r>
          </a:p>
          <a:p>
            <a:endParaRPr lang="en-US" noProof="0" dirty="0"/>
          </a:p>
        </p:txBody>
      </p:sp>
      <p:sp>
        <p:nvSpPr>
          <p:cNvPr id="5" name="Footer Placeholder 4">
            <a:extLst>
              <a:ext uri="{FF2B5EF4-FFF2-40B4-BE49-F238E27FC236}">
                <a16:creationId xmlns:a16="http://schemas.microsoft.com/office/drawing/2014/main" id="{B5F787AF-492E-4086-B17F-078815107A67}"/>
              </a:ext>
            </a:extLst>
          </p:cNvPr>
          <p:cNvSpPr>
            <a:spLocks noGrp="1"/>
          </p:cNvSpPr>
          <p:nvPr>
            <p:ph type="ftr" sz="quarter" idx="11"/>
          </p:nvPr>
        </p:nvSpPr>
        <p:spPr/>
        <p:txBody>
          <a:bodyPr/>
          <a:lstStyle/>
          <a:p>
            <a:r>
              <a:rPr lang="en-AU" dirty="0"/>
              <a:t>© 2021 Microsoft. All rights reserved. </a:t>
            </a:r>
          </a:p>
        </p:txBody>
      </p:sp>
      <p:sp>
        <p:nvSpPr>
          <p:cNvPr id="7" name="Footer Placeholder 3">
            <a:extLst>
              <a:ext uri="{FF2B5EF4-FFF2-40B4-BE49-F238E27FC236}">
                <a16:creationId xmlns:a16="http://schemas.microsoft.com/office/drawing/2014/main" id="{B3D8045A-5D59-400B-B1C8-D3CD7C1E16E2}"/>
              </a:ext>
            </a:extLst>
          </p:cNvPr>
          <p:cNvSpPr txBox="1">
            <a:spLocks/>
          </p:cNvSpPr>
          <p:nvPr/>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325299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62C47-1670-424C-BD98-3097F81C3425}"/>
              </a:ext>
            </a:extLst>
          </p:cNvPr>
          <p:cNvSpPr>
            <a:spLocks noGrp="1"/>
          </p:cNvSpPr>
          <p:nvPr>
            <p:ph type="title"/>
          </p:nvPr>
        </p:nvSpPr>
        <p:spPr/>
        <p:txBody>
          <a:bodyPr/>
          <a:lstStyle/>
          <a:p>
            <a:r>
              <a:rPr lang="en-US" noProof="0" dirty="0"/>
              <a:t>Star schema design</a:t>
            </a:r>
          </a:p>
        </p:txBody>
      </p:sp>
      <p:sp>
        <p:nvSpPr>
          <p:cNvPr id="3" name="Text Placeholder 2">
            <a:extLst>
              <a:ext uri="{FF2B5EF4-FFF2-40B4-BE49-F238E27FC236}">
                <a16:creationId xmlns:a16="http://schemas.microsoft.com/office/drawing/2014/main" id="{0115863F-406B-4040-9B31-7EF4908900DE}"/>
              </a:ext>
            </a:extLst>
          </p:cNvPr>
          <p:cNvSpPr>
            <a:spLocks noGrp="1"/>
          </p:cNvSpPr>
          <p:nvPr>
            <p:ph type="body" sz="quarter" idx="10"/>
          </p:nvPr>
        </p:nvSpPr>
        <p:spPr/>
        <p:txBody>
          <a:bodyPr/>
          <a:lstStyle/>
          <a:p>
            <a:r>
              <a:rPr lang="en-US" noProof="0" dirty="0"/>
              <a:t>Compare table types</a:t>
            </a:r>
          </a:p>
        </p:txBody>
      </p:sp>
      <p:graphicFrame>
        <p:nvGraphicFramePr>
          <p:cNvPr id="6" name="Table 6">
            <a:extLst>
              <a:ext uri="{FF2B5EF4-FFF2-40B4-BE49-F238E27FC236}">
                <a16:creationId xmlns:a16="http://schemas.microsoft.com/office/drawing/2014/main" id="{79FB3643-95C3-4C11-B568-CEE00736AFDE}"/>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09885317"/>
              </p:ext>
            </p:extLst>
          </p:nvPr>
        </p:nvGraphicFramePr>
        <p:xfrm>
          <a:off x="457200" y="2070100"/>
          <a:ext cx="11236323" cy="2270760"/>
        </p:xfrm>
        <a:graphic>
          <a:graphicData uri="http://schemas.openxmlformats.org/drawingml/2006/table">
            <a:tbl>
              <a:tblPr firstRow="1" bandRow="1">
                <a:tableStyleId>{5C22544A-7EE6-4342-B048-85BDC9FD1C3A}</a:tableStyleId>
              </a:tblPr>
              <a:tblGrid>
                <a:gridCol w="2553629">
                  <a:extLst>
                    <a:ext uri="{9D8B030D-6E8A-4147-A177-3AD203B41FA5}">
                      <a16:colId xmlns:a16="http://schemas.microsoft.com/office/drawing/2014/main" val="1858811642"/>
                    </a:ext>
                  </a:extLst>
                </a:gridCol>
                <a:gridCol w="3980986">
                  <a:extLst>
                    <a:ext uri="{9D8B030D-6E8A-4147-A177-3AD203B41FA5}">
                      <a16:colId xmlns:a16="http://schemas.microsoft.com/office/drawing/2014/main" val="3655754141"/>
                    </a:ext>
                  </a:extLst>
                </a:gridCol>
                <a:gridCol w="4701708">
                  <a:extLst>
                    <a:ext uri="{9D8B030D-6E8A-4147-A177-3AD203B41FA5}">
                      <a16:colId xmlns:a16="http://schemas.microsoft.com/office/drawing/2014/main" val="3195823218"/>
                    </a:ext>
                  </a:extLst>
                </a:gridCol>
              </a:tblGrid>
              <a:tr h="370840">
                <a:tc>
                  <a:txBody>
                    <a:bodyPr/>
                    <a:lstStyle/>
                    <a:p>
                      <a:endParaRPr lang="en-US" dirty="0"/>
                    </a:p>
                  </a:txBody>
                  <a:tcPr/>
                </a:tc>
                <a:tc>
                  <a:txBody>
                    <a:bodyPr/>
                    <a:lstStyle/>
                    <a:p>
                      <a:r>
                        <a:rPr lang="en-US" dirty="0">
                          <a:solidFill>
                            <a:schemeClr val="tx1"/>
                          </a:solidFill>
                        </a:rPr>
                        <a:t>Dimension table</a:t>
                      </a:r>
                    </a:p>
                  </a:txBody>
                  <a:tcPr/>
                </a:tc>
                <a:tc>
                  <a:txBody>
                    <a:bodyPr/>
                    <a:lstStyle/>
                    <a:p>
                      <a:r>
                        <a:rPr lang="en-US" dirty="0">
                          <a:solidFill>
                            <a:schemeClr val="tx1"/>
                          </a:solidFill>
                        </a:rPr>
                        <a:t>Fact table</a:t>
                      </a:r>
                    </a:p>
                  </a:txBody>
                  <a:tcPr/>
                </a:tc>
                <a:extLst>
                  <a:ext uri="{0D108BD9-81ED-4DB2-BD59-A6C34878D82A}">
                    <a16:rowId xmlns:a16="http://schemas.microsoft.com/office/drawing/2014/main" val="1839557566"/>
                  </a:ext>
                </a:extLst>
              </a:tr>
              <a:tr h="370840">
                <a:tc>
                  <a:txBody>
                    <a:bodyPr/>
                    <a:lstStyle/>
                    <a:p>
                      <a:pPr marL="0" algn="l" defTabSz="914400" rtl="0" eaLnBrk="1" latinLnBrk="0" hangingPunct="1"/>
                      <a:r>
                        <a:rPr lang="en-NZ" sz="1600" b="1" kern="1200" dirty="0">
                          <a:solidFill>
                            <a:schemeClr val="tx1"/>
                          </a:solidFill>
                        </a:rPr>
                        <a:t>Model purpose</a:t>
                      </a:r>
                      <a:endParaRPr lang="en-US" sz="1600" b="1" kern="1200" dirty="0">
                        <a:solidFill>
                          <a:schemeClr val="tx1"/>
                        </a:solidFill>
                        <a:latin typeface="+mn-lt"/>
                        <a:ea typeface="+mn-ea"/>
                        <a:cs typeface="+mn-cs"/>
                      </a:endParaRPr>
                    </a:p>
                  </a:txBody>
                  <a:tcPr/>
                </a:tc>
                <a:tc>
                  <a:txBody>
                    <a:bodyPr/>
                    <a:lstStyle/>
                    <a:p>
                      <a:pPr marL="0" algn="l" defTabSz="914400" rtl="0" eaLnBrk="1" latinLnBrk="0" hangingPunct="1"/>
                      <a:r>
                        <a:rPr lang="en-NZ" sz="1600" b="0" kern="1200" dirty="0">
                          <a:solidFill>
                            <a:schemeClr val="tx1"/>
                          </a:solidFill>
                        </a:rPr>
                        <a:t>Stores business entities</a:t>
                      </a:r>
                      <a:endParaRPr lang="en-US" sz="1600" b="0" kern="1200" dirty="0">
                        <a:solidFill>
                          <a:schemeClr val="tx1"/>
                        </a:solidFill>
                        <a:latin typeface="+mn-lt"/>
                        <a:ea typeface="+mn-ea"/>
                        <a:cs typeface="+mn-cs"/>
                      </a:endParaRPr>
                    </a:p>
                  </a:txBody>
                  <a:tcPr/>
                </a:tc>
                <a:tc>
                  <a:txBody>
                    <a:bodyPr/>
                    <a:lstStyle/>
                    <a:p>
                      <a:pPr marL="0" algn="l" defTabSz="914400" rtl="0" eaLnBrk="1" latinLnBrk="0" hangingPunct="1"/>
                      <a:r>
                        <a:rPr lang="en-NZ" sz="1600" b="0" kern="1200" dirty="0">
                          <a:solidFill>
                            <a:schemeClr val="tx1"/>
                          </a:solidFill>
                        </a:rPr>
                        <a:t>Stores events or observations</a:t>
                      </a:r>
                      <a:endParaRPr lang="en-US" sz="1600" b="0" kern="1200" dirty="0">
                        <a:solidFill>
                          <a:schemeClr val="tx1"/>
                        </a:solidFill>
                        <a:latin typeface="+mn-lt"/>
                        <a:ea typeface="+mn-ea"/>
                        <a:cs typeface="+mn-cs"/>
                      </a:endParaRPr>
                    </a:p>
                  </a:txBody>
                  <a:tcPr/>
                </a:tc>
                <a:extLst>
                  <a:ext uri="{0D108BD9-81ED-4DB2-BD59-A6C34878D82A}">
                    <a16:rowId xmlns:a16="http://schemas.microsoft.com/office/drawing/2014/main" val="2129919266"/>
                  </a:ext>
                </a:extLst>
              </a:tr>
              <a:tr h="370840">
                <a:tc>
                  <a:txBody>
                    <a:bodyPr/>
                    <a:lstStyle/>
                    <a:p>
                      <a:pPr marL="0" algn="l" defTabSz="914400" rtl="0" eaLnBrk="1" latinLnBrk="0" hangingPunct="1"/>
                      <a:r>
                        <a:rPr lang="en-NZ" sz="1600" b="1" kern="1200" dirty="0">
                          <a:solidFill>
                            <a:schemeClr val="tx1"/>
                          </a:solidFill>
                        </a:rPr>
                        <a:t>Table structure</a:t>
                      </a:r>
                      <a:endParaRPr lang="en-US" sz="1600" b="1" kern="1200" dirty="0">
                        <a:solidFill>
                          <a:schemeClr val="tx1"/>
                        </a:solidFill>
                        <a:latin typeface="+mn-lt"/>
                        <a:ea typeface="+mn-ea"/>
                        <a:cs typeface="+mn-cs"/>
                      </a:endParaRPr>
                    </a:p>
                  </a:txBody>
                  <a:tcPr/>
                </a:tc>
                <a:tc>
                  <a:txBody>
                    <a:bodyPr/>
                    <a:lstStyle/>
                    <a:p>
                      <a:pPr marL="0" algn="l" defTabSz="914400" rtl="0" eaLnBrk="1" latinLnBrk="0" hangingPunct="1"/>
                      <a:r>
                        <a:rPr lang="en-NZ" sz="1600" b="0" kern="1200" dirty="0">
                          <a:solidFill>
                            <a:schemeClr val="tx1"/>
                          </a:solidFill>
                        </a:rPr>
                        <a:t>Includes a key column and descriptive columns for filtering and grouping</a:t>
                      </a:r>
                      <a:endParaRPr lang="en-US" sz="1600" b="0" kern="1200" dirty="0">
                        <a:solidFill>
                          <a:schemeClr val="tx1"/>
                        </a:solidFill>
                        <a:latin typeface="+mn-lt"/>
                        <a:ea typeface="+mn-ea"/>
                        <a:cs typeface="+mn-cs"/>
                      </a:endParaRPr>
                    </a:p>
                  </a:txBody>
                  <a:tcPr/>
                </a:tc>
                <a:tc>
                  <a:txBody>
                    <a:bodyPr/>
                    <a:lstStyle/>
                    <a:p>
                      <a:pPr marL="0" algn="l" defTabSz="914400" rtl="0" eaLnBrk="1" latinLnBrk="0" hangingPunct="1"/>
                      <a:r>
                        <a:rPr lang="en-NZ" sz="1600" b="0" kern="1200" dirty="0">
                          <a:solidFill>
                            <a:schemeClr val="tx1"/>
                          </a:solidFill>
                        </a:rPr>
                        <a:t>Includes dimension key columns and numeric measure columns that can be summarized</a:t>
                      </a:r>
                      <a:endParaRPr lang="en-US" sz="1600" b="0" kern="1200" dirty="0">
                        <a:solidFill>
                          <a:schemeClr val="tx1"/>
                        </a:solidFill>
                        <a:latin typeface="+mn-lt"/>
                        <a:ea typeface="+mn-ea"/>
                        <a:cs typeface="+mn-cs"/>
                      </a:endParaRPr>
                    </a:p>
                  </a:txBody>
                  <a:tcPr/>
                </a:tc>
                <a:extLst>
                  <a:ext uri="{0D108BD9-81ED-4DB2-BD59-A6C34878D82A}">
                    <a16:rowId xmlns:a16="http://schemas.microsoft.com/office/drawing/2014/main" val="257819405"/>
                  </a:ext>
                </a:extLst>
              </a:tr>
              <a:tr h="370840">
                <a:tc>
                  <a:txBody>
                    <a:bodyPr/>
                    <a:lstStyle/>
                    <a:p>
                      <a:pPr marL="0" algn="l" defTabSz="914400" rtl="0" eaLnBrk="1" latinLnBrk="0" hangingPunct="1"/>
                      <a:r>
                        <a:rPr lang="en-NZ" sz="1600" b="1" kern="1200" dirty="0">
                          <a:solidFill>
                            <a:schemeClr val="tx1"/>
                          </a:solidFill>
                        </a:rPr>
                        <a:t>Data volume</a:t>
                      </a:r>
                      <a:endParaRPr lang="en-US" sz="1600" b="1" kern="1200" dirty="0">
                        <a:solidFill>
                          <a:schemeClr val="tx1"/>
                        </a:solidFill>
                        <a:latin typeface="+mn-lt"/>
                        <a:ea typeface="+mn-ea"/>
                        <a:cs typeface="+mn-cs"/>
                      </a:endParaRPr>
                    </a:p>
                  </a:txBody>
                  <a:tcPr/>
                </a:tc>
                <a:tc>
                  <a:txBody>
                    <a:bodyPr/>
                    <a:lstStyle/>
                    <a:p>
                      <a:pPr marL="0" algn="l" defTabSz="914400" rtl="0" eaLnBrk="1" latinLnBrk="0" hangingPunct="1"/>
                      <a:r>
                        <a:rPr lang="en-NZ" sz="1600" b="0" kern="1200" dirty="0">
                          <a:solidFill>
                            <a:schemeClr val="tx1"/>
                          </a:solidFill>
                        </a:rPr>
                        <a:t>Typically, contains fewer rows (relative to fact tables)</a:t>
                      </a:r>
                      <a:endParaRPr lang="en-US" sz="1600" b="0" kern="1200" dirty="0">
                        <a:solidFill>
                          <a:schemeClr val="tx1"/>
                        </a:solidFill>
                        <a:latin typeface="+mn-lt"/>
                        <a:ea typeface="+mn-ea"/>
                        <a:cs typeface="+mn-cs"/>
                      </a:endParaRPr>
                    </a:p>
                  </a:txBody>
                  <a:tcPr/>
                </a:tc>
                <a:tc>
                  <a:txBody>
                    <a:bodyPr/>
                    <a:lstStyle/>
                    <a:p>
                      <a:pPr marL="0" algn="l" defTabSz="914400" rtl="0" eaLnBrk="1" latinLnBrk="0" hangingPunct="1"/>
                      <a:r>
                        <a:rPr lang="en-US" sz="1600" b="0" kern="1200" dirty="0">
                          <a:solidFill>
                            <a:schemeClr val="tx1"/>
                          </a:solidFill>
                        </a:rPr>
                        <a:t>Can contain numerous rows</a:t>
                      </a:r>
                      <a:endParaRPr lang="en-US" sz="1600" b="0" kern="1200" dirty="0">
                        <a:solidFill>
                          <a:schemeClr val="tx1"/>
                        </a:solidFill>
                        <a:latin typeface="+mn-lt"/>
                        <a:ea typeface="+mn-ea"/>
                        <a:cs typeface="+mn-cs"/>
                      </a:endParaRPr>
                    </a:p>
                  </a:txBody>
                  <a:tcPr/>
                </a:tc>
                <a:extLst>
                  <a:ext uri="{0D108BD9-81ED-4DB2-BD59-A6C34878D82A}">
                    <a16:rowId xmlns:a16="http://schemas.microsoft.com/office/drawing/2014/main" val="1763141910"/>
                  </a:ext>
                </a:extLst>
              </a:tr>
              <a:tr h="370840">
                <a:tc>
                  <a:txBody>
                    <a:bodyPr/>
                    <a:lstStyle/>
                    <a:p>
                      <a:pPr marL="0" algn="l" defTabSz="914400" rtl="0" eaLnBrk="1" latinLnBrk="0" hangingPunct="1"/>
                      <a:r>
                        <a:rPr lang="en-NZ" sz="1600" b="1" kern="1200" dirty="0">
                          <a:solidFill>
                            <a:schemeClr val="tx1"/>
                          </a:solidFill>
                        </a:rPr>
                        <a:t>Query purpose</a:t>
                      </a:r>
                      <a:endParaRPr lang="en-US" sz="1600" b="1" kern="1200" dirty="0">
                        <a:solidFill>
                          <a:schemeClr val="tx1"/>
                        </a:solidFill>
                        <a:latin typeface="+mn-lt"/>
                        <a:ea typeface="+mn-ea"/>
                        <a:cs typeface="+mn-cs"/>
                      </a:endParaRPr>
                    </a:p>
                  </a:txBody>
                  <a:tcPr/>
                </a:tc>
                <a:tc>
                  <a:txBody>
                    <a:bodyPr/>
                    <a:lstStyle/>
                    <a:p>
                      <a:pPr marL="0" algn="l" defTabSz="914400" rtl="0" eaLnBrk="1" latinLnBrk="0" hangingPunct="1"/>
                      <a:r>
                        <a:rPr lang="en-US" sz="1600" b="0" kern="1200" dirty="0">
                          <a:solidFill>
                            <a:schemeClr val="tx1"/>
                          </a:solidFill>
                        </a:rPr>
                        <a:t>To filter and group</a:t>
                      </a:r>
                      <a:endParaRPr lang="en-US" sz="1600" b="0" kern="1200" dirty="0">
                        <a:solidFill>
                          <a:schemeClr val="tx1"/>
                        </a:solidFill>
                        <a:latin typeface="+mn-lt"/>
                        <a:ea typeface="+mn-ea"/>
                        <a:cs typeface="+mn-cs"/>
                      </a:endParaRPr>
                    </a:p>
                  </a:txBody>
                  <a:tcPr/>
                </a:tc>
                <a:tc>
                  <a:txBody>
                    <a:bodyPr/>
                    <a:lstStyle/>
                    <a:p>
                      <a:pPr marL="0" algn="l" defTabSz="914400" rtl="0" eaLnBrk="1" latinLnBrk="0" hangingPunct="1"/>
                      <a:r>
                        <a:rPr lang="en-US" sz="1600" b="0" kern="1200" dirty="0">
                          <a:solidFill>
                            <a:schemeClr val="tx1"/>
                          </a:solidFill>
                        </a:rPr>
                        <a:t>To summarize</a:t>
                      </a:r>
                      <a:endParaRPr lang="en-US" sz="1600" b="0" kern="1200" dirty="0">
                        <a:solidFill>
                          <a:schemeClr val="tx1"/>
                        </a:solidFill>
                        <a:latin typeface="+mn-lt"/>
                        <a:ea typeface="+mn-ea"/>
                        <a:cs typeface="+mn-cs"/>
                      </a:endParaRPr>
                    </a:p>
                  </a:txBody>
                  <a:tcPr/>
                </a:tc>
                <a:extLst>
                  <a:ext uri="{0D108BD9-81ED-4DB2-BD59-A6C34878D82A}">
                    <a16:rowId xmlns:a16="http://schemas.microsoft.com/office/drawing/2014/main" val="1575103594"/>
                  </a:ext>
                </a:extLst>
              </a:tr>
            </a:tbl>
          </a:graphicData>
        </a:graphic>
      </p:graphicFrame>
      <p:sp>
        <p:nvSpPr>
          <p:cNvPr id="5" name="Footer Placeholder 4">
            <a:extLst>
              <a:ext uri="{FF2B5EF4-FFF2-40B4-BE49-F238E27FC236}">
                <a16:creationId xmlns:a16="http://schemas.microsoft.com/office/drawing/2014/main" id="{6D82A0F2-563F-42E1-B2C8-C4C14BA043E6}"/>
              </a:ext>
            </a:extLst>
          </p:cNvPr>
          <p:cNvSpPr>
            <a:spLocks noGrp="1"/>
          </p:cNvSpPr>
          <p:nvPr>
            <p:ph type="ftr" sz="quarter" idx="11"/>
          </p:nvPr>
        </p:nvSpPr>
        <p:spPr/>
        <p:txBody>
          <a:bodyPr/>
          <a:lstStyle/>
          <a:p>
            <a:r>
              <a:rPr lang="en-AU" dirty="0"/>
              <a:t>© 2021 Microsoft. All rights reserved. </a:t>
            </a:r>
          </a:p>
        </p:txBody>
      </p:sp>
      <p:sp>
        <p:nvSpPr>
          <p:cNvPr id="4" name="TextBox 3">
            <a:extLst>
              <a:ext uri="{FF2B5EF4-FFF2-40B4-BE49-F238E27FC236}">
                <a16:creationId xmlns:a16="http://schemas.microsoft.com/office/drawing/2014/main" id="{2CF48FDA-D21B-4AFA-B54E-DB1149F5771E}"/>
              </a:ext>
            </a:extLst>
          </p:cNvPr>
          <p:cNvSpPr txBox="1"/>
          <p:nvPr/>
        </p:nvSpPr>
        <p:spPr>
          <a:xfrm>
            <a:off x="539827" y="4594034"/>
            <a:ext cx="4296578" cy="2062103"/>
          </a:xfrm>
          <a:prstGeom prst="rect">
            <a:avLst/>
          </a:prstGeom>
          <a:noFill/>
        </p:spPr>
        <p:txBody>
          <a:bodyPr wrap="square" rtlCol="0">
            <a:spAutoFit/>
          </a:bodyPr>
          <a:lstStyle/>
          <a:p>
            <a:pPr marL="0" algn="l" rtl="0" eaLnBrk="1" fontAlgn="t" latinLnBrk="0" hangingPunct="1">
              <a:spcBef>
                <a:spcPts val="0"/>
              </a:spcBef>
              <a:spcAft>
                <a:spcPts val="0"/>
              </a:spcAft>
            </a:pPr>
            <a:r>
              <a:rPr lang="en-US" sz="2000" b="1" i="0" u="none" strike="noStrike" kern="1200" dirty="0">
                <a:solidFill>
                  <a:schemeClr val="bg1"/>
                </a:solidFill>
                <a:effectLst/>
                <a:latin typeface="Segoe UI" panose="020B0502040204020203" pitchFamily="34" charset="0"/>
              </a:rPr>
              <a:t>Dimension tables:</a:t>
            </a:r>
            <a:endParaRPr lang="en-US" sz="2000" b="0" i="0" u="none" strike="noStrike" dirty="0">
              <a:solidFill>
                <a:schemeClr val="bg1"/>
              </a:solidFill>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NZ" sz="1800" b="0" i="0" u="none" strike="noStrike" kern="1200" dirty="0">
                <a:solidFill>
                  <a:schemeClr val="bg1"/>
                </a:solidFill>
                <a:effectLst/>
                <a:latin typeface="Segoe UI" panose="020B0502040204020203" pitchFamily="34" charset="0"/>
              </a:rPr>
              <a:t>Store business entities</a:t>
            </a:r>
            <a:endParaRPr lang="en-US" sz="2000" b="0" i="0" u="none" strike="noStrike" dirty="0">
              <a:solidFill>
                <a:schemeClr val="bg1"/>
              </a:solidFill>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NZ" sz="1800" b="0" i="0" u="none" strike="noStrike" kern="1200" dirty="0">
                <a:solidFill>
                  <a:schemeClr val="bg1"/>
                </a:solidFill>
                <a:effectLst/>
                <a:latin typeface="Segoe UI" panose="020B0502040204020203" pitchFamily="34" charset="0"/>
              </a:rPr>
              <a:t>Include a key column and descriptive columns for filtering and grouping</a:t>
            </a:r>
            <a:endParaRPr lang="en-US" sz="2000" b="0" i="0" u="none" strike="noStrike" dirty="0">
              <a:solidFill>
                <a:schemeClr val="bg1"/>
              </a:solidFill>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NZ" sz="1800" b="0" i="0" u="none" strike="noStrike" kern="1200" dirty="0">
                <a:solidFill>
                  <a:schemeClr val="bg1"/>
                </a:solidFill>
                <a:effectLst/>
                <a:latin typeface="Segoe UI" panose="020B0502040204020203" pitchFamily="34" charset="0"/>
              </a:rPr>
              <a:t>Typically, contain fewer rows (relative to fact tables)</a:t>
            </a:r>
            <a:endParaRPr lang="en-US" sz="2000" b="0" i="0" u="none" strike="noStrike" dirty="0">
              <a:solidFill>
                <a:schemeClr val="bg1"/>
              </a:solidFill>
              <a:effectLst/>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n-US" sz="1800" b="0" i="0" u="none" strike="noStrike" kern="1200" dirty="0">
                <a:solidFill>
                  <a:schemeClr val="bg1"/>
                </a:solidFill>
                <a:effectLst/>
                <a:latin typeface="Segoe UI" panose="020B0502040204020203" pitchFamily="34" charset="0"/>
              </a:rPr>
              <a:t>Are used by visuals to filter and group</a:t>
            </a:r>
            <a:endParaRPr lang="en-US" sz="2000" b="0" i="0" u="none" strike="noStrike" dirty="0">
              <a:solidFill>
                <a:schemeClr val="bg1"/>
              </a:solidFill>
              <a:effectLst/>
              <a:latin typeface="Arial" panose="020B0604020202020204" pitchFamily="34" charset="0"/>
            </a:endParaRPr>
          </a:p>
        </p:txBody>
      </p:sp>
      <p:sp>
        <p:nvSpPr>
          <p:cNvPr id="7" name="TextBox 6">
            <a:extLst>
              <a:ext uri="{FF2B5EF4-FFF2-40B4-BE49-F238E27FC236}">
                <a16:creationId xmlns:a16="http://schemas.microsoft.com/office/drawing/2014/main" id="{CA11B91A-3EBB-41D9-97F7-1A4004911F9C}"/>
              </a:ext>
            </a:extLst>
          </p:cNvPr>
          <p:cNvSpPr txBox="1"/>
          <p:nvPr/>
        </p:nvSpPr>
        <p:spPr>
          <a:xfrm>
            <a:off x="5166076" y="4470923"/>
            <a:ext cx="4296578" cy="2308324"/>
          </a:xfrm>
          <a:prstGeom prst="rect">
            <a:avLst/>
          </a:prstGeom>
          <a:noFill/>
        </p:spPr>
        <p:txBody>
          <a:bodyPr wrap="square" rtlCol="0">
            <a:spAutoFit/>
          </a:bodyPr>
          <a:lstStyle/>
          <a:p>
            <a:pPr marL="0" algn="l" rtl="0" eaLnBrk="1" fontAlgn="t" latinLnBrk="0" hangingPunct="1">
              <a:spcBef>
                <a:spcPts val="0"/>
              </a:spcBef>
              <a:spcAft>
                <a:spcPts val="0"/>
              </a:spcAft>
            </a:pPr>
            <a:r>
              <a:rPr lang="en-US" sz="2400" b="1" i="0" u="none" strike="noStrike" kern="1200" dirty="0">
                <a:solidFill>
                  <a:schemeClr val="bg1"/>
                </a:solidFill>
                <a:effectLst/>
                <a:latin typeface="Segoe UI" panose="020B0502040204020203" pitchFamily="34" charset="0"/>
              </a:rPr>
              <a:t>Fact tables:</a:t>
            </a:r>
            <a:endParaRPr lang="en-US" sz="2400" b="0" i="0" u="none" strike="noStrike" dirty="0">
              <a:solidFill>
                <a:schemeClr val="bg1"/>
              </a:solidFill>
              <a:effectLst/>
              <a:latin typeface="Arial" panose="020B0604020202020204" pitchFamily="34" charset="0"/>
            </a:endParaRPr>
          </a:p>
          <a:p>
            <a:pPr marL="342900" indent="-342900" algn="l" rtl="0" eaLnBrk="1" fontAlgn="t" latinLnBrk="0" hangingPunct="1">
              <a:spcBef>
                <a:spcPts val="0"/>
              </a:spcBef>
              <a:spcAft>
                <a:spcPts val="0"/>
              </a:spcAft>
              <a:buFont typeface="Arial" panose="020B0604020202020204" pitchFamily="34" charset="0"/>
              <a:buChar char="•"/>
            </a:pPr>
            <a:r>
              <a:rPr lang="en-NZ" sz="2000" b="0" i="0" u="none" strike="noStrike" kern="1200" dirty="0">
                <a:solidFill>
                  <a:schemeClr val="bg1"/>
                </a:solidFill>
                <a:effectLst/>
                <a:latin typeface="Segoe UI" panose="020B0502040204020203" pitchFamily="34" charset="0"/>
              </a:rPr>
              <a:t>Store events or observations</a:t>
            </a:r>
            <a:endParaRPr lang="en-US" sz="2400" b="0" i="0" u="none" strike="noStrike" dirty="0">
              <a:solidFill>
                <a:schemeClr val="bg1"/>
              </a:solidFill>
              <a:effectLst/>
              <a:latin typeface="Arial" panose="020B0604020202020204" pitchFamily="34" charset="0"/>
            </a:endParaRPr>
          </a:p>
          <a:p>
            <a:pPr marL="342900" indent="-342900" algn="l" rtl="0" eaLnBrk="1" fontAlgn="t" latinLnBrk="0" hangingPunct="1">
              <a:spcBef>
                <a:spcPts val="0"/>
              </a:spcBef>
              <a:spcAft>
                <a:spcPts val="0"/>
              </a:spcAft>
              <a:buFont typeface="Arial" panose="020B0604020202020204" pitchFamily="34" charset="0"/>
              <a:buChar char="•"/>
            </a:pPr>
            <a:r>
              <a:rPr lang="en-NZ" sz="2000" b="0" i="0" u="none" strike="noStrike" kern="1200" dirty="0">
                <a:solidFill>
                  <a:schemeClr val="bg1"/>
                </a:solidFill>
                <a:effectLst/>
                <a:latin typeface="Segoe UI" panose="020B0502040204020203" pitchFamily="34" charset="0"/>
              </a:rPr>
              <a:t>Include dimension key columns and numeric measure columns that can be summarized</a:t>
            </a:r>
            <a:endParaRPr lang="en-US" sz="2400" b="0" i="0" u="none" strike="noStrike" dirty="0">
              <a:solidFill>
                <a:schemeClr val="bg1"/>
              </a:solidFill>
              <a:effectLst/>
              <a:latin typeface="Arial" panose="020B0604020202020204" pitchFamily="34" charset="0"/>
            </a:endParaRPr>
          </a:p>
          <a:p>
            <a:pPr marL="342900" indent="-342900" algn="l" rtl="0" eaLnBrk="1" fontAlgn="t" latinLnBrk="0" hangingPunct="1">
              <a:spcBef>
                <a:spcPts val="0"/>
              </a:spcBef>
              <a:spcAft>
                <a:spcPts val="0"/>
              </a:spcAft>
              <a:buFont typeface="Arial" panose="020B0604020202020204" pitchFamily="34" charset="0"/>
              <a:buChar char="•"/>
            </a:pPr>
            <a:r>
              <a:rPr lang="en-US" sz="2000" b="0" i="0" u="none" strike="noStrike" kern="1200" dirty="0">
                <a:solidFill>
                  <a:schemeClr val="bg1"/>
                </a:solidFill>
                <a:effectLst/>
                <a:latin typeface="Segoe UI" panose="020B0502040204020203" pitchFamily="34" charset="0"/>
              </a:rPr>
              <a:t>Can contain numerous rows</a:t>
            </a:r>
            <a:endParaRPr lang="en-US" sz="2400" b="0" i="0" u="none" strike="noStrike" dirty="0">
              <a:solidFill>
                <a:schemeClr val="bg1"/>
              </a:solidFill>
              <a:effectLst/>
              <a:latin typeface="Arial" panose="020B0604020202020204" pitchFamily="34" charset="0"/>
            </a:endParaRPr>
          </a:p>
          <a:p>
            <a:pPr marL="342900" indent="-342900" algn="l" rtl="0" eaLnBrk="1" fontAlgn="t" latinLnBrk="0" hangingPunct="1">
              <a:spcBef>
                <a:spcPts val="0"/>
              </a:spcBef>
              <a:spcAft>
                <a:spcPts val="0"/>
              </a:spcAft>
              <a:buFont typeface="Arial" panose="020B0604020202020204" pitchFamily="34" charset="0"/>
              <a:buChar char="•"/>
            </a:pPr>
            <a:r>
              <a:rPr lang="en-US" sz="2000" b="0" i="0" u="none" strike="noStrike" kern="1200" dirty="0">
                <a:solidFill>
                  <a:schemeClr val="bg1"/>
                </a:solidFill>
                <a:effectLst/>
                <a:latin typeface="Segoe UI" panose="020B0502040204020203" pitchFamily="34" charset="0"/>
              </a:rPr>
              <a:t>Are used by visuals to summarize</a:t>
            </a:r>
            <a:endParaRPr lang="en-US" sz="2400" b="0" i="0" u="none" strike="noStrike" dirty="0">
              <a:solidFill>
                <a:schemeClr val="bg1"/>
              </a:solidFill>
              <a:effectLst/>
              <a:latin typeface="Arial" panose="020B0604020202020204" pitchFamily="34" charset="0"/>
            </a:endParaRPr>
          </a:p>
        </p:txBody>
      </p:sp>
      <p:sp>
        <p:nvSpPr>
          <p:cNvPr id="9" name="Footer Placeholder 3">
            <a:extLst>
              <a:ext uri="{FF2B5EF4-FFF2-40B4-BE49-F238E27FC236}">
                <a16:creationId xmlns:a16="http://schemas.microsoft.com/office/drawing/2014/main" id="{3277F2E6-8DED-4E76-81BF-72A0FB8C170C}"/>
              </a:ext>
            </a:extLst>
          </p:cNvPr>
          <p:cNvSpPr txBox="1">
            <a:spLocks/>
          </p:cNvSpPr>
          <p:nvPr/>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86989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7986-CA2A-D4D0-6F09-13E1A19DA745}"/>
              </a:ext>
            </a:extLst>
          </p:cNvPr>
          <p:cNvSpPr>
            <a:spLocks noGrp="1"/>
          </p:cNvSpPr>
          <p:nvPr>
            <p:ph type="title"/>
          </p:nvPr>
        </p:nvSpPr>
        <p:spPr/>
        <p:txBody>
          <a:bodyPr/>
          <a:lstStyle/>
          <a:p>
            <a:r>
              <a:rPr lang="en-US" dirty="0"/>
              <a:t>Relational Paths</a:t>
            </a:r>
          </a:p>
        </p:txBody>
      </p:sp>
      <p:sp>
        <p:nvSpPr>
          <p:cNvPr id="3" name="Text Placeholder 2">
            <a:extLst>
              <a:ext uri="{FF2B5EF4-FFF2-40B4-BE49-F238E27FC236}">
                <a16:creationId xmlns:a16="http://schemas.microsoft.com/office/drawing/2014/main" id="{0E43B42A-C721-C5A6-3B18-88EC3F4078AE}"/>
              </a:ext>
            </a:extLst>
          </p:cNvPr>
          <p:cNvSpPr>
            <a:spLocks noGrp="1"/>
          </p:cNvSpPr>
          <p:nvPr>
            <p:ph type="body" sz="quarter" idx="10"/>
          </p:nvPr>
        </p:nvSpPr>
        <p:spPr/>
        <p:txBody>
          <a:bodyPr/>
          <a:lstStyle/>
          <a:p>
            <a:r>
              <a:rPr lang="en-US" dirty="0"/>
              <a:t>Star or Snowflake Schemas</a:t>
            </a:r>
          </a:p>
        </p:txBody>
      </p:sp>
      <p:pic>
        <p:nvPicPr>
          <p:cNvPr id="7" name="Content Placeholder 6">
            <a:extLst>
              <a:ext uri="{FF2B5EF4-FFF2-40B4-BE49-F238E27FC236}">
                <a16:creationId xmlns:a16="http://schemas.microsoft.com/office/drawing/2014/main" id="{2DFCCA33-3FC4-A47E-0E26-C2145DF1D06D}"/>
              </a:ext>
            </a:extLst>
          </p:cNvPr>
          <p:cNvPicPr>
            <a:picLocks noGrp="1" noChangeAspect="1"/>
          </p:cNvPicPr>
          <p:nvPr>
            <p:ph idx="1"/>
          </p:nvPr>
        </p:nvPicPr>
        <p:blipFill>
          <a:blip r:embed="rId2"/>
          <a:stretch>
            <a:fillRect/>
          </a:stretch>
        </p:blipFill>
        <p:spPr>
          <a:xfrm>
            <a:off x="1645619" y="2939837"/>
            <a:ext cx="8859486" cy="3048425"/>
          </a:xfrm>
        </p:spPr>
      </p:pic>
      <p:sp>
        <p:nvSpPr>
          <p:cNvPr id="5" name="Footer Placeholder 4">
            <a:extLst>
              <a:ext uri="{FF2B5EF4-FFF2-40B4-BE49-F238E27FC236}">
                <a16:creationId xmlns:a16="http://schemas.microsoft.com/office/drawing/2014/main" id="{ED845C58-71C4-7215-817A-4AA343CA8235}"/>
              </a:ext>
            </a:extLst>
          </p:cNvPr>
          <p:cNvSpPr>
            <a:spLocks noGrp="1"/>
          </p:cNvSpPr>
          <p:nvPr>
            <p:ph type="ftr" sz="quarter" idx="11"/>
          </p:nvPr>
        </p:nvSpPr>
        <p:spPr/>
        <p:txBody>
          <a:bodyPr/>
          <a:lstStyle/>
          <a:p>
            <a:r>
              <a:rPr lang="en-AU"/>
              <a:t>© 2021 Microsoft. All rights reserved. </a:t>
            </a:r>
            <a:endParaRPr lang="en-AU" dirty="0"/>
          </a:p>
        </p:txBody>
      </p:sp>
    </p:spTree>
    <p:extLst>
      <p:ext uri="{BB962C8B-B14F-4D97-AF65-F5344CB8AC3E}">
        <p14:creationId xmlns:p14="http://schemas.microsoft.com/office/powerpoint/2010/main" val="297682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B8C18-3B71-FB13-8E2B-0587502EEDFC}"/>
              </a:ext>
            </a:extLst>
          </p:cNvPr>
          <p:cNvSpPr>
            <a:spLocks noGrp="1"/>
          </p:cNvSpPr>
          <p:nvPr>
            <p:ph type="title"/>
          </p:nvPr>
        </p:nvSpPr>
        <p:spPr/>
        <p:txBody>
          <a:bodyPr/>
          <a:lstStyle/>
          <a:p>
            <a:r>
              <a:rPr lang="en-US" dirty="0"/>
              <a:t>Vertipaq Analyzer</a:t>
            </a:r>
          </a:p>
        </p:txBody>
      </p:sp>
      <p:sp>
        <p:nvSpPr>
          <p:cNvPr id="4" name="Content Placeholder 3">
            <a:extLst>
              <a:ext uri="{FF2B5EF4-FFF2-40B4-BE49-F238E27FC236}">
                <a16:creationId xmlns:a16="http://schemas.microsoft.com/office/drawing/2014/main" id="{E1381B72-9358-F0E4-87CE-CF1131C50339}"/>
              </a:ext>
            </a:extLst>
          </p:cNvPr>
          <p:cNvSpPr>
            <a:spLocks noGrp="1"/>
          </p:cNvSpPr>
          <p:nvPr>
            <p:ph idx="1"/>
          </p:nvPr>
        </p:nvSpPr>
        <p:spPr/>
        <p:txBody>
          <a:bodyPr/>
          <a:lstStyle/>
          <a:p>
            <a:r>
              <a:rPr lang="en-US" dirty="0"/>
              <a:t>Columnar Compression Engine</a:t>
            </a:r>
          </a:p>
          <a:p>
            <a:r>
              <a:rPr lang="en-US" dirty="0"/>
              <a:t>Antithetical to Excel</a:t>
            </a:r>
          </a:p>
          <a:p>
            <a:r>
              <a:rPr lang="en-US" dirty="0"/>
              <a:t>Encoding based on column data</a:t>
            </a:r>
          </a:p>
        </p:txBody>
      </p:sp>
      <p:sp>
        <p:nvSpPr>
          <p:cNvPr id="5" name="Footer Placeholder 4">
            <a:extLst>
              <a:ext uri="{FF2B5EF4-FFF2-40B4-BE49-F238E27FC236}">
                <a16:creationId xmlns:a16="http://schemas.microsoft.com/office/drawing/2014/main" id="{713EE5AB-FB6A-5A94-AA6A-3C298ABE2CBA}"/>
              </a:ext>
            </a:extLst>
          </p:cNvPr>
          <p:cNvSpPr>
            <a:spLocks noGrp="1"/>
          </p:cNvSpPr>
          <p:nvPr>
            <p:ph type="ftr" sz="quarter" idx="11"/>
          </p:nvPr>
        </p:nvSpPr>
        <p:spPr/>
        <p:txBody>
          <a:bodyPr/>
          <a:lstStyle/>
          <a:p>
            <a:r>
              <a:rPr lang="en-AU"/>
              <a:t>© 2021 Microsoft. All rights reserved. </a:t>
            </a:r>
            <a:endParaRPr lang="en-AU" dirty="0"/>
          </a:p>
        </p:txBody>
      </p:sp>
    </p:spTree>
    <p:extLst>
      <p:ext uri="{BB962C8B-B14F-4D97-AF65-F5344CB8AC3E}">
        <p14:creationId xmlns:p14="http://schemas.microsoft.com/office/powerpoint/2010/main" val="1796772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E94AD-C57A-9148-E08A-4AC76522E84A}"/>
              </a:ext>
            </a:extLst>
          </p:cNvPr>
          <p:cNvSpPr>
            <a:spLocks noGrp="1"/>
          </p:cNvSpPr>
          <p:nvPr>
            <p:ph type="title"/>
          </p:nvPr>
        </p:nvSpPr>
        <p:spPr/>
        <p:txBody>
          <a:bodyPr/>
          <a:lstStyle/>
          <a:p>
            <a:r>
              <a:rPr lang="en-US" dirty="0"/>
              <a:t>Comparison to Excel</a:t>
            </a:r>
          </a:p>
        </p:txBody>
      </p:sp>
      <p:sp>
        <p:nvSpPr>
          <p:cNvPr id="5" name="Footer Placeholder 4">
            <a:extLst>
              <a:ext uri="{FF2B5EF4-FFF2-40B4-BE49-F238E27FC236}">
                <a16:creationId xmlns:a16="http://schemas.microsoft.com/office/drawing/2014/main" id="{8B4C9E39-3FDA-9AE8-FBF6-EBB33E5C48A7}"/>
              </a:ext>
            </a:extLst>
          </p:cNvPr>
          <p:cNvSpPr>
            <a:spLocks noGrp="1"/>
          </p:cNvSpPr>
          <p:nvPr>
            <p:ph type="ftr" sz="quarter" idx="11"/>
          </p:nvPr>
        </p:nvSpPr>
        <p:spPr/>
        <p:txBody>
          <a:bodyPr/>
          <a:lstStyle/>
          <a:p>
            <a:r>
              <a:rPr lang="en-AU"/>
              <a:t>© 2021 Microsoft. All rights reserved. </a:t>
            </a:r>
            <a:endParaRPr lang="en-AU" dirty="0"/>
          </a:p>
        </p:txBody>
      </p:sp>
      <p:graphicFrame>
        <p:nvGraphicFramePr>
          <p:cNvPr id="9" name="Content Placeholder 8">
            <a:extLst>
              <a:ext uri="{FF2B5EF4-FFF2-40B4-BE49-F238E27FC236}">
                <a16:creationId xmlns:a16="http://schemas.microsoft.com/office/drawing/2014/main" id="{44847A1C-7BBF-D991-DB8E-BC4B199A9089}"/>
              </a:ext>
            </a:extLst>
          </p:cNvPr>
          <p:cNvGraphicFramePr>
            <a:graphicFrameLocks noGrp="1"/>
          </p:cNvGraphicFramePr>
          <p:nvPr>
            <p:ph idx="1"/>
            <p:extLst>
              <p:ext uri="{D42A27DB-BD31-4B8C-83A1-F6EECF244321}">
                <p14:modId xmlns:p14="http://schemas.microsoft.com/office/powerpoint/2010/main" val="263461086"/>
              </p:ext>
            </p:extLst>
          </p:nvPr>
        </p:nvGraphicFramePr>
        <p:xfrm>
          <a:off x="1320498" y="2507229"/>
          <a:ext cx="8054997" cy="2875000"/>
        </p:xfrm>
        <a:graphic>
          <a:graphicData uri="http://schemas.openxmlformats.org/drawingml/2006/table">
            <a:tbl>
              <a:tblPr>
                <a:tableStyleId>{5C22544A-7EE6-4342-B048-85BDC9FD1C3A}</a:tableStyleId>
              </a:tblPr>
              <a:tblGrid>
                <a:gridCol w="973904">
                  <a:extLst>
                    <a:ext uri="{9D8B030D-6E8A-4147-A177-3AD203B41FA5}">
                      <a16:colId xmlns:a16="http://schemas.microsoft.com/office/drawing/2014/main" val="3369398016"/>
                    </a:ext>
                  </a:extLst>
                </a:gridCol>
                <a:gridCol w="973904">
                  <a:extLst>
                    <a:ext uri="{9D8B030D-6E8A-4147-A177-3AD203B41FA5}">
                      <a16:colId xmlns:a16="http://schemas.microsoft.com/office/drawing/2014/main" val="939242304"/>
                    </a:ext>
                  </a:extLst>
                </a:gridCol>
                <a:gridCol w="973904">
                  <a:extLst>
                    <a:ext uri="{9D8B030D-6E8A-4147-A177-3AD203B41FA5}">
                      <a16:colId xmlns:a16="http://schemas.microsoft.com/office/drawing/2014/main" val="3503303477"/>
                    </a:ext>
                  </a:extLst>
                </a:gridCol>
                <a:gridCol w="4159381">
                  <a:extLst>
                    <a:ext uri="{9D8B030D-6E8A-4147-A177-3AD203B41FA5}">
                      <a16:colId xmlns:a16="http://schemas.microsoft.com/office/drawing/2014/main" val="3438504033"/>
                    </a:ext>
                  </a:extLst>
                </a:gridCol>
                <a:gridCol w="973904">
                  <a:extLst>
                    <a:ext uri="{9D8B030D-6E8A-4147-A177-3AD203B41FA5}">
                      <a16:colId xmlns:a16="http://schemas.microsoft.com/office/drawing/2014/main" val="2925723354"/>
                    </a:ext>
                  </a:extLst>
                </a:gridCol>
              </a:tblGrid>
              <a:tr h="214073">
                <a:tc>
                  <a:txBody>
                    <a:bodyPr/>
                    <a:lstStyle/>
                    <a:p>
                      <a:pPr algn="l" fontAlgn="b"/>
                      <a:r>
                        <a:rPr lang="en-US" sz="1100" u="none" strike="noStrike">
                          <a:effectLst/>
                        </a:rPr>
                        <a:t>SaleID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Amount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State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ProductCategory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Store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71571151"/>
                  </a:ext>
                </a:extLst>
              </a:tr>
              <a:tr h="387472">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4000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Missouri</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High Powered Gaming Personal Computer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StuffMart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75632803"/>
                  </a:ext>
                </a:extLst>
              </a:tr>
              <a:tr h="214073">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3500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Arkansas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Mid Powered Business Laptop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StuffMart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5127870"/>
                  </a:ext>
                </a:extLst>
              </a:tr>
              <a:tr h="214073">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3700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Kansas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Mid Powered Business Laptop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StuffMart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4550123"/>
                  </a:ext>
                </a:extLst>
              </a:tr>
              <a:tr h="214073">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4300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Illinois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Low Powered 2-in-1 Laptop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StuffMart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4712292"/>
                  </a:ext>
                </a:extLst>
              </a:tr>
              <a:tr h="214073">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4150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Illinois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Tablet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StuffMart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04205461"/>
                  </a:ext>
                </a:extLst>
              </a:tr>
              <a:tr h="387472">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4650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Arkansas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High Powered Gaming Personal Computer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StuffMart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1976672"/>
                  </a:ext>
                </a:extLst>
              </a:tr>
              <a:tr h="214073">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3350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Arkansas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Low Powered 2-in-1 Laptop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StuffMart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11785393"/>
                  </a:ext>
                </a:extLst>
              </a:tr>
              <a:tr h="214073">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2800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Kansas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Tablet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StuffMart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0250745"/>
                  </a:ext>
                </a:extLst>
              </a:tr>
              <a:tr h="387472">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4900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Missouri</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High Powered Gaming Personal Computer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StuffMart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35009141"/>
                  </a:ext>
                </a:extLst>
              </a:tr>
              <a:tr h="214073">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4200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Illinois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Mid Powered Business Laptop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StuffMart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47871072"/>
                  </a:ext>
                </a:extLst>
              </a:tr>
            </a:tbl>
          </a:graphicData>
        </a:graphic>
      </p:graphicFrame>
    </p:spTree>
    <p:extLst>
      <p:ext uri="{BB962C8B-B14F-4D97-AF65-F5344CB8AC3E}">
        <p14:creationId xmlns:p14="http://schemas.microsoft.com/office/powerpoint/2010/main" val="363652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E94AD-C57A-9148-E08A-4AC76522E84A}"/>
              </a:ext>
            </a:extLst>
          </p:cNvPr>
          <p:cNvSpPr>
            <a:spLocks noGrp="1"/>
          </p:cNvSpPr>
          <p:nvPr>
            <p:ph type="title"/>
          </p:nvPr>
        </p:nvSpPr>
        <p:spPr/>
        <p:txBody>
          <a:bodyPr/>
          <a:lstStyle/>
          <a:p>
            <a:r>
              <a:rPr lang="en-US" dirty="0"/>
              <a:t>Conversion to Columns</a:t>
            </a:r>
          </a:p>
        </p:txBody>
      </p:sp>
      <p:sp>
        <p:nvSpPr>
          <p:cNvPr id="5" name="Footer Placeholder 4">
            <a:extLst>
              <a:ext uri="{FF2B5EF4-FFF2-40B4-BE49-F238E27FC236}">
                <a16:creationId xmlns:a16="http://schemas.microsoft.com/office/drawing/2014/main" id="{8B4C9E39-3FDA-9AE8-FBF6-EBB33E5C48A7}"/>
              </a:ext>
            </a:extLst>
          </p:cNvPr>
          <p:cNvSpPr>
            <a:spLocks noGrp="1"/>
          </p:cNvSpPr>
          <p:nvPr>
            <p:ph type="ftr" sz="quarter" idx="11"/>
          </p:nvPr>
        </p:nvSpPr>
        <p:spPr/>
        <p:txBody>
          <a:bodyPr/>
          <a:lstStyle/>
          <a:p>
            <a:r>
              <a:rPr lang="en-AU"/>
              <a:t>© 2021 Microsoft. All rights reserved. </a:t>
            </a:r>
            <a:endParaRPr lang="en-AU" dirty="0"/>
          </a:p>
        </p:txBody>
      </p:sp>
      <p:graphicFrame>
        <p:nvGraphicFramePr>
          <p:cNvPr id="8" name="Content Placeholder 7">
            <a:extLst>
              <a:ext uri="{FF2B5EF4-FFF2-40B4-BE49-F238E27FC236}">
                <a16:creationId xmlns:a16="http://schemas.microsoft.com/office/drawing/2014/main" id="{3551D5DE-F813-2461-0DCE-A6644EF04793}"/>
              </a:ext>
            </a:extLst>
          </p:cNvPr>
          <p:cNvGraphicFramePr>
            <a:graphicFrameLocks noGrp="1"/>
          </p:cNvGraphicFramePr>
          <p:nvPr>
            <p:ph idx="1"/>
            <p:extLst>
              <p:ext uri="{D42A27DB-BD31-4B8C-83A1-F6EECF244321}">
                <p14:modId xmlns:p14="http://schemas.microsoft.com/office/powerpoint/2010/main" val="3891701619"/>
              </p:ext>
            </p:extLst>
          </p:nvPr>
        </p:nvGraphicFramePr>
        <p:xfrm>
          <a:off x="1048091" y="2741581"/>
          <a:ext cx="609600" cy="2095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803695843"/>
                    </a:ext>
                  </a:extLst>
                </a:gridCol>
              </a:tblGrid>
              <a:tr h="190500">
                <a:tc>
                  <a:txBody>
                    <a:bodyPr/>
                    <a:lstStyle/>
                    <a:p>
                      <a:pPr algn="l" fontAlgn="b"/>
                      <a:r>
                        <a:rPr lang="en-US" sz="1100" u="none" strike="noStrike">
                          <a:effectLst/>
                        </a:rPr>
                        <a:t>SaleID</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92139130"/>
                  </a:ext>
                </a:extLst>
              </a:tr>
              <a:tr h="19050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13019867"/>
                  </a:ext>
                </a:extLst>
              </a:tr>
              <a:tr h="19050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12850259"/>
                  </a:ext>
                </a:extLst>
              </a:tr>
              <a:tr h="19050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66665985"/>
                  </a:ext>
                </a:extLst>
              </a:tr>
              <a:tr h="190500">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8946158"/>
                  </a:ext>
                </a:extLst>
              </a:tr>
              <a:tr h="190500">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10820102"/>
                  </a:ext>
                </a:extLst>
              </a:tr>
              <a:tr h="190500">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4123610"/>
                  </a:ext>
                </a:extLst>
              </a:tr>
              <a:tr h="190500">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3535992"/>
                  </a:ext>
                </a:extLst>
              </a:tr>
              <a:tr h="190500">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87174348"/>
                  </a:ext>
                </a:extLst>
              </a:tr>
              <a:tr h="190500">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56084730"/>
                  </a:ext>
                </a:extLst>
              </a:tr>
              <a:tr h="190500">
                <a:tc>
                  <a:txBody>
                    <a:bodyPr/>
                    <a:lstStyle/>
                    <a:p>
                      <a:pPr algn="r" fontAlgn="b"/>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05880208"/>
                  </a:ext>
                </a:extLst>
              </a:tr>
            </a:tbl>
          </a:graphicData>
        </a:graphic>
      </p:graphicFrame>
      <p:graphicFrame>
        <p:nvGraphicFramePr>
          <p:cNvPr id="9" name="Table 8">
            <a:extLst>
              <a:ext uri="{FF2B5EF4-FFF2-40B4-BE49-F238E27FC236}">
                <a16:creationId xmlns:a16="http://schemas.microsoft.com/office/drawing/2014/main" id="{20FD9E52-2DD7-6F91-0EFF-6695E388E42F}"/>
              </a:ext>
            </a:extLst>
          </p:cNvPr>
          <p:cNvGraphicFramePr>
            <a:graphicFrameLocks noGrp="1"/>
          </p:cNvGraphicFramePr>
          <p:nvPr>
            <p:extLst>
              <p:ext uri="{D42A27DB-BD31-4B8C-83A1-F6EECF244321}">
                <p14:modId xmlns:p14="http://schemas.microsoft.com/office/powerpoint/2010/main" val="3931113385"/>
              </p:ext>
            </p:extLst>
          </p:nvPr>
        </p:nvGraphicFramePr>
        <p:xfrm>
          <a:off x="2318795" y="2738687"/>
          <a:ext cx="609600" cy="2095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268728169"/>
                    </a:ext>
                  </a:extLst>
                </a:gridCol>
              </a:tblGrid>
              <a:tr h="190500">
                <a:tc>
                  <a:txBody>
                    <a:bodyPr/>
                    <a:lstStyle/>
                    <a:p>
                      <a:pPr algn="l" fontAlgn="b"/>
                      <a:r>
                        <a:rPr lang="en-US" sz="1100" u="none" strike="noStrike">
                          <a:effectLst/>
                        </a:rPr>
                        <a:t>Amount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6555750"/>
                  </a:ext>
                </a:extLst>
              </a:tr>
              <a:tr h="190500">
                <a:tc>
                  <a:txBody>
                    <a:bodyPr/>
                    <a:lstStyle/>
                    <a:p>
                      <a:pPr algn="r" fontAlgn="b"/>
                      <a:r>
                        <a:rPr lang="en-US" sz="1100" u="none" strike="noStrike">
                          <a:effectLst/>
                        </a:rPr>
                        <a:t>4000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0133185"/>
                  </a:ext>
                </a:extLst>
              </a:tr>
              <a:tr h="190500">
                <a:tc>
                  <a:txBody>
                    <a:bodyPr/>
                    <a:lstStyle/>
                    <a:p>
                      <a:pPr algn="r" fontAlgn="b"/>
                      <a:r>
                        <a:rPr lang="en-US" sz="1100" u="none" strike="noStrike">
                          <a:effectLst/>
                        </a:rPr>
                        <a:t>3500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47270410"/>
                  </a:ext>
                </a:extLst>
              </a:tr>
              <a:tr h="190500">
                <a:tc>
                  <a:txBody>
                    <a:bodyPr/>
                    <a:lstStyle/>
                    <a:p>
                      <a:pPr algn="r" fontAlgn="b"/>
                      <a:r>
                        <a:rPr lang="en-US" sz="1100" u="none" strike="noStrike">
                          <a:effectLst/>
                        </a:rPr>
                        <a:t>3700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5281722"/>
                  </a:ext>
                </a:extLst>
              </a:tr>
              <a:tr h="190500">
                <a:tc>
                  <a:txBody>
                    <a:bodyPr/>
                    <a:lstStyle/>
                    <a:p>
                      <a:pPr algn="r" fontAlgn="b"/>
                      <a:r>
                        <a:rPr lang="en-US" sz="1100" u="none" strike="noStrike">
                          <a:effectLst/>
                        </a:rPr>
                        <a:t>4300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4359384"/>
                  </a:ext>
                </a:extLst>
              </a:tr>
              <a:tr h="190500">
                <a:tc>
                  <a:txBody>
                    <a:bodyPr/>
                    <a:lstStyle/>
                    <a:p>
                      <a:pPr algn="r" fontAlgn="b"/>
                      <a:r>
                        <a:rPr lang="en-US" sz="1100" u="none" strike="noStrike">
                          <a:effectLst/>
                        </a:rPr>
                        <a:t>4150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41415623"/>
                  </a:ext>
                </a:extLst>
              </a:tr>
              <a:tr h="190500">
                <a:tc>
                  <a:txBody>
                    <a:bodyPr/>
                    <a:lstStyle/>
                    <a:p>
                      <a:pPr algn="r" fontAlgn="b"/>
                      <a:r>
                        <a:rPr lang="en-US" sz="1100" u="none" strike="noStrike">
                          <a:effectLst/>
                        </a:rPr>
                        <a:t>4650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32016262"/>
                  </a:ext>
                </a:extLst>
              </a:tr>
              <a:tr h="190500">
                <a:tc>
                  <a:txBody>
                    <a:bodyPr/>
                    <a:lstStyle/>
                    <a:p>
                      <a:pPr algn="r" fontAlgn="b"/>
                      <a:r>
                        <a:rPr lang="en-US" sz="1100" u="none" strike="noStrike">
                          <a:effectLst/>
                        </a:rPr>
                        <a:t>3350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8251066"/>
                  </a:ext>
                </a:extLst>
              </a:tr>
              <a:tr h="190500">
                <a:tc>
                  <a:txBody>
                    <a:bodyPr/>
                    <a:lstStyle/>
                    <a:p>
                      <a:pPr algn="r" fontAlgn="b"/>
                      <a:r>
                        <a:rPr lang="en-US" sz="1100" u="none" strike="noStrike">
                          <a:effectLst/>
                        </a:rPr>
                        <a:t>2800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91789099"/>
                  </a:ext>
                </a:extLst>
              </a:tr>
              <a:tr h="190500">
                <a:tc>
                  <a:txBody>
                    <a:bodyPr/>
                    <a:lstStyle/>
                    <a:p>
                      <a:pPr algn="r" fontAlgn="b"/>
                      <a:r>
                        <a:rPr lang="en-US" sz="1100" u="none" strike="noStrike">
                          <a:effectLst/>
                        </a:rPr>
                        <a:t>4900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08718488"/>
                  </a:ext>
                </a:extLst>
              </a:tr>
              <a:tr h="190500">
                <a:tc>
                  <a:txBody>
                    <a:bodyPr/>
                    <a:lstStyle/>
                    <a:p>
                      <a:pPr algn="r" fontAlgn="b"/>
                      <a:r>
                        <a:rPr lang="en-US" sz="1100" u="none" strike="noStrike" dirty="0">
                          <a:effectLst/>
                        </a:rPr>
                        <a:t>4200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8637436"/>
                  </a:ext>
                </a:extLst>
              </a:tr>
            </a:tbl>
          </a:graphicData>
        </a:graphic>
      </p:graphicFrame>
      <p:graphicFrame>
        <p:nvGraphicFramePr>
          <p:cNvPr id="10" name="Table 9">
            <a:extLst>
              <a:ext uri="{FF2B5EF4-FFF2-40B4-BE49-F238E27FC236}">
                <a16:creationId xmlns:a16="http://schemas.microsoft.com/office/drawing/2014/main" id="{88BD17CC-49A0-A9C9-9D2E-F425E5B8E703}"/>
              </a:ext>
            </a:extLst>
          </p:cNvPr>
          <p:cNvGraphicFramePr>
            <a:graphicFrameLocks noGrp="1"/>
          </p:cNvGraphicFramePr>
          <p:nvPr>
            <p:extLst>
              <p:ext uri="{D42A27DB-BD31-4B8C-83A1-F6EECF244321}">
                <p14:modId xmlns:p14="http://schemas.microsoft.com/office/powerpoint/2010/main" val="3545812510"/>
              </p:ext>
            </p:extLst>
          </p:nvPr>
        </p:nvGraphicFramePr>
        <p:xfrm>
          <a:off x="3589499" y="2738687"/>
          <a:ext cx="609600" cy="2095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442819511"/>
                    </a:ext>
                  </a:extLst>
                </a:gridCol>
              </a:tblGrid>
              <a:tr h="190500">
                <a:tc>
                  <a:txBody>
                    <a:bodyPr/>
                    <a:lstStyle/>
                    <a:p>
                      <a:pPr algn="l" fontAlgn="b"/>
                      <a:r>
                        <a:rPr lang="en-US" sz="1100" u="none" strike="noStrike">
                          <a:effectLst/>
                        </a:rPr>
                        <a:t>State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06229457"/>
                  </a:ext>
                </a:extLst>
              </a:tr>
              <a:tr h="190500">
                <a:tc>
                  <a:txBody>
                    <a:bodyPr/>
                    <a:lstStyle/>
                    <a:p>
                      <a:pPr algn="l" fontAlgn="b"/>
                      <a:r>
                        <a:rPr lang="en-US" sz="1100" u="none" strike="noStrike">
                          <a:effectLst/>
                        </a:rPr>
                        <a:t>Missouri</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77716472"/>
                  </a:ext>
                </a:extLst>
              </a:tr>
              <a:tr h="190500">
                <a:tc>
                  <a:txBody>
                    <a:bodyPr/>
                    <a:lstStyle/>
                    <a:p>
                      <a:pPr algn="l" fontAlgn="b"/>
                      <a:r>
                        <a:rPr lang="en-US" sz="1100" u="none" strike="noStrike">
                          <a:effectLst/>
                        </a:rPr>
                        <a:t>Arkansas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52148937"/>
                  </a:ext>
                </a:extLst>
              </a:tr>
              <a:tr h="190500">
                <a:tc>
                  <a:txBody>
                    <a:bodyPr/>
                    <a:lstStyle/>
                    <a:p>
                      <a:pPr algn="l" fontAlgn="b"/>
                      <a:r>
                        <a:rPr lang="en-US" sz="1100" u="none" strike="noStrike">
                          <a:effectLst/>
                        </a:rPr>
                        <a:t>Kansas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22559495"/>
                  </a:ext>
                </a:extLst>
              </a:tr>
              <a:tr h="190500">
                <a:tc>
                  <a:txBody>
                    <a:bodyPr/>
                    <a:lstStyle/>
                    <a:p>
                      <a:pPr algn="l" fontAlgn="b"/>
                      <a:r>
                        <a:rPr lang="en-US" sz="1100" u="none" strike="noStrike">
                          <a:effectLst/>
                        </a:rPr>
                        <a:t>Illinois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09083582"/>
                  </a:ext>
                </a:extLst>
              </a:tr>
              <a:tr h="190500">
                <a:tc>
                  <a:txBody>
                    <a:bodyPr/>
                    <a:lstStyle/>
                    <a:p>
                      <a:pPr algn="l" fontAlgn="b"/>
                      <a:r>
                        <a:rPr lang="en-US" sz="1100" u="none" strike="noStrike">
                          <a:effectLst/>
                        </a:rPr>
                        <a:t>Illinois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56976736"/>
                  </a:ext>
                </a:extLst>
              </a:tr>
              <a:tr h="190500">
                <a:tc>
                  <a:txBody>
                    <a:bodyPr/>
                    <a:lstStyle/>
                    <a:p>
                      <a:pPr algn="l" fontAlgn="b"/>
                      <a:r>
                        <a:rPr lang="en-US" sz="1100" u="none" strike="noStrike">
                          <a:effectLst/>
                        </a:rPr>
                        <a:t>Arkansas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99644801"/>
                  </a:ext>
                </a:extLst>
              </a:tr>
              <a:tr h="190500">
                <a:tc>
                  <a:txBody>
                    <a:bodyPr/>
                    <a:lstStyle/>
                    <a:p>
                      <a:pPr algn="l" fontAlgn="b"/>
                      <a:r>
                        <a:rPr lang="en-US" sz="1100" u="none" strike="noStrike">
                          <a:effectLst/>
                        </a:rPr>
                        <a:t>Arkansas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94606571"/>
                  </a:ext>
                </a:extLst>
              </a:tr>
              <a:tr h="190500">
                <a:tc>
                  <a:txBody>
                    <a:bodyPr/>
                    <a:lstStyle/>
                    <a:p>
                      <a:pPr algn="l" fontAlgn="b"/>
                      <a:r>
                        <a:rPr lang="en-US" sz="1100" u="none" strike="noStrike">
                          <a:effectLst/>
                        </a:rPr>
                        <a:t>Kansas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2457577"/>
                  </a:ext>
                </a:extLst>
              </a:tr>
              <a:tr h="190500">
                <a:tc>
                  <a:txBody>
                    <a:bodyPr/>
                    <a:lstStyle/>
                    <a:p>
                      <a:pPr algn="l" fontAlgn="b"/>
                      <a:r>
                        <a:rPr lang="en-US" sz="1100" u="none" strike="noStrike">
                          <a:effectLst/>
                        </a:rPr>
                        <a:t>Missouri</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4723515"/>
                  </a:ext>
                </a:extLst>
              </a:tr>
              <a:tr h="190500">
                <a:tc>
                  <a:txBody>
                    <a:bodyPr/>
                    <a:lstStyle/>
                    <a:p>
                      <a:pPr algn="l" fontAlgn="b"/>
                      <a:r>
                        <a:rPr lang="en-US" sz="1100" u="none" strike="noStrike" dirty="0">
                          <a:effectLst/>
                        </a:rPr>
                        <a:t>Illinois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89196760"/>
                  </a:ext>
                </a:extLst>
              </a:tr>
            </a:tbl>
          </a:graphicData>
        </a:graphic>
      </p:graphicFrame>
      <p:graphicFrame>
        <p:nvGraphicFramePr>
          <p:cNvPr id="11" name="Table 10">
            <a:extLst>
              <a:ext uri="{FF2B5EF4-FFF2-40B4-BE49-F238E27FC236}">
                <a16:creationId xmlns:a16="http://schemas.microsoft.com/office/drawing/2014/main" id="{F00B066F-DE19-81A3-915B-D9AF16FD562C}"/>
              </a:ext>
            </a:extLst>
          </p:cNvPr>
          <p:cNvGraphicFramePr>
            <a:graphicFrameLocks noGrp="1"/>
          </p:cNvGraphicFramePr>
          <p:nvPr>
            <p:extLst>
              <p:ext uri="{D42A27DB-BD31-4B8C-83A1-F6EECF244321}">
                <p14:modId xmlns:p14="http://schemas.microsoft.com/office/powerpoint/2010/main" val="1256099995"/>
              </p:ext>
            </p:extLst>
          </p:nvPr>
        </p:nvGraphicFramePr>
        <p:xfrm>
          <a:off x="4773249" y="2738687"/>
          <a:ext cx="3479499" cy="2095500"/>
        </p:xfrm>
        <a:graphic>
          <a:graphicData uri="http://schemas.openxmlformats.org/drawingml/2006/table">
            <a:tbl>
              <a:tblPr>
                <a:tableStyleId>{5C22544A-7EE6-4342-B048-85BDC9FD1C3A}</a:tableStyleId>
              </a:tblPr>
              <a:tblGrid>
                <a:gridCol w="3479499">
                  <a:extLst>
                    <a:ext uri="{9D8B030D-6E8A-4147-A177-3AD203B41FA5}">
                      <a16:colId xmlns:a16="http://schemas.microsoft.com/office/drawing/2014/main" val="353162816"/>
                    </a:ext>
                  </a:extLst>
                </a:gridCol>
              </a:tblGrid>
              <a:tr h="190500">
                <a:tc>
                  <a:txBody>
                    <a:bodyPr/>
                    <a:lstStyle/>
                    <a:p>
                      <a:pPr algn="l" fontAlgn="b"/>
                      <a:r>
                        <a:rPr lang="en-US" sz="1100" u="none" strike="noStrike">
                          <a:effectLst/>
                        </a:rPr>
                        <a:t>ProductCategory</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5252835"/>
                  </a:ext>
                </a:extLst>
              </a:tr>
              <a:tr h="190500">
                <a:tc>
                  <a:txBody>
                    <a:bodyPr/>
                    <a:lstStyle/>
                    <a:p>
                      <a:pPr algn="l" fontAlgn="b"/>
                      <a:r>
                        <a:rPr lang="en-US" sz="1100" u="none" strike="noStrike">
                          <a:effectLst/>
                        </a:rPr>
                        <a:t>High Powered Gaming Personal Computer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43571073"/>
                  </a:ext>
                </a:extLst>
              </a:tr>
              <a:tr h="190500">
                <a:tc>
                  <a:txBody>
                    <a:bodyPr/>
                    <a:lstStyle/>
                    <a:p>
                      <a:pPr algn="l" fontAlgn="b"/>
                      <a:r>
                        <a:rPr lang="en-US" sz="1100" u="none" strike="noStrike">
                          <a:effectLst/>
                        </a:rPr>
                        <a:t>Mid Powered Business Laptop</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88568204"/>
                  </a:ext>
                </a:extLst>
              </a:tr>
              <a:tr h="190500">
                <a:tc>
                  <a:txBody>
                    <a:bodyPr/>
                    <a:lstStyle/>
                    <a:p>
                      <a:pPr algn="l" fontAlgn="b"/>
                      <a:r>
                        <a:rPr lang="en-US" sz="1100" u="none" strike="noStrike" dirty="0">
                          <a:effectLst/>
                        </a:rPr>
                        <a:t>Mid Powered Business Laptop</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4316"/>
                  </a:ext>
                </a:extLst>
              </a:tr>
              <a:tr h="190500">
                <a:tc>
                  <a:txBody>
                    <a:bodyPr/>
                    <a:lstStyle/>
                    <a:p>
                      <a:pPr algn="l" fontAlgn="b"/>
                      <a:r>
                        <a:rPr lang="en-US" sz="1100" u="none" strike="noStrike">
                          <a:effectLst/>
                        </a:rPr>
                        <a:t>Low Powered 2-in-1 Laptop</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30245677"/>
                  </a:ext>
                </a:extLst>
              </a:tr>
              <a:tr h="190500">
                <a:tc>
                  <a:txBody>
                    <a:bodyPr/>
                    <a:lstStyle/>
                    <a:p>
                      <a:pPr algn="l" fontAlgn="b"/>
                      <a:r>
                        <a:rPr lang="en-US" sz="1100" u="none" strike="noStrike">
                          <a:effectLst/>
                        </a:rPr>
                        <a:t>Tablet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56763445"/>
                  </a:ext>
                </a:extLst>
              </a:tr>
              <a:tr h="190500">
                <a:tc>
                  <a:txBody>
                    <a:bodyPr/>
                    <a:lstStyle/>
                    <a:p>
                      <a:pPr algn="l" fontAlgn="b"/>
                      <a:r>
                        <a:rPr lang="en-US" sz="1100" u="none" strike="noStrike">
                          <a:effectLst/>
                        </a:rPr>
                        <a:t>High Powered Gaming Personal Computer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46265100"/>
                  </a:ext>
                </a:extLst>
              </a:tr>
              <a:tr h="190500">
                <a:tc>
                  <a:txBody>
                    <a:bodyPr/>
                    <a:lstStyle/>
                    <a:p>
                      <a:pPr algn="l" fontAlgn="b"/>
                      <a:r>
                        <a:rPr lang="en-US" sz="1100" u="none" strike="noStrike">
                          <a:effectLst/>
                        </a:rPr>
                        <a:t>Low Powered 2-in-1 Laptop</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4338086"/>
                  </a:ext>
                </a:extLst>
              </a:tr>
              <a:tr h="190500">
                <a:tc>
                  <a:txBody>
                    <a:bodyPr/>
                    <a:lstStyle/>
                    <a:p>
                      <a:pPr algn="l" fontAlgn="b"/>
                      <a:r>
                        <a:rPr lang="en-US" sz="1100" u="none" strike="noStrike">
                          <a:effectLst/>
                        </a:rPr>
                        <a:t>Tablet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29038932"/>
                  </a:ext>
                </a:extLst>
              </a:tr>
              <a:tr h="190500">
                <a:tc>
                  <a:txBody>
                    <a:bodyPr/>
                    <a:lstStyle/>
                    <a:p>
                      <a:pPr algn="l" fontAlgn="b"/>
                      <a:r>
                        <a:rPr lang="en-US" sz="1100" u="none" strike="noStrike">
                          <a:effectLst/>
                        </a:rPr>
                        <a:t>High Powered Gaming Personal Computer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228119"/>
                  </a:ext>
                </a:extLst>
              </a:tr>
              <a:tr h="190500">
                <a:tc>
                  <a:txBody>
                    <a:bodyPr/>
                    <a:lstStyle/>
                    <a:p>
                      <a:pPr algn="l" fontAlgn="b"/>
                      <a:r>
                        <a:rPr lang="en-US" sz="1100" u="none" strike="noStrike" dirty="0">
                          <a:effectLst/>
                        </a:rPr>
                        <a:t>Mid Powered Business Laptop</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45247386"/>
                  </a:ext>
                </a:extLst>
              </a:tr>
            </a:tbl>
          </a:graphicData>
        </a:graphic>
      </p:graphicFrame>
      <p:graphicFrame>
        <p:nvGraphicFramePr>
          <p:cNvPr id="12" name="Table 11">
            <a:extLst>
              <a:ext uri="{FF2B5EF4-FFF2-40B4-BE49-F238E27FC236}">
                <a16:creationId xmlns:a16="http://schemas.microsoft.com/office/drawing/2014/main" id="{D6C60F2B-D19C-52D9-0087-8DFCD61117A7}"/>
              </a:ext>
            </a:extLst>
          </p:cNvPr>
          <p:cNvGraphicFramePr>
            <a:graphicFrameLocks noGrp="1"/>
          </p:cNvGraphicFramePr>
          <p:nvPr>
            <p:extLst>
              <p:ext uri="{D42A27DB-BD31-4B8C-83A1-F6EECF244321}">
                <p14:modId xmlns:p14="http://schemas.microsoft.com/office/powerpoint/2010/main" val="1705889269"/>
              </p:ext>
            </p:extLst>
          </p:nvPr>
        </p:nvGraphicFramePr>
        <p:xfrm>
          <a:off x="8826898" y="2738687"/>
          <a:ext cx="609600" cy="2095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849175217"/>
                    </a:ext>
                  </a:extLst>
                </a:gridCol>
              </a:tblGrid>
              <a:tr h="190500">
                <a:tc>
                  <a:txBody>
                    <a:bodyPr/>
                    <a:lstStyle/>
                    <a:p>
                      <a:pPr algn="l" fontAlgn="b"/>
                      <a:r>
                        <a:rPr lang="en-US" sz="1100" u="none" strike="noStrike">
                          <a:effectLst/>
                        </a:rPr>
                        <a:t>Store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8348607"/>
                  </a:ext>
                </a:extLst>
              </a:tr>
              <a:tr h="190500">
                <a:tc>
                  <a:txBody>
                    <a:bodyPr/>
                    <a:lstStyle/>
                    <a:p>
                      <a:pPr algn="l" fontAlgn="b"/>
                      <a:r>
                        <a:rPr lang="en-US" sz="1100" u="none" strike="noStrike" dirty="0">
                          <a:effectLst/>
                        </a:rPr>
                        <a:t>StuffMart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53182488"/>
                  </a:ext>
                </a:extLst>
              </a:tr>
              <a:tr h="190500">
                <a:tc>
                  <a:txBody>
                    <a:bodyPr/>
                    <a:lstStyle/>
                    <a:p>
                      <a:pPr algn="l" fontAlgn="b"/>
                      <a:r>
                        <a:rPr lang="en-US" sz="1100" u="none" strike="noStrike" dirty="0">
                          <a:effectLst/>
                        </a:rPr>
                        <a:t>StuffMart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32056396"/>
                  </a:ext>
                </a:extLst>
              </a:tr>
              <a:tr h="190500">
                <a:tc>
                  <a:txBody>
                    <a:bodyPr/>
                    <a:lstStyle/>
                    <a:p>
                      <a:pPr algn="l" fontAlgn="b"/>
                      <a:r>
                        <a:rPr lang="en-US" sz="1100" u="none" strike="noStrike" dirty="0">
                          <a:effectLst/>
                        </a:rPr>
                        <a:t>StuffMart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92806717"/>
                  </a:ext>
                </a:extLst>
              </a:tr>
              <a:tr h="190500">
                <a:tc>
                  <a:txBody>
                    <a:bodyPr/>
                    <a:lstStyle/>
                    <a:p>
                      <a:pPr algn="l" fontAlgn="b"/>
                      <a:r>
                        <a:rPr lang="en-US" sz="1100" u="none" strike="noStrike" dirty="0">
                          <a:effectLst/>
                        </a:rPr>
                        <a:t>StuffMart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5764929"/>
                  </a:ext>
                </a:extLst>
              </a:tr>
              <a:tr h="190500">
                <a:tc>
                  <a:txBody>
                    <a:bodyPr/>
                    <a:lstStyle/>
                    <a:p>
                      <a:pPr algn="l" fontAlgn="b"/>
                      <a:r>
                        <a:rPr lang="en-US" sz="1100" u="none" strike="noStrike" dirty="0">
                          <a:effectLst/>
                        </a:rPr>
                        <a:t>StuffMart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6552230"/>
                  </a:ext>
                </a:extLst>
              </a:tr>
              <a:tr h="190500">
                <a:tc>
                  <a:txBody>
                    <a:bodyPr/>
                    <a:lstStyle/>
                    <a:p>
                      <a:pPr algn="l" fontAlgn="b"/>
                      <a:r>
                        <a:rPr lang="en-US" sz="1100" u="none" strike="noStrike" dirty="0">
                          <a:effectLst/>
                        </a:rPr>
                        <a:t>StuffMart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7050772"/>
                  </a:ext>
                </a:extLst>
              </a:tr>
              <a:tr h="190500">
                <a:tc>
                  <a:txBody>
                    <a:bodyPr/>
                    <a:lstStyle/>
                    <a:p>
                      <a:pPr algn="l" fontAlgn="b"/>
                      <a:r>
                        <a:rPr lang="en-US" sz="1100" u="none" strike="noStrike" dirty="0">
                          <a:effectLst/>
                        </a:rPr>
                        <a:t>StuffMart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6797645"/>
                  </a:ext>
                </a:extLst>
              </a:tr>
              <a:tr h="190500">
                <a:tc>
                  <a:txBody>
                    <a:bodyPr/>
                    <a:lstStyle/>
                    <a:p>
                      <a:pPr algn="l" fontAlgn="b"/>
                      <a:r>
                        <a:rPr lang="en-US" sz="1100" u="none" strike="noStrike" dirty="0">
                          <a:effectLst/>
                        </a:rPr>
                        <a:t>StuffMart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6056793"/>
                  </a:ext>
                </a:extLst>
              </a:tr>
              <a:tr h="190500">
                <a:tc>
                  <a:txBody>
                    <a:bodyPr/>
                    <a:lstStyle/>
                    <a:p>
                      <a:pPr algn="l" fontAlgn="b"/>
                      <a:r>
                        <a:rPr lang="en-US" sz="1100" u="none" strike="noStrike" dirty="0">
                          <a:effectLst/>
                        </a:rPr>
                        <a:t>StuffMart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8802936"/>
                  </a:ext>
                </a:extLst>
              </a:tr>
              <a:tr h="190500">
                <a:tc>
                  <a:txBody>
                    <a:bodyPr/>
                    <a:lstStyle/>
                    <a:p>
                      <a:pPr algn="l" fontAlgn="b"/>
                      <a:r>
                        <a:rPr lang="en-US" sz="1100" u="none" strike="noStrike" dirty="0">
                          <a:effectLst/>
                        </a:rPr>
                        <a:t>StuffMart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22391225"/>
                  </a:ext>
                </a:extLst>
              </a:tr>
            </a:tbl>
          </a:graphicData>
        </a:graphic>
      </p:graphicFrame>
    </p:spTree>
    <p:extLst>
      <p:ext uri="{BB962C8B-B14F-4D97-AF65-F5344CB8AC3E}">
        <p14:creationId xmlns:p14="http://schemas.microsoft.com/office/powerpoint/2010/main" val="922359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E94AD-C57A-9148-E08A-4AC76522E84A}"/>
              </a:ext>
            </a:extLst>
          </p:cNvPr>
          <p:cNvSpPr>
            <a:spLocks noGrp="1"/>
          </p:cNvSpPr>
          <p:nvPr>
            <p:ph type="title"/>
          </p:nvPr>
        </p:nvSpPr>
        <p:spPr/>
        <p:txBody>
          <a:bodyPr/>
          <a:lstStyle/>
          <a:p>
            <a:r>
              <a:rPr lang="en-US" dirty="0"/>
              <a:t>Encoding Example 1: Value</a:t>
            </a:r>
          </a:p>
        </p:txBody>
      </p:sp>
      <p:sp>
        <p:nvSpPr>
          <p:cNvPr id="5" name="Footer Placeholder 4">
            <a:extLst>
              <a:ext uri="{FF2B5EF4-FFF2-40B4-BE49-F238E27FC236}">
                <a16:creationId xmlns:a16="http://schemas.microsoft.com/office/drawing/2014/main" id="{8B4C9E39-3FDA-9AE8-FBF6-EBB33E5C48A7}"/>
              </a:ext>
            </a:extLst>
          </p:cNvPr>
          <p:cNvSpPr>
            <a:spLocks noGrp="1"/>
          </p:cNvSpPr>
          <p:nvPr>
            <p:ph type="ftr" sz="quarter" idx="11"/>
          </p:nvPr>
        </p:nvSpPr>
        <p:spPr/>
        <p:txBody>
          <a:bodyPr/>
          <a:lstStyle/>
          <a:p>
            <a:r>
              <a:rPr lang="en-AU"/>
              <a:t>© 2021 Microsoft. All rights reserved. </a:t>
            </a:r>
            <a:endParaRPr lang="en-AU" dirty="0"/>
          </a:p>
        </p:txBody>
      </p:sp>
      <p:graphicFrame>
        <p:nvGraphicFramePr>
          <p:cNvPr id="9" name="Table 8">
            <a:extLst>
              <a:ext uri="{FF2B5EF4-FFF2-40B4-BE49-F238E27FC236}">
                <a16:creationId xmlns:a16="http://schemas.microsoft.com/office/drawing/2014/main" id="{20FD9E52-2DD7-6F91-0EFF-6695E388E42F}"/>
              </a:ext>
            </a:extLst>
          </p:cNvPr>
          <p:cNvGraphicFramePr>
            <a:graphicFrameLocks noGrp="1"/>
          </p:cNvGraphicFramePr>
          <p:nvPr/>
        </p:nvGraphicFramePr>
        <p:xfrm>
          <a:off x="2318795" y="2738687"/>
          <a:ext cx="609600" cy="2095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268728169"/>
                    </a:ext>
                  </a:extLst>
                </a:gridCol>
              </a:tblGrid>
              <a:tr h="190500">
                <a:tc>
                  <a:txBody>
                    <a:bodyPr/>
                    <a:lstStyle/>
                    <a:p>
                      <a:pPr algn="l" fontAlgn="b"/>
                      <a:r>
                        <a:rPr lang="en-US" sz="1100" u="none" strike="noStrike">
                          <a:effectLst/>
                        </a:rPr>
                        <a:t>Amount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6555750"/>
                  </a:ext>
                </a:extLst>
              </a:tr>
              <a:tr h="190500">
                <a:tc>
                  <a:txBody>
                    <a:bodyPr/>
                    <a:lstStyle/>
                    <a:p>
                      <a:pPr algn="r" fontAlgn="b"/>
                      <a:r>
                        <a:rPr lang="en-US" sz="1100" u="none" strike="noStrike">
                          <a:effectLst/>
                        </a:rPr>
                        <a:t>4000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0133185"/>
                  </a:ext>
                </a:extLst>
              </a:tr>
              <a:tr h="190500">
                <a:tc>
                  <a:txBody>
                    <a:bodyPr/>
                    <a:lstStyle/>
                    <a:p>
                      <a:pPr algn="r" fontAlgn="b"/>
                      <a:r>
                        <a:rPr lang="en-US" sz="1100" u="none" strike="noStrike">
                          <a:effectLst/>
                        </a:rPr>
                        <a:t>3500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47270410"/>
                  </a:ext>
                </a:extLst>
              </a:tr>
              <a:tr h="190500">
                <a:tc>
                  <a:txBody>
                    <a:bodyPr/>
                    <a:lstStyle/>
                    <a:p>
                      <a:pPr algn="r" fontAlgn="b"/>
                      <a:r>
                        <a:rPr lang="en-US" sz="1100" u="none" strike="noStrike">
                          <a:effectLst/>
                        </a:rPr>
                        <a:t>3700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5281722"/>
                  </a:ext>
                </a:extLst>
              </a:tr>
              <a:tr h="190500">
                <a:tc>
                  <a:txBody>
                    <a:bodyPr/>
                    <a:lstStyle/>
                    <a:p>
                      <a:pPr algn="r" fontAlgn="b"/>
                      <a:r>
                        <a:rPr lang="en-US" sz="1100" u="none" strike="noStrike">
                          <a:effectLst/>
                        </a:rPr>
                        <a:t>4300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4359384"/>
                  </a:ext>
                </a:extLst>
              </a:tr>
              <a:tr h="190500">
                <a:tc>
                  <a:txBody>
                    <a:bodyPr/>
                    <a:lstStyle/>
                    <a:p>
                      <a:pPr algn="r" fontAlgn="b"/>
                      <a:r>
                        <a:rPr lang="en-US" sz="1100" u="none" strike="noStrike">
                          <a:effectLst/>
                        </a:rPr>
                        <a:t>4150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41415623"/>
                  </a:ext>
                </a:extLst>
              </a:tr>
              <a:tr h="190500">
                <a:tc>
                  <a:txBody>
                    <a:bodyPr/>
                    <a:lstStyle/>
                    <a:p>
                      <a:pPr algn="r" fontAlgn="b"/>
                      <a:r>
                        <a:rPr lang="en-US" sz="1100" u="none" strike="noStrike">
                          <a:effectLst/>
                        </a:rPr>
                        <a:t>4650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32016262"/>
                  </a:ext>
                </a:extLst>
              </a:tr>
              <a:tr h="190500">
                <a:tc>
                  <a:txBody>
                    <a:bodyPr/>
                    <a:lstStyle/>
                    <a:p>
                      <a:pPr algn="r" fontAlgn="b"/>
                      <a:r>
                        <a:rPr lang="en-US" sz="1100" u="none" strike="noStrike">
                          <a:effectLst/>
                        </a:rPr>
                        <a:t>3350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8251066"/>
                  </a:ext>
                </a:extLst>
              </a:tr>
              <a:tr h="190500">
                <a:tc>
                  <a:txBody>
                    <a:bodyPr/>
                    <a:lstStyle/>
                    <a:p>
                      <a:pPr algn="r" fontAlgn="b"/>
                      <a:r>
                        <a:rPr lang="en-US" sz="1100" u="none" strike="noStrike">
                          <a:effectLst/>
                        </a:rPr>
                        <a:t>2800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91789099"/>
                  </a:ext>
                </a:extLst>
              </a:tr>
              <a:tr h="190500">
                <a:tc>
                  <a:txBody>
                    <a:bodyPr/>
                    <a:lstStyle/>
                    <a:p>
                      <a:pPr algn="r" fontAlgn="b"/>
                      <a:r>
                        <a:rPr lang="en-US" sz="1100" u="none" strike="noStrike">
                          <a:effectLst/>
                        </a:rPr>
                        <a:t>4900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08718488"/>
                  </a:ext>
                </a:extLst>
              </a:tr>
              <a:tr h="190500">
                <a:tc>
                  <a:txBody>
                    <a:bodyPr/>
                    <a:lstStyle/>
                    <a:p>
                      <a:pPr algn="r" fontAlgn="b"/>
                      <a:r>
                        <a:rPr lang="en-US" sz="1100" u="none" strike="noStrike" dirty="0">
                          <a:effectLst/>
                        </a:rPr>
                        <a:t>4200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8637436"/>
                  </a:ext>
                </a:extLst>
              </a:tr>
            </a:tbl>
          </a:graphicData>
        </a:graphic>
      </p:graphicFrame>
      <p:sp>
        <p:nvSpPr>
          <p:cNvPr id="6" name="TextBox 5">
            <a:extLst>
              <a:ext uri="{FF2B5EF4-FFF2-40B4-BE49-F238E27FC236}">
                <a16:creationId xmlns:a16="http://schemas.microsoft.com/office/drawing/2014/main" id="{B4CFE555-28CD-12E7-679E-3DDD2DC27A8E}"/>
              </a:ext>
            </a:extLst>
          </p:cNvPr>
          <p:cNvSpPr txBox="1"/>
          <p:nvPr/>
        </p:nvSpPr>
        <p:spPr>
          <a:xfrm>
            <a:off x="3338947" y="3186272"/>
            <a:ext cx="4387996" cy="1200329"/>
          </a:xfrm>
          <a:prstGeom prst="rect">
            <a:avLst/>
          </a:prstGeom>
          <a:noFill/>
        </p:spPr>
        <p:txBody>
          <a:bodyPr wrap="none" rtlCol="0">
            <a:spAutoFit/>
          </a:bodyPr>
          <a:lstStyle/>
          <a:p>
            <a:r>
              <a:rPr lang="en-US" dirty="0"/>
              <a:t>MAX VALUE = 4,900</a:t>
            </a:r>
          </a:p>
          <a:p>
            <a:r>
              <a:rPr lang="en-US" dirty="0"/>
              <a:t>MIN VALUE = 2,800</a:t>
            </a:r>
          </a:p>
          <a:p>
            <a:r>
              <a:rPr lang="en-US" dirty="0"/>
              <a:t>DELTA  = 2,100</a:t>
            </a:r>
          </a:p>
          <a:p>
            <a:r>
              <a:rPr lang="en-US" dirty="0"/>
              <a:t>AMOUNT FORMULA = X / 10 – (2800/10)</a:t>
            </a:r>
          </a:p>
        </p:txBody>
      </p:sp>
      <p:graphicFrame>
        <p:nvGraphicFramePr>
          <p:cNvPr id="7" name="Table 6">
            <a:extLst>
              <a:ext uri="{FF2B5EF4-FFF2-40B4-BE49-F238E27FC236}">
                <a16:creationId xmlns:a16="http://schemas.microsoft.com/office/drawing/2014/main" id="{F04CB40B-AE09-B950-E38C-FEA01F3308C0}"/>
              </a:ext>
            </a:extLst>
          </p:cNvPr>
          <p:cNvGraphicFramePr>
            <a:graphicFrameLocks noGrp="1"/>
          </p:cNvGraphicFramePr>
          <p:nvPr>
            <p:extLst>
              <p:ext uri="{D42A27DB-BD31-4B8C-83A1-F6EECF244321}">
                <p14:modId xmlns:p14="http://schemas.microsoft.com/office/powerpoint/2010/main" val="3848426008"/>
              </p:ext>
            </p:extLst>
          </p:nvPr>
        </p:nvGraphicFramePr>
        <p:xfrm>
          <a:off x="8314018" y="2735466"/>
          <a:ext cx="609600" cy="2101942"/>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872807485"/>
                    </a:ext>
                  </a:extLst>
                </a:gridCol>
              </a:tblGrid>
              <a:tr h="190500">
                <a:tc>
                  <a:txBody>
                    <a:bodyPr/>
                    <a:lstStyle/>
                    <a:p>
                      <a:pPr algn="l" fontAlgn="b"/>
                      <a:r>
                        <a:rPr lang="en-US" sz="1100" u="none" strike="noStrike">
                          <a:effectLst/>
                        </a:rPr>
                        <a:t>Amount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1199724"/>
                  </a:ext>
                </a:extLst>
              </a:tr>
              <a:tr h="190500">
                <a:tc>
                  <a:txBody>
                    <a:bodyPr/>
                    <a:lstStyle/>
                    <a:p>
                      <a:pPr algn="r" fontAlgn="b"/>
                      <a:r>
                        <a:rPr lang="en-US" sz="1100" u="none" strike="noStrike">
                          <a:effectLst/>
                        </a:rPr>
                        <a:t>120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65640375"/>
                  </a:ext>
                </a:extLst>
              </a:tr>
              <a:tr h="190500">
                <a:tc>
                  <a:txBody>
                    <a:bodyPr/>
                    <a:lstStyle/>
                    <a:p>
                      <a:pPr algn="r" fontAlgn="b"/>
                      <a:r>
                        <a:rPr lang="en-US" sz="1100" u="none" strike="noStrike">
                          <a:effectLst/>
                        </a:rPr>
                        <a:t>70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61201361"/>
                  </a:ext>
                </a:extLst>
              </a:tr>
              <a:tr h="196942">
                <a:tc>
                  <a:txBody>
                    <a:bodyPr/>
                    <a:lstStyle/>
                    <a:p>
                      <a:pPr algn="r" fontAlgn="b"/>
                      <a:r>
                        <a:rPr lang="en-US" sz="1100" u="none" strike="noStrike">
                          <a:effectLst/>
                        </a:rPr>
                        <a:t>90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96010002"/>
                  </a:ext>
                </a:extLst>
              </a:tr>
              <a:tr h="190500">
                <a:tc>
                  <a:txBody>
                    <a:bodyPr/>
                    <a:lstStyle/>
                    <a:p>
                      <a:pPr algn="r" fontAlgn="b"/>
                      <a:r>
                        <a:rPr lang="en-US" sz="1100" u="none" strike="noStrike">
                          <a:effectLst/>
                        </a:rPr>
                        <a:t>150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51747576"/>
                  </a:ext>
                </a:extLst>
              </a:tr>
              <a:tr h="190500">
                <a:tc>
                  <a:txBody>
                    <a:bodyPr/>
                    <a:lstStyle/>
                    <a:p>
                      <a:pPr algn="r" fontAlgn="b"/>
                      <a:r>
                        <a:rPr lang="en-US" sz="1100" u="none" strike="noStrike">
                          <a:effectLst/>
                        </a:rPr>
                        <a:t>135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98341725"/>
                  </a:ext>
                </a:extLst>
              </a:tr>
              <a:tr h="190500">
                <a:tc>
                  <a:txBody>
                    <a:bodyPr/>
                    <a:lstStyle/>
                    <a:p>
                      <a:pPr algn="r" fontAlgn="b"/>
                      <a:r>
                        <a:rPr lang="en-US" sz="1100" u="none" strike="noStrike">
                          <a:effectLst/>
                        </a:rPr>
                        <a:t>185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6108324"/>
                  </a:ext>
                </a:extLst>
              </a:tr>
              <a:tr h="190500">
                <a:tc>
                  <a:txBody>
                    <a:bodyPr/>
                    <a:lstStyle/>
                    <a:p>
                      <a:pPr algn="r" fontAlgn="b"/>
                      <a:r>
                        <a:rPr lang="en-US" sz="1100" u="none" strike="noStrike">
                          <a:effectLst/>
                        </a:rPr>
                        <a:t>55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33820471"/>
                  </a:ext>
                </a:extLst>
              </a:tr>
              <a:tr h="190500">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57713529"/>
                  </a:ext>
                </a:extLst>
              </a:tr>
              <a:tr h="190500">
                <a:tc>
                  <a:txBody>
                    <a:bodyPr/>
                    <a:lstStyle/>
                    <a:p>
                      <a:pPr algn="r" fontAlgn="b"/>
                      <a:r>
                        <a:rPr lang="en-US" sz="1100" u="none" strike="noStrike">
                          <a:effectLst/>
                        </a:rPr>
                        <a:t>210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36757033"/>
                  </a:ext>
                </a:extLst>
              </a:tr>
              <a:tr h="190500">
                <a:tc>
                  <a:txBody>
                    <a:bodyPr/>
                    <a:lstStyle/>
                    <a:p>
                      <a:pPr algn="r" fontAlgn="b"/>
                      <a:r>
                        <a:rPr lang="en-US" sz="1100" u="none" strike="noStrike" dirty="0">
                          <a:effectLst/>
                        </a:rPr>
                        <a:t>140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0148560"/>
                  </a:ext>
                </a:extLst>
              </a:tr>
            </a:tbl>
          </a:graphicData>
        </a:graphic>
      </p:graphicFrame>
    </p:spTree>
    <p:extLst>
      <p:ext uri="{BB962C8B-B14F-4D97-AF65-F5344CB8AC3E}">
        <p14:creationId xmlns:p14="http://schemas.microsoft.com/office/powerpoint/2010/main" val="3393921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CA4267-FE53-4753-B87B-20964E728897}"/>
              </a:ext>
            </a:extLst>
          </p:cNvPr>
          <p:cNvSpPr>
            <a:spLocks noGrp="1"/>
          </p:cNvSpPr>
          <p:nvPr>
            <p:ph type="title"/>
          </p:nvPr>
        </p:nvSpPr>
        <p:spPr/>
        <p:txBody>
          <a:bodyPr/>
          <a:lstStyle/>
          <a:p>
            <a:r>
              <a:rPr lang="en-US" noProof="0" dirty="0"/>
              <a:t>Course aim</a:t>
            </a:r>
          </a:p>
        </p:txBody>
      </p:sp>
      <p:sp>
        <p:nvSpPr>
          <p:cNvPr id="11" name="Text Placeholder 10" hidden="1">
            <a:extLst>
              <a:ext uri="{FF2B5EF4-FFF2-40B4-BE49-F238E27FC236}">
                <a16:creationId xmlns:a16="http://schemas.microsoft.com/office/drawing/2014/main" id="{CEED54D9-C70D-4500-A7B3-020D5FEF5E38}"/>
              </a:ext>
            </a:extLst>
          </p:cNvPr>
          <p:cNvSpPr>
            <a:spLocks noGrp="1"/>
          </p:cNvSpPr>
          <p:nvPr>
            <p:ph type="body" sz="quarter" idx="10"/>
          </p:nvPr>
        </p:nvSpPr>
        <p:spPr/>
        <p:txBody>
          <a:bodyPr/>
          <a:lstStyle/>
          <a:p>
            <a:endParaRPr lang="en-US" dirty="0"/>
          </a:p>
        </p:txBody>
      </p:sp>
      <p:sp>
        <p:nvSpPr>
          <p:cNvPr id="5" name="Content Placeholder 4">
            <a:extLst>
              <a:ext uri="{FF2B5EF4-FFF2-40B4-BE49-F238E27FC236}">
                <a16:creationId xmlns:a16="http://schemas.microsoft.com/office/drawing/2014/main" id="{FB8E31D3-7A33-49DB-82D5-B2EF0BB1BC61}"/>
              </a:ext>
            </a:extLst>
          </p:cNvPr>
          <p:cNvSpPr>
            <a:spLocks noGrp="1"/>
          </p:cNvSpPr>
          <p:nvPr>
            <p:ph idx="1"/>
          </p:nvPr>
        </p:nvSpPr>
        <p:spPr/>
        <p:txBody>
          <a:bodyPr/>
          <a:lstStyle/>
          <a:p>
            <a:r>
              <a:rPr lang="en-US" noProof="0" dirty="0"/>
              <a:t>Understand the impact Modeling has on DAX</a:t>
            </a:r>
          </a:p>
          <a:p>
            <a:r>
              <a:rPr lang="en-US" dirty="0"/>
              <a:t>Understand the impact Vertipaq Compression has on DAX</a:t>
            </a:r>
          </a:p>
          <a:p>
            <a:r>
              <a:rPr lang="en-US" noProof="0" dirty="0"/>
              <a:t>Introduce Data Analysis Expressions (DAX)</a:t>
            </a:r>
          </a:p>
          <a:p>
            <a:r>
              <a:rPr lang="en-US" noProof="0" dirty="0"/>
              <a:t>Learn the calculation basics</a:t>
            </a:r>
          </a:p>
          <a:p>
            <a:r>
              <a:rPr lang="en-US" noProof="0" dirty="0"/>
              <a:t>Define common business calculations</a:t>
            </a:r>
          </a:p>
          <a:p>
            <a:endParaRPr lang="en-US" noProof="0" dirty="0"/>
          </a:p>
        </p:txBody>
      </p:sp>
      <p:sp>
        <p:nvSpPr>
          <p:cNvPr id="7" name="Footer Placeholder 6">
            <a:extLst>
              <a:ext uri="{FF2B5EF4-FFF2-40B4-BE49-F238E27FC236}">
                <a16:creationId xmlns:a16="http://schemas.microsoft.com/office/drawing/2014/main" id="{8FB902B8-5E58-4373-865A-0CD8D1B626E2}"/>
              </a:ext>
            </a:extLst>
          </p:cNvPr>
          <p:cNvSpPr>
            <a:spLocks noGrp="1"/>
          </p:cNvSpPr>
          <p:nvPr>
            <p:ph type="ftr" sz="quarter" idx="11"/>
          </p:nvPr>
        </p:nvSpPr>
        <p:spPr/>
        <p:txBody>
          <a:bodyPr/>
          <a:lstStyle/>
          <a:p>
            <a:r>
              <a:rPr lang="en-AU" dirty="0"/>
              <a:t>© 2021 Microsoft. All rights reserved. </a:t>
            </a:r>
          </a:p>
        </p:txBody>
      </p:sp>
      <p:sp>
        <p:nvSpPr>
          <p:cNvPr id="2" name="Footer Placeholder 3">
            <a:extLst>
              <a:ext uri="{FF2B5EF4-FFF2-40B4-BE49-F238E27FC236}">
                <a16:creationId xmlns:a16="http://schemas.microsoft.com/office/drawing/2014/main" id="{7245E9D1-E24B-475C-AB79-84AB2A1CAC76}"/>
              </a:ext>
            </a:extLst>
          </p:cNvPr>
          <p:cNvSpPr txBox="1">
            <a:spLocks/>
          </p:cNvSpPr>
          <p:nvPr/>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169759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E94AD-C57A-9148-E08A-4AC76522E84A}"/>
              </a:ext>
            </a:extLst>
          </p:cNvPr>
          <p:cNvSpPr>
            <a:spLocks noGrp="1"/>
          </p:cNvSpPr>
          <p:nvPr>
            <p:ph type="title"/>
          </p:nvPr>
        </p:nvSpPr>
        <p:spPr/>
        <p:txBody>
          <a:bodyPr/>
          <a:lstStyle/>
          <a:p>
            <a:r>
              <a:rPr lang="en-US" dirty="0"/>
              <a:t>Encoding Example 2: Hash + Dictionary</a:t>
            </a:r>
          </a:p>
        </p:txBody>
      </p:sp>
      <p:sp>
        <p:nvSpPr>
          <p:cNvPr id="5" name="Footer Placeholder 4">
            <a:extLst>
              <a:ext uri="{FF2B5EF4-FFF2-40B4-BE49-F238E27FC236}">
                <a16:creationId xmlns:a16="http://schemas.microsoft.com/office/drawing/2014/main" id="{8B4C9E39-3FDA-9AE8-FBF6-EBB33E5C48A7}"/>
              </a:ext>
            </a:extLst>
          </p:cNvPr>
          <p:cNvSpPr>
            <a:spLocks noGrp="1"/>
          </p:cNvSpPr>
          <p:nvPr>
            <p:ph type="ftr" sz="quarter" idx="11"/>
          </p:nvPr>
        </p:nvSpPr>
        <p:spPr/>
        <p:txBody>
          <a:bodyPr/>
          <a:lstStyle/>
          <a:p>
            <a:r>
              <a:rPr lang="en-AU"/>
              <a:t>© 2021 Microsoft. All rights reserved. </a:t>
            </a:r>
            <a:endParaRPr lang="en-AU" dirty="0"/>
          </a:p>
        </p:txBody>
      </p:sp>
      <p:sp>
        <p:nvSpPr>
          <p:cNvPr id="6" name="TextBox 5">
            <a:extLst>
              <a:ext uri="{FF2B5EF4-FFF2-40B4-BE49-F238E27FC236}">
                <a16:creationId xmlns:a16="http://schemas.microsoft.com/office/drawing/2014/main" id="{B4CFE555-28CD-12E7-679E-3DDD2DC27A8E}"/>
              </a:ext>
            </a:extLst>
          </p:cNvPr>
          <p:cNvSpPr txBox="1"/>
          <p:nvPr/>
        </p:nvSpPr>
        <p:spPr>
          <a:xfrm>
            <a:off x="2016908" y="3430247"/>
            <a:ext cx="2123915" cy="369332"/>
          </a:xfrm>
          <a:prstGeom prst="rect">
            <a:avLst/>
          </a:prstGeom>
          <a:noFill/>
        </p:spPr>
        <p:txBody>
          <a:bodyPr wrap="none" rtlCol="0">
            <a:spAutoFit/>
          </a:bodyPr>
          <a:lstStyle/>
          <a:p>
            <a:r>
              <a:rPr lang="en-US" dirty="0"/>
              <a:t>Create a Dictionary</a:t>
            </a:r>
          </a:p>
        </p:txBody>
      </p:sp>
      <p:graphicFrame>
        <p:nvGraphicFramePr>
          <p:cNvPr id="3" name="Table 2">
            <a:extLst>
              <a:ext uri="{FF2B5EF4-FFF2-40B4-BE49-F238E27FC236}">
                <a16:creationId xmlns:a16="http://schemas.microsoft.com/office/drawing/2014/main" id="{7F98BB28-3B7C-0552-F2E8-1346446AB6B7}"/>
              </a:ext>
            </a:extLst>
          </p:cNvPr>
          <p:cNvGraphicFramePr>
            <a:graphicFrameLocks noGrp="1"/>
          </p:cNvGraphicFramePr>
          <p:nvPr>
            <p:extLst>
              <p:ext uri="{D42A27DB-BD31-4B8C-83A1-F6EECF244321}">
                <p14:modId xmlns:p14="http://schemas.microsoft.com/office/powerpoint/2010/main" val="3518184000"/>
              </p:ext>
            </p:extLst>
          </p:nvPr>
        </p:nvGraphicFramePr>
        <p:xfrm>
          <a:off x="1080304" y="2738686"/>
          <a:ext cx="609600" cy="2095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007346576"/>
                    </a:ext>
                  </a:extLst>
                </a:gridCol>
              </a:tblGrid>
              <a:tr h="190500">
                <a:tc>
                  <a:txBody>
                    <a:bodyPr/>
                    <a:lstStyle/>
                    <a:p>
                      <a:pPr algn="l" fontAlgn="b"/>
                      <a:r>
                        <a:rPr lang="en-US" sz="1100" u="none" strike="noStrike">
                          <a:effectLst/>
                        </a:rPr>
                        <a:t>State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3272152"/>
                  </a:ext>
                </a:extLst>
              </a:tr>
              <a:tr h="190500">
                <a:tc>
                  <a:txBody>
                    <a:bodyPr/>
                    <a:lstStyle/>
                    <a:p>
                      <a:pPr algn="l" fontAlgn="b"/>
                      <a:r>
                        <a:rPr lang="en-US" sz="1100" u="none" strike="noStrike">
                          <a:effectLst/>
                        </a:rPr>
                        <a:t>Missouri</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98031282"/>
                  </a:ext>
                </a:extLst>
              </a:tr>
              <a:tr h="190500">
                <a:tc>
                  <a:txBody>
                    <a:bodyPr/>
                    <a:lstStyle/>
                    <a:p>
                      <a:pPr algn="l" fontAlgn="b"/>
                      <a:r>
                        <a:rPr lang="en-US" sz="1100" u="none" strike="noStrike">
                          <a:effectLst/>
                        </a:rPr>
                        <a:t>Arkansas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2433179"/>
                  </a:ext>
                </a:extLst>
              </a:tr>
              <a:tr h="190500">
                <a:tc>
                  <a:txBody>
                    <a:bodyPr/>
                    <a:lstStyle/>
                    <a:p>
                      <a:pPr algn="l" fontAlgn="b"/>
                      <a:r>
                        <a:rPr lang="en-US" sz="1100" u="none" strike="noStrike">
                          <a:effectLst/>
                        </a:rPr>
                        <a:t>Kansas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90046704"/>
                  </a:ext>
                </a:extLst>
              </a:tr>
              <a:tr h="190500">
                <a:tc>
                  <a:txBody>
                    <a:bodyPr/>
                    <a:lstStyle/>
                    <a:p>
                      <a:pPr algn="l" fontAlgn="b"/>
                      <a:r>
                        <a:rPr lang="en-US" sz="1100" u="none" strike="noStrike">
                          <a:effectLst/>
                        </a:rPr>
                        <a:t>Illinois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5089724"/>
                  </a:ext>
                </a:extLst>
              </a:tr>
              <a:tr h="190500">
                <a:tc>
                  <a:txBody>
                    <a:bodyPr/>
                    <a:lstStyle/>
                    <a:p>
                      <a:pPr algn="l" fontAlgn="b"/>
                      <a:r>
                        <a:rPr lang="en-US" sz="1100" u="none" strike="noStrike">
                          <a:effectLst/>
                        </a:rPr>
                        <a:t>Illinois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27592098"/>
                  </a:ext>
                </a:extLst>
              </a:tr>
              <a:tr h="190500">
                <a:tc>
                  <a:txBody>
                    <a:bodyPr/>
                    <a:lstStyle/>
                    <a:p>
                      <a:pPr algn="l" fontAlgn="b"/>
                      <a:r>
                        <a:rPr lang="en-US" sz="1100" u="none" strike="noStrike">
                          <a:effectLst/>
                        </a:rPr>
                        <a:t>Arkansas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37893346"/>
                  </a:ext>
                </a:extLst>
              </a:tr>
              <a:tr h="190500">
                <a:tc>
                  <a:txBody>
                    <a:bodyPr/>
                    <a:lstStyle/>
                    <a:p>
                      <a:pPr algn="l" fontAlgn="b"/>
                      <a:r>
                        <a:rPr lang="en-US" sz="1100" u="none" strike="noStrike">
                          <a:effectLst/>
                        </a:rPr>
                        <a:t>Arkansas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7029348"/>
                  </a:ext>
                </a:extLst>
              </a:tr>
              <a:tr h="190500">
                <a:tc>
                  <a:txBody>
                    <a:bodyPr/>
                    <a:lstStyle/>
                    <a:p>
                      <a:pPr algn="l" fontAlgn="b"/>
                      <a:r>
                        <a:rPr lang="en-US" sz="1100" u="none" strike="noStrike">
                          <a:effectLst/>
                        </a:rPr>
                        <a:t>Kansas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3528580"/>
                  </a:ext>
                </a:extLst>
              </a:tr>
              <a:tr h="190500">
                <a:tc>
                  <a:txBody>
                    <a:bodyPr/>
                    <a:lstStyle/>
                    <a:p>
                      <a:pPr algn="l" fontAlgn="b"/>
                      <a:r>
                        <a:rPr lang="en-US" sz="1100" u="none" strike="noStrike">
                          <a:effectLst/>
                        </a:rPr>
                        <a:t>Missouri</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77977981"/>
                  </a:ext>
                </a:extLst>
              </a:tr>
              <a:tr h="190500">
                <a:tc>
                  <a:txBody>
                    <a:bodyPr/>
                    <a:lstStyle/>
                    <a:p>
                      <a:pPr algn="l" fontAlgn="b"/>
                      <a:r>
                        <a:rPr lang="en-US" sz="1100" u="none" strike="noStrike" dirty="0">
                          <a:effectLst/>
                        </a:rPr>
                        <a:t>Illinois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52500013"/>
                  </a:ext>
                </a:extLst>
              </a:tr>
            </a:tbl>
          </a:graphicData>
        </a:graphic>
      </p:graphicFrame>
      <p:graphicFrame>
        <p:nvGraphicFramePr>
          <p:cNvPr id="4" name="Table 3">
            <a:extLst>
              <a:ext uri="{FF2B5EF4-FFF2-40B4-BE49-F238E27FC236}">
                <a16:creationId xmlns:a16="http://schemas.microsoft.com/office/drawing/2014/main" id="{2294F26B-076A-0138-218C-3B43354DDCEF}"/>
              </a:ext>
            </a:extLst>
          </p:cNvPr>
          <p:cNvGraphicFramePr>
            <a:graphicFrameLocks noGrp="1"/>
          </p:cNvGraphicFramePr>
          <p:nvPr>
            <p:extLst>
              <p:ext uri="{D42A27DB-BD31-4B8C-83A1-F6EECF244321}">
                <p14:modId xmlns:p14="http://schemas.microsoft.com/office/powerpoint/2010/main" val="2502343566"/>
              </p:ext>
            </p:extLst>
          </p:nvPr>
        </p:nvGraphicFramePr>
        <p:xfrm>
          <a:off x="4259484" y="3138663"/>
          <a:ext cx="1219200" cy="952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437386668"/>
                    </a:ext>
                  </a:extLst>
                </a:gridCol>
                <a:gridCol w="609600">
                  <a:extLst>
                    <a:ext uri="{9D8B030D-6E8A-4147-A177-3AD203B41FA5}">
                      <a16:colId xmlns:a16="http://schemas.microsoft.com/office/drawing/2014/main" val="3080638796"/>
                    </a:ext>
                  </a:extLst>
                </a:gridCol>
              </a:tblGrid>
              <a:tr h="190500">
                <a:tc>
                  <a:txBody>
                    <a:bodyPr/>
                    <a:lstStyle/>
                    <a:p>
                      <a:pPr algn="l" fontAlgn="b"/>
                      <a:r>
                        <a:rPr lang="en-US" sz="1100" u="none" strike="noStrike">
                          <a:effectLst/>
                        </a:rPr>
                        <a:t>State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Index</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22641594"/>
                  </a:ext>
                </a:extLst>
              </a:tr>
              <a:tr h="190500">
                <a:tc>
                  <a:txBody>
                    <a:bodyPr/>
                    <a:lstStyle/>
                    <a:p>
                      <a:pPr algn="l" fontAlgn="b"/>
                      <a:r>
                        <a:rPr lang="en-US" sz="1100" u="none" strike="noStrike">
                          <a:effectLst/>
                        </a:rPr>
                        <a:t>Missouri</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12056839"/>
                  </a:ext>
                </a:extLst>
              </a:tr>
              <a:tr h="190500">
                <a:tc>
                  <a:txBody>
                    <a:bodyPr/>
                    <a:lstStyle/>
                    <a:p>
                      <a:pPr algn="l" fontAlgn="b"/>
                      <a:r>
                        <a:rPr lang="en-US" sz="1100" u="none" strike="noStrike" dirty="0">
                          <a:effectLst/>
                        </a:rPr>
                        <a:t>Arkansas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34952327"/>
                  </a:ext>
                </a:extLst>
              </a:tr>
              <a:tr h="190500">
                <a:tc>
                  <a:txBody>
                    <a:bodyPr/>
                    <a:lstStyle/>
                    <a:p>
                      <a:pPr algn="l" fontAlgn="b"/>
                      <a:r>
                        <a:rPr lang="en-US" sz="1100" u="none" strike="noStrike">
                          <a:effectLst/>
                        </a:rPr>
                        <a:t>Kansas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3150586"/>
                  </a:ext>
                </a:extLst>
              </a:tr>
              <a:tr h="190500">
                <a:tc>
                  <a:txBody>
                    <a:bodyPr/>
                    <a:lstStyle/>
                    <a:p>
                      <a:pPr algn="l" fontAlgn="b"/>
                      <a:r>
                        <a:rPr lang="en-US" sz="1100" u="none" strike="noStrike">
                          <a:effectLst/>
                        </a:rPr>
                        <a:t>Illinois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0532230"/>
                  </a:ext>
                </a:extLst>
              </a:tr>
            </a:tbl>
          </a:graphicData>
        </a:graphic>
      </p:graphicFrame>
      <p:sp>
        <p:nvSpPr>
          <p:cNvPr id="8" name="TextBox 7">
            <a:extLst>
              <a:ext uri="{FF2B5EF4-FFF2-40B4-BE49-F238E27FC236}">
                <a16:creationId xmlns:a16="http://schemas.microsoft.com/office/drawing/2014/main" id="{0456B4C3-9E3D-08F3-A6E4-42E58DD1185B}"/>
              </a:ext>
            </a:extLst>
          </p:cNvPr>
          <p:cNvSpPr txBox="1"/>
          <p:nvPr/>
        </p:nvSpPr>
        <p:spPr>
          <a:xfrm>
            <a:off x="5757460" y="3417105"/>
            <a:ext cx="2289216" cy="369332"/>
          </a:xfrm>
          <a:prstGeom prst="rect">
            <a:avLst/>
          </a:prstGeom>
          <a:noFill/>
        </p:spPr>
        <p:txBody>
          <a:bodyPr wrap="none" rtlCol="0">
            <a:spAutoFit/>
          </a:bodyPr>
          <a:lstStyle/>
          <a:p>
            <a:r>
              <a:rPr lang="en-US" dirty="0"/>
              <a:t>Reference Dictionary</a:t>
            </a:r>
          </a:p>
        </p:txBody>
      </p:sp>
      <p:graphicFrame>
        <p:nvGraphicFramePr>
          <p:cNvPr id="10" name="Table 9">
            <a:extLst>
              <a:ext uri="{FF2B5EF4-FFF2-40B4-BE49-F238E27FC236}">
                <a16:creationId xmlns:a16="http://schemas.microsoft.com/office/drawing/2014/main" id="{9FBF423D-6381-CD80-F104-22E149332684}"/>
              </a:ext>
            </a:extLst>
          </p:cNvPr>
          <p:cNvGraphicFramePr>
            <a:graphicFrameLocks noGrp="1"/>
          </p:cNvGraphicFramePr>
          <p:nvPr>
            <p:extLst>
              <p:ext uri="{D42A27DB-BD31-4B8C-83A1-F6EECF244321}">
                <p14:modId xmlns:p14="http://schemas.microsoft.com/office/powerpoint/2010/main" val="1648109825"/>
              </p:ext>
            </p:extLst>
          </p:nvPr>
        </p:nvGraphicFramePr>
        <p:xfrm>
          <a:off x="8325452" y="2751829"/>
          <a:ext cx="609600" cy="2095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15927028"/>
                    </a:ext>
                  </a:extLst>
                </a:gridCol>
              </a:tblGrid>
              <a:tr h="190500">
                <a:tc>
                  <a:txBody>
                    <a:bodyPr/>
                    <a:lstStyle/>
                    <a:p>
                      <a:pPr algn="l" fontAlgn="b"/>
                      <a:r>
                        <a:rPr lang="en-US" sz="1100" u="none" strike="noStrike">
                          <a:effectLst/>
                        </a:rPr>
                        <a:t>State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0416493"/>
                  </a:ext>
                </a:extLst>
              </a:tr>
              <a:tr h="190500">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56557623"/>
                  </a:ext>
                </a:extLst>
              </a:tr>
              <a:tr h="19050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53970914"/>
                  </a:ext>
                </a:extLst>
              </a:tr>
              <a:tr h="19050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1540098"/>
                  </a:ext>
                </a:extLst>
              </a:tr>
              <a:tr h="19050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33232523"/>
                  </a:ext>
                </a:extLst>
              </a:tr>
              <a:tr h="19050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0156477"/>
                  </a:ext>
                </a:extLst>
              </a:tr>
              <a:tr h="19050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3045965"/>
                  </a:ext>
                </a:extLst>
              </a:tr>
              <a:tr h="19050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5084985"/>
                  </a:ext>
                </a:extLst>
              </a:tr>
              <a:tr h="19050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30364219"/>
                  </a:ext>
                </a:extLst>
              </a:tr>
              <a:tr h="190500">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04417808"/>
                  </a:ext>
                </a:extLst>
              </a:tr>
              <a:tr h="190500">
                <a:tc>
                  <a:txBody>
                    <a:bodyPr/>
                    <a:lstStyle/>
                    <a:p>
                      <a:pPr algn="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787389"/>
                  </a:ext>
                </a:extLst>
              </a:tr>
            </a:tbl>
          </a:graphicData>
        </a:graphic>
      </p:graphicFrame>
    </p:spTree>
    <p:extLst>
      <p:ext uri="{BB962C8B-B14F-4D97-AF65-F5344CB8AC3E}">
        <p14:creationId xmlns:p14="http://schemas.microsoft.com/office/powerpoint/2010/main" val="420170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E94AD-C57A-9148-E08A-4AC76522E84A}"/>
              </a:ext>
            </a:extLst>
          </p:cNvPr>
          <p:cNvSpPr>
            <a:spLocks noGrp="1"/>
          </p:cNvSpPr>
          <p:nvPr>
            <p:ph type="title"/>
          </p:nvPr>
        </p:nvSpPr>
        <p:spPr/>
        <p:txBody>
          <a:bodyPr/>
          <a:lstStyle/>
          <a:p>
            <a:r>
              <a:rPr lang="en-US" dirty="0"/>
              <a:t>Encoding Example 2: + Run Length</a:t>
            </a:r>
          </a:p>
        </p:txBody>
      </p:sp>
      <p:sp>
        <p:nvSpPr>
          <p:cNvPr id="5" name="Footer Placeholder 4">
            <a:extLst>
              <a:ext uri="{FF2B5EF4-FFF2-40B4-BE49-F238E27FC236}">
                <a16:creationId xmlns:a16="http://schemas.microsoft.com/office/drawing/2014/main" id="{8B4C9E39-3FDA-9AE8-FBF6-EBB33E5C48A7}"/>
              </a:ext>
            </a:extLst>
          </p:cNvPr>
          <p:cNvSpPr>
            <a:spLocks noGrp="1"/>
          </p:cNvSpPr>
          <p:nvPr>
            <p:ph type="ftr" sz="quarter" idx="11"/>
          </p:nvPr>
        </p:nvSpPr>
        <p:spPr/>
        <p:txBody>
          <a:bodyPr/>
          <a:lstStyle/>
          <a:p>
            <a:r>
              <a:rPr lang="en-AU"/>
              <a:t>© 2021 Microsoft. All rights reserved. </a:t>
            </a:r>
            <a:endParaRPr lang="en-AU" dirty="0"/>
          </a:p>
        </p:txBody>
      </p:sp>
      <p:graphicFrame>
        <p:nvGraphicFramePr>
          <p:cNvPr id="4" name="Table 3">
            <a:extLst>
              <a:ext uri="{FF2B5EF4-FFF2-40B4-BE49-F238E27FC236}">
                <a16:creationId xmlns:a16="http://schemas.microsoft.com/office/drawing/2014/main" id="{2294F26B-076A-0138-218C-3B43354DDCEF}"/>
              </a:ext>
            </a:extLst>
          </p:cNvPr>
          <p:cNvGraphicFramePr>
            <a:graphicFrameLocks noGrp="1"/>
          </p:cNvGraphicFramePr>
          <p:nvPr>
            <p:extLst>
              <p:ext uri="{D42A27DB-BD31-4B8C-83A1-F6EECF244321}">
                <p14:modId xmlns:p14="http://schemas.microsoft.com/office/powerpoint/2010/main" val="2069296019"/>
              </p:ext>
            </p:extLst>
          </p:nvPr>
        </p:nvGraphicFramePr>
        <p:xfrm>
          <a:off x="902826" y="2464605"/>
          <a:ext cx="1219200" cy="952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437386668"/>
                    </a:ext>
                  </a:extLst>
                </a:gridCol>
                <a:gridCol w="609600">
                  <a:extLst>
                    <a:ext uri="{9D8B030D-6E8A-4147-A177-3AD203B41FA5}">
                      <a16:colId xmlns:a16="http://schemas.microsoft.com/office/drawing/2014/main" val="3080638796"/>
                    </a:ext>
                  </a:extLst>
                </a:gridCol>
              </a:tblGrid>
              <a:tr h="190500">
                <a:tc>
                  <a:txBody>
                    <a:bodyPr/>
                    <a:lstStyle/>
                    <a:p>
                      <a:pPr algn="l" fontAlgn="b"/>
                      <a:r>
                        <a:rPr lang="en-US" sz="1100" u="none" strike="noStrike">
                          <a:effectLst/>
                        </a:rPr>
                        <a:t>State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Index</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22641594"/>
                  </a:ext>
                </a:extLst>
              </a:tr>
              <a:tr h="190500">
                <a:tc>
                  <a:txBody>
                    <a:bodyPr/>
                    <a:lstStyle/>
                    <a:p>
                      <a:pPr algn="l" fontAlgn="b"/>
                      <a:r>
                        <a:rPr lang="en-US" sz="1100" u="none" strike="noStrike">
                          <a:effectLst/>
                        </a:rPr>
                        <a:t>Missouri</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12056839"/>
                  </a:ext>
                </a:extLst>
              </a:tr>
              <a:tr h="190500">
                <a:tc>
                  <a:txBody>
                    <a:bodyPr/>
                    <a:lstStyle/>
                    <a:p>
                      <a:pPr algn="l" fontAlgn="b"/>
                      <a:r>
                        <a:rPr lang="en-US" sz="1100" u="none" strike="noStrike">
                          <a:effectLst/>
                        </a:rPr>
                        <a:t>Arkansas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34952327"/>
                  </a:ext>
                </a:extLst>
              </a:tr>
              <a:tr h="190500">
                <a:tc>
                  <a:txBody>
                    <a:bodyPr/>
                    <a:lstStyle/>
                    <a:p>
                      <a:pPr algn="l" fontAlgn="b"/>
                      <a:r>
                        <a:rPr lang="en-US" sz="1100" u="none" strike="noStrike">
                          <a:effectLst/>
                        </a:rPr>
                        <a:t>Kansas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3150586"/>
                  </a:ext>
                </a:extLst>
              </a:tr>
              <a:tr h="190500">
                <a:tc>
                  <a:txBody>
                    <a:bodyPr/>
                    <a:lstStyle/>
                    <a:p>
                      <a:pPr algn="l" fontAlgn="b"/>
                      <a:r>
                        <a:rPr lang="en-US" sz="1100" u="none" strike="noStrike">
                          <a:effectLst/>
                        </a:rPr>
                        <a:t>Illinois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0532230"/>
                  </a:ext>
                </a:extLst>
              </a:tr>
            </a:tbl>
          </a:graphicData>
        </a:graphic>
      </p:graphicFrame>
      <p:sp>
        <p:nvSpPr>
          <p:cNvPr id="8" name="TextBox 7">
            <a:extLst>
              <a:ext uri="{FF2B5EF4-FFF2-40B4-BE49-F238E27FC236}">
                <a16:creationId xmlns:a16="http://schemas.microsoft.com/office/drawing/2014/main" id="{0456B4C3-9E3D-08F3-A6E4-42E58DD1185B}"/>
              </a:ext>
            </a:extLst>
          </p:cNvPr>
          <p:cNvSpPr txBox="1"/>
          <p:nvPr/>
        </p:nvSpPr>
        <p:spPr>
          <a:xfrm>
            <a:off x="3378600" y="3244334"/>
            <a:ext cx="3339119" cy="369332"/>
          </a:xfrm>
          <a:prstGeom prst="rect">
            <a:avLst/>
          </a:prstGeom>
          <a:noFill/>
        </p:spPr>
        <p:txBody>
          <a:bodyPr wrap="none" rtlCol="0">
            <a:spAutoFit/>
          </a:bodyPr>
          <a:lstStyle/>
          <a:p>
            <a:r>
              <a:rPr lang="en-US" dirty="0"/>
              <a:t>Determine ordered Run Length</a:t>
            </a:r>
          </a:p>
        </p:txBody>
      </p:sp>
      <p:graphicFrame>
        <p:nvGraphicFramePr>
          <p:cNvPr id="10" name="Table 9">
            <a:extLst>
              <a:ext uri="{FF2B5EF4-FFF2-40B4-BE49-F238E27FC236}">
                <a16:creationId xmlns:a16="http://schemas.microsoft.com/office/drawing/2014/main" id="{9FBF423D-6381-CD80-F104-22E149332684}"/>
              </a:ext>
            </a:extLst>
          </p:cNvPr>
          <p:cNvGraphicFramePr>
            <a:graphicFrameLocks noGrp="1"/>
          </p:cNvGraphicFramePr>
          <p:nvPr>
            <p:extLst>
              <p:ext uri="{D42A27DB-BD31-4B8C-83A1-F6EECF244321}">
                <p14:modId xmlns:p14="http://schemas.microsoft.com/office/powerpoint/2010/main" val="809853485"/>
              </p:ext>
            </p:extLst>
          </p:nvPr>
        </p:nvGraphicFramePr>
        <p:xfrm>
          <a:off x="2445513" y="2464605"/>
          <a:ext cx="609600" cy="2095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15927028"/>
                    </a:ext>
                  </a:extLst>
                </a:gridCol>
              </a:tblGrid>
              <a:tr h="190500">
                <a:tc>
                  <a:txBody>
                    <a:bodyPr/>
                    <a:lstStyle/>
                    <a:p>
                      <a:pPr algn="l" fontAlgn="b"/>
                      <a:r>
                        <a:rPr lang="en-US" sz="1100" u="none" strike="noStrike">
                          <a:effectLst/>
                        </a:rPr>
                        <a:t>State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0416493"/>
                  </a:ext>
                </a:extLst>
              </a:tr>
              <a:tr h="190500">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56557623"/>
                  </a:ext>
                </a:extLst>
              </a:tr>
              <a:tr h="19050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53970914"/>
                  </a:ext>
                </a:extLst>
              </a:tr>
              <a:tr h="19050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1540098"/>
                  </a:ext>
                </a:extLst>
              </a:tr>
              <a:tr h="190500">
                <a:tc>
                  <a:txBody>
                    <a:bodyPr/>
                    <a:lstStyle/>
                    <a:p>
                      <a:pPr algn="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33232523"/>
                  </a:ext>
                </a:extLst>
              </a:tr>
              <a:tr h="19050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0156477"/>
                  </a:ext>
                </a:extLst>
              </a:tr>
              <a:tr h="19050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3045965"/>
                  </a:ext>
                </a:extLst>
              </a:tr>
              <a:tr h="19050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5084985"/>
                  </a:ext>
                </a:extLst>
              </a:tr>
              <a:tr h="19050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30364219"/>
                  </a:ext>
                </a:extLst>
              </a:tr>
              <a:tr h="190500">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04417808"/>
                  </a:ext>
                </a:extLst>
              </a:tr>
              <a:tr h="190500">
                <a:tc>
                  <a:txBody>
                    <a:bodyPr/>
                    <a:lstStyle/>
                    <a:p>
                      <a:pPr algn="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787389"/>
                  </a:ext>
                </a:extLst>
              </a:tr>
            </a:tbl>
          </a:graphicData>
        </a:graphic>
      </p:graphicFrame>
      <p:graphicFrame>
        <p:nvGraphicFramePr>
          <p:cNvPr id="7" name="Table 6">
            <a:extLst>
              <a:ext uri="{FF2B5EF4-FFF2-40B4-BE49-F238E27FC236}">
                <a16:creationId xmlns:a16="http://schemas.microsoft.com/office/drawing/2014/main" id="{8FF19093-2A20-EB66-90FC-7B49DBF18CD4}"/>
              </a:ext>
            </a:extLst>
          </p:cNvPr>
          <p:cNvGraphicFramePr>
            <a:graphicFrameLocks noGrp="1"/>
          </p:cNvGraphicFramePr>
          <p:nvPr>
            <p:extLst>
              <p:ext uri="{D42A27DB-BD31-4B8C-83A1-F6EECF244321}">
                <p14:modId xmlns:p14="http://schemas.microsoft.com/office/powerpoint/2010/main" val="737031660"/>
              </p:ext>
            </p:extLst>
          </p:nvPr>
        </p:nvGraphicFramePr>
        <p:xfrm>
          <a:off x="6929377" y="2571750"/>
          <a:ext cx="1828800" cy="1714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515981031"/>
                    </a:ext>
                  </a:extLst>
                </a:gridCol>
                <a:gridCol w="609600">
                  <a:extLst>
                    <a:ext uri="{9D8B030D-6E8A-4147-A177-3AD203B41FA5}">
                      <a16:colId xmlns:a16="http://schemas.microsoft.com/office/drawing/2014/main" val="1076644287"/>
                    </a:ext>
                  </a:extLst>
                </a:gridCol>
                <a:gridCol w="609600">
                  <a:extLst>
                    <a:ext uri="{9D8B030D-6E8A-4147-A177-3AD203B41FA5}">
                      <a16:colId xmlns:a16="http://schemas.microsoft.com/office/drawing/2014/main" val="159664793"/>
                    </a:ext>
                  </a:extLst>
                </a:gridCol>
              </a:tblGrid>
              <a:tr h="190500">
                <a:tc>
                  <a:txBody>
                    <a:bodyPr/>
                    <a:lstStyle/>
                    <a:p>
                      <a:pPr algn="l" fontAlgn="b"/>
                      <a:r>
                        <a:rPr lang="en-US" sz="1100" u="none" strike="noStrike">
                          <a:effectLst/>
                        </a:rPr>
                        <a:t>Index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Start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Count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9717141"/>
                  </a:ext>
                </a:extLst>
              </a:tr>
              <a:tr h="190500">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54421999"/>
                  </a:ext>
                </a:extLst>
              </a:tr>
              <a:tr h="19050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8669000"/>
                  </a:ext>
                </a:extLst>
              </a:tr>
              <a:tr h="19050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2674952"/>
                  </a:ext>
                </a:extLst>
              </a:tr>
              <a:tr h="19050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46578457"/>
                  </a:ext>
                </a:extLst>
              </a:tr>
              <a:tr h="19050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24744534"/>
                  </a:ext>
                </a:extLst>
              </a:tr>
              <a:tr h="19050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82287307"/>
                  </a:ext>
                </a:extLst>
              </a:tr>
              <a:tr h="190500">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7877193"/>
                  </a:ext>
                </a:extLst>
              </a:tr>
              <a:tr h="19050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24957030"/>
                  </a:ext>
                </a:extLst>
              </a:tr>
            </a:tbl>
          </a:graphicData>
        </a:graphic>
      </p:graphicFrame>
    </p:spTree>
    <p:extLst>
      <p:ext uri="{BB962C8B-B14F-4D97-AF65-F5344CB8AC3E}">
        <p14:creationId xmlns:p14="http://schemas.microsoft.com/office/powerpoint/2010/main" val="3792708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E94AD-C57A-9148-E08A-4AC76522E84A}"/>
              </a:ext>
            </a:extLst>
          </p:cNvPr>
          <p:cNvSpPr>
            <a:spLocks noGrp="1"/>
          </p:cNvSpPr>
          <p:nvPr>
            <p:ph type="title"/>
          </p:nvPr>
        </p:nvSpPr>
        <p:spPr/>
        <p:txBody>
          <a:bodyPr/>
          <a:lstStyle/>
          <a:p>
            <a:r>
              <a:rPr lang="en-US" dirty="0"/>
              <a:t>Encoding Example 3: H + D + RL Comparison</a:t>
            </a:r>
          </a:p>
        </p:txBody>
      </p:sp>
      <p:sp>
        <p:nvSpPr>
          <p:cNvPr id="5" name="Footer Placeholder 4">
            <a:extLst>
              <a:ext uri="{FF2B5EF4-FFF2-40B4-BE49-F238E27FC236}">
                <a16:creationId xmlns:a16="http://schemas.microsoft.com/office/drawing/2014/main" id="{8B4C9E39-3FDA-9AE8-FBF6-EBB33E5C48A7}"/>
              </a:ext>
            </a:extLst>
          </p:cNvPr>
          <p:cNvSpPr>
            <a:spLocks noGrp="1"/>
          </p:cNvSpPr>
          <p:nvPr>
            <p:ph type="ftr" sz="quarter" idx="11"/>
          </p:nvPr>
        </p:nvSpPr>
        <p:spPr/>
        <p:txBody>
          <a:bodyPr/>
          <a:lstStyle/>
          <a:p>
            <a:r>
              <a:rPr lang="en-AU"/>
              <a:t>© 2021 Microsoft. All rights reserved. </a:t>
            </a:r>
            <a:endParaRPr lang="en-AU" dirty="0"/>
          </a:p>
        </p:txBody>
      </p:sp>
      <p:graphicFrame>
        <p:nvGraphicFramePr>
          <p:cNvPr id="3" name="Table 2">
            <a:extLst>
              <a:ext uri="{FF2B5EF4-FFF2-40B4-BE49-F238E27FC236}">
                <a16:creationId xmlns:a16="http://schemas.microsoft.com/office/drawing/2014/main" id="{63F2D875-6E27-0896-02A7-73ACCE5A0D8E}"/>
              </a:ext>
            </a:extLst>
          </p:cNvPr>
          <p:cNvGraphicFramePr>
            <a:graphicFrameLocks noGrp="1"/>
          </p:cNvGraphicFramePr>
          <p:nvPr>
            <p:extLst>
              <p:ext uri="{D42A27DB-BD31-4B8C-83A1-F6EECF244321}">
                <p14:modId xmlns:p14="http://schemas.microsoft.com/office/powerpoint/2010/main" val="224571496"/>
              </p:ext>
            </p:extLst>
          </p:nvPr>
        </p:nvGraphicFramePr>
        <p:xfrm>
          <a:off x="882571" y="3048000"/>
          <a:ext cx="609600" cy="2095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107701138"/>
                    </a:ext>
                  </a:extLst>
                </a:gridCol>
              </a:tblGrid>
              <a:tr h="190500">
                <a:tc>
                  <a:txBody>
                    <a:bodyPr/>
                    <a:lstStyle/>
                    <a:p>
                      <a:pPr algn="l" fontAlgn="b"/>
                      <a:r>
                        <a:rPr lang="en-US" sz="1100" u="none" strike="noStrike">
                          <a:effectLst/>
                        </a:rPr>
                        <a:t>Store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8578420"/>
                  </a:ext>
                </a:extLst>
              </a:tr>
              <a:tr h="190500">
                <a:tc>
                  <a:txBody>
                    <a:bodyPr/>
                    <a:lstStyle/>
                    <a:p>
                      <a:pPr algn="l" fontAlgn="b"/>
                      <a:r>
                        <a:rPr lang="en-US" sz="1100" u="none" strike="noStrike" dirty="0">
                          <a:effectLst/>
                        </a:rPr>
                        <a:t>StuffMart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0363622"/>
                  </a:ext>
                </a:extLst>
              </a:tr>
              <a:tr h="190500">
                <a:tc>
                  <a:txBody>
                    <a:bodyPr/>
                    <a:lstStyle/>
                    <a:p>
                      <a:pPr algn="l" fontAlgn="b"/>
                      <a:r>
                        <a:rPr lang="en-US" sz="1100" u="none" strike="noStrike" dirty="0">
                          <a:effectLst/>
                        </a:rPr>
                        <a:t>StuffMart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2007284"/>
                  </a:ext>
                </a:extLst>
              </a:tr>
              <a:tr h="190500">
                <a:tc>
                  <a:txBody>
                    <a:bodyPr/>
                    <a:lstStyle/>
                    <a:p>
                      <a:pPr algn="l" fontAlgn="b"/>
                      <a:r>
                        <a:rPr lang="en-US" sz="1100" u="none" strike="noStrike" dirty="0">
                          <a:effectLst/>
                        </a:rPr>
                        <a:t>StuffMart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81027619"/>
                  </a:ext>
                </a:extLst>
              </a:tr>
              <a:tr h="190500">
                <a:tc>
                  <a:txBody>
                    <a:bodyPr/>
                    <a:lstStyle/>
                    <a:p>
                      <a:pPr algn="l" fontAlgn="b"/>
                      <a:r>
                        <a:rPr lang="en-US" sz="1100" u="none" strike="noStrike" dirty="0">
                          <a:effectLst/>
                        </a:rPr>
                        <a:t>StuffMart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2782765"/>
                  </a:ext>
                </a:extLst>
              </a:tr>
              <a:tr h="190500">
                <a:tc>
                  <a:txBody>
                    <a:bodyPr/>
                    <a:lstStyle/>
                    <a:p>
                      <a:pPr algn="l" fontAlgn="b"/>
                      <a:r>
                        <a:rPr lang="en-US" sz="1100" u="none" strike="noStrike" dirty="0">
                          <a:effectLst/>
                        </a:rPr>
                        <a:t>StuffMart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65021443"/>
                  </a:ext>
                </a:extLst>
              </a:tr>
              <a:tr h="190500">
                <a:tc>
                  <a:txBody>
                    <a:bodyPr/>
                    <a:lstStyle/>
                    <a:p>
                      <a:pPr algn="l" fontAlgn="b"/>
                      <a:r>
                        <a:rPr lang="en-US" sz="1100" u="none" strike="noStrike" dirty="0">
                          <a:effectLst/>
                        </a:rPr>
                        <a:t>StuffMart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23704015"/>
                  </a:ext>
                </a:extLst>
              </a:tr>
              <a:tr h="190500">
                <a:tc>
                  <a:txBody>
                    <a:bodyPr/>
                    <a:lstStyle/>
                    <a:p>
                      <a:pPr algn="l" fontAlgn="b"/>
                      <a:r>
                        <a:rPr lang="en-US" sz="1100" u="none" strike="noStrike" dirty="0">
                          <a:effectLst/>
                        </a:rPr>
                        <a:t>StuffMart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3529874"/>
                  </a:ext>
                </a:extLst>
              </a:tr>
              <a:tr h="190500">
                <a:tc>
                  <a:txBody>
                    <a:bodyPr/>
                    <a:lstStyle/>
                    <a:p>
                      <a:pPr algn="l" fontAlgn="b"/>
                      <a:r>
                        <a:rPr lang="en-US" sz="1100" u="none" strike="noStrike" dirty="0">
                          <a:effectLst/>
                        </a:rPr>
                        <a:t>StuffMart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80804904"/>
                  </a:ext>
                </a:extLst>
              </a:tr>
              <a:tr h="190500">
                <a:tc>
                  <a:txBody>
                    <a:bodyPr/>
                    <a:lstStyle/>
                    <a:p>
                      <a:pPr algn="l" fontAlgn="b"/>
                      <a:r>
                        <a:rPr lang="en-US" sz="1100" u="none" strike="noStrike" dirty="0">
                          <a:effectLst/>
                        </a:rPr>
                        <a:t>StuffMart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52794485"/>
                  </a:ext>
                </a:extLst>
              </a:tr>
              <a:tr h="190500">
                <a:tc>
                  <a:txBody>
                    <a:bodyPr/>
                    <a:lstStyle/>
                    <a:p>
                      <a:pPr algn="l" fontAlgn="b"/>
                      <a:r>
                        <a:rPr lang="en-US" sz="1100" u="none" strike="noStrike" dirty="0">
                          <a:effectLst/>
                        </a:rPr>
                        <a:t>StuffMart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56381872"/>
                  </a:ext>
                </a:extLst>
              </a:tr>
            </a:tbl>
          </a:graphicData>
        </a:graphic>
      </p:graphicFrame>
      <p:graphicFrame>
        <p:nvGraphicFramePr>
          <p:cNvPr id="6" name="Table 5">
            <a:extLst>
              <a:ext uri="{FF2B5EF4-FFF2-40B4-BE49-F238E27FC236}">
                <a16:creationId xmlns:a16="http://schemas.microsoft.com/office/drawing/2014/main" id="{D0AA9B97-F3C9-5693-AB9F-02A455C3A9C6}"/>
              </a:ext>
            </a:extLst>
          </p:cNvPr>
          <p:cNvGraphicFramePr>
            <a:graphicFrameLocks noGrp="1"/>
          </p:cNvGraphicFramePr>
          <p:nvPr>
            <p:extLst>
              <p:ext uri="{D42A27DB-BD31-4B8C-83A1-F6EECF244321}">
                <p14:modId xmlns:p14="http://schemas.microsoft.com/office/powerpoint/2010/main" val="1290068516"/>
              </p:ext>
            </p:extLst>
          </p:nvPr>
        </p:nvGraphicFramePr>
        <p:xfrm>
          <a:off x="1705338" y="3048000"/>
          <a:ext cx="1219200" cy="3810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623309926"/>
                    </a:ext>
                  </a:extLst>
                </a:gridCol>
                <a:gridCol w="609600">
                  <a:extLst>
                    <a:ext uri="{9D8B030D-6E8A-4147-A177-3AD203B41FA5}">
                      <a16:colId xmlns:a16="http://schemas.microsoft.com/office/drawing/2014/main" val="2576704525"/>
                    </a:ext>
                  </a:extLst>
                </a:gridCol>
              </a:tblGrid>
              <a:tr h="190500">
                <a:tc>
                  <a:txBody>
                    <a:bodyPr/>
                    <a:lstStyle/>
                    <a:p>
                      <a:pPr algn="l" fontAlgn="b"/>
                      <a:r>
                        <a:rPr lang="en-US" sz="1100" u="none" strike="noStrike" dirty="0">
                          <a:effectLst/>
                        </a:rPr>
                        <a:t>Store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Index</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76278275"/>
                  </a:ext>
                </a:extLst>
              </a:tr>
              <a:tr h="190500">
                <a:tc>
                  <a:txBody>
                    <a:bodyPr/>
                    <a:lstStyle/>
                    <a:p>
                      <a:pPr algn="l" fontAlgn="b"/>
                      <a:r>
                        <a:rPr lang="en-US" sz="1100" u="none" strike="noStrike" dirty="0">
                          <a:effectLst/>
                        </a:rPr>
                        <a:t>StuffMart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7690826"/>
                  </a:ext>
                </a:extLst>
              </a:tr>
            </a:tbl>
          </a:graphicData>
        </a:graphic>
      </p:graphicFrame>
      <p:graphicFrame>
        <p:nvGraphicFramePr>
          <p:cNvPr id="9" name="Table 8">
            <a:extLst>
              <a:ext uri="{FF2B5EF4-FFF2-40B4-BE49-F238E27FC236}">
                <a16:creationId xmlns:a16="http://schemas.microsoft.com/office/drawing/2014/main" id="{D92DD88F-0373-4871-214D-F1B6A64BA2A5}"/>
              </a:ext>
            </a:extLst>
          </p:cNvPr>
          <p:cNvGraphicFramePr>
            <a:graphicFrameLocks noGrp="1"/>
          </p:cNvGraphicFramePr>
          <p:nvPr>
            <p:extLst>
              <p:ext uri="{D42A27DB-BD31-4B8C-83A1-F6EECF244321}">
                <p14:modId xmlns:p14="http://schemas.microsoft.com/office/powerpoint/2010/main" val="3802571198"/>
              </p:ext>
            </p:extLst>
          </p:nvPr>
        </p:nvGraphicFramePr>
        <p:xfrm>
          <a:off x="1705338" y="3583859"/>
          <a:ext cx="1828800" cy="3810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416891905"/>
                    </a:ext>
                  </a:extLst>
                </a:gridCol>
                <a:gridCol w="609600">
                  <a:extLst>
                    <a:ext uri="{9D8B030D-6E8A-4147-A177-3AD203B41FA5}">
                      <a16:colId xmlns:a16="http://schemas.microsoft.com/office/drawing/2014/main" val="84418994"/>
                    </a:ext>
                  </a:extLst>
                </a:gridCol>
                <a:gridCol w="609600">
                  <a:extLst>
                    <a:ext uri="{9D8B030D-6E8A-4147-A177-3AD203B41FA5}">
                      <a16:colId xmlns:a16="http://schemas.microsoft.com/office/drawing/2014/main" val="1108361610"/>
                    </a:ext>
                  </a:extLst>
                </a:gridCol>
              </a:tblGrid>
              <a:tr h="190500">
                <a:tc>
                  <a:txBody>
                    <a:bodyPr/>
                    <a:lstStyle/>
                    <a:p>
                      <a:pPr algn="l" fontAlgn="b"/>
                      <a:r>
                        <a:rPr lang="en-US" sz="1100" u="none" strike="noStrike">
                          <a:effectLst/>
                        </a:rPr>
                        <a:t>Index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Start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Count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48984775"/>
                  </a:ext>
                </a:extLst>
              </a:tr>
              <a:tr h="190500">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99896380"/>
                  </a:ext>
                </a:extLst>
              </a:tr>
            </a:tbl>
          </a:graphicData>
        </a:graphic>
      </p:graphicFrame>
      <p:graphicFrame>
        <p:nvGraphicFramePr>
          <p:cNvPr id="12" name="Table 11">
            <a:extLst>
              <a:ext uri="{FF2B5EF4-FFF2-40B4-BE49-F238E27FC236}">
                <a16:creationId xmlns:a16="http://schemas.microsoft.com/office/drawing/2014/main" id="{F7FA02F3-B849-56F2-2AA1-4594A8A59809}"/>
              </a:ext>
            </a:extLst>
          </p:cNvPr>
          <p:cNvGraphicFramePr>
            <a:graphicFrameLocks noGrp="1"/>
          </p:cNvGraphicFramePr>
          <p:nvPr>
            <p:extLst>
              <p:ext uri="{D42A27DB-BD31-4B8C-83A1-F6EECF244321}">
                <p14:modId xmlns:p14="http://schemas.microsoft.com/office/powerpoint/2010/main" val="1369162073"/>
              </p:ext>
            </p:extLst>
          </p:nvPr>
        </p:nvGraphicFramePr>
        <p:xfrm>
          <a:off x="6778906" y="3240109"/>
          <a:ext cx="609600" cy="2095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102559237"/>
                    </a:ext>
                  </a:extLst>
                </a:gridCol>
              </a:tblGrid>
              <a:tr h="190500">
                <a:tc>
                  <a:txBody>
                    <a:bodyPr/>
                    <a:lstStyle/>
                    <a:p>
                      <a:pPr algn="l" fontAlgn="b"/>
                      <a:r>
                        <a:rPr lang="en-US" sz="1100" u="none" strike="noStrike">
                          <a:effectLst/>
                        </a:rPr>
                        <a:t>SaleID</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80774274"/>
                  </a:ext>
                </a:extLst>
              </a:tr>
              <a:tr h="19050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5233001"/>
                  </a:ext>
                </a:extLst>
              </a:tr>
              <a:tr h="19050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56011108"/>
                  </a:ext>
                </a:extLst>
              </a:tr>
              <a:tr h="19050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69930227"/>
                  </a:ext>
                </a:extLst>
              </a:tr>
              <a:tr h="190500">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99029922"/>
                  </a:ext>
                </a:extLst>
              </a:tr>
              <a:tr h="190500">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91450500"/>
                  </a:ext>
                </a:extLst>
              </a:tr>
              <a:tr h="190500">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52603360"/>
                  </a:ext>
                </a:extLst>
              </a:tr>
              <a:tr h="190500">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59046561"/>
                  </a:ext>
                </a:extLst>
              </a:tr>
              <a:tr h="190500">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28224354"/>
                  </a:ext>
                </a:extLst>
              </a:tr>
              <a:tr h="190500">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80527789"/>
                  </a:ext>
                </a:extLst>
              </a:tr>
              <a:tr h="190500">
                <a:tc>
                  <a:txBody>
                    <a:bodyPr/>
                    <a:lstStyle/>
                    <a:p>
                      <a:pPr algn="r" fontAlgn="b"/>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64859420"/>
                  </a:ext>
                </a:extLst>
              </a:tr>
            </a:tbl>
          </a:graphicData>
        </a:graphic>
      </p:graphicFrame>
      <p:graphicFrame>
        <p:nvGraphicFramePr>
          <p:cNvPr id="13" name="Table 12">
            <a:extLst>
              <a:ext uri="{FF2B5EF4-FFF2-40B4-BE49-F238E27FC236}">
                <a16:creationId xmlns:a16="http://schemas.microsoft.com/office/drawing/2014/main" id="{86220897-FE93-610B-D8B7-FD1F820D3F35}"/>
              </a:ext>
            </a:extLst>
          </p:cNvPr>
          <p:cNvGraphicFramePr>
            <a:graphicFrameLocks noGrp="1"/>
          </p:cNvGraphicFramePr>
          <p:nvPr>
            <p:extLst>
              <p:ext uri="{D42A27DB-BD31-4B8C-83A1-F6EECF244321}">
                <p14:modId xmlns:p14="http://schemas.microsoft.com/office/powerpoint/2010/main" val="2855924523"/>
              </p:ext>
            </p:extLst>
          </p:nvPr>
        </p:nvGraphicFramePr>
        <p:xfrm>
          <a:off x="7755037" y="3240109"/>
          <a:ext cx="1219200" cy="2095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547413870"/>
                    </a:ext>
                  </a:extLst>
                </a:gridCol>
                <a:gridCol w="609600">
                  <a:extLst>
                    <a:ext uri="{9D8B030D-6E8A-4147-A177-3AD203B41FA5}">
                      <a16:colId xmlns:a16="http://schemas.microsoft.com/office/drawing/2014/main" val="4127983478"/>
                    </a:ext>
                  </a:extLst>
                </a:gridCol>
              </a:tblGrid>
              <a:tr h="190500">
                <a:tc>
                  <a:txBody>
                    <a:bodyPr/>
                    <a:lstStyle/>
                    <a:p>
                      <a:pPr algn="l" fontAlgn="b"/>
                      <a:r>
                        <a:rPr lang="en-US" sz="1100" u="none" strike="noStrike">
                          <a:effectLst/>
                        </a:rPr>
                        <a:t>SaleID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Index</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46014262"/>
                  </a:ext>
                </a:extLst>
              </a:tr>
              <a:tr h="19050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88861587"/>
                  </a:ext>
                </a:extLst>
              </a:tr>
              <a:tr h="19050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0692265"/>
                  </a:ext>
                </a:extLst>
              </a:tr>
              <a:tr h="19050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93521747"/>
                  </a:ext>
                </a:extLst>
              </a:tr>
              <a:tr h="190500">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78089545"/>
                  </a:ext>
                </a:extLst>
              </a:tr>
              <a:tr h="190500">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76907221"/>
                  </a:ext>
                </a:extLst>
              </a:tr>
              <a:tr h="190500">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09453998"/>
                  </a:ext>
                </a:extLst>
              </a:tr>
              <a:tr h="190500">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37188910"/>
                  </a:ext>
                </a:extLst>
              </a:tr>
              <a:tr h="190500">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2117007"/>
                  </a:ext>
                </a:extLst>
              </a:tr>
              <a:tr h="190500">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38832384"/>
                  </a:ext>
                </a:extLst>
              </a:tr>
              <a:tr h="190500">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27154280"/>
                  </a:ext>
                </a:extLst>
              </a:tr>
            </a:tbl>
          </a:graphicData>
        </a:graphic>
      </p:graphicFrame>
      <p:graphicFrame>
        <p:nvGraphicFramePr>
          <p:cNvPr id="14" name="Table 13">
            <a:extLst>
              <a:ext uri="{FF2B5EF4-FFF2-40B4-BE49-F238E27FC236}">
                <a16:creationId xmlns:a16="http://schemas.microsoft.com/office/drawing/2014/main" id="{54F4792F-0CFD-272D-340E-045C7C2FB020}"/>
              </a:ext>
            </a:extLst>
          </p:cNvPr>
          <p:cNvGraphicFramePr>
            <a:graphicFrameLocks noGrp="1"/>
          </p:cNvGraphicFramePr>
          <p:nvPr>
            <p:extLst>
              <p:ext uri="{D42A27DB-BD31-4B8C-83A1-F6EECF244321}">
                <p14:modId xmlns:p14="http://schemas.microsoft.com/office/powerpoint/2010/main" val="1997317419"/>
              </p:ext>
            </p:extLst>
          </p:nvPr>
        </p:nvGraphicFramePr>
        <p:xfrm>
          <a:off x="9340768" y="3240109"/>
          <a:ext cx="1828800" cy="2095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795445474"/>
                    </a:ext>
                  </a:extLst>
                </a:gridCol>
                <a:gridCol w="609600">
                  <a:extLst>
                    <a:ext uri="{9D8B030D-6E8A-4147-A177-3AD203B41FA5}">
                      <a16:colId xmlns:a16="http://schemas.microsoft.com/office/drawing/2014/main" val="4155472793"/>
                    </a:ext>
                  </a:extLst>
                </a:gridCol>
                <a:gridCol w="609600">
                  <a:extLst>
                    <a:ext uri="{9D8B030D-6E8A-4147-A177-3AD203B41FA5}">
                      <a16:colId xmlns:a16="http://schemas.microsoft.com/office/drawing/2014/main" val="1573225135"/>
                    </a:ext>
                  </a:extLst>
                </a:gridCol>
              </a:tblGrid>
              <a:tr h="190500">
                <a:tc>
                  <a:txBody>
                    <a:bodyPr/>
                    <a:lstStyle/>
                    <a:p>
                      <a:pPr algn="l" fontAlgn="b"/>
                      <a:r>
                        <a:rPr lang="en-US" sz="1100" u="none" strike="noStrike">
                          <a:effectLst/>
                        </a:rPr>
                        <a:t>Index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Start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Count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40756321"/>
                  </a:ext>
                </a:extLst>
              </a:tr>
              <a:tr h="190500">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20854583"/>
                  </a:ext>
                </a:extLst>
              </a:tr>
              <a:tr h="19050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64717810"/>
                  </a:ext>
                </a:extLst>
              </a:tr>
              <a:tr h="19050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36236091"/>
                  </a:ext>
                </a:extLst>
              </a:tr>
              <a:tr h="19050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5355833"/>
                  </a:ext>
                </a:extLst>
              </a:tr>
              <a:tr h="190500">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5074526"/>
                  </a:ext>
                </a:extLst>
              </a:tr>
              <a:tr h="190500">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3969388"/>
                  </a:ext>
                </a:extLst>
              </a:tr>
              <a:tr h="190500">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3231584"/>
                  </a:ext>
                </a:extLst>
              </a:tr>
              <a:tr h="190500">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32673861"/>
                  </a:ext>
                </a:extLst>
              </a:tr>
              <a:tr h="190500">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62070376"/>
                  </a:ext>
                </a:extLst>
              </a:tr>
              <a:tr h="190500">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16417822"/>
                  </a:ext>
                </a:extLst>
              </a:tr>
            </a:tbl>
          </a:graphicData>
        </a:graphic>
      </p:graphicFrame>
      <p:sp>
        <p:nvSpPr>
          <p:cNvPr id="15" name="TextBox 14">
            <a:extLst>
              <a:ext uri="{FF2B5EF4-FFF2-40B4-BE49-F238E27FC236}">
                <a16:creationId xmlns:a16="http://schemas.microsoft.com/office/drawing/2014/main" id="{E9329670-74E0-37CA-C5F7-D8F91A3D9308}"/>
              </a:ext>
            </a:extLst>
          </p:cNvPr>
          <p:cNvSpPr txBox="1"/>
          <p:nvPr/>
        </p:nvSpPr>
        <p:spPr>
          <a:xfrm>
            <a:off x="1053296" y="2419109"/>
            <a:ext cx="994183" cy="369332"/>
          </a:xfrm>
          <a:prstGeom prst="rect">
            <a:avLst/>
          </a:prstGeom>
          <a:noFill/>
        </p:spPr>
        <p:txBody>
          <a:bodyPr wrap="none" rtlCol="0">
            <a:spAutoFit/>
          </a:bodyPr>
          <a:lstStyle/>
          <a:p>
            <a:r>
              <a:rPr lang="en-US" dirty="0"/>
              <a:t>Efficient</a:t>
            </a:r>
          </a:p>
        </p:txBody>
      </p:sp>
      <p:sp>
        <p:nvSpPr>
          <p:cNvPr id="16" name="TextBox 15">
            <a:extLst>
              <a:ext uri="{FF2B5EF4-FFF2-40B4-BE49-F238E27FC236}">
                <a16:creationId xmlns:a16="http://schemas.microsoft.com/office/drawing/2014/main" id="{7FFE5117-3E3E-A454-D3AF-F120C28540FF}"/>
              </a:ext>
            </a:extLst>
          </p:cNvPr>
          <p:cNvSpPr txBox="1"/>
          <p:nvPr/>
        </p:nvSpPr>
        <p:spPr>
          <a:xfrm>
            <a:off x="6778906" y="2419109"/>
            <a:ext cx="1188146" cy="369332"/>
          </a:xfrm>
          <a:prstGeom prst="rect">
            <a:avLst/>
          </a:prstGeom>
          <a:noFill/>
        </p:spPr>
        <p:txBody>
          <a:bodyPr wrap="none" rtlCol="0">
            <a:spAutoFit/>
          </a:bodyPr>
          <a:lstStyle/>
          <a:p>
            <a:r>
              <a:rPr lang="en-US" dirty="0"/>
              <a:t>Inefficient</a:t>
            </a:r>
          </a:p>
        </p:txBody>
      </p:sp>
    </p:spTree>
    <p:extLst>
      <p:ext uri="{BB962C8B-B14F-4D97-AF65-F5344CB8AC3E}">
        <p14:creationId xmlns:p14="http://schemas.microsoft.com/office/powerpoint/2010/main" val="146711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E94AD-C57A-9148-E08A-4AC76522E84A}"/>
              </a:ext>
            </a:extLst>
          </p:cNvPr>
          <p:cNvSpPr>
            <a:spLocks noGrp="1"/>
          </p:cNvSpPr>
          <p:nvPr>
            <p:ph type="title"/>
          </p:nvPr>
        </p:nvSpPr>
        <p:spPr/>
        <p:txBody>
          <a:bodyPr/>
          <a:lstStyle/>
          <a:p>
            <a:r>
              <a:rPr lang="en-US" dirty="0"/>
              <a:t>Encoding Example 4: Row Order Optimization</a:t>
            </a:r>
          </a:p>
        </p:txBody>
      </p:sp>
      <p:sp>
        <p:nvSpPr>
          <p:cNvPr id="5" name="Footer Placeholder 4">
            <a:extLst>
              <a:ext uri="{FF2B5EF4-FFF2-40B4-BE49-F238E27FC236}">
                <a16:creationId xmlns:a16="http://schemas.microsoft.com/office/drawing/2014/main" id="{8B4C9E39-3FDA-9AE8-FBF6-EBB33E5C48A7}"/>
              </a:ext>
            </a:extLst>
          </p:cNvPr>
          <p:cNvSpPr>
            <a:spLocks noGrp="1"/>
          </p:cNvSpPr>
          <p:nvPr>
            <p:ph type="ftr" sz="quarter" idx="11"/>
          </p:nvPr>
        </p:nvSpPr>
        <p:spPr/>
        <p:txBody>
          <a:bodyPr/>
          <a:lstStyle/>
          <a:p>
            <a:r>
              <a:rPr lang="en-AU"/>
              <a:t>© 2021 Microsoft. All rights reserved. </a:t>
            </a:r>
            <a:endParaRPr lang="en-AU" dirty="0"/>
          </a:p>
        </p:txBody>
      </p:sp>
      <p:graphicFrame>
        <p:nvGraphicFramePr>
          <p:cNvPr id="4" name="Table 3">
            <a:extLst>
              <a:ext uri="{FF2B5EF4-FFF2-40B4-BE49-F238E27FC236}">
                <a16:creationId xmlns:a16="http://schemas.microsoft.com/office/drawing/2014/main" id="{DE223029-FEC4-8D9E-5BA3-85EE03BBABD6}"/>
              </a:ext>
            </a:extLst>
          </p:cNvPr>
          <p:cNvGraphicFramePr>
            <a:graphicFrameLocks noGrp="1"/>
          </p:cNvGraphicFramePr>
          <p:nvPr>
            <p:extLst>
              <p:ext uri="{D42A27DB-BD31-4B8C-83A1-F6EECF244321}">
                <p14:modId xmlns:p14="http://schemas.microsoft.com/office/powerpoint/2010/main" val="3713589551"/>
              </p:ext>
            </p:extLst>
          </p:nvPr>
        </p:nvGraphicFramePr>
        <p:xfrm>
          <a:off x="245399" y="2181417"/>
          <a:ext cx="3261730" cy="2095500"/>
        </p:xfrm>
        <a:graphic>
          <a:graphicData uri="http://schemas.openxmlformats.org/drawingml/2006/table">
            <a:tbl>
              <a:tblPr>
                <a:tableStyleId>{5C22544A-7EE6-4342-B048-85BDC9FD1C3A}</a:tableStyleId>
              </a:tblPr>
              <a:tblGrid>
                <a:gridCol w="3261730">
                  <a:extLst>
                    <a:ext uri="{9D8B030D-6E8A-4147-A177-3AD203B41FA5}">
                      <a16:colId xmlns:a16="http://schemas.microsoft.com/office/drawing/2014/main" val="870437501"/>
                    </a:ext>
                  </a:extLst>
                </a:gridCol>
              </a:tblGrid>
              <a:tr h="190500">
                <a:tc>
                  <a:txBody>
                    <a:bodyPr/>
                    <a:lstStyle/>
                    <a:p>
                      <a:pPr algn="l" fontAlgn="b"/>
                      <a:r>
                        <a:rPr lang="en-US" sz="1100" u="none" strike="noStrike">
                          <a:effectLst/>
                        </a:rPr>
                        <a:t>ProductCategory</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1388951"/>
                  </a:ext>
                </a:extLst>
              </a:tr>
              <a:tr h="190500">
                <a:tc>
                  <a:txBody>
                    <a:bodyPr/>
                    <a:lstStyle/>
                    <a:p>
                      <a:pPr algn="l" fontAlgn="b"/>
                      <a:r>
                        <a:rPr lang="en-US" sz="1100" u="none" strike="noStrike" dirty="0">
                          <a:effectLst/>
                        </a:rPr>
                        <a:t>High Powered Gaming Personal Computer</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19896322"/>
                  </a:ext>
                </a:extLst>
              </a:tr>
              <a:tr h="190500">
                <a:tc>
                  <a:txBody>
                    <a:bodyPr/>
                    <a:lstStyle/>
                    <a:p>
                      <a:pPr algn="l" fontAlgn="b"/>
                      <a:r>
                        <a:rPr lang="en-US" sz="1100" u="none" strike="noStrike">
                          <a:effectLst/>
                        </a:rPr>
                        <a:t>Mid Powered Business Laptop</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99562981"/>
                  </a:ext>
                </a:extLst>
              </a:tr>
              <a:tr h="190500">
                <a:tc>
                  <a:txBody>
                    <a:bodyPr/>
                    <a:lstStyle/>
                    <a:p>
                      <a:pPr algn="l" fontAlgn="b"/>
                      <a:r>
                        <a:rPr lang="en-US" sz="1100" u="none" strike="noStrike">
                          <a:effectLst/>
                        </a:rPr>
                        <a:t>Mid Powered Business Laptop</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71898978"/>
                  </a:ext>
                </a:extLst>
              </a:tr>
              <a:tr h="190500">
                <a:tc>
                  <a:txBody>
                    <a:bodyPr/>
                    <a:lstStyle/>
                    <a:p>
                      <a:pPr algn="l" fontAlgn="b"/>
                      <a:r>
                        <a:rPr lang="en-US" sz="1100" u="none" strike="noStrike">
                          <a:effectLst/>
                        </a:rPr>
                        <a:t>Low Powered 2-in-1 Laptop</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17803289"/>
                  </a:ext>
                </a:extLst>
              </a:tr>
              <a:tr h="190500">
                <a:tc>
                  <a:txBody>
                    <a:bodyPr/>
                    <a:lstStyle/>
                    <a:p>
                      <a:pPr algn="l" fontAlgn="b"/>
                      <a:r>
                        <a:rPr lang="en-US" sz="1100" u="none" strike="noStrike">
                          <a:effectLst/>
                        </a:rPr>
                        <a:t>Tablet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92276149"/>
                  </a:ext>
                </a:extLst>
              </a:tr>
              <a:tr h="190500">
                <a:tc>
                  <a:txBody>
                    <a:bodyPr/>
                    <a:lstStyle/>
                    <a:p>
                      <a:pPr algn="l" fontAlgn="b"/>
                      <a:r>
                        <a:rPr lang="en-US" sz="1100" u="none" strike="noStrike" dirty="0">
                          <a:effectLst/>
                        </a:rPr>
                        <a:t>High Powered Gaming Personal Computer</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41251551"/>
                  </a:ext>
                </a:extLst>
              </a:tr>
              <a:tr h="190500">
                <a:tc>
                  <a:txBody>
                    <a:bodyPr/>
                    <a:lstStyle/>
                    <a:p>
                      <a:pPr algn="l" fontAlgn="b"/>
                      <a:r>
                        <a:rPr lang="en-US" sz="1100" u="none" strike="noStrike">
                          <a:effectLst/>
                        </a:rPr>
                        <a:t>Low Powered 2-in-1 Laptop</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9214510"/>
                  </a:ext>
                </a:extLst>
              </a:tr>
              <a:tr h="190500">
                <a:tc>
                  <a:txBody>
                    <a:bodyPr/>
                    <a:lstStyle/>
                    <a:p>
                      <a:pPr algn="l" fontAlgn="b"/>
                      <a:r>
                        <a:rPr lang="en-US" sz="1100" u="none" strike="noStrike">
                          <a:effectLst/>
                        </a:rPr>
                        <a:t>Tablet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91301302"/>
                  </a:ext>
                </a:extLst>
              </a:tr>
              <a:tr h="190500">
                <a:tc>
                  <a:txBody>
                    <a:bodyPr/>
                    <a:lstStyle/>
                    <a:p>
                      <a:pPr algn="l" fontAlgn="b"/>
                      <a:r>
                        <a:rPr lang="en-US" sz="1100" u="none" strike="noStrike">
                          <a:effectLst/>
                        </a:rPr>
                        <a:t>High Powered Gaming Personal Computer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62839173"/>
                  </a:ext>
                </a:extLst>
              </a:tr>
              <a:tr h="190500">
                <a:tc>
                  <a:txBody>
                    <a:bodyPr/>
                    <a:lstStyle/>
                    <a:p>
                      <a:pPr algn="l" fontAlgn="b"/>
                      <a:r>
                        <a:rPr lang="en-US" sz="1100" u="none" strike="noStrike" dirty="0">
                          <a:effectLst/>
                        </a:rPr>
                        <a:t>Mid Powered Business Laptop</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0635804"/>
                  </a:ext>
                </a:extLst>
              </a:tr>
            </a:tbl>
          </a:graphicData>
        </a:graphic>
      </p:graphicFrame>
      <p:graphicFrame>
        <p:nvGraphicFramePr>
          <p:cNvPr id="7" name="Table 6">
            <a:extLst>
              <a:ext uri="{FF2B5EF4-FFF2-40B4-BE49-F238E27FC236}">
                <a16:creationId xmlns:a16="http://schemas.microsoft.com/office/drawing/2014/main" id="{D22492A3-4F17-7ECA-18CC-87FBC884BA8E}"/>
              </a:ext>
            </a:extLst>
          </p:cNvPr>
          <p:cNvGraphicFramePr>
            <a:graphicFrameLocks noGrp="1"/>
          </p:cNvGraphicFramePr>
          <p:nvPr>
            <p:extLst>
              <p:ext uri="{D42A27DB-BD31-4B8C-83A1-F6EECF244321}">
                <p14:modId xmlns:p14="http://schemas.microsoft.com/office/powerpoint/2010/main" val="1721700790"/>
              </p:ext>
            </p:extLst>
          </p:nvPr>
        </p:nvGraphicFramePr>
        <p:xfrm>
          <a:off x="6281947" y="2181417"/>
          <a:ext cx="3180707" cy="2095500"/>
        </p:xfrm>
        <a:graphic>
          <a:graphicData uri="http://schemas.openxmlformats.org/drawingml/2006/table">
            <a:tbl>
              <a:tblPr>
                <a:tableStyleId>{5C22544A-7EE6-4342-B048-85BDC9FD1C3A}</a:tableStyleId>
              </a:tblPr>
              <a:tblGrid>
                <a:gridCol w="3180707">
                  <a:extLst>
                    <a:ext uri="{9D8B030D-6E8A-4147-A177-3AD203B41FA5}">
                      <a16:colId xmlns:a16="http://schemas.microsoft.com/office/drawing/2014/main" val="1612245313"/>
                    </a:ext>
                  </a:extLst>
                </a:gridCol>
              </a:tblGrid>
              <a:tr h="190500">
                <a:tc>
                  <a:txBody>
                    <a:bodyPr/>
                    <a:lstStyle/>
                    <a:p>
                      <a:pPr algn="l" fontAlgn="b"/>
                      <a:r>
                        <a:rPr lang="en-US" sz="1100" u="none" strike="noStrike">
                          <a:effectLst/>
                        </a:rPr>
                        <a:t>ProductCategory</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87319971"/>
                  </a:ext>
                </a:extLst>
              </a:tr>
              <a:tr h="190500">
                <a:tc>
                  <a:txBody>
                    <a:bodyPr/>
                    <a:lstStyle/>
                    <a:p>
                      <a:pPr algn="l" fontAlgn="b"/>
                      <a:r>
                        <a:rPr lang="en-US" sz="1100" u="none" strike="noStrike" dirty="0">
                          <a:effectLst/>
                        </a:rPr>
                        <a:t>High Powered Gaming Personal Computer</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26379817"/>
                  </a:ext>
                </a:extLst>
              </a:tr>
              <a:tr h="190500">
                <a:tc>
                  <a:txBody>
                    <a:bodyPr/>
                    <a:lstStyle/>
                    <a:p>
                      <a:pPr algn="l" fontAlgn="b"/>
                      <a:r>
                        <a:rPr lang="en-US" sz="1100" u="none" strike="noStrike">
                          <a:effectLst/>
                        </a:rPr>
                        <a:t>High Powered Gaming Personal Computer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13354672"/>
                  </a:ext>
                </a:extLst>
              </a:tr>
              <a:tr h="190500">
                <a:tc>
                  <a:txBody>
                    <a:bodyPr/>
                    <a:lstStyle/>
                    <a:p>
                      <a:pPr algn="l" fontAlgn="b"/>
                      <a:r>
                        <a:rPr lang="en-US" sz="1100" u="none" strike="noStrike">
                          <a:effectLst/>
                        </a:rPr>
                        <a:t>High Powered Gaming Personal Computer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79449173"/>
                  </a:ext>
                </a:extLst>
              </a:tr>
              <a:tr h="190500">
                <a:tc>
                  <a:txBody>
                    <a:bodyPr/>
                    <a:lstStyle/>
                    <a:p>
                      <a:pPr algn="l" fontAlgn="b"/>
                      <a:r>
                        <a:rPr lang="en-US" sz="1100" u="none" strike="noStrike" dirty="0">
                          <a:effectLst/>
                        </a:rPr>
                        <a:t>Mid Powered Business Laptop</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71916344"/>
                  </a:ext>
                </a:extLst>
              </a:tr>
              <a:tr h="190500">
                <a:tc>
                  <a:txBody>
                    <a:bodyPr/>
                    <a:lstStyle/>
                    <a:p>
                      <a:pPr algn="l" fontAlgn="b"/>
                      <a:r>
                        <a:rPr lang="en-US" sz="1100" u="none" strike="noStrike">
                          <a:effectLst/>
                        </a:rPr>
                        <a:t>Mid Powered Business Laptop</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38526999"/>
                  </a:ext>
                </a:extLst>
              </a:tr>
              <a:tr h="190500">
                <a:tc>
                  <a:txBody>
                    <a:bodyPr/>
                    <a:lstStyle/>
                    <a:p>
                      <a:pPr algn="l" fontAlgn="b"/>
                      <a:r>
                        <a:rPr lang="en-US" sz="1100" u="none" strike="noStrike">
                          <a:effectLst/>
                        </a:rPr>
                        <a:t>Mid Powered Business Laptop</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30141024"/>
                  </a:ext>
                </a:extLst>
              </a:tr>
              <a:tr h="190500">
                <a:tc>
                  <a:txBody>
                    <a:bodyPr/>
                    <a:lstStyle/>
                    <a:p>
                      <a:pPr algn="l" fontAlgn="b"/>
                      <a:r>
                        <a:rPr lang="en-US" sz="1100" u="none" strike="noStrike">
                          <a:effectLst/>
                        </a:rPr>
                        <a:t>Low Powered 2-in-1 Laptop</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75412504"/>
                  </a:ext>
                </a:extLst>
              </a:tr>
              <a:tr h="190500">
                <a:tc>
                  <a:txBody>
                    <a:bodyPr/>
                    <a:lstStyle/>
                    <a:p>
                      <a:pPr algn="l" fontAlgn="b"/>
                      <a:r>
                        <a:rPr lang="en-US" sz="1100" u="none" strike="noStrike">
                          <a:effectLst/>
                        </a:rPr>
                        <a:t>Low Powered 2-in-1 Laptop</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9268437"/>
                  </a:ext>
                </a:extLst>
              </a:tr>
              <a:tr h="190500">
                <a:tc>
                  <a:txBody>
                    <a:bodyPr/>
                    <a:lstStyle/>
                    <a:p>
                      <a:pPr algn="l" fontAlgn="b"/>
                      <a:r>
                        <a:rPr lang="en-US" sz="1100" u="none" strike="noStrike">
                          <a:effectLst/>
                        </a:rPr>
                        <a:t>Tablet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36005565"/>
                  </a:ext>
                </a:extLst>
              </a:tr>
              <a:tr h="190500">
                <a:tc>
                  <a:txBody>
                    <a:bodyPr/>
                    <a:lstStyle/>
                    <a:p>
                      <a:pPr algn="l" fontAlgn="b"/>
                      <a:r>
                        <a:rPr lang="en-US" sz="1100" u="none" strike="noStrike" dirty="0">
                          <a:effectLst/>
                        </a:rPr>
                        <a:t>Tablet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36041726"/>
                  </a:ext>
                </a:extLst>
              </a:tr>
            </a:tbl>
          </a:graphicData>
        </a:graphic>
      </p:graphicFrame>
      <p:graphicFrame>
        <p:nvGraphicFramePr>
          <p:cNvPr id="8" name="Table 7">
            <a:extLst>
              <a:ext uri="{FF2B5EF4-FFF2-40B4-BE49-F238E27FC236}">
                <a16:creationId xmlns:a16="http://schemas.microsoft.com/office/drawing/2014/main" id="{B2E077F7-8DC4-0617-A646-9C58DE7412C0}"/>
              </a:ext>
            </a:extLst>
          </p:cNvPr>
          <p:cNvGraphicFramePr>
            <a:graphicFrameLocks noGrp="1"/>
          </p:cNvGraphicFramePr>
          <p:nvPr>
            <p:extLst>
              <p:ext uri="{D42A27DB-BD31-4B8C-83A1-F6EECF244321}">
                <p14:modId xmlns:p14="http://schemas.microsoft.com/office/powerpoint/2010/main" val="671891580"/>
              </p:ext>
            </p:extLst>
          </p:nvPr>
        </p:nvGraphicFramePr>
        <p:xfrm>
          <a:off x="3619017" y="2181417"/>
          <a:ext cx="1828800" cy="19050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4271470567"/>
                    </a:ext>
                  </a:extLst>
                </a:gridCol>
                <a:gridCol w="609600">
                  <a:extLst>
                    <a:ext uri="{9D8B030D-6E8A-4147-A177-3AD203B41FA5}">
                      <a16:colId xmlns:a16="http://schemas.microsoft.com/office/drawing/2014/main" val="1538163349"/>
                    </a:ext>
                  </a:extLst>
                </a:gridCol>
                <a:gridCol w="609600">
                  <a:extLst>
                    <a:ext uri="{9D8B030D-6E8A-4147-A177-3AD203B41FA5}">
                      <a16:colId xmlns:a16="http://schemas.microsoft.com/office/drawing/2014/main" val="4118887068"/>
                    </a:ext>
                  </a:extLst>
                </a:gridCol>
              </a:tblGrid>
              <a:tr h="190500">
                <a:tc>
                  <a:txBody>
                    <a:bodyPr/>
                    <a:lstStyle/>
                    <a:p>
                      <a:pPr algn="l" fontAlgn="b"/>
                      <a:r>
                        <a:rPr lang="en-US" sz="1100" u="none" strike="noStrike">
                          <a:effectLst/>
                        </a:rPr>
                        <a:t>Index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Start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Count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10855458"/>
                  </a:ext>
                </a:extLst>
              </a:tr>
              <a:tr h="190500">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69360442"/>
                  </a:ext>
                </a:extLst>
              </a:tr>
              <a:tr h="19050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36500302"/>
                  </a:ext>
                </a:extLst>
              </a:tr>
              <a:tr h="19050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13543426"/>
                  </a:ext>
                </a:extLst>
              </a:tr>
              <a:tr h="19050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4474217"/>
                  </a:ext>
                </a:extLst>
              </a:tr>
              <a:tr h="190500">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2466247"/>
                  </a:ext>
                </a:extLst>
              </a:tr>
              <a:tr h="19050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1782651"/>
                  </a:ext>
                </a:extLst>
              </a:tr>
              <a:tr h="19050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24239604"/>
                  </a:ext>
                </a:extLst>
              </a:tr>
              <a:tr h="190500">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31830245"/>
                  </a:ext>
                </a:extLst>
              </a:tr>
              <a:tr h="19050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39273169"/>
                  </a:ext>
                </a:extLst>
              </a:tr>
            </a:tbl>
          </a:graphicData>
        </a:graphic>
      </p:graphicFrame>
      <p:graphicFrame>
        <p:nvGraphicFramePr>
          <p:cNvPr id="10" name="Table 9">
            <a:extLst>
              <a:ext uri="{FF2B5EF4-FFF2-40B4-BE49-F238E27FC236}">
                <a16:creationId xmlns:a16="http://schemas.microsoft.com/office/drawing/2014/main" id="{A348BD0C-F9A3-07BA-0AE9-E45FB1598748}"/>
              </a:ext>
            </a:extLst>
          </p:cNvPr>
          <p:cNvGraphicFramePr>
            <a:graphicFrameLocks noGrp="1"/>
          </p:cNvGraphicFramePr>
          <p:nvPr>
            <p:extLst>
              <p:ext uri="{D42A27DB-BD31-4B8C-83A1-F6EECF244321}">
                <p14:modId xmlns:p14="http://schemas.microsoft.com/office/powerpoint/2010/main" val="2778831458"/>
              </p:ext>
            </p:extLst>
          </p:nvPr>
        </p:nvGraphicFramePr>
        <p:xfrm>
          <a:off x="9661002" y="2181417"/>
          <a:ext cx="1828800" cy="952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324084056"/>
                    </a:ext>
                  </a:extLst>
                </a:gridCol>
                <a:gridCol w="609600">
                  <a:extLst>
                    <a:ext uri="{9D8B030D-6E8A-4147-A177-3AD203B41FA5}">
                      <a16:colId xmlns:a16="http://schemas.microsoft.com/office/drawing/2014/main" val="3904113413"/>
                    </a:ext>
                  </a:extLst>
                </a:gridCol>
                <a:gridCol w="609600">
                  <a:extLst>
                    <a:ext uri="{9D8B030D-6E8A-4147-A177-3AD203B41FA5}">
                      <a16:colId xmlns:a16="http://schemas.microsoft.com/office/drawing/2014/main" val="1663852780"/>
                    </a:ext>
                  </a:extLst>
                </a:gridCol>
              </a:tblGrid>
              <a:tr h="190500">
                <a:tc>
                  <a:txBody>
                    <a:bodyPr/>
                    <a:lstStyle/>
                    <a:p>
                      <a:pPr algn="l" fontAlgn="b"/>
                      <a:r>
                        <a:rPr lang="en-US" sz="1100" u="none" strike="noStrike">
                          <a:effectLst/>
                        </a:rPr>
                        <a:t>Index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Start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Count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3140898"/>
                  </a:ext>
                </a:extLst>
              </a:tr>
              <a:tr h="190500">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8658196"/>
                  </a:ext>
                </a:extLst>
              </a:tr>
              <a:tr h="19050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15635779"/>
                  </a:ext>
                </a:extLst>
              </a:tr>
              <a:tr h="19050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46449131"/>
                  </a:ext>
                </a:extLst>
              </a:tr>
              <a:tr h="19050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2364570"/>
                  </a:ext>
                </a:extLst>
              </a:tr>
            </a:tbl>
          </a:graphicData>
        </a:graphic>
      </p:graphicFrame>
    </p:spTree>
    <p:extLst>
      <p:ext uri="{BB962C8B-B14F-4D97-AF65-F5344CB8AC3E}">
        <p14:creationId xmlns:p14="http://schemas.microsoft.com/office/powerpoint/2010/main" val="3833734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8E322-DF86-474C-7676-FD8B9AA0478E}"/>
              </a:ext>
            </a:extLst>
          </p:cNvPr>
          <p:cNvSpPr>
            <a:spLocks noGrp="1"/>
          </p:cNvSpPr>
          <p:nvPr>
            <p:ph type="title"/>
          </p:nvPr>
        </p:nvSpPr>
        <p:spPr/>
        <p:txBody>
          <a:bodyPr/>
          <a:lstStyle/>
          <a:p>
            <a:r>
              <a:rPr lang="en-US" dirty="0"/>
              <a:t>Encoding: Final Output</a:t>
            </a:r>
          </a:p>
        </p:txBody>
      </p:sp>
      <p:sp>
        <p:nvSpPr>
          <p:cNvPr id="5" name="Footer Placeholder 4">
            <a:extLst>
              <a:ext uri="{FF2B5EF4-FFF2-40B4-BE49-F238E27FC236}">
                <a16:creationId xmlns:a16="http://schemas.microsoft.com/office/drawing/2014/main" id="{041BFDFE-169C-5AA0-7199-AB82DAF93880}"/>
              </a:ext>
            </a:extLst>
          </p:cNvPr>
          <p:cNvSpPr>
            <a:spLocks noGrp="1"/>
          </p:cNvSpPr>
          <p:nvPr>
            <p:ph type="ftr" sz="quarter" idx="11"/>
          </p:nvPr>
        </p:nvSpPr>
        <p:spPr/>
        <p:txBody>
          <a:bodyPr/>
          <a:lstStyle/>
          <a:p>
            <a:r>
              <a:rPr lang="en-AU"/>
              <a:t>© 2021 Microsoft. All rights reserved. </a:t>
            </a:r>
            <a:endParaRPr lang="en-AU" dirty="0"/>
          </a:p>
        </p:txBody>
      </p:sp>
      <p:graphicFrame>
        <p:nvGraphicFramePr>
          <p:cNvPr id="6" name="Table 5">
            <a:extLst>
              <a:ext uri="{FF2B5EF4-FFF2-40B4-BE49-F238E27FC236}">
                <a16:creationId xmlns:a16="http://schemas.microsoft.com/office/drawing/2014/main" id="{496178E3-B93B-6A39-D33B-8EF5E605BC43}"/>
              </a:ext>
            </a:extLst>
          </p:cNvPr>
          <p:cNvGraphicFramePr>
            <a:graphicFrameLocks noGrp="1"/>
          </p:cNvGraphicFramePr>
          <p:nvPr>
            <p:extLst>
              <p:ext uri="{D42A27DB-BD31-4B8C-83A1-F6EECF244321}">
                <p14:modId xmlns:p14="http://schemas.microsoft.com/office/powerpoint/2010/main" val="3232008861"/>
              </p:ext>
            </p:extLst>
          </p:nvPr>
        </p:nvGraphicFramePr>
        <p:xfrm>
          <a:off x="711843" y="2735466"/>
          <a:ext cx="609600" cy="2101942"/>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872807485"/>
                    </a:ext>
                  </a:extLst>
                </a:gridCol>
              </a:tblGrid>
              <a:tr h="190500">
                <a:tc>
                  <a:txBody>
                    <a:bodyPr/>
                    <a:lstStyle/>
                    <a:p>
                      <a:pPr algn="l" fontAlgn="b"/>
                      <a:r>
                        <a:rPr lang="en-US" sz="1100" u="none" strike="noStrike">
                          <a:effectLst/>
                        </a:rPr>
                        <a:t>Amount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1199724"/>
                  </a:ext>
                </a:extLst>
              </a:tr>
              <a:tr h="190500">
                <a:tc>
                  <a:txBody>
                    <a:bodyPr/>
                    <a:lstStyle/>
                    <a:p>
                      <a:pPr algn="r" fontAlgn="b"/>
                      <a:r>
                        <a:rPr lang="en-US" sz="1100" u="none" strike="noStrike">
                          <a:effectLst/>
                        </a:rPr>
                        <a:t>120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65640375"/>
                  </a:ext>
                </a:extLst>
              </a:tr>
              <a:tr h="190500">
                <a:tc>
                  <a:txBody>
                    <a:bodyPr/>
                    <a:lstStyle/>
                    <a:p>
                      <a:pPr algn="r" fontAlgn="b"/>
                      <a:r>
                        <a:rPr lang="en-US" sz="1100" u="none" strike="noStrike">
                          <a:effectLst/>
                        </a:rPr>
                        <a:t>70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61201361"/>
                  </a:ext>
                </a:extLst>
              </a:tr>
              <a:tr h="196942">
                <a:tc>
                  <a:txBody>
                    <a:bodyPr/>
                    <a:lstStyle/>
                    <a:p>
                      <a:pPr algn="r" fontAlgn="b"/>
                      <a:r>
                        <a:rPr lang="en-US" sz="1100" u="none" strike="noStrike">
                          <a:effectLst/>
                        </a:rPr>
                        <a:t>90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96010002"/>
                  </a:ext>
                </a:extLst>
              </a:tr>
              <a:tr h="190500">
                <a:tc>
                  <a:txBody>
                    <a:bodyPr/>
                    <a:lstStyle/>
                    <a:p>
                      <a:pPr algn="r" fontAlgn="b"/>
                      <a:r>
                        <a:rPr lang="en-US" sz="1100" u="none" strike="noStrike">
                          <a:effectLst/>
                        </a:rPr>
                        <a:t>150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51747576"/>
                  </a:ext>
                </a:extLst>
              </a:tr>
              <a:tr h="190500">
                <a:tc>
                  <a:txBody>
                    <a:bodyPr/>
                    <a:lstStyle/>
                    <a:p>
                      <a:pPr algn="r" fontAlgn="b"/>
                      <a:r>
                        <a:rPr lang="en-US" sz="1100" u="none" strike="noStrike">
                          <a:effectLst/>
                        </a:rPr>
                        <a:t>135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98341725"/>
                  </a:ext>
                </a:extLst>
              </a:tr>
              <a:tr h="190500">
                <a:tc>
                  <a:txBody>
                    <a:bodyPr/>
                    <a:lstStyle/>
                    <a:p>
                      <a:pPr algn="r" fontAlgn="b"/>
                      <a:r>
                        <a:rPr lang="en-US" sz="1100" u="none" strike="noStrike">
                          <a:effectLst/>
                        </a:rPr>
                        <a:t>185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6108324"/>
                  </a:ext>
                </a:extLst>
              </a:tr>
              <a:tr h="190500">
                <a:tc>
                  <a:txBody>
                    <a:bodyPr/>
                    <a:lstStyle/>
                    <a:p>
                      <a:pPr algn="r" fontAlgn="b"/>
                      <a:r>
                        <a:rPr lang="en-US" sz="1100" u="none" strike="noStrike">
                          <a:effectLst/>
                        </a:rPr>
                        <a:t>55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33820471"/>
                  </a:ext>
                </a:extLst>
              </a:tr>
              <a:tr h="190500">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57713529"/>
                  </a:ext>
                </a:extLst>
              </a:tr>
              <a:tr h="190500">
                <a:tc>
                  <a:txBody>
                    <a:bodyPr/>
                    <a:lstStyle/>
                    <a:p>
                      <a:pPr algn="r" fontAlgn="b"/>
                      <a:r>
                        <a:rPr lang="en-US" sz="1100" u="none" strike="noStrike">
                          <a:effectLst/>
                        </a:rPr>
                        <a:t>210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36757033"/>
                  </a:ext>
                </a:extLst>
              </a:tr>
              <a:tr h="190500">
                <a:tc>
                  <a:txBody>
                    <a:bodyPr/>
                    <a:lstStyle/>
                    <a:p>
                      <a:pPr algn="r" fontAlgn="b"/>
                      <a:r>
                        <a:rPr lang="en-US" sz="1100" u="none" strike="noStrike" dirty="0">
                          <a:effectLst/>
                        </a:rPr>
                        <a:t>140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0148560"/>
                  </a:ext>
                </a:extLst>
              </a:tr>
            </a:tbl>
          </a:graphicData>
        </a:graphic>
      </p:graphicFrame>
      <p:sp>
        <p:nvSpPr>
          <p:cNvPr id="8" name="TextBox 7">
            <a:extLst>
              <a:ext uri="{FF2B5EF4-FFF2-40B4-BE49-F238E27FC236}">
                <a16:creationId xmlns:a16="http://schemas.microsoft.com/office/drawing/2014/main" id="{9F83C2A1-9C04-BF4A-43DF-DA18D81D6F1C}"/>
              </a:ext>
            </a:extLst>
          </p:cNvPr>
          <p:cNvSpPr txBox="1"/>
          <p:nvPr/>
        </p:nvSpPr>
        <p:spPr>
          <a:xfrm>
            <a:off x="292743" y="4837408"/>
            <a:ext cx="2497238" cy="461665"/>
          </a:xfrm>
          <a:prstGeom prst="rect">
            <a:avLst/>
          </a:prstGeom>
          <a:noFill/>
        </p:spPr>
        <p:txBody>
          <a:bodyPr wrap="square">
            <a:spAutoFit/>
          </a:bodyPr>
          <a:lstStyle/>
          <a:p>
            <a:r>
              <a:rPr lang="en-US" sz="1200" dirty="0"/>
              <a:t>FORMULA = </a:t>
            </a:r>
          </a:p>
          <a:p>
            <a:r>
              <a:rPr lang="en-US" sz="1200" dirty="0"/>
              <a:t>X / 10 – (2800/10)</a:t>
            </a:r>
          </a:p>
        </p:txBody>
      </p:sp>
      <p:graphicFrame>
        <p:nvGraphicFramePr>
          <p:cNvPr id="9" name="Table 8">
            <a:extLst>
              <a:ext uri="{FF2B5EF4-FFF2-40B4-BE49-F238E27FC236}">
                <a16:creationId xmlns:a16="http://schemas.microsoft.com/office/drawing/2014/main" id="{55D2532D-CF14-10E4-178A-B9F1B16DFEB0}"/>
              </a:ext>
            </a:extLst>
          </p:cNvPr>
          <p:cNvGraphicFramePr>
            <a:graphicFrameLocks noGrp="1"/>
          </p:cNvGraphicFramePr>
          <p:nvPr>
            <p:extLst>
              <p:ext uri="{D42A27DB-BD31-4B8C-83A1-F6EECF244321}">
                <p14:modId xmlns:p14="http://schemas.microsoft.com/office/powerpoint/2010/main" val="4004229034"/>
              </p:ext>
            </p:extLst>
          </p:nvPr>
        </p:nvGraphicFramePr>
        <p:xfrm>
          <a:off x="3742682" y="2756784"/>
          <a:ext cx="1219200" cy="952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437386668"/>
                    </a:ext>
                  </a:extLst>
                </a:gridCol>
                <a:gridCol w="609600">
                  <a:extLst>
                    <a:ext uri="{9D8B030D-6E8A-4147-A177-3AD203B41FA5}">
                      <a16:colId xmlns:a16="http://schemas.microsoft.com/office/drawing/2014/main" val="3080638796"/>
                    </a:ext>
                  </a:extLst>
                </a:gridCol>
              </a:tblGrid>
              <a:tr h="190500">
                <a:tc>
                  <a:txBody>
                    <a:bodyPr/>
                    <a:lstStyle/>
                    <a:p>
                      <a:pPr algn="l" fontAlgn="b"/>
                      <a:r>
                        <a:rPr lang="en-US" sz="1100" u="none" strike="noStrike">
                          <a:effectLst/>
                        </a:rPr>
                        <a:t>State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Index</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22641594"/>
                  </a:ext>
                </a:extLst>
              </a:tr>
              <a:tr h="190500">
                <a:tc>
                  <a:txBody>
                    <a:bodyPr/>
                    <a:lstStyle/>
                    <a:p>
                      <a:pPr algn="l" fontAlgn="b"/>
                      <a:r>
                        <a:rPr lang="en-US" sz="1100" u="none" strike="noStrike">
                          <a:effectLst/>
                        </a:rPr>
                        <a:t>Missouri</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12056839"/>
                  </a:ext>
                </a:extLst>
              </a:tr>
              <a:tr h="190500">
                <a:tc>
                  <a:txBody>
                    <a:bodyPr/>
                    <a:lstStyle/>
                    <a:p>
                      <a:pPr algn="l" fontAlgn="b"/>
                      <a:r>
                        <a:rPr lang="en-US" sz="1100" u="none" strike="noStrike" dirty="0">
                          <a:effectLst/>
                        </a:rPr>
                        <a:t>Arkansas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34952327"/>
                  </a:ext>
                </a:extLst>
              </a:tr>
              <a:tr h="190500">
                <a:tc>
                  <a:txBody>
                    <a:bodyPr/>
                    <a:lstStyle/>
                    <a:p>
                      <a:pPr algn="l" fontAlgn="b"/>
                      <a:r>
                        <a:rPr lang="en-US" sz="1100" u="none" strike="noStrike">
                          <a:effectLst/>
                        </a:rPr>
                        <a:t>Kansas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3150586"/>
                  </a:ext>
                </a:extLst>
              </a:tr>
              <a:tr h="190500">
                <a:tc>
                  <a:txBody>
                    <a:bodyPr/>
                    <a:lstStyle/>
                    <a:p>
                      <a:pPr algn="l" fontAlgn="b"/>
                      <a:r>
                        <a:rPr lang="en-US" sz="1100" u="none" strike="noStrike">
                          <a:effectLst/>
                        </a:rPr>
                        <a:t>Illinois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0532230"/>
                  </a:ext>
                </a:extLst>
              </a:tr>
            </a:tbl>
          </a:graphicData>
        </a:graphic>
      </p:graphicFrame>
      <p:graphicFrame>
        <p:nvGraphicFramePr>
          <p:cNvPr id="10" name="Table 9">
            <a:extLst>
              <a:ext uri="{FF2B5EF4-FFF2-40B4-BE49-F238E27FC236}">
                <a16:creationId xmlns:a16="http://schemas.microsoft.com/office/drawing/2014/main" id="{841FF0BF-E820-3BCE-B17C-490CF40571E6}"/>
              </a:ext>
            </a:extLst>
          </p:cNvPr>
          <p:cNvGraphicFramePr>
            <a:graphicFrameLocks noGrp="1"/>
          </p:cNvGraphicFramePr>
          <p:nvPr>
            <p:extLst>
              <p:ext uri="{D42A27DB-BD31-4B8C-83A1-F6EECF244321}">
                <p14:modId xmlns:p14="http://schemas.microsoft.com/office/powerpoint/2010/main" val="542587425"/>
              </p:ext>
            </p:extLst>
          </p:nvPr>
        </p:nvGraphicFramePr>
        <p:xfrm>
          <a:off x="3437882" y="3980158"/>
          <a:ext cx="1828800" cy="1714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515981031"/>
                    </a:ext>
                  </a:extLst>
                </a:gridCol>
                <a:gridCol w="609600">
                  <a:extLst>
                    <a:ext uri="{9D8B030D-6E8A-4147-A177-3AD203B41FA5}">
                      <a16:colId xmlns:a16="http://schemas.microsoft.com/office/drawing/2014/main" val="1076644287"/>
                    </a:ext>
                  </a:extLst>
                </a:gridCol>
                <a:gridCol w="609600">
                  <a:extLst>
                    <a:ext uri="{9D8B030D-6E8A-4147-A177-3AD203B41FA5}">
                      <a16:colId xmlns:a16="http://schemas.microsoft.com/office/drawing/2014/main" val="159664793"/>
                    </a:ext>
                  </a:extLst>
                </a:gridCol>
              </a:tblGrid>
              <a:tr h="190500">
                <a:tc>
                  <a:txBody>
                    <a:bodyPr/>
                    <a:lstStyle/>
                    <a:p>
                      <a:pPr algn="l" fontAlgn="b"/>
                      <a:r>
                        <a:rPr lang="en-US" sz="1100" u="none" strike="noStrike">
                          <a:effectLst/>
                        </a:rPr>
                        <a:t>Index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Start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Count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9717141"/>
                  </a:ext>
                </a:extLst>
              </a:tr>
              <a:tr h="190500">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54421999"/>
                  </a:ext>
                </a:extLst>
              </a:tr>
              <a:tr h="19050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8669000"/>
                  </a:ext>
                </a:extLst>
              </a:tr>
              <a:tr h="19050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2674952"/>
                  </a:ext>
                </a:extLst>
              </a:tr>
              <a:tr h="19050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46578457"/>
                  </a:ext>
                </a:extLst>
              </a:tr>
              <a:tr h="19050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24744534"/>
                  </a:ext>
                </a:extLst>
              </a:tr>
              <a:tr h="19050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82287307"/>
                  </a:ext>
                </a:extLst>
              </a:tr>
              <a:tr h="190500">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7877193"/>
                  </a:ext>
                </a:extLst>
              </a:tr>
              <a:tr h="19050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24957030"/>
                  </a:ext>
                </a:extLst>
              </a:tr>
            </a:tbl>
          </a:graphicData>
        </a:graphic>
      </p:graphicFrame>
      <p:sp>
        <p:nvSpPr>
          <p:cNvPr id="11" name="TextBox 10">
            <a:extLst>
              <a:ext uri="{FF2B5EF4-FFF2-40B4-BE49-F238E27FC236}">
                <a16:creationId xmlns:a16="http://schemas.microsoft.com/office/drawing/2014/main" id="{2F9D117B-FC90-F31A-E35F-42F9DCB0C4BB}"/>
              </a:ext>
            </a:extLst>
          </p:cNvPr>
          <p:cNvSpPr txBox="1"/>
          <p:nvPr/>
        </p:nvSpPr>
        <p:spPr>
          <a:xfrm>
            <a:off x="3981691" y="2262453"/>
            <a:ext cx="780727" cy="369332"/>
          </a:xfrm>
          <a:prstGeom prst="rect">
            <a:avLst/>
          </a:prstGeom>
          <a:noFill/>
        </p:spPr>
        <p:txBody>
          <a:bodyPr wrap="none" rtlCol="0">
            <a:spAutoFit/>
          </a:bodyPr>
          <a:lstStyle/>
          <a:p>
            <a:r>
              <a:rPr lang="en-US" dirty="0"/>
              <a:t>STATE</a:t>
            </a:r>
          </a:p>
        </p:txBody>
      </p:sp>
      <p:sp>
        <p:nvSpPr>
          <p:cNvPr id="13" name="TextBox 12">
            <a:extLst>
              <a:ext uri="{FF2B5EF4-FFF2-40B4-BE49-F238E27FC236}">
                <a16:creationId xmlns:a16="http://schemas.microsoft.com/office/drawing/2014/main" id="{7DBCD77D-DC77-1961-26C3-D3557A3DAF68}"/>
              </a:ext>
            </a:extLst>
          </p:cNvPr>
          <p:cNvSpPr txBox="1"/>
          <p:nvPr/>
        </p:nvSpPr>
        <p:spPr>
          <a:xfrm>
            <a:off x="283097" y="2234045"/>
            <a:ext cx="1467091" cy="369332"/>
          </a:xfrm>
          <a:prstGeom prst="rect">
            <a:avLst/>
          </a:prstGeom>
          <a:noFill/>
        </p:spPr>
        <p:txBody>
          <a:bodyPr wrap="square">
            <a:spAutoFit/>
          </a:bodyPr>
          <a:lstStyle/>
          <a:p>
            <a:r>
              <a:rPr lang="en-US" dirty="0"/>
              <a:t>AMOUNT</a:t>
            </a:r>
          </a:p>
        </p:txBody>
      </p:sp>
      <p:graphicFrame>
        <p:nvGraphicFramePr>
          <p:cNvPr id="14" name="Table 13">
            <a:extLst>
              <a:ext uri="{FF2B5EF4-FFF2-40B4-BE49-F238E27FC236}">
                <a16:creationId xmlns:a16="http://schemas.microsoft.com/office/drawing/2014/main" id="{2DDD419E-0B57-61B0-AE19-F7A1E216F028}"/>
              </a:ext>
            </a:extLst>
          </p:cNvPr>
          <p:cNvGraphicFramePr>
            <a:graphicFrameLocks noGrp="1"/>
          </p:cNvGraphicFramePr>
          <p:nvPr>
            <p:extLst>
              <p:ext uri="{D42A27DB-BD31-4B8C-83A1-F6EECF244321}">
                <p14:modId xmlns:p14="http://schemas.microsoft.com/office/powerpoint/2010/main" val="53540753"/>
              </p:ext>
            </p:extLst>
          </p:nvPr>
        </p:nvGraphicFramePr>
        <p:xfrm>
          <a:off x="7383121" y="2679632"/>
          <a:ext cx="3213100" cy="1106805"/>
        </p:xfrm>
        <a:graphic>
          <a:graphicData uri="http://schemas.openxmlformats.org/drawingml/2006/table">
            <a:tbl>
              <a:tblPr>
                <a:tableStyleId>{5C22544A-7EE6-4342-B048-85BDC9FD1C3A}</a:tableStyleId>
              </a:tblPr>
              <a:tblGrid>
                <a:gridCol w="2603500">
                  <a:extLst>
                    <a:ext uri="{9D8B030D-6E8A-4147-A177-3AD203B41FA5}">
                      <a16:colId xmlns:a16="http://schemas.microsoft.com/office/drawing/2014/main" val="917494567"/>
                    </a:ext>
                  </a:extLst>
                </a:gridCol>
                <a:gridCol w="609600">
                  <a:extLst>
                    <a:ext uri="{9D8B030D-6E8A-4147-A177-3AD203B41FA5}">
                      <a16:colId xmlns:a16="http://schemas.microsoft.com/office/drawing/2014/main" val="4223713214"/>
                    </a:ext>
                  </a:extLst>
                </a:gridCol>
              </a:tblGrid>
              <a:tr h="190500">
                <a:tc>
                  <a:txBody>
                    <a:bodyPr/>
                    <a:lstStyle/>
                    <a:p>
                      <a:pPr algn="l" fontAlgn="b"/>
                      <a:r>
                        <a:rPr lang="en-US" sz="1100" u="none" strike="noStrike">
                          <a:effectLst/>
                        </a:rPr>
                        <a:t>ProductCategory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Index</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67757998"/>
                  </a:ext>
                </a:extLst>
              </a:tr>
              <a:tr h="190500">
                <a:tc>
                  <a:txBody>
                    <a:bodyPr/>
                    <a:lstStyle/>
                    <a:p>
                      <a:pPr algn="l" fontAlgn="b"/>
                      <a:r>
                        <a:rPr lang="en-US" sz="1100" u="none" strike="noStrike">
                          <a:effectLst/>
                        </a:rPr>
                        <a:t>High Powered Gaming Personal Computer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08567100"/>
                  </a:ext>
                </a:extLst>
              </a:tr>
              <a:tr h="190500">
                <a:tc>
                  <a:txBody>
                    <a:bodyPr/>
                    <a:lstStyle/>
                    <a:p>
                      <a:pPr algn="l" fontAlgn="b"/>
                      <a:r>
                        <a:rPr lang="en-US" sz="1100" u="none" strike="noStrike">
                          <a:effectLst/>
                        </a:rPr>
                        <a:t>Mid Powered Business Laptop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46166341"/>
                  </a:ext>
                </a:extLst>
              </a:tr>
              <a:tr h="190500">
                <a:tc>
                  <a:txBody>
                    <a:bodyPr/>
                    <a:lstStyle/>
                    <a:p>
                      <a:pPr algn="l" fontAlgn="b"/>
                      <a:r>
                        <a:rPr lang="en-US" sz="1100" u="none" strike="noStrike">
                          <a:effectLst/>
                        </a:rPr>
                        <a:t>Low Powered 2-in-1 Laptop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33706626"/>
                  </a:ext>
                </a:extLst>
              </a:tr>
              <a:tr h="190500">
                <a:tc>
                  <a:txBody>
                    <a:bodyPr/>
                    <a:lstStyle/>
                    <a:p>
                      <a:pPr algn="l" fontAlgn="b"/>
                      <a:r>
                        <a:rPr lang="en-US" sz="1100" u="none" strike="noStrike">
                          <a:effectLst/>
                        </a:rPr>
                        <a:t>Tablet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32655742"/>
                  </a:ext>
                </a:extLst>
              </a:tr>
            </a:tbl>
          </a:graphicData>
        </a:graphic>
      </p:graphicFrame>
      <p:sp>
        <p:nvSpPr>
          <p:cNvPr id="15" name="TextBox 14">
            <a:extLst>
              <a:ext uri="{FF2B5EF4-FFF2-40B4-BE49-F238E27FC236}">
                <a16:creationId xmlns:a16="http://schemas.microsoft.com/office/drawing/2014/main" id="{158A6ACF-E699-A841-3106-8FA1B4F70F31}"/>
              </a:ext>
            </a:extLst>
          </p:cNvPr>
          <p:cNvSpPr txBox="1"/>
          <p:nvPr/>
        </p:nvSpPr>
        <p:spPr>
          <a:xfrm>
            <a:off x="7691728" y="2160746"/>
            <a:ext cx="2378408" cy="369332"/>
          </a:xfrm>
          <a:prstGeom prst="rect">
            <a:avLst/>
          </a:prstGeom>
          <a:noFill/>
        </p:spPr>
        <p:txBody>
          <a:bodyPr wrap="none" rtlCol="0">
            <a:spAutoFit/>
          </a:bodyPr>
          <a:lstStyle/>
          <a:p>
            <a:r>
              <a:rPr lang="en-US" dirty="0"/>
              <a:t>PRODUCT CATEGORY</a:t>
            </a:r>
          </a:p>
        </p:txBody>
      </p:sp>
      <p:graphicFrame>
        <p:nvGraphicFramePr>
          <p:cNvPr id="16" name="Table 15">
            <a:extLst>
              <a:ext uri="{FF2B5EF4-FFF2-40B4-BE49-F238E27FC236}">
                <a16:creationId xmlns:a16="http://schemas.microsoft.com/office/drawing/2014/main" id="{D109D419-C561-B729-7F1C-91B3AF5CE596}"/>
              </a:ext>
            </a:extLst>
          </p:cNvPr>
          <p:cNvGraphicFramePr>
            <a:graphicFrameLocks noGrp="1"/>
          </p:cNvGraphicFramePr>
          <p:nvPr>
            <p:extLst>
              <p:ext uri="{D42A27DB-BD31-4B8C-83A1-F6EECF244321}">
                <p14:modId xmlns:p14="http://schemas.microsoft.com/office/powerpoint/2010/main" val="3142044042"/>
              </p:ext>
            </p:extLst>
          </p:nvPr>
        </p:nvGraphicFramePr>
        <p:xfrm>
          <a:off x="7966532" y="3980158"/>
          <a:ext cx="1828800" cy="952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324084056"/>
                    </a:ext>
                  </a:extLst>
                </a:gridCol>
                <a:gridCol w="609600">
                  <a:extLst>
                    <a:ext uri="{9D8B030D-6E8A-4147-A177-3AD203B41FA5}">
                      <a16:colId xmlns:a16="http://schemas.microsoft.com/office/drawing/2014/main" val="3904113413"/>
                    </a:ext>
                  </a:extLst>
                </a:gridCol>
                <a:gridCol w="609600">
                  <a:extLst>
                    <a:ext uri="{9D8B030D-6E8A-4147-A177-3AD203B41FA5}">
                      <a16:colId xmlns:a16="http://schemas.microsoft.com/office/drawing/2014/main" val="1663852780"/>
                    </a:ext>
                  </a:extLst>
                </a:gridCol>
              </a:tblGrid>
              <a:tr h="190500">
                <a:tc>
                  <a:txBody>
                    <a:bodyPr/>
                    <a:lstStyle/>
                    <a:p>
                      <a:pPr algn="l" fontAlgn="b"/>
                      <a:r>
                        <a:rPr lang="en-US" sz="1100" u="none" strike="noStrike">
                          <a:effectLst/>
                        </a:rPr>
                        <a:t>Index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Start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Count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3140898"/>
                  </a:ext>
                </a:extLst>
              </a:tr>
              <a:tr h="190500">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8658196"/>
                  </a:ext>
                </a:extLst>
              </a:tr>
              <a:tr h="19050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15635779"/>
                  </a:ext>
                </a:extLst>
              </a:tr>
              <a:tr h="19050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46449131"/>
                  </a:ext>
                </a:extLst>
              </a:tr>
              <a:tr h="19050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2364570"/>
                  </a:ext>
                </a:extLst>
              </a:tr>
            </a:tbl>
          </a:graphicData>
        </a:graphic>
      </p:graphicFrame>
    </p:spTree>
    <p:extLst>
      <p:ext uri="{BB962C8B-B14F-4D97-AF65-F5344CB8AC3E}">
        <p14:creationId xmlns:p14="http://schemas.microsoft.com/office/powerpoint/2010/main" val="232361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C4966-1F0F-4F54-8F1C-004704C7B20D}"/>
              </a:ext>
            </a:extLst>
          </p:cNvPr>
          <p:cNvSpPr>
            <a:spLocks noGrp="1"/>
          </p:cNvSpPr>
          <p:nvPr>
            <p:ph type="title"/>
          </p:nvPr>
        </p:nvSpPr>
        <p:spPr/>
        <p:txBody>
          <a:bodyPr/>
          <a:lstStyle/>
          <a:p>
            <a:r>
              <a:rPr lang="en-US" dirty="0"/>
              <a:t>Define analytic query</a:t>
            </a:r>
            <a:endParaRPr lang="en-US" noProof="0" dirty="0"/>
          </a:p>
        </p:txBody>
      </p:sp>
      <p:sp>
        <p:nvSpPr>
          <p:cNvPr id="3" name="Text Placeholder 2" hidden="1">
            <a:extLst>
              <a:ext uri="{FF2B5EF4-FFF2-40B4-BE49-F238E27FC236}">
                <a16:creationId xmlns:a16="http://schemas.microsoft.com/office/drawing/2014/main" id="{F0D2A483-7C06-47E1-858F-2175CFD17585}"/>
              </a:ext>
            </a:extLst>
          </p:cNvPr>
          <p:cNvSpPr>
            <a:spLocks noGrp="1"/>
          </p:cNvSpPr>
          <p:nvPr>
            <p:ph type="body" sz="quarter" idx="10"/>
          </p:nvPr>
        </p:nvSpPr>
        <p:spPr/>
        <p:txBody>
          <a:bodyPr/>
          <a:lstStyle/>
          <a:p>
            <a:endParaRPr lang="en-US" dirty="0"/>
          </a:p>
        </p:txBody>
      </p:sp>
      <p:sp>
        <p:nvSpPr>
          <p:cNvPr id="4" name="Content Placeholder 3">
            <a:extLst>
              <a:ext uri="{FF2B5EF4-FFF2-40B4-BE49-F238E27FC236}">
                <a16:creationId xmlns:a16="http://schemas.microsoft.com/office/drawing/2014/main" id="{5F3F77AD-DED7-497C-8ADE-57A8197DA6ED}"/>
              </a:ext>
            </a:extLst>
          </p:cNvPr>
          <p:cNvSpPr>
            <a:spLocks noGrp="1"/>
          </p:cNvSpPr>
          <p:nvPr>
            <p:ph idx="1"/>
          </p:nvPr>
        </p:nvSpPr>
        <p:spPr/>
        <p:txBody>
          <a:bodyPr/>
          <a:lstStyle/>
          <a:p>
            <a:r>
              <a:rPr lang="en-US" noProof="0" dirty="0"/>
              <a:t>An </a:t>
            </a:r>
            <a:r>
              <a:rPr lang="en-US" b="1" noProof="0" dirty="0"/>
              <a:t>Analytic query </a:t>
            </a:r>
            <a:r>
              <a:rPr lang="en-US" noProof="0" dirty="0"/>
              <a:t>retrieves data from a data model</a:t>
            </a:r>
          </a:p>
          <a:p>
            <a:r>
              <a:rPr lang="en-US" dirty="0"/>
              <a:t>It has three distinct phases:</a:t>
            </a:r>
          </a:p>
          <a:p>
            <a:pPr marL="628650" lvl="1" indent="-411163">
              <a:buFont typeface="+mj-lt"/>
              <a:buAutoNum type="arabicPeriod"/>
            </a:pPr>
            <a:r>
              <a:rPr lang="en-US" noProof="0" dirty="0"/>
              <a:t>Filter</a:t>
            </a:r>
          </a:p>
          <a:p>
            <a:pPr marL="628650" lvl="1" indent="-411163">
              <a:buFont typeface="+mj-lt"/>
              <a:buAutoNum type="arabicPeriod"/>
            </a:pPr>
            <a:r>
              <a:rPr lang="en-US" noProof="0" dirty="0"/>
              <a:t>Group</a:t>
            </a:r>
          </a:p>
          <a:p>
            <a:pPr marL="628650" lvl="1" indent="-411163">
              <a:buFont typeface="+mj-lt"/>
              <a:buAutoNum type="arabicPeriod"/>
            </a:pPr>
            <a:r>
              <a:rPr lang="en-US" noProof="0" dirty="0"/>
              <a:t>Summarize</a:t>
            </a:r>
          </a:p>
          <a:p>
            <a:endParaRPr lang="en-US" noProof="0" dirty="0"/>
          </a:p>
        </p:txBody>
      </p:sp>
      <p:sp>
        <p:nvSpPr>
          <p:cNvPr id="5" name="Footer Placeholder 4">
            <a:extLst>
              <a:ext uri="{FF2B5EF4-FFF2-40B4-BE49-F238E27FC236}">
                <a16:creationId xmlns:a16="http://schemas.microsoft.com/office/drawing/2014/main" id="{FE85B6BA-CE28-4F40-AF7A-123321C7B25A}"/>
              </a:ext>
            </a:extLst>
          </p:cNvPr>
          <p:cNvSpPr>
            <a:spLocks noGrp="1"/>
          </p:cNvSpPr>
          <p:nvPr>
            <p:ph type="ftr" sz="quarter" idx="11"/>
          </p:nvPr>
        </p:nvSpPr>
        <p:spPr/>
        <p:txBody>
          <a:bodyPr/>
          <a:lstStyle/>
          <a:p>
            <a:r>
              <a:rPr lang="en-AU" dirty="0"/>
              <a:t>© 2021 Microsoft. All rights reserved. </a:t>
            </a:r>
          </a:p>
        </p:txBody>
      </p:sp>
      <p:pic>
        <p:nvPicPr>
          <p:cNvPr id="6" name="Picture 5">
            <a:extLst>
              <a:ext uri="{FF2B5EF4-FFF2-40B4-BE49-F238E27FC236}">
                <a16:creationId xmlns:a16="http://schemas.microsoft.com/office/drawing/2014/main" id="{629280AF-3DF9-491C-B4D0-03F1D771A5D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66594" y="3705392"/>
            <a:ext cx="5931922" cy="2170364"/>
          </a:xfrm>
          <a:prstGeom prst="rect">
            <a:avLst/>
          </a:prstGeom>
        </p:spPr>
      </p:pic>
      <p:sp>
        <p:nvSpPr>
          <p:cNvPr id="8" name="Footer Placeholder 3">
            <a:extLst>
              <a:ext uri="{FF2B5EF4-FFF2-40B4-BE49-F238E27FC236}">
                <a16:creationId xmlns:a16="http://schemas.microsoft.com/office/drawing/2014/main" id="{94DBD009-0FA6-45D5-8690-73CDF9DC4F4A}"/>
              </a:ext>
            </a:extLst>
          </p:cNvPr>
          <p:cNvSpPr txBox="1">
            <a:spLocks/>
          </p:cNvSpPr>
          <p:nvPr/>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3223191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C4966-1F0F-4F54-8F1C-004704C7B20D}"/>
              </a:ext>
            </a:extLst>
          </p:cNvPr>
          <p:cNvSpPr>
            <a:spLocks noGrp="1"/>
          </p:cNvSpPr>
          <p:nvPr>
            <p:ph type="title"/>
          </p:nvPr>
        </p:nvSpPr>
        <p:spPr/>
        <p:txBody>
          <a:bodyPr/>
          <a:lstStyle/>
          <a:p>
            <a:r>
              <a:rPr lang="en-US" dirty="0"/>
              <a:t>Define analytic query</a:t>
            </a:r>
            <a:endParaRPr lang="en-US" noProof="0" dirty="0"/>
          </a:p>
        </p:txBody>
      </p:sp>
      <p:sp>
        <p:nvSpPr>
          <p:cNvPr id="3" name="Text Placeholder 2">
            <a:extLst>
              <a:ext uri="{FF2B5EF4-FFF2-40B4-BE49-F238E27FC236}">
                <a16:creationId xmlns:a16="http://schemas.microsoft.com/office/drawing/2014/main" id="{F0D2A483-7C06-47E1-858F-2175CFD17585}"/>
              </a:ext>
            </a:extLst>
          </p:cNvPr>
          <p:cNvSpPr>
            <a:spLocks noGrp="1"/>
          </p:cNvSpPr>
          <p:nvPr>
            <p:ph type="body" sz="quarter" idx="10"/>
          </p:nvPr>
        </p:nvSpPr>
        <p:spPr/>
        <p:txBody>
          <a:bodyPr/>
          <a:lstStyle/>
          <a:p>
            <a:r>
              <a:rPr lang="en-US" noProof="0" dirty="0"/>
              <a:t>1: Filter phase</a:t>
            </a:r>
          </a:p>
        </p:txBody>
      </p:sp>
      <p:sp>
        <p:nvSpPr>
          <p:cNvPr id="4" name="Content Placeholder 3">
            <a:extLst>
              <a:ext uri="{FF2B5EF4-FFF2-40B4-BE49-F238E27FC236}">
                <a16:creationId xmlns:a16="http://schemas.microsoft.com/office/drawing/2014/main" id="{5F3F77AD-DED7-497C-8ADE-57A8197DA6ED}"/>
              </a:ext>
            </a:extLst>
          </p:cNvPr>
          <p:cNvSpPr>
            <a:spLocks noGrp="1"/>
          </p:cNvSpPr>
          <p:nvPr>
            <p:ph idx="1"/>
          </p:nvPr>
        </p:nvSpPr>
        <p:spPr/>
        <p:txBody>
          <a:bodyPr/>
          <a:lstStyle/>
          <a:p>
            <a:r>
              <a:rPr lang="en-US" dirty="0"/>
              <a:t>The </a:t>
            </a:r>
            <a:r>
              <a:rPr lang="en-US" b="1" dirty="0"/>
              <a:t>Filter phase </a:t>
            </a:r>
            <a:r>
              <a:rPr lang="en-US" dirty="0"/>
              <a:t>targets</a:t>
            </a:r>
            <a:r>
              <a:rPr lang="en-US" noProof="0" dirty="0"/>
              <a:t> data of relevance</a:t>
            </a:r>
          </a:p>
          <a:p>
            <a:r>
              <a:rPr lang="en-US" noProof="0" dirty="0"/>
              <a:t>It can be applied to:</a:t>
            </a:r>
          </a:p>
          <a:p>
            <a:pPr lvl="1"/>
            <a:r>
              <a:rPr lang="en-US" noProof="0" dirty="0"/>
              <a:t>Report</a:t>
            </a:r>
          </a:p>
          <a:p>
            <a:pPr lvl="1"/>
            <a:r>
              <a:rPr lang="en-US" noProof="0" dirty="0"/>
              <a:t>Page</a:t>
            </a:r>
          </a:p>
          <a:p>
            <a:pPr lvl="1"/>
            <a:r>
              <a:rPr lang="en-US" noProof="0" dirty="0"/>
              <a:t>Visual</a:t>
            </a:r>
          </a:p>
          <a:p>
            <a:r>
              <a:rPr lang="en-US" noProof="0" dirty="0"/>
              <a:t>Also applied using row-level security (RLS)</a:t>
            </a:r>
          </a:p>
          <a:p>
            <a:r>
              <a:rPr lang="en-US" noProof="0" dirty="0"/>
              <a:t>Visuals can inherit filters, or they can be applied directly</a:t>
            </a:r>
          </a:p>
          <a:p>
            <a:endParaRPr lang="en-US" noProof="0" dirty="0"/>
          </a:p>
        </p:txBody>
      </p:sp>
      <p:sp>
        <p:nvSpPr>
          <p:cNvPr id="5" name="Footer Placeholder 4">
            <a:extLst>
              <a:ext uri="{FF2B5EF4-FFF2-40B4-BE49-F238E27FC236}">
                <a16:creationId xmlns:a16="http://schemas.microsoft.com/office/drawing/2014/main" id="{FE85B6BA-CE28-4F40-AF7A-123321C7B25A}"/>
              </a:ext>
            </a:extLst>
          </p:cNvPr>
          <p:cNvSpPr>
            <a:spLocks noGrp="1"/>
          </p:cNvSpPr>
          <p:nvPr>
            <p:ph type="ftr" sz="quarter" idx="11"/>
          </p:nvPr>
        </p:nvSpPr>
        <p:spPr/>
        <p:txBody>
          <a:bodyPr/>
          <a:lstStyle/>
          <a:p>
            <a:r>
              <a:rPr lang="en-AU" dirty="0"/>
              <a:t>© 2021 Microsoft. All rights reserved. </a:t>
            </a:r>
          </a:p>
        </p:txBody>
      </p:sp>
      <p:sp>
        <p:nvSpPr>
          <p:cNvPr id="7" name="Footer Placeholder 3">
            <a:extLst>
              <a:ext uri="{FF2B5EF4-FFF2-40B4-BE49-F238E27FC236}">
                <a16:creationId xmlns:a16="http://schemas.microsoft.com/office/drawing/2014/main" id="{A58D2BDE-886C-4185-B10F-0B67BD8F7557}"/>
              </a:ext>
            </a:extLst>
          </p:cNvPr>
          <p:cNvSpPr txBox="1">
            <a:spLocks/>
          </p:cNvSpPr>
          <p:nvPr/>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412588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C4966-1F0F-4F54-8F1C-004704C7B20D}"/>
              </a:ext>
            </a:extLst>
          </p:cNvPr>
          <p:cNvSpPr>
            <a:spLocks noGrp="1"/>
          </p:cNvSpPr>
          <p:nvPr>
            <p:ph type="title"/>
          </p:nvPr>
        </p:nvSpPr>
        <p:spPr/>
        <p:txBody>
          <a:bodyPr/>
          <a:lstStyle/>
          <a:p>
            <a:r>
              <a:rPr lang="en-US" dirty="0"/>
              <a:t>Define analytic query</a:t>
            </a:r>
            <a:endParaRPr lang="en-US" noProof="0" dirty="0"/>
          </a:p>
        </p:txBody>
      </p:sp>
      <p:sp>
        <p:nvSpPr>
          <p:cNvPr id="3" name="Text Placeholder 2">
            <a:extLst>
              <a:ext uri="{FF2B5EF4-FFF2-40B4-BE49-F238E27FC236}">
                <a16:creationId xmlns:a16="http://schemas.microsoft.com/office/drawing/2014/main" id="{F0D2A483-7C06-47E1-858F-2175CFD17585}"/>
              </a:ext>
            </a:extLst>
          </p:cNvPr>
          <p:cNvSpPr>
            <a:spLocks noGrp="1"/>
          </p:cNvSpPr>
          <p:nvPr>
            <p:ph type="body" sz="quarter" idx="10"/>
          </p:nvPr>
        </p:nvSpPr>
        <p:spPr/>
        <p:txBody>
          <a:bodyPr/>
          <a:lstStyle/>
          <a:p>
            <a:r>
              <a:rPr lang="en-US" noProof="0" dirty="0"/>
              <a:t>2: Group phase</a:t>
            </a:r>
          </a:p>
        </p:txBody>
      </p:sp>
      <p:sp>
        <p:nvSpPr>
          <p:cNvPr id="4" name="Content Placeholder 3">
            <a:extLst>
              <a:ext uri="{FF2B5EF4-FFF2-40B4-BE49-F238E27FC236}">
                <a16:creationId xmlns:a16="http://schemas.microsoft.com/office/drawing/2014/main" id="{5F3F77AD-DED7-497C-8ADE-57A8197DA6ED}"/>
              </a:ext>
            </a:extLst>
          </p:cNvPr>
          <p:cNvSpPr>
            <a:spLocks noGrp="1"/>
          </p:cNvSpPr>
          <p:nvPr>
            <p:ph idx="1"/>
          </p:nvPr>
        </p:nvSpPr>
        <p:spPr/>
        <p:txBody>
          <a:bodyPr/>
          <a:lstStyle/>
          <a:p>
            <a:r>
              <a:rPr lang="en-US" noProof="0" dirty="0"/>
              <a:t>The </a:t>
            </a:r>
            <a:r>
              <a:rPr lang="en-US" b="1" noProof="0" dirty="0"/>
              <a:t>Group phase </a:t>
            </a:r>
            <a:r>
              <a:rPr lang="en-US" noProof="0" dirty="0"/>
              <a:t>divides query results into groups</a:t>
            </a:r>
          </a:p>
          <a:p>
            <a:r>
              <a:rPr lang="en-US" noProof="0" dirty="0"/>
              <a:t>It often groups by entity (column) in dimension table</a:t>
            </a:r>
          </a:p>
          <a:p>
            <a:r>
              <a:rPr lang="en-US" noProof="0" dirty="0"/>
              <a:t>Common examples of grouping:</a:t>
            </a:r>
          </a:p>
          <a:p>
            <a:pPr lvl="1"/>
            <a:r>
              <a:rPr lang="en-US" noProof="0" dirty="0"/>
              <a:t>Year, Month, or Day</a:t>
            </a:r>
          </a:p>
          <a:p>
            <a:pPr lvl="1"/>
            <a:r>
              <a:rPr lang="en-US" noProof="0" dirty="0"/>
              <a:t>Product category</a:t>
            </a:r>
          </a:p>
          <a:p>
            <a:pPr lvl="1"/>
            <a:r>
              <a:rPr lang="en-US" noProof="0" dirty="0"/>
              <a:t>Country or region</a:t>
            </a:r>
          </a:p>
          <a:p>
            <a:endParaRPr lang="en-US" noProof="0" dirty="0"/>
          </a:p>
        </p:txBody>
      </p:sp>
      <p:sp>
        <p:nvSpPr>
          <p:cNvPr id="5" name="Footer Placeholder 4">
            <a:extLst>
              <a:ext uri="{FF2B5EF4-FFF2-40B4-BE49-F238E27FC236}">
                <a16:creationId xmlns:a16="http://schemas.microsoft.com/office/drawing/2014/main" id="{FE85B6BA-CE28-4F40-AF7A-123321C7B25A}"/>
              </a:ext>
            </a:extLst>
          </p:cNvPr>
          <p:cNvSpPr>
            <a:spLocks noGrp="1"/>
          </p:cNvSpPr>
          <p:nvPr>
            <p:ph type="ftr" sz="quarter" idx="11"/>
          </p:nvPr>
        </p:nvSpPr>
        <p:spPr/>
        <p:txBody>
          <a:bodyPr/>
          <a:lstStyle/>
          <a:p>
            <a:r>
              <a:rPr lang="en-AU" dirty="0"/>
              <a:t>© 2021 Microsoft. All rights reserved. </a:t>
            </a:r>
          </a:p>
        </p:txBody>
      </p:sp>
      <p:sp>
        <p:nvSpPr>
          <p:cNvPr id="7" name="Footer Placeholder 3">
            <a:extLst>
              <a:ext uri="{FF2B5EF4-FFF2-40B4-BE49-F238E27FC236}">
                <a16:creationId xmlns:a16="http://schemas.microsoft.com/office/drawing/2014/main" id="{BC44240A-AE71-45D0-A0F4-5A9E2BA6DFD4}"/>
              </a:ext>
            </a:extLst>
          </p:cNvPr>
          <p:cNvSpPr txBox="1">
            <a:spLocks/>
          </p:cNvSpPr>
          <p:nvPr/>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32643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C4966-1F0F-4F54-8F1C-004704C7B20D}"/>
              </a:ext>
            </a:extLst>
          </p:cNvPr>
          <p:cNvSpPr>
            <a:spLocks noGrp="1"/>
          </p:cNvSpPr>
          <p:nvPr>
            <p:ph type="title"/>
          </p:nvPr>
        </p:nvSpPr>
        <p:spPr/>
        <p:txBody>
          <a:bodyPr/>
          <a:lstStyle/>
          <a:p>
            <a:r>
              <a:rPr lang="en-US" dirty="0"/>
              <a:t>Define analytic query</a:t>
            </a:r>
            <a:endParaRPr lang="en-US" noProof="0" dirty="0"/>
          </a:p>
        </p:txBody>
      </p:sp>
      <p:sp>
        <p:nvSpPr>
          <p:cNvPr id="3" name="Text Placeholder 2">
            <a:extLst>
              <a:ext uri="{FF2B5EF4-FFF2-40B4-BE49-F238E27FC236}">
                <a16:creationId xmlns:a16="http://schemas.microsoft.com/office/drawing/2014/main" id="{F0D2A483-7C06-47E1-858F-2175CFD17585}"/>
              </a:ext>
            </a:extLst>
          </p:cNvPr>
          <p:cNvSpPr>
            <a:spLocks noGrp="1"/>
          </p:cNvSpPr>
          <p:nvPr>
            <p:ph type="body" sz="quarter" idx="10"/>
          </p:nvPr>
        </p:nvSpPr>
        <p:spPr/>
        <p:txBody>
          <a:bodyPr/>
          <a:lstStyle/>
          <a:p>
            <a:r>
              <a:rPr lang="en-US" noProof="0" dirty="0"/>
              <a:t>3: Summarize</a:t>
            </a:r>
          </a:p>
        </p:txBody>
      </p:sp>
      <p:sp>
        <p:nvSpPr>
          <p:cNvPr id="4" name="Content Placeholder 3">
            <a:extLst>
              <a:ext uri="{FF2B5EF4-FFF2-40B4-BE49-F238E27FC236}">
                <a16:creationId xmlns:a16="http://schemas.microsoft.com/office/drawing/2014/main" id="{5F3F77AD-DED7-497C-8ADE-57A8197DA6ED}"/>
              </a:ext>
            </a:extLst>
          </p:cNvPr>
          <p:cNvSpPr>
            <a:spLocks noGrp="1"/>
          </p:cNvSpPr>
          <p:nvPr>
            <p:ph idx="1"/>
          </p:nvPr>
        </p:nvSpPr>
        <p:spPr/>
        <p:txBody>
          <a:bodyPr/>
          <a:lstStyle/>
          <a:p>
            <a:r>
              <a:rPr lang="en-US" noProof="0" dirty="0"/>
              <a:t>The </a:t>
            </a:r>
            <a:r>
              <a:rPr lang="en-US" b="1" noProof="0" dirty="0"/>
              <a:t>Summarize phase </a:t>
            </a:r>
            <a:r>
              <a:rPr lang="en-US" noProof="0" dirty="0"/>
              <a:t>produces a single value</a:t>
            </a:r>
          </a:p>
          <a:p>
            <a:r>
              <a:rPr lang="en-US" noProof="0" dirty="0"/>
              <a:t>Typically, numeric columns are summarized</a:t>
            </a:r>
          </a:p>
          <a:p>
            <a:r>
              <a:rPr lang="en-US" noProof="0" dirty="0"/>
              <a:t>Common examples of summarizing:</a:t>
            </a:r>
          </a:p>
          <a:p>
            <a:pPr lvl="1"/>
            <a:r>
              <a:rPr lang="en-US" noProof="0" dirty="0"/>
              <a:t>Sum</a:t>
            </a:r>
          </a:p>
          <a:p>
            <a:pPr lvl="1"/>
            <a:r>
              <a:rPr lang="en-US" noProof="0" dirty="0"/>
              <a:t>Count</a:t>
            </a:r>
          </a:p>
          <a:p>
            <a:pPr lvl="1"/>
            <a:r>
              <a:rPr lang="en-US" noProof="0" dirty="0"/>
              <a:t>Average </a:t>
            </a:r>
          </a:p>
          <a:p>
            <a:pPr lvl="1"/>
            <a:r>
              <a:rPr lang="en-US" noProof="0" dirty="0"/>
              <a:t>Min and Max</a:t>
            </a:r>
          </a:p>
          <a:p>
            <a:endParaRPr lang="en-US" noProof="0" dirty="0"/>
          </a:p>
        </p:txBody>
      </p:sp>
      <p:sp>
        <p:nvSpPr>
          <p:cNvPr id="5" name="Footer Placeholder 4">
            <a:extLst>
              <a:ext uri="{FF2B5EF4-FFF2-40B4-BE49-F238E27FC236}">
                <a16:creationId xmlns:a16="http://schemas.microsoft.com/office/drawing/2014/main" id="{FE85B6BA-CE28-4F40-AF7A-123321C7B25A}"/>
              </a:ext>
            </a:extLst>
          </p:cNvPr>
          <p:cNvSpPr>
            <a:spLocks noGrp="1"/>
          </p:cNvSpPr>
          <p:nvPr>
            <p:ph type="ftr" sz="quarter" idx="11"/>
          </p:nvPr>
        </p:nvSpPr>
        <p:spPr/>
        <p:txBody>
          <a:bodyPr/>
          <a:lstStyle/>
          <a:p>
            <a:r>
              <a:rPr lang="en-AU" dirty="0"/>
              <a:t>© 2021 Microsoft. All rights reserved. </a:t>
            </a:r>
          </a:p>
        </p:txBody>
      </p:sp>
      <p:sp>
        <p:nvSpPr>
          <p:cNvPr id="7" name="Footer Placeholder 3">
            <a:extLst>
              <a:ext uri="{FF2B5EF4-FFF2-40B4-BE49-F238E27FC236}">
                <a16:creationId xmlns:a16="http://schemas.microsoft.com/office/drawing/2014/main" id="{EE0D1559-64D9-4D9F-B971-D6D1218F12A3}"/>
              </a:ext>
            </a:extLst>
          </p:cNvPr>
          <p:cNvSpPr txBox="1">
            <a:spLocks/>
          </p:cNvSpPr>
          <p:nvPr/>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621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62C47-1670-424C-BD98-3097F81C3425}"/>
              </a:ext>
            </a:extLst>
          </p:cNvPr>
          <p:cNvSpPr>
            <a:spLocks noGrp="1"/>
          </p:cNvSpPr>
          <p:nvPr>
            <p:ph type="title"/>
          </p:nvPr>
        </p:nvSpPr>
        <p:spPr/>
        <p:txBody>
          <a:bodyPr/>
          <a:lstStyle/>
          <a:p>
            <a:r>
              <a:rPr lang="en-US" noProof="0" dirty="0"/>
              <a:t>Configure report visuals</a:t>
            </a:r>
          </a:p>
        </p:txBody>
      </p:sp>
      <p:sp>
        <p:nvSpPr>
          <p:cNvPr id="3" name="Text Placeholder 2">
            <a:extLst>
              <a:ext uri="{FF2B5EF4-FFF2-40B4-BE49-F238E27FC236}">
                <a16:creationId xmlns:a16="http://schemas.microsoft.com/office/drawing/2014/main" id="{0115863F-406B-4040-9B31-7EF4908900DE}"/>
              </a:ext>
            </a:extLst>
          </p:cNvPr>
          <p:cNvSpPr>
            <a:spLocks noGrp="1"/>
          </p:cNvSpPr>
          <p:nvPr>
            <p:ph type="body" sz="quarter" idx="10"/>
          </p:nvPr>
        </p:nvSpPr>
        <p:spPr/>
        <p:txBody>
          <a:bodyPr/>
          <a:lstStyle/>
          <a:p>
            <a:r>
              <a:rPr lang="en-US" noProof="0" dirty="0"/>
              <a:t>Fields</a:t>
            </a:r>
          </a:p>
        </p:txBody>
      </p:sp>
      <p:sp>
        <p:nvSpPr>
          <p:cNvPr id="5" name="Footer Placeholder 4">
            <a:extLst>
              <a:ext uri="{FF2B5EF4-FFF2-40B4-BE49-F238E27FC236}">
                <a16:creationId xmlns:a16="http://schemas.microsoft.com/office/drawing/2014/main" id="{6D82A0F2-563F-42E1-B2C8-C4C14BA043E6}"/>
              </a:ext>
            </a:extLst>
          </p:cNvPr>
          <p:cNvSpPr>
            <a:spLocks noGrp="1"/>
          </p:cNvSpPr>
          <p:nvPr>
            <p:ph type="ftr" sz="quarter" idx="11"/>
          </p:nvPr>
        </p:nvSpPr>
        <p:spPr/>
        <p:txBody>
          <a:bodyPr/>
          <a:lstStyle/>
          <a:p>
            <a:r>
              <a:rPr lang="en-AU" dirty="0"/>
              <a:t>© 2021 Microsoft. All rights reserved. </a:t>
            </a:r>
          </a:p>
        </p:txBody>
      </p:sp>
      <p:sp>
        <p:nvSpPr>
          <p:cNvPr id="17" name="Content Placeholder 16">
            <a:extLst>
              <a:ext uri="{FF2B5EF4-FFF2-40B4-BE49-F238E27FC236}">
                <a16:creationId xmlns:a16="http://schemas.microsoft.com/office/drawing/2014/main" id="{8BBBE389-8183-4582-8B49-073C1819E1C8}"/>
              </a:ext>
            </a:extLst>
          </p:cNvPr>
          <p:cNvSpPr>
            <a:spLocks noGrp="1"/>
          </p:cNvSpPr>
          <p:nvPr>
            <p:ph idx="1"/>
          </p:nvPr>
        </p:nvSpPr>
        <p:spPr/>
        <p:txBody>
          <a:bodyPr/>
          <a:lstStyle/>
          <a:p>
            <a:r>
              <a:rPr lang="en-US" b="1" noProof="0" dirty="0"/>
              <a:t>Fields</a:t>
            </a:r>
            <a:r>
              <a:rPr lang="en-US" noProof="0" dirty="0"/>
              <a:t> is a collective term for columns, hierarchy levels, and measures</a:t>
            </a:r>
          </a:p>
          <a:p>
            <a:r>
              <a:rPr lang="en-US" noProof="0" dirty="0"/>
              <a:t>They can be used in the following phases of an analytic query</a:t>
            </a:r>
          </a:p>
        </p:txBody>
      </p:sp>
      <p:graphicFrame>
        <p:nvGraphicFramePr>
          <p:cNvPr id="18" name="Table 6">
            <a:extLst>
              <a:ext uri="{FF2B5EF4-FFF2-40B4-BE49-F238E27FC236}">
                <a16:creationId xmlns:a16="http://schemas.microsoft.com/office/drawing/2014/main" id="{32AC2F46-75D8-4FB7-8793-71FA84202A87}"/>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208617622"/>
              </p:ext>
            </p:extLst>
          </p:nvPr>
        </p:nvGraphicFramePr>
        <p:xfrm>
          <a:off x="836340" y="3176900"/>
          <a:ext cx="10856460" cy="1483360"/>
        </p:xfrm>
        <a:graphic>
          <a:graphicData uri="http://schemas.openxmlformats.org/drawingml/2006/table">
            <a:tbl>
              <a:tblPr firstRow="1" bandRow="1">
                <a:tableStyleId>{5C22544A-7EE6-4342-B048-85BDC9FD1C3A}</a:tableStyleId>
              </a:tblPr>
              <a:tblGrid>
                <a:gridCol w="2004008">
                  <a:extLst>
                    <a:ext uri="{9D8B030D-6E8A-4147-A177-3AD203B41FA5}">
                      <a16:colId xmlns:a16="http://schemas.microsoft.com/office/drawing/2014/main" val="1858811642"/>
                    </a:ext>
                  </a:extLst>
                </a:gridCol>
                <a:gridCol w="2736656">
                  <a:extLst>
                    <a:ext uri="{9D8B030D-6E8A-4147-A177-3AD203B41FA5}">
                      <a16:colId xmlns:a16="http://schemas.microsoft.com/office/drawing/2014/main" val="3655754141"/>
                    </a:ext>
                  </a:extLst>
                </a:gridCol>
                <a:gridCol w="2913148">
                  <a:extLst>
                    <a:ext uri="{9D8B030D-6E8A-4147-A177-3AD203B41FA5}">
                      <a16:colId xmlns:a16="http://schemas.microsoft.com/office/drawing/2014/main" val="3195823218"/>
                    </a:ext>
                  </a:extLst>
                </a:gridCol>
                <a:gridCol w="3202648">
                  <a:extLst>
                    <a:ext uri="{9D8B030D-6E8A-4147-A177-3AD203B41FA5}">
                      <a16:colId xmlns:a16="http://schemas.microsoft.com/office/drawing/2014/main" val="728097576"/>
                    </a:ext>
                  </a:extLst>
                </a:gridCol>
              </a:tblGrid>
              <a:tr h="370840">
                <a:tc>
                  <a:txBody>
                    <a:bodyPr/>
                    <a:lstStyle/>
                    <a:p>
                      <a:r>
                        <a:rPr lang="en-US" dirty="0"/>
                        <a:t>Field type</a:t>
                      </a:r>
                    </a:p>
                  </a:txBody>
                  <a:tcPr/>
                </a:tc>
                <a:tc>
                  <a:txBody>
                    <a:bodyPr/>
                    <a:lstStyle/>
                    <a:p>
                      <a:pPr algn="ctr"/>
                      <a:r>
                        <a:rPr lang="en-US" dirty="0"/>
                        <a:t>Filter</a:t>
                      </a:r>
                    </a:p>
                  </a:txBody>
                  <a:tcPr/>
                </a:tc>
                <a:tc>
                  <a:txBody>
                    <a:bodyPr/>
                    <a:lstStyle/>
                    <a:p>
                      <a:pPr algn="ctr"/>
                      <a:r>
                        <a:rPr lang="en-US" dirty="0"/>
                        <a:t>Group</a:t>
                      </a:r>
                    </a:p>
                  </a:txBody>
                  <a:tcPr/>
                </a:tc>
                <a:tc>
                  <a:txBody>
                    <a:bodyPr/>
                    <a:lstStyle/>
                    <a:p>
                      <a:pPr algn="ctr"/>
                      <a:r>
                        <a:rPr lang="en-US" dirty="0"/>
                        <a:t>Summarize</a:t>
                      </a:r>
                    </a:p>
                  </a:txBody>
                  <a:tcPr/>
                </a:tc>
                <a:extLst>
                  <a:ext uri="{0D108BD9-81ED-4DB2-BD59-A6C34878D82A}">
                    <a16:rowId xmlns:a16="http://schemas.microsoft.com/office/drawing/2014/main" val="1839557566"/>
                  </a:ext>
                </a:extLst>
              </a:tr>
              <a:tr h="370840">
                <a:tc>
                  <a:txBody>
                    <a:bodyPr/>
                    <a:lstStyle/>
                    <a:p>
                      <a:pPr marL="0" algn="l" defTabSz="914400" rtl="0" eaLnBrk="1" latinLnBrk="0" hangingPunct="1"/>
                      <a:r>
                        <a:rPr lang="en-NZ" sz="1600" b="1" kern="1200" dirty="0">
                          <a:solidFill>
                            <a:schemeClr val="tx1"/>
                          </a:solidFill>
                        </a:rPr>
                        <a:t>Column</a:t>
                      </a:r>
                      <a:endParaRPr lang="en-US" sz="1600" b="1" kern="1200" dirty="0">
                        <a:solidFill>
                          <a:schemeClr val="tx1"/>
                        </a:solidFill>
                        <a:latin typeface="+mn-lt"/>
                        <a:ea typeface="+mn-ea"/>
                        <a:cs typeface="+mn-cs"/>
                      </a:endParaRPr>
                    </a:p>
                  </a:txBody>
                  <a:tcPr/>
                </a:tc>
                <a:tc>
                  <a:txBody>
                    <a:bodyPr/>
                    <a:lstStyle/>
                    <a:p>
                      <a:pPr marL="0" algn="l" defTabSz="914400" rtl="0" eaLnBrk="1" latinLnBrk="0" hangingPunct="1"/>
                      <a:endParaRPr lang="en-US" sz="1600" b="0" kern="1200" dirty="0">
                        <a:solidFill>
                          <a:schemeClr val="tx1"/>
                        </a:solidFill>
                        <a:latin typeface="+mn-lt"/>
                        <a:ea typeface="+mn-ea"/>
                        <a:cs typeface="+mn-cs"/>
                      </a:endParaRPr>
                    </a:p>
                  </a:txBody>
                  <a:tcPr/>
                </a:tc>
                <a:tc>
                  <a:txBody>
                    <a:bodyPr/>
                    <a:lstStyle/>
                    <a:p>
                      <a:pPr marL="0" algn="l" defTabSz="914400" rtl="0" eaLnBrk="1" latinLnBrk="0" hangingPunct="1"/>
                      <a:endParaRPr lang="en-US" sz="1600" b="0" kern="1200" dirty="0">
                        <a:solidFill>
                          <a:schemeClr val="tx1"/>
                        </a:solidFill>
                        <a:latin typeface="+mn-lt"/>
                        <a:ea typeface="+mn-ea"/>
                        <a:cs typeface="+mn-cs"/>
                      </a:endParaRPr>
                    </a:p>
                  </a:txBody>
                  <a:tcPr/>
                </a:tc>
                <a:tc>
                  <a:txBody>
                    <a:bodyPr/>
                    <a:lstStyle/>
                    <a:p>
                      <a:pPr marL="0" algn="l" defTabSz="914400" rtl="0" eaLnBrk="1" latinLnBrk="0" hangingPunct="1"/>
                      <a:endParaRPr lang="en-US" sz="1600" b="0" kern="1200" dirty="0">
                        <a:solidFill>
                          <a:schemeClr val="tx1"/>
                        </a:solidFill>
                        <a:latin typeface="+mn-lt"/>
                        <a:ea typeface="+mn-ea"/>
                        <a:cs typeface="+mn-cs"/>
                      </a:endParaRPr>
                    </a:p>
                  </a:txBody>
                  <a:tcPr/>
                </a:tc>
                <a:extLst>
                  <a:ext uri="{0D108BD9-81ED-4DB2-BD59-A6C34878D82A}">
                    <a16:rowId xmlns:a16="http://schemas.microsoft.com/office/drawing/2014/main" val="2129919266"/>
                  </a:ext>
                </a:extLst>
              </a:tr>
              <a:tr h="370840">
                <a:tc>
                  <a:txBody>
                    <a:bodyPr/>
                    <a:lstStyle/>
                    <a:p>
                      <a:pPr marL="0" algn="l" defTabSz="914400" rtl="0" eaLnBrk="1" latinLnBrk="0" hangingPunct="1"/>
                      <a:r>
                        <a:rPr lang="en-NZ" sz="1600" b="1" kern="1200" dirty="0">
                          <a:solidFill>
                            <a:schemeClr val="tx1"/>
                          </a:solidFill>
                        </a:rPr>
                        <a:t>Hierarchy level</a:t>
                      </a:r>
                      <a:endParaRPr lang="en-US" sz="1600" b="1" kern="1200" dirty="0">
                        <a:solidFill>
                          <a:schemeClr val="tx1"/>
                        </a:solidFill>
                        <a:latin typeface="+mn-lt"/>
                        <a:ea typeface="+mn-ea"/>
                        <a:cs typeface="+mn-cs"/>
                      </a:endParaRPr>
                    </a:p>
                  </a:txBody>
                  <a:tcPr/>
                </a:tc>
                <a:tc>
                  <a:txBody>
                    <a:bodyPr/>
                    <a:lstStyle/>
                    <a:p>
                      <a:pPr marL="0" algn="l" defTabSz="914400" rtl="0" eaLnBrk="1" latinLnBrk="0" hangingPunct="1"/>
                      <a:endParaRPr lang="en-US" sz="1600" b="0" kern="1200" dirty="0">
                        <a:solidFill>
                          <a:schemeClr val="tx1"/>
                        </a:solidFill>
                        <a:latin typeface="+mn-lt"/>
                        <a:ea typeface="+mn-ea"/>
                        <a:cs typeface="+mn-cs"/>
                      </a:endParaRPr>
                    </a:p>
                  </a:txBody>
                  <a:tcPr/>
                </a:tc>
                <a:tc>
                  <a:txBody>
                    <a:bodyPr/>
                    <a:lstStyle/>
                    <a:p>
                      <a:pPr marL="0" algn="l" defTabSz="914400" rtl="0" eaLnBrk="1" latinLnBrk="0" hangingPunct="1"/>
                      <a:endParaRPr lang="en-US" sz="1600" b="0" kern="1200" dirty="0">
                        <a:solidFill>
                          <a:schemeClr val="tx1"/>
                        </a:solidFill>
                        <a:latin typeface="+mn-lt"/>
                        <a:ea typeface="+mn-ea"/>
                        <a:cs typeface="+mn-cs"/>
                      </a:endParaRPr>
                    </a:p>
                  </a:txBody>
                  <a:tcPr/>
                </a:tc>
                <a:tc>
                  <a:txBody>
                    <a:bodyPr/>
                    <a:lstStyle/>
                    <a:p>
                      <a:pPr marL="0" algn="l" defTabSz="914400" rtl="0" eaLnBrk="1" latinLnBrk="0" hangingPunct="1"/>
                      <a:endParaRPr lang="en-US" sz="1600" b="0" kern="1200" dirty="0">
                        <a:solidFill>
                          <a:schemeClr val="tx1"/>
                        </a:solidFill>
                        <a:latin typeface="+mn-lt"/>
                        <a:ea typeface="+mn-ea"/>
                        <a:cs typeface="+mn-cs"/>
                      </a:endParaRPr>
                    </a:p>
                  </a:txBody>
                  <a:tcPr/>
                </a:tc>
                <a:extLst>
                  <a:ext uri="{0D108BD9-81ED-4DB2-BD59-A6C34878D82A}">
                    <a16:rowId xmlns:a16="http://schemas.microsoft.com/office/drawing/2014/main" val="257819405"/>
                  </a:ext>
                </a:extLst>
              </a:tr>
              <a:tr h="370840">
                <a:tc>
                  <a:txBody>
                    <a:bodyPr/>
                    <a:lstStyle/>
                    <a:p>
                      <a:pPr marL="0" algn="l" defTabSz="914400" rtl="0" eaLnBrk="1" latinLnBrk="0" hangingPunct="1"/>
                      <a:r>
                        <a:rPr lang="en-NZ" sz="1600" b="1" kern="1200" dirty="0">
                          <a:solidFill>
                            <a:schemeClr val="tx1"/>
                          </a:solidFill>
                        </a:rPr>
                        <a:t>Measure</a:t>
                      </a:r>
                      <a:endParaRPr lang="en-US" sz="1600" b="1" kern="1200" dirty="0">
                        <a:solidFill>
                          <a:schemeClr val="tx1"/>
                        </a:solidFill>
                        <a:latin typeface="+mn-lt"/>
                        <a:ea typeface="+mn-ea"/>
                        <a:cs typeface="+mn-cs"/>
                      </a:endParaRPr>
                    </a:p>
                  </a:txBody>
                  <a:tcPr/>
                </a:tc>
                <a:tc>
                  <a:txBody>
                    <a:bodyPr/>
                    <a:lstStyle/>
                    <a:p>
                      <a:pPr marL="0" algn="l" defTabSz="914400" rtl="0" eaLnBrk="1" latinLnBrk="0" hangingPunct="1"/>
                      <a:endParaRPr lang="en-US" sz="1600" b="0" kern="1200" dirty="0">
                        <a:solidFill>
                          <a:schemeClr val="tx1"/>
                        </a:solidFill>
                        <a:latin typeface="+mn-lt"/>
                        <a:ea typeface="+mn-ea"/>
                        <a:cs typeface="+mn-cs"/>
                      </a:endParaRPr>
                    </a:p>
                  </a:txBody>
                  <a:tcPr/>
                </a:tc>
                <a:tc>
                  <a:txBody>
                    <a:bodyPr/>
                    <a:lstStyle/>
                    <a:p>
                      <a:pPr marL="0" algn="l" defTabSz="914400" rtl="0" eaLnBrk="1" latinLnBrk="0" hangingPunct="1"/>
                      <a:endParaRPr lang="en-US" sz="1600" b="0" kern="1200" dirty="0">
                        <a:solidFill>
                          <a:schemeClr val="tx1"/>
                        </a:solidFill>
                        <a:latin typeface="+mn-lt"/>
                        <a:ea typeface="+mn-ea"/>
                        <a:cs typeface="+mn-cs"/>
                      </a:endParaRPr>
                    </a:p>
                  </a:txBody>
                  <a:tcPr/>
                </a:tc>
                <a:tc>
                  <a:txBody>
                    <a:bodyPr/>
                    <a:lstStyle/>
                    <a:p>
                      <a:pPr marL="0" algn="l" defTabSz="914400" rtl="0" eaLnBrk="1" latinLnBrk="0" hangingPunct="1"/>
                      <a:endParaRPr lang="en-US" sz="1600" b="0" kern="1200" dirty="0">
                        <a:solidFill>
                          <a:schemeClr val="tx1"/>
                        </a:solidFill>
                        <a:latin typeface="+mn-lt"/>
                        <a:ea typeface="+mn-ea"/>
                        <a:cs typeface="+mn-cs"/>
                      </a:endParaRPr>
                    </a:p>
                  </a:txBody>
                  <a:tcPr/>
                </a:tc>
                <a:extLst>
                  <a:ext uri="{0D108BD9-81ED-4DB2-BD59-A6C34878D82A}">
                    <a16:rowId xmlns:a16="http://schemas.microsoft.com/office/drawing/2014/main" val="1763141910"/>
                  </a:ext>
                </a:extLst>
              </a:tr>
            </a:tbl>
          </a:graphicData>
        </a:graphic>
      </p:graphicFrame>
      <p:pic>
        <p:nvPicPr>
          <p:cNvPr id="19" name="Graphic 18">
            <a:extLst>
              <a:ext uri="{FF2B5EF4-FFF2-40B4-BE49-F238E27FC236}">
                <a16:creationId xmlns:a16="http://schemas.microsoft.com/office/drawing/2014/main" id="{3EF46529-9D16-4590-98F5-28CEDEBBCFE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56553" y="3587511"/>
            <a:ext cx="339155" cy="339155"/>
          </a:xfrm>
          <a:prstGeom prst="rect">
            <a:avLst/>
          </a:prstGeom>
        </p:spPr>
      </p:pic>
      <p:pic>
        <p:nvPicPr>
          <p:cNvPr id="20" name="Graphic 19">
            <a:extLst>
              <a:ext uri="{FF2B5EF4-FFF2-40B4-BE49-F238E27FC236}">
                <a16:creationId xmlns:a16="http://schemas.microsoft.com/office/drawing/2014/main" id="{2FBCA0BD-A7F7-4D0A-BA96-8F6C15554F4D}"/>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56553" y="3926666"/>
            <a:ext cx="339155" cy="339155"/>
          </a:xfrm>
          <a:prstGeom prst="rect">
            <a:avLst/>
          </a:prstGeom>
        </p:spPr>
      </p:pic>
      <p:pic>
        <p:nvPicPr>
          <p:cNvPr id="21" name="Graphic 20">
            <a:extLst>
              <a:ext uri="{FF2B5EF4-FFF2-40B4-BE49-F238E27FC236}">
                <a16:creationId xmlns:a16="http://schemas.microsoft.com/office/drawing/2014/main" id="{018E13B7-7D7E-4B43-920E-F3753FA4F94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56553" y="4329191"/>
            <a:ext cx="339155" cy="339155"/>
          </a:xfrm>
          <a:prstGeom prst="rect">
            <a:avLst/>
          </a:prstGeom>
        </p:spPr>
      </p:pic>
      <p:pic>
        <p:nvPicPr>
          <p:cNvPr id="22" name="Graphic 21">
            <a:extLst>
              <a:ext uri="{FF2B5EF4-FFF2-40B4-BE49-F238E27FC236}">
                <a16:creationId xmlns:a16="http://schemas.microsoft.com/office/drawing/2014/main" id="{B69B5B78-DFEC-488F-919C-84FCBF9857C7}"/>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7279" y="3579425"/>
            <a:ext cx="339155" cy="339155"/>
          </a:xfrm>
          <a:prstGeom prst="rect">
            <a:avLst/>
          </a:prstGeom>
        </p:spPr>
      </p:pic>
      <p:pic>
        <p:nvPicPr>
          <p:cNvPr id="23" name="Graphic 22">
            <a:extLst>
              <a:ext uri="{FF2B5EF4-FFF2-40B4-BE49-F238E27FC236}">
                <a16:creationId xmlns:a16="http://schemas.microsoft.com/office/drawing/2014/main" id="{8CA7A0CF-58AB-4C98-AB26-92646356A475}"/>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7279" y="3918580"/>
            <a:ext cx="339155" cy="339155"/>
          </a:xfrm>
          <a:prstGeom prst="rect">
            <a:avLst/>
          </a:prstGeom>
        </p:spPr>
      </p:pic>
      <p:pic>
        <p:nvPicPr>
          <p:cNvPr id="24" name="Graphic 23">
            <a:extLst>
              <a:ext uri="{FF2B5EF4-FFF2-40B4-BE49-F238E27FC236}">
                <a16:creationId xmlns:a16="http://schemas.microsoft.com/office/drawing/2014/main" id="{87DB208B-A8EE-4B62-90A6-607D54BC9147}"/>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27582" y="3587511"/>
            <a:ext cx="339155" cy="339155"/>
          </a:xfrm>
          <a:prstGeom prst="rect">
            <a:avLst/>
          </a:prstGeom>
        </p:spPr>
      </p:pic>
      <p:pic>
        <p:nvPicPr>
          <p:cNvPr id="25" name="Graphic 24">
            <a:extLst>
              <a:ext uri="{FF2B5EF4-FFF2-40B4-BE49-F238E27FC236}">
                <a16:creationId xmlns:a16="http://schemas.microsoft.com/office/drawing/2014/main" id="{9ADDD24C-50E5-47C3-993A-81601170157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27582" y="4329191"/>
            <a:ext cx="339155" cy="339155"/>
          </a:xfrm>
          <a:prstGeom prst="rect">
            <a:avLst/>
          </a:prstGeom>
        </p:spPr>
      </p:pic>
      <p:sp>
        <p:nvSpPr>
          <p:cNvPr id="4" name="TextBox 3">
            <a:extLst>
              <a:ext uri="{FF2B5EF4-FFF2-40B4-BE49-F238E27FC236}">
                <a16:creationId xmlns:a16="http://schemas.microsoft.com/office/drawing/2014/main" id="{3939AF76-13E6-408F-A586-6B7D5383DD02}"/>
              </a:ext>
            </a:extLst>
          </p:cNvPr>
          <p:cNvSpPr txBox="1"/>
          <p:nvPr/>
        </p:nvSpPr>
        <p:spPr>
          <a:xfrm>
            <a:off x="836340" y="4913523"/>
            <a:ext cx="5894966" cy="923330"/>
          </a:xfrm>
          <a:prstGeom prst="rect">
            <a:avLst/>
          </a:prstGeom>
          <a:noFill/>
        </p:spPr>
        <p:txBody>
          <a:bodyPr wrap="square" rtlCol="0">
            <a:spAutoFit/>
          </a:bodyPr>
          <a:lstStyle/>
          <a:p>
            <a:r>
              <a:rPr lang="en-US" dirty="0">
                <a:solidFill>
                  <a:schemeClr val="bg1"/>
                </a:solidFill>
              </a:rPr>
              <a:t>Columns can be used to Filter, Group, or Summarize</a:t>
            </a:r>
          </a:p>
          <a:p>
            <a:r>
              <a:rPr lang="en-US" dirty="0">
                <a:solidFill>
                  <a:schemeClr val="bg1"/>
                </a:solidFill>
              </a:rPr>
              <a:t>Hierarchy levels can be used to Filter or Group</a:t>
            </a:r>
          </a:p>
          <a:p>
            <a:r>
              <a:rPr lang="en-US" dirty="0">
                <a:solidFill>
                  <a:schemeClr val="bg1"/>
                </a:solidFill>
              </a:rPr>
              <a:t>Measures can be used to Filter or Summarize</a:t>
            </a:r>
          </a:p>
        </p:txBody>
      </p:sp>
      <p:sp>
        <p:nvSpPr>
          <p:cNvPr id="6" name="Footer Placeholder 3">
            <a:extLst>
              <a:ext uri="{FF2B5EF4-FFF2-40B4-BE49-F238E27FC236}">
                <a16:creationId xmlns:a16="http://schemas.microsoft.com/office/drawing/2014/main" id="{D1881662-6254-428A-BA66-AF95DDFFBC45}"/>
              </a:ext>
            </a:extLst>
          </p:cNvPr>
          <p:cNvSpPr txBox="1">
            <a:spLocks/>
          </p:cNvSpPr>
          <p:nvPr/>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3633558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5EA0E-2A6B-470A-8363-79FF755E1102}"/>
              </a:ext>
            </a:extLst>
          </p:cNvPr>
          <p:cNvSpPr>
            <a:spLocks noGrp="1"/>
          </p:cNvSpPr>
          <p:nvPr>
            <p:ph type="title"/>
          </p:nvPr>
        </p:nvSpPr>
        <p:spPr/>
        <p:txBody>
          <a:bodyPr/>
          <a:lstStyle/>
          <a:p>
            <a:r>
              <a:rPr lang="en-US" noProof="0" dirty="0"/>
              <a:t>Prerequisites</a:t>
            </a:r>
          </a:p>
        </p:txBody>
      </p:sp>
      <p:sp>
        <p:nvSpPr>
          <p:cNvPr id="4" name="Content Placeholder 3">
            <a:extLst>
              <a:ext uri="{FF2B5EF4-FFF2-40B4-BE49-F238E27FC236}">
                <a16:creationId xmlns:a16="http://schemas.microsoft.com/office/drawing/2014/main" id="{44D6075B-5F7D-4965-82E2-5FE0548FA47B}"/>
              </a:ext>
            </a:extLst>
          </p:cNvPr>
          <p:cNvSpPr>
            <a:spLocks noGrp="1"/>
          </p:cNvSpPr>
          <p:nvPr>
            <p:ph idx="1"/>
          </p:nvPr>
        </p:nvSpPr>
        <p:spPr/>
        <p:txBody>
          <a:bodyPr/>
          <a:lstStyle/>
          <a:p>
            <a:r>
              <a:rPr lang="en-US" noProof="0" dirty="0"/>
              <a:t>Experience modeling and writing basic calculations</a:t>
            </a:r>
          </a:p>
          <a:p>
            <a:r>
              <a:rPr lang="en-US" noProof="0" dirty="0"/>
              <a:t>Experience working in Power BI Desktop</a:t>
            </a:r>
          </a:p>
          <a:p>
            <a:r>
              <a:rPr lang="en-US" noProof="0" dirty="0"/>
              <a:t>A computer running Windows 10 or higher</a:t>
            </a:r>
          </a:p>
          <a:p>
            <a:r>
              <a:rPr lang="en-US" dirty="0"/>
              <a:t>Power BI Desktop installed and up-to-date</a:t>
            </a:r>
            <a:endParaRPr lang="en-US" noProof="0" dirty="0"/>
          </a:p>
          <a:p>
            <a:r>
              <a:rPr lang="en-US" dirty="0"/>
              <a:t>Course Lab Manuals, available on GitHub</a:t>
            </a:r>
            <a:endParaRPr lang="en-US" noProof="0" dirty="0"/>
          </a:p>
        </p:txBody>
      </p:sp>
      <p:sp>
        <p:nvSpPr>
          <p:cNvPr id="5" name="Footer Placeholder 4">
            <a:extLst>
              <a:ext uri="{FF2B5EF4-FFF2-40B4-BE49-F238E27FC236}">
                <a16:creationId xmlns:a16="http://schemas.microsoft.com/office/drawing/2014/main" id="{114C3912-1121-446D-9A3B-2FB50E207C26}"/>
              </a:ext>
            </a:extLst>
          </p:cNvPr>
          <p:cNvSpPr>
            <a:spLocks noGrp="1"/>
          </p:cNvSpPr>
          <p:nvPr>
            <p:ph type="ftr" sz="quarter" idx="11"/>
          </p:nvPr>
        </p:nvSpPr>
        <p:spPr/>
        <p:txBody>
          <a:bodyPr/>
          <a:lstStyle/>
          <a:p>
            <a:r>
              <a:rPr lang="en-AU" dirty="0"/>
              <a:t>© 2021 Microsoft. All rights reserved. </a:t>
            </a:r>
          </a:p>
        </p:txBody>
      </p:sp>
      <p:sp>
        <p:nvSpPr>
          <p:cNvPr id="7" name="Footer Placeholder 3">
            <a:extLst>
              <a:ext uri="{FF2B5EF4-FFF2-40B4-BE49-F238E27FC236}">
                <a16:creationId xmlns:a16="http://schemas.microsoft.com/office/drawing/2014/main" id="{507B324D-1CFD-45DF-8D30-2820EC8E538F}"/>
              </a:ext>
            </a:extLst>
          </p:cNvPr>
          <p:cNvSpPr txBox="1">
            <a:spLocks/>
          </p:cNvSpPr>
          <p:nvPr/>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57062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A5F1-489F-4073-9A2C-A2412254A057}"/>
              </a:ext>
            </a:extLst>
          </p:cNvPr>
          <p:cNvSpPr>
            <a:spLocks noGrp="1"/>
          </p:cNvSpPr>
          <p:nvPr>
            <p:ph type="title"/>
          </p:nvPr>
        </p:nvSpPr>
        <p:spPr/>
        <p:txBody>
          <a:bodyPr/>
          <a:lstStyle/>
          <a:p>
            <a:r>
              <a:rPr lang="en-US" noProof="0" dirty="0"/>
              <a:t>Configure report visuals</a:t>
            </a:r>
          </a:p>
        </p:txBody>
      </p:sp>
      <p:sp>
        <p:nvSpPr>
          <p:cNvPr id="3" name="Text Placeholder 2">
            <a:extLst>
              <a:ext uri="{FF2B5EF4-FFF2-40B4-BE49-F238E27FC236}">
                <a16:creationId xmlns:a16="http://schemas.microsoft.com/office/drawing/2014/main" id="{E90087FF-00CD-42E4-9460-823642FC9C71}"/>
              </a:ext>
            </a:extLst>
          </p:cNvPr>
          <p:cNvSpPr>
            <a:spLocks noGrp="1"/>
          </p:cNvSpPr>
          <p:nvPr>
            <p:ph type="body" sz="quarter" idx="10"/>
          </p:nvPr>
        </p:nvSpPr>
        <p:spPr/>
        <p:txBody>
          <a:bodyPr/>
          <a:lstStyle/>
          <a:p>
            <a:r>
              <a:rPr lang="en-US" noProof="0" dirty="0"/>
              <a:t>Hierarchy levels</a:t>
            </a:r>
          </a:p>
        </p:txBody>
      </p:sp>
      <p:sp>
        <p:nvSpPr>
          <p:cNvPr id="4" name="Content Placeholder 3">
            <a:extLst>
              <a:ext uri="{FF2B5EF4-FFF2-40B4-BE49-F238E27FC236}">
                <a16:creationId xmlns:a16="http://schemas.microsoft.com/office/drawing/2014/main" id="{BE3F8AE8-EB65-4C21-A483-C29198B88438}"/>
              </a:ext>
            </a:extLst>
          </p:cNvPr>
          <p:cNvSpPr>
            <a:spLocks noGrp="1"/>
          </p:cNvSpPr>
          <p:nvPr>
            <p:ph idx="1"/>
          </p:nvPr>
        </p:nvSpPr>
        <p:spPr/>
        <p:txBody>
          <a:bodyPr/>
          <a:lstStyle/>
          <a:p>
            <a:r>
              <a:rPr lang="en-US" noProof="0" dirty="0"/>
              <a:t>Hierarchy levels are based on columns</a:t>
            </a:r>
          </a:p>
          <a:p>
            <a:r>
              <a:rPr lang="en-US" noProof="0" dirty="0"/>
              <a:t>They can be used to filter and group</a:t>
            </a:r>
            <a:r>
              <a:rPr lang="en-US" dirty="0"/>
              <a:t>—but </a:t>
            </a:r>
            <a:r>
              <a:rPr lang="en-US" noProof="0" dirty="0"/>
              <a:t>not to summarize</a:t>
            </a:r>
          </a:p>
          <a:p>
            <a:endParaRPr lang="en-US" noProof="0" dirty="0"/>
          </a:p>
        </p:txBody>
      </p:sp>
      <p:sp>
        <p:nvSpPr>
          <p:cNvPr id="5" name="Footer Placeholder 4">
            <a:extLst>
              <a:ext uri="{FF2B5EF4-FFF2-40B4-BE49-F238E27FC236}">
                <a16:creationId xmlns:a16="http://schemas.microsoft.com/office/drawing/2014/main" id="{1ED02CE5-3929-4EFA-9ABD-9FB8FDBBCDED}"/>
              </a:ext>
            </a:extLst>
          </p:cNvPr>
          <p:cNvSpPr>
            <a:spLocks noGrp="1"/>
          </p:cNvSpPr>
          <p:nvPr>
            <p:ph type="ftr" sz="quarter" idx="11"/>
          </p:nvPr>
        </p:nvSpPr>
        <p:spPr/>
        <p:txBody>
          <a:bodyPr/>
          <a:lstStyle/>
          <a:p>
            <a:r>
              <a:rPr lang="en-AU" dirty="0"/>
              <a:t>© 2021 Microsoft. All rights reserved. </a:t>
            </a:r>
          </a:p>
        </p:txBody>
      </p:sp>
      <p:sp>
        <p:nvSpPr>
          <p:cNvPr id="7" name="Footer Placeholder 3">
            <a:extLst>
              <a:ext uri="{FF2B5EF4-FFF2-40B4-BE49-F238E27FC236}">
                <a16:creationId xmlns:a16="http://schemas.microsoft.com/office/drawing/2014/main" id="{46A3D8BE-B6B4-47DF-9333-028E98BC42D1}"/>
              </a:ext>
            </a:extLst>
          </p:cNvPr>
          <p:cNvSpPr txBox="1">
            <a:spLocks/>
          </p:cNvSpPr>
          <p:nvPr/>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4053464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A5F1-489F-4073-9A2C-A2412254A057}"/>
              </a:ext>
            </a:extLst>
          </p:cNvPr>
          <p:cNvSpPr>
            <a:spLocks noGrp="1"/>
          </p:cNvSpPr>
          <p:nvPr>
            <p:ph type="title"/>
          </p:nvPr>
        </p:nvSpPr>
        <p:spPr/>
        <p:txBody>
          <a:bodyPr/>
          <a:lstStyle/>
          <a:p>
            <a:r>
              <a:rPr lang="en-US" noProof="0" dirty="0"/>
              <a:t>Configure report visuals</a:t>
            </a:r>
          </a:p>
        </p:txBody>
      </p:sp>
      <p:sp>
        <p:nvSpPr>
          <p:cNvPr id="3" name="Text Placeholder 2">
            <a:extLst>
              <a:ext uri="{FF2B5EF4-FFF2-40B4-BE49-F238E27FC236}">
                <a16:creationId xmlns:a16="http://schemas.microsoft.com/office/drawing/2014/main" id="{E90087FF-00CD-42E4-9460-823642FC9C71}"/>
              </a:ext>
            </a:extLst>
          </p:cNvPr>
          <p:cNvSpPr>
            <a:spLocks noGrp="1"/>
          </p:cNvSpPr>
          <p:nvPr>
            <p:ph type="body" sz="quarter" idx="10"/>
          </p:nvPr>
        </p:nvSpPr>
        <p:spPr/>
        <p:txBody>
          <a:bodyPr/>
          <a:lstStyle/>
          <a:p>
            <a:r>
              <a:rPr lang="en-US" noProof="0" dirty="0"/>
              <a:t>Measures</a:t>
            </a:r>
          </a:p>
        </p:txBody>
      </p:sp>
      <p:sp>
        <p:nvSpPr>
          <p:cNvPr id="4" name="Content Placeholder 3">
            <a:extLst>
              <a:ext uri="{FF2B5EF4-FFF2-40B4-BE49-F238E27FC236}">
                <a16:creationId xmlns:a16="http://schemas.microsoft.com/office/drawing/2014/main" id="{BE3F8AE8-EB65-4C21-A483-C29198B88438}"/>
              </a:ext>
              <a:ext uri="{C183D7F6-B498-43B3-948B-1728B52AA6E4}">
                <adec:decorative xmlns:adec="http://schemas.microsoft.com/office/drawing/2017/decorative" val="1"/>
              </a:ext>
            </a:extLst>
          </p:cNvPr>
          <p:cNvSpPr>
            <a:spLocks noGrp="1"/>
          </p:cNvSpPr>
          <p:nvPr>
            <p:ph idx="1"/>
          </p:nvPr>
        </p:nvSpPr>
        <p:spPr>
          <a:xfrm>
            <a:off x="457200" y="2070000"/>
            <a:ext cx="5095301" cy="4788000"/>
          </a:xfrm>
        </p:spPr>
        <p:txBody>
          <a:bodyPr/>
          <a:lstStyle/>
          <a:p>
            <a:r>
              <a:rPr lang="en-US" noProof="0" dirty="0"/>
              <a:t>Measures are designed to summarize</a:t>
            </a:r>
          </a:p>
          <a:p>
            <a:r>
              <a:rPr lang="en-US" noProof="0" dirty="0"/>
              <a:t>They can be used to filter</a:t>
            </a:r>
          </a:p>
          <a:p>
            <a:pPr lvl="1"/>
            <a:r>
              <a:rPr lang="en-US" dirty="0"/>
              <a:t>However, they filter groups by the measure—for example, show only months where the sales amount (summarization) is greater than $5M</a:t>
            </a:r>
            <a:endParaRPr lang="en-US" noProof="0" dirty="0"/>
          </a:p>
          <a:p>
            <a:r>
              <a:rPr lang="en-US" noProof="0" dirty="0"/>
              <a:t>They cannot be used to group data</a:t>
            </a:r>
          </a:p>
          <a:p>
            <a:endParaRPr lang="en-US" noProof="0" dirty="0"/>
          </a:p>
        </p:txBody>
      </p:sp>
      <p:sp>
        <p:nvSpPr>
          <p:cNvPr id="5" name="Footer Placeholder 4">
            <a:extLst>
              <a:ext uri="{FF2B5EF4-FFF2-40B4-BE49-F238E27FC236}">
                <a16:creationId xmlns:a16="http://schemas.microsoft.com/office/drawing/2014/main" id="{1ED02CE5-3929-4EFA-9ABD-9FB8FDBBCDED}"/>
              </a:ext>
            </a:extLst>
          </p:cNvPr>
          <p:cNvSpPr>
            <a:spLocks noGrp="1"/>
          </p:cNvSpPr>
          <p:nvPr>
            <p:ph type="ftr" sz="quarter" idx="11"/>
          </p:nvPr>
        </p:nvSpPr>
        <p:spPr/>
        <p:txBody>
          <a:bodyPr/>
          <a:lstStyle/>
          <a:p>
            <a:r>
              <a:rPr lang="en-AU" dirty="0"/>
              <a:t>© 2021 Microsoft. All rights reserved. </a:t>
            </a:r>
          </a:p>
        </p:txBody>
      </p:sp>
      <p:pic>
        <p:nvPicPr>
          <p:cNvPr id="6" name="Picture 2" descr="An image shows the result of the measure filter on the stacked column chart visual. It shows that only four months have sales amounts exceeding $5M.">
            <a:extLst>
              <a:ext uri="{FF2B5EF4-FFF2-40B4-BE49-F238E27FC236}">
                <a16:creationId xmlns:a16="http://schemas.microsoft.com/office/drawing/2014/main" id="{3A304D98-268B-4849-9038-EB8F0B3F9FEC}"/>
              </a:ext>
              <a:ext uri="{C183D7F6-B498-43B3-948B-1728B52AA6E4}">
                <adec:decorative xmlns:adec="http://schemas.microsoft.com/office/drawing/2017/decorative" val="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0348" y="2061737"/>
            <a:ext cx="5983604" cy="3771535"/>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3">
            <a:extLst>
              <a:ext uri="{FF2B5EF4-FFF2-40B4-BE49-F238E27FC236}">
                <a16:creationId xmlns:a16="http://schemas.microsoft.com/office/drawing/2014/main" id="{2DE62F72-2A7E-4F09-8807-6EF0DC4E5E92}"/>
              </a:ext>
            </a:extLst>
          </p:cNvPr>
          <p:cNvSpPr txBox="1">
            <a:spLocks/>
          </p:cNvSpPr>
          <p:nvPr/>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2418464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6FD0F1-01D0-4CCF-8213-598F1BD5A975}"/>
              </a:ext>
            </a:extLst>
          </p:cNvPr>
          <p:cNvSpPr>
            <a:spLocks noGrp="1"/>
          </p:cNvSpPr>
          <p:nvPr>
            <p:ph type="title"/>
          </p:nvPr>
        </p:nvSpPr>
        <p:spPr/>
        <p:txBody>
          <a:bodyPr/>
          <a:lstStyle/>
          <a:p>
            <a:r>
              <a:rPr lang="en-US" noProof="0" dirty="0"/>
              <a:t>Resources</a:t>
            </a:r>
          </a:p>
        </p:txBody>
      </p:sp>
      <p:sp>
        <p:nvSpPr>
          <p:cNvPr id="8" name="Text Placeholder 7" hidden="1">
            <a:extLst>
              <a:ext uri="{FF2B5EF4-FFF2-40B4-BE49-F238E27FC236}">
                <a16:creationId xmlns:a16="http://schemas.microsoft.com/office/drawing/2014/main" id="{C80449DB-2093-4D09-83BE-46B0F6ADC293}"/>
              </a:ext>
            </a:extLst>
          </p:cNvPr>
          <p:cNvSpPr>
            <a:spLocks noGrp="1"/>
          </p:cNvSpPr>
          <p:nvPr>
            <p:ph type="body" sz="quarter" idx="10"/>
          </p:nvPr>
        </p:nvSpPr>
        <p:spPr/>
        <p:txBody>
          <a:bodyPr/>
          <a:lstStyle/>
          <a:p>
            <a:endParaRPr lang="en-US" dirty="0"/>
          </a:p>
        </p:txBody>
      </p:sp>
      <p:sp>
        <p:nvSpPr>
          <p:cNvPr id="7" name="Content Placeholder 6">
            <a:extLst>
              <a:ext uri="{FF2B5EF4-FFF2-40B4-BE49-F238E27FC236}">
                <a16:creationId xmlns:a16="http://schemas.microsoft.com/office/drawing/2014/main" id="{E09514D2-4274-40DC-830D-CDB149B21503}"/>
              </a:ext>
            </a:extLst>
          </p:cNvPr>
          <p:cNvSpPr>
            <a:spLocks noGrp="1"/>
          </p:cNvSpPr>
          <p:nvPr>
            <p:ph idx="1"/>
          </p:nvPr>
        </p:nvSpPr>
        <p:spPr/>
        <p:txBody>
          <a:bodyPr/>
          <a:lstStyle/>
          <a:p>
            <a:r>
              <a:rPr lang="en-US" b="1" dirty="0"/>
              <a:t>Learn: </a:t>
            </a:r>
            <a:r>
              <a:rPr lang="da-DK" dirty="0"/>
              <a:t>Describe Power BI Desktop models</a:t>
            </a:r>
          </a:p>
          <a:p>
            <a:pPr lvl="1"/>
            <a:r>
              <a:rPr lang="en-US" dirty="0">
                <a:hlinkClick r:id="rId3"/>
              </a:rPr>
              <a:t>https://docs.microsoft.com/learn/modules/dax-power-bi-models/</a:t>
            </a:r>
            <a:endParaRPr lang="en-US" dirty="0"/>
          </a:p>
          <a:p>
            <a:r>
              <a:rPr lang="en-US" b="1" dirty="0"/>
              <a:t>Docs: </a:t>
            </a:r>
            <a:r>
              <a:rPr lang="en-US" dirty="0"/>
              <a:t>DAX overview</a:t>
            </a:r>
          </a:p>
          <a:p>
            <a:pPr lvl="1"/>
            <a:r>
              <a:rPr lang="en-US" dirty="0">
                <a:hlinkClick r:id="rId4"/>
              </a:rPr>
              <a:t>https://docs.microsoft.com/dax/dax-overview</a:t>
            </a:r>
            <a:endParaRPr lang="en-US" dirty="0"/>
          </a:p>
          <a:p>
            <a:r>
              <a:rPr lang="en-US" b="1" noProof="0" dirty="0"/>
              <a:t>Docs: </a:t>
            </a:r>
            <a:r>
              <a:rPr lang="en-US" noProof="0" dirty="0"/>
              <a:t>Understand star schema and the importance for Power BI</a:t>
            </a:r>
          </a:p>
          <a:p>
            <a:pPr lvl="1"/>
            <a:r>
              <a:rPr lang="en-US" noProof="0" dirty="0">
                <a:hlinkClick r:id="rId5"/>
              </a:rPr>
              <a:t>https://docs.microsoft.com/power-bi/guidance/star-schema</a:t>
            </a:r>
            <a:endParaRPr lang="en-US" noProof="0" dirty="0"/>
          </a:p>
          <a:p>
            <a:endParaRPr lang="en-US" dirty="0"/>
          </a:p>
        </p:txBody>
      </p:sp>
      <p:sp>
        <p:nvSpPr>
          <p:cNvPr id="5" name="Footer Placeholder 4">
            <a:extLst>
              <a:ext uri="{FF2B5EF4-FFF2-40B4-BE49-F238E27FC236}">
                <a16:creationId xmlns:a16="http://schemas.microsoft.com/office/drawing/2014/main" id="{9B374717-8850-481B-BAF5-4EC5DA25B88C}"/>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1261224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E78BD4B-3844-4B9E-B657-CB869BBE549C}"/>
              </a:ext>
            </a:extLst>
          </p:cNvPr>
          <p:cNvSpPr>
            <a:spLocks noGrp="1"/>
          </p:cNvSpPr>
          <p:nvPr>
            <p:ph type="title"/>
          </p:nvPr>
        </p:nvSpPr>
        <p:spPr/>
        <p:txBody>
          <a:bodyPr>
            <a:normAutofit/>
          </a:bodyPr>
          <a:lstStyle/>
          <a:p>
            <a:pPr lvl="0">
              <a:lnSpc>
                <a:spcPct val="80000"/>
              </a:lnSpc>
              <a:spcBef>
                <a:spcPts val="1000"/>
              </a:spcBef>
            </a:pPr>
            <a:r>
              <a:rPr lang="en-US" noProof="0" dirty="0">
                <a:ea typeface="+mn-ea"/>
                <a:cs typeface="+mn-cs"/>
              </a:rPr>
              <a:t>Power BI </a:t>
            </a:r>
            <a:br>
              <a:rPr lang="en-US" noProof="0" dirty="0">
                <a:solidFill>
                  <a:srgbClr val="F2C811"/>
                </a:solidFill>
                <a:ea typeface="+mn-ea"/>
                <a:cs typeface="+mn-cs"/>
              </a:rPr>
            </a:br>
            <a:r>
              <a:rPr lang="en-US" noProof="0" dirty="0">
                <a:solidFill>
                  <a:schemeClr val="bg1"/>
                </a:solidFill>
                <a:ea typeface="+mn-ea"/>
                <a:cs typeface="+mn-cs"/>
              </a:rPr>
              <a:t>DAX in a Day</a:t>
            </a:r>
          </a:p>
        </p:txBody>
      </p:sp>
      <p:sp>
        <p:nvSpPr>
          <p:cNvPr id="12" name="Text Placeholder 11">
            <a:extLst>
              <a:ext uri="{FF2B5EF4-FFF2-40B4-BE49-F238E27FC236}">
                <a16:creationId xmlns:a16="http://schemas.microsoft.com/office/drawing/2014/main" id="{8EB99519-97A1-4DC4-A5EE-354BA2FF6C0B}"/>
              </a:ext>
            </a:extLst>
          </p:cNvPr>
          <p:cNvSpPr>
            <a:spLocks noGrp="1"/>
          </p:cNvSpPr>
          <p:nvPr>
            <p:ph type="body" sz="quarter" idx="12"/>
          </p:nvPr>
        </p:nvSpPr>
        <p:spPr/>
        <p:txBody>
          <a:bodyPr/>
          <a:lstStyle/>
          <a:p>
            <a:r>
              <a:rPr lang="en-US" noProof="0" dirty="0"/>
              <a:t>Module 02</a:t>
            </a:r>
          </a:p>
        </p:txBody>
      </p:sp>
      <p:sp>
        <p:nvSpPr>
          <p:cNvPr id="11" name="Text Placeholder 10">
            <a:extLst>
              <a:ext uri="{FF2B5EF4-FFF2-40B4-BE49-F238E27FC236}">
                <a16:creationId xmlns:a16="http://schemas.microsoft.com/office/drawing/2014/main" id="{965EE222-3CC2-4391-B098-E3C633521892}"/>
              </a:ext>
            </a:extLst>
          </p:cNvPr>
          <p:cNvSpPr>
            <a:spLocks noGrp="1"/>
          </p:cNvSpPr>
          <p:nvPr>
            <p:ph type="body" sz="quarter" idx="11"/>
          </p:nvPr>
        </p:nvSpPr>
        <p:spPr/>
        <p:txBody>
          <a:bodyPr/>
          <a:lstStyle/>
          <a:p>
            <a:r>
              <a:rPr lang="en-US" noProof="0" dirty="0"/>
              <a:t>Write DAX Formulas</a:t>
            </a:r>
          </a:p>
        </p:txBody>
      </p:sp>
      <p:sp>
        <p:nvSpPr>
          <p:cNvPr id="5" name="Footer Placeholder 4">
            <a:extLst>
              <a:ext uri="{FF2B5EF4-FFF2-40B4-BE49-F238E27FC236}">
                <a16:creationId xmlns:a16="http://schemas.microsoft.com/office/drawing/2014/main" id="{FBA816C0-5179-4330-9B65-23B354DF22D4}"/>
              </a:ext>
            </a:extLst>
          </p:cNvPr>
          <p:cNvSpPr>
            <a:spLocks noGrp="1"/>
          </p:cNvSpPr>
          <p:nvPr>
            <p:ph type="ftr" sz="quarter" idx="13"/>
          </p:nvPr>
        </p:nvSpPr>
        <p:spPr/>
        <p:txBody>
          <a:bodyPr/>
          <a:lstStyle/>
          <a:p>
            <a:r>
              <a:rPr lang="en-AU" dirty="0"/>
              <a:t>© 2021 Microsoft. All rights reserved. </a:t>
            </a:r>
          </a:p>
        </p:txBody>
      </p:sp>
    </p:spTree>
    <p:extLst>
      <p:ext uri="{BB962C8B-B14F-4D97-AF65-F5344CB8AC3E}">
        <p14:creationId xmlns:p14="http://schemas.microsoft.com/office/powerpoint/2010/main" val="418580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1A528C-AE33-4D64-BBEA-D47BFEC0B68A}"/>
              </a:ext>
            </a:extLst>
          </p:cNvPr>
          <p:cNvSpPr>
            <a:spLocks noGrp="1"/>
          </p:cNvSpPr>
          <p:nvPr>
            <p:ph type="title"/>
          </p:nvPr>
        </p:nvSpPr>
        <p:spPr/>
        <p:txBody>
          <a:bodyPr/>
          <a:lstStyle/>
          <a:p>
            <a:r>
              <a:rPr lang="en-US" noProof="0" dirty="0"/>
              <a:t>Module outline</a:t>
            </a:r>
          </a:p>
        </p:txBody>
      </p:sp>
      <p:sp>
        <p:nvSpPr>
          <p:cNvPr id="7" name="Text Placeholder 6">
            <a:extLst>
              <a:ext uri="{FF2B5EF4-FFF2-40B4-BE49-F238E27FC236}">
                <a16:creationId xmlns:a16="http://schemas.microsoft.com/office/drawing/2014/main" id="{5D240A6A-334B-4B3F-8554-0AD2511C69BD}"/>
              </a:ext>
            </a:extLst>
          </p:cNvPr>
          <p:cNvSpPr>
            <a:spLocks noGrp="1"/>
          </p:cNvSpPr>
          <p:nvPr>
            <p:ph type="body" sz="quarter" idx="10"/>
          </p:nvPr>
        </p:nvSpPr>
        <p:spPr/>
        <p:txBody>
          <a:bodyPr/>
          <a:lstStyle/>
          <a:p>
            <a:r>
              <a:rPr lang="en-US" noProof="0" dirty="0"/>
              <a:t>02: Write DAX Formulas</a:t>
            </a:r>
          </a:p>
        </p:txBody>
      </p:sp>
      <p:sp>
        <p:nvSpPr>
          <p:cNvPr id="6" name="Content Placeholder 5">
            <a:extLst>
              <a:ext uri="{FF2B5EF4-FFF2-40B4-BE49-F238E27FC236}">
                <a16:creationId xmlns:a16="http://schemas.microsoft.com/office/drawing/2014/main" id="{8153398B-22C7-42A7-9919-666B3DF1F709}"/>
              </a:ext>
            </a:extLst>
          </p:cNvPr>
          <p:cNvSpPr>
            <a:spLocks noGrp="1"/>
          </p:cNvSpPr>
          <p:nvPr>
            <p:ph idx="1"/>
          </p:nvPr>
        </p:nvSpPr>
        <p:spPr/>
        <p:txBody>
          <a:bodyPr/>
          <a:lstStyle/>
          <a:p>
            <a:r>
              <a:rPr lang="en-US" noProof="0" dirty="0"/>
              <a:t>Describe DAX calculation types</a:t>
            </a:r>
          </a:p>
          <a:p>
            <a:r>
              <a:rPr lang="en-US" noProof="0" dirty="0"/>
              <a:t>Write DAX formulas</a:t>
            </a:r>
          </a:p>
          <a:p>
            <a:r>
              <a:rPr lang="en-US" noProof="0" dirty="0"/>
              <a:t>Describe DAX data types</a:t>
            </a:r>
          </a:p>
          <a:p>
            <a:r>
              <a:rPr lang="en-US" noProof="0" dirty="0"/>
              <a:t>Work with DAX functions</a:t>
            </a:r>
          </a:p>
          <a:p>
            <a:r>
              <a:rPr lang="en-US" noProof="0" dirty="0"/>
              <a:t>Use DAX operators</a:t>
            </a:r>
          </a:p>
          <a:p>
            <a:endParaRPr lang="en-US" noProof="0" dirty="0"/>
          </a:p>
        </p:txBody>
      </p:sp>
      <p:sp>
        <p:nvSpPr>
          <p:cNvPr id="8" name="Footer Placeholder 7">
            <a:extLst>
              <a:ext uri="{FF2B5EF4-FFF2-40B4-BE49-F238E27FC236}">
                <a16:creationId xmlns:a16="http://schemas.microsoft.com/office/drawing/2014/main" id="{7CDFFA1D-2C95-4DF9-979F-1DC6B5214879}"/>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287569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206F8-F8F9-45C8-974A-BF2AEF4666E9}"/>
              </a:ext>
            </a:extLst>
          </p:cNvPr>
          <p:cNvSpPr>
            <a:spLocks noGrp="1"/>
          </p:cNvSpPr>
          <p:nvPr>
            <p:ph type="title"/>
          </p:nvPr>
        </p:nvSpPr>
        <p:spPr/>
        <p:txBody>
          <a:bodyPr/>
          <a:lstStyle/>
          <a:p>
            <a:r>
              <a:rPr lang="en-US" noProof="0" dirty="0"/>
              <a:t>Describe DAX calculation types</a:t>
            </a:r>
          </a:p>
        </p:txBody>
      </p:sp>
      <p:sp>
        <p:nvSpPr>
          <p:cNvPr id="3" name="Text Placeholder 2" hidden="1">
            <a:extLst>
              <a:ext uri="{FF2B5EF4-FFF2-40B4-BE49-F238E27FC236}">
                <a16:creationId xmlns:a16="http://schemas.microsoft.com/office/drawing/2014/main" id="{565FD22B-B430-4C76-B178-795666F94527}"/>
              </a:ext>
            </a:extLst>
          </p:cNvPr>
          <p:cNvSpPr>
            <a:spLocks noGrp="1"/>
          </p:cNvSpPr>
          <p:nvPr>
            <p:ph type="body" sz="quarter" idx="10"/>
          </p:nvPr>
        </p:nvSpPr>
        <p:spPr/>
        <p:txBody>
          <a:bodyPr/>
          <a:lstStyle/>
          <a:p>
            <a:endParaRPr lang="en-US" dirty="0"/>
          </a:p>
        </p:txBody>
      </p:sp>
      <p:sp>
        <p:nvSpPr>
          <p:cNvPr id="4" name="Content Placeholder 3">
            <a:extLst>
              <a:ext uri="{FF2B5EF4-FFF2-40B4-BE49-F238E27FC236}">
                <a16:creationId xmlns:a16="http://schemas.microsoft.com/office/drawing/2014/main" id="{C999B1A3-329F-4398-99C5-E6B0F3DCC4DE}"/>
              </a:ext>
            </a:extLst>
          </p:cNvPr>
          <p:cNvSpPr>
            <a:spLocks noGrp="1"/>
          </p:cNvSpPr>
          <p:nvPr>
            <p:ph idx="1"/>
          </p:nvPr>
        </p:nvSpPr>
        <p:spPr/>
        <p:txBody>
          <a:bodyPr/>
          <a:lstStyle/>
          <a:p>
            <a:r>
              <a:rPr lang="en-US" noProof="0" dirty="0"/>
              <a:t>DAX can be used to create three types of calculations:</a:t>
            </a:r>
          </a:p>
          <a:p>
            <a:pPr lvl="1"/>
            <a:r>
              <a:rPr lang="en-US" noProof="0" dirty="0"/>
              <a:t>Calculated table</a:t>
            </a:r>
          </a:p>
          <a:p>
            <a:pPr lvl="1"/>
            <a:r>
              <a:rPr lang="en-US" noProof="0" dirty="0"/>
              <a:t>Calculated column</a:t>
            </a:r>
          </a:p>
          <a:p>
            <a:pPr lvl="1"/>
            <a:r>
              <a:rPr lang="en-US" noProof="0" dirty="0"/>
              <a:t>Measure</a:t>
            </a:r>
          </a:p>
          <a:p>
            <a:r>
              <a:rPr lang="en-US" noProof="0" dirty="0"/>
              <a:t>DAX can also be used to define row-level security (RLS) rules</a:t>
            </a:r>
            <a:endParaRPr lang="en-US" dirty="0"/>
          </a:p>
          <a:p>
            <a:endParaRPr lang="en-US" noProof="0" dirty="0"/>
          </a:p>
        </p:txBody>
      </p:sp>
      <p:sp>
        <p:nvSpPr>
          <p:cNvPr id="6" name="TextBox 5">
            <a:extLst>
              <a:ext uri="{FF2B5EF4-FFF2-40B4-BE49-F238E27FC236}">
                <a16:creationId xmlns:a16="http://schemas.microsoft.com/office/drawing/2014/main" id="{DD0388FC-5A67-4B03-9E4E-5FC89E182ADA}"/>
              </a:ext>
            </a:extLst>
          </p:cNvPr>
          <p:cNvSpPr txBox="1"/>
          <p:nvPr/>
        </p:nvSpPr>
        <p:spPr>
          <a:xfrm>
            <a:off x="757207" y="4325184"/>
            <a:ext cx="2569886" cy="794064"/>
          </a:xfrm>
          <a:prstGeom prst="rect">
            <a:avLst/>
          </a:prstGeom>
          <a:solidFill>
            <a:schemeClr val="bg2"/>
          </a:solid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chemeClr val="tx2"/>
                </a:solidFill>
                <a:effectLst/>
                <a:uLnTx/>
                <a:uFillTx/>
              </a:rPr>
              <a:t>RLS is not in scope for this course</a:t>
            </a:r>
            <a:endParaRPr kumimoji="0" lang="en-AU" sz="1800" b="0" i="0" u="none" strike="noStrike" kern="0" cap="none" spc="0" normalizeH="0" baseline="0" noProof="0" dirty="0">
              <a:ln>
                <a:noFill/>
              </a:ln>
              <a:solidFill>
                <a:schemeClr val="tx2"/>
              </a:solidFill>
              <a:effectLst/>
              <a:uLnTx/>
              <a:uFillTx/>
            </a:endParaRPr>
          </a:p>
        </p:txBody>
      </p:sp>
      <p:sp>
        <p:nvSpPr>
          <p:cNvPr id="5" name="Footer Placeholder 4">
            <a:extLst>
              <a:ext uri="{FF2B5EF4-FFF2-40B4-BE49-F238E27FC236}">
                <a16:creationId xmlns:a16="http://schemas.microsoft.com/office/drawing/2014/main" id="{4FDC6752-8100-40D7-A3DF-966B91A9E0F0}"/>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380983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206F8-F8F9-45C8-974A-BF2AEF4666E9}"/>
              </a:ext>
            </a:extLst>
          </p:cNvPr>
          <p:cNvSpPr>
            <a:spLocks noGrp="1"/>
          </p:cNvSpPr>
          <p:nvPr>
            <p:ph type="title"/>
          </p:nvPr>
        </p:nvSpPr>
        <p:spPr/>
        <p:txBody>
          <a:bodyPr/>
          <a:lstStyle/>
          <a:p>
            <a:r>
              <a:rPr lang="en-US" noProof="0" dirty="0"/>
              <a:t>Describe DAX calculation types</a:t>
            </a:r>
          </a:p>
        </p:txBody>
      </p:sp>
      <p:sp>
        <p:nvSpPr>
          <p:cNvPr id="3" name="Text Placeholder 2">
            <a:extLst>
              <a:ext uri="{FF2B5EF4-FFF2-40B4-BE49-F238E27FC236}">
                <a16:creationId xmlns:a16="http://schemas.microsoft.com/office/drawing/2014/main" id="{565FD22B-B430-4C76-B178-795666F94527}"/>
              </a:ext>
            </a:extLst>
          </p:cNvPr>
          <p:cNvSpPr>
            <a:spLocks noGrp="1"/>
          </p:cNvSpPr>
          <p:nvPr>
            <p:ph type="body" sz="quarter" idx="10"/>
          </p:nvPr>
        </p:nvSpPr>
        <p:spPr/>
        <p:txBody>
          <a:bodyPr/>
          <a:lstStyle/>
          <a:p>
            <a:r>
              <a:rPr lang="en-US" noProof="0" dirty="0"/>
              <a:t>Calculated table</a:t>
            </a:r>
          </a:p>
        </p:txBody>
      </p:sp>
      <p:sp>
        <p:nvSpPr>
          <p:cNvPr id="4" name="Content Placeholder 3">
            <a:extLst>
              <a:ext uri="{FF2B5EF4-FFF2-40B4-BE49-F238E27FC236}">
                <a16:creationId xmlns:a16="http://schemas.microsoft.com/office/drawing/2014/main" id="{C999B1A3-329F-4398-99C5-E6B0F3DCC4DE}"/>
              </a:ext>
            </a:extLst>
          </p:cNvPr>
          <p:cNvSpPr>
            <a:spLocks noGrp="1"/>
          </p:cNvSpPr>
          <p:nvPr>
            <p:ph idx="1"/>
          </p:nvPr>
        </p:nvSpPr>
        <p:spPr/>
        <p:txBody>
          <a:bodyPr/>
          <a:lstStyle/>
          <a:p>
            <a:r>
              <a:rPr lang="en-US" noProof="0" dirty="0"/>
              <a:t>A </a:t>
            </a:r>
            <a:r>
              <a:rPr lang="en-US" b="1" noProof="0" dirty="0"/>
              <a:t>Calculated table </a:t>
            </a:r>
            <a:r>
              <a:rPr lang="en-US" noProof="0" dirty="0"/>
              <a:t>adds a new table to the model</a:t>
            </a:r>
          </a:p>
          <a:p>
            <a:r>
              <a:rPr lang="en-US" dirty="0"/>
              <a:t>Examples:</a:t>
            </a:r>
            <a:endParaRPr lang="en-US" noProof="0" dirty="0"/>
          </a:p>
          <a:p>
            <a:pPr lvl="1"/>
            <a:r>
              <a:rPr lang="en-US" noProof="0" dirty="0"/>
              <a:t>Date tables</a:t>
            </a:r>
          </a:p>
          <a:p>
            <a:pPr lvl="1"/>
            <a:r>
              <a:rPr lang="en-US" noProof="0" dirty="0"/>
              <a:t>Role-playing dimensions</a:t>
            </a:r>
          </a:p>
          <a:p>
            <a:pPr lvl="1"/>
            <a:r>
              <a:rPr lang="en-US" noProof="0" dirty="0"/>
              <a:t>What-if analysis</a:t>
            </a:r>
          </a:p>
          <a:p>
            <a:r>
              <a:rPr lang="en-US" noProof="0" dirty="0"/>
              <a:t>Each calculated table will increase the storage size of the model</a:t>
            </a:r>
          </a:p>
          <a:p>
            <a:endParaRPr lang="en-US" noProof="0" dirty="0"/>
          </a:p>
        </p:txBody>
      </p:sp>
      <p:sp>
        <p:nvSpPr>
          <p:cNvPr id="5" name="Footer Placeholder 4">
            <a:extLst>
              <a:ext uri="{FF2B5EF4-FFF2-40B4-BE49-F238E27FC236}">
                <a16:creationId xmlns:a16="http://schemas.microsoft.com/office/drawing/2014/main" id="{4FDC6752-8100-40D7-A3DF-966B91A9E0F0}"/>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2237731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206F8-F8F9-45C8-974A-BF2AEF4666E9}"/>
              </a:ext>
            </a:extLst>
          </p:cNvPr>
          <p:cNvSpPr>
            <a:spLocks noGrp="1"/>
          </p:cNvSpPr>
          <p:nvPr>
            <p:ph type="title"/>
          </p:nvPr>
        </p:nvSpPr>
        <p:spPr/>
        <p:txBody>
          <a:bodyPr/>
          <a:lstStyle/>
          <a:p>
            <a:r>
              <a:rPr lang="en-US" noProof="0" dirty="0"/>
              <a:t>Describe DAX calculation types</a:t>
            </a:r>
          </a:p>
        </p:txBody>
      </p:sp>
      <p:sp>
        <p:nvSpPr>
          <p:cNvPr id="3" name="Text Placeholder 2">
            <a:extLst>
              <a:ext uri="{FF2B5EF4-FFF2-40B4-BE49-F238E27FC236}">
                <a16:creationId xmlns:a16="http://schemas.microsoft.com/office/drawing/2014/main" id="{565FD22B-B430-4C76-B178-795666F94527}"/>
              </a:ext>
            </a:extLst>
          </p:cNvPr>
          <p:cNvSpPr>
            <a:spLocks noGrp="1"/>
          </p:cNvSpPr>
          <p:nvPr>
            <p:ph type="body" sz="quarter" idx="10"/>
          </p:nvPr>
        </p:nvSpPr>
        <p:spPr/>
        <p:txBody>
          <a:bodyPr/>
          <a:lstStyle/>
          <a:p>
            <a:r>
              <a:rPr lang="en-US" noProof="0" dirty="0"/>
              <a:t>Calculated table » Date table</a:t>
            </a:r>
          </a:p>
        </p:txBody>
      </p:sp>
      <p:sp>
        <p:nvSpPr>
          <p:cNvPr id="4" name="Content Placeholder 3">
            <a:extLst>
              <a:ext uri="{FF2B5EF4-FFF2-40B4-BE49-F238E27FC236}">
                <a16:creationId xmlns:a16="http://schemas.microsoft.com/office/drawing/2014/main" id="{C999B1A3-329F-4398-99C5-E6B0F3DCC4DE}"/>
              </a:ext>
            </a:extLst>
          </p:cNvPr>
          <p:cNvSpPr>
            <a:spLocks noGrp="1"/>
          </p:cNvSpPr>
          <p:nvPr>
            <p:ph idx="1"/>
          </p:nvPr>
        </p:nvSpPr>
        <p:spPr/>
        <p:txBody>
          <a:bodyPr/>
          <a:lstStyle/>
          <a:p>
            <a:r>
              <a:rPr lang="en-US" noProof="0" dirty="0"/>
              <a:t>A </a:t>
            </a:r>
            <a:r>
              <a:rPr lang="en-US" b="1" noProof="0" dirty="0"/>
              <a:t>Date table </a:t>
            </a:r>
            <a:r>
              <a:rPr lang="en-US" noProof="0" dirty="0"/>
              <a:t>is required to work with Time Intelligence functions</a:t>
            </a:r>
          </a:p>
          <a:p>
            <a:r>
              <a:rPr lang="en-US" noProof="0" dirty="0"/>
              <a:t>It can be created using the CALENDAR or CALENDARAUTO</a:t>
            </a:r>
            <a:r>
              <a:rPr lang="en-US" dirty="0"/>
              <a:t> functions</a:t>
            </a:r>
            <a:endParaRPr lang="en-US" noProof="0" dirty="0"/>
          </a:p>
          <a:p>
            <a:endParaRPr lang="en-US" noProof="0" dirty="0"/>
          </a:p>
        </p:txBody>
      </p:sp>
      <p:sp>
        <p:nvSpPr>
          <p:cNvPr id="5" name="Footer Placeholder 4">
            <a:extLst>
              <a:ext uri="{FF2B5EF4-FFF2-40B4-BE49-F238E27FC236}">
                <a16:creationId xmlns:a16="http://schemas.microsoft.com/office/drawing/2014/main" id="{4FDC6752-8100-40D7-A3DF-966B91A9E0F0}"/>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290690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206F8-F8F9-45C8-974A-BF2AEF4666E9}"/>
              </a:ext>
            </a:extLst>
          </p:cNvPr>
          <p:cNvSpPr>
            <a:spLocks noGrp="1"/>
          </p:cNvSpPr>
          <p:nvPr>
            <p:ph type="title"/>
          </p:nvPr>
        </p:nvSpPr>
        <p:spPr/>
        <p:txBody>
          <a:bodyPr/>
          <a:lstStyle/>
          <a:p>
            <a:r>
              <a:rPr lang="en-US" noProof="0" dirty="0"/>
              <a:t>Describe DAX calculation types</a:t>
            </a:r>
          </a:p>
        </p:txBody>
      </p:sp>
      <p:sp>
        <p:nvSpPr>
          <p:cNvPr id="3" name="Text Placeholder 2">
            <a:extLst>
              <a:ext uri="{FF2B5EF4-FFF2-40B4-BE49-F238E27FC236}">
                <a16:creationId xmlns:a16="http://schemas.microsoft.com/office/drawing/2014/main" id="{565FD22B-B430-4C76-B178-795666F94527}"/>
              </a:ext>
            </a:extLst>
          </p:cNvPr>
          <p:cNvSpPr>
            <a:spLocks noGrp="1"/>
          </p:cNvSpPr>
          <p:nvPr>
            <p:ph type="body" sz="quarter" idx="10"/>
          </p:nvPr>
        </p:nvSpPr>
        <p:spPr/>
        <p:txBody>
          <a:bodyPr/>
          <a:lstStyle/>
          <a:p>
            <a:r>
              <a:rPr lang="en-US" noProof="0" dirty="0"/>
              <a:t>Calculated table » Role-playing dimensions</a:t>
            </a:r>
          </a:p>
        </p:txBody>
      </p:sp>
      <p:sp>
        <p:nvSpPr>
          <p:cNvPr id="4" name="TextBox 3">
            <a:extLst>
              <a:ext uri="{FF2B5EF4-FFF2-40B4-BE49-F238E27FC236}">
                <a16:creationId xmlns:a16="http://schemas.microsoft.com/office/drawing/2014/main" id="{2E48D5F0-2A85-4010-9302-58AB5E819F3B}"/>
              </a:ext>
            </a:extLst>
          </p:cNvPr>
          <p:cNvSpPr txBox="1"/>
          <p:nvPr/>
        </p:nvSpPr>
        <p:spPr>
          <a:xfrm>
            <a:off x="764764" y="2225908"/>
            <a:ext cx="5109972" cy="369332"/>
          </a:xfrm>
          <a:prstGeom prst="rect">
            <a:avLst/>
          </a:prstGeom>
          <a:noFill/>
        </p:spPr>
        <p:txBody>
          <a:bodyPr wrap="square" rtlCol="0">
            <a:spAutoFit/>
          </a:bodyPr>
          <a:lstStyle/>
          <a:p>
            <a:pPr algn="ctr"/>
            <a:r>
              <a:rPr lang="en-US" dirty="0"/>
              <a:t>Inactive relationships</a:t>
            </a:r>
          </a:p>
        </p:txBody>
      </p:sp>
      <p:pic>
        <p:nvPicPr>
          <p:cNvPr id="6" name="RPD" descr="Image shows two tables: Sales and Date. There are two relationships between the tables. Only one relationship is active.">
            <a:extLst>
              <a:ext uri="{FF2B5EF4-FFF2-40B4-BE49-F238E27FC236}">
                <a16:creationId xmlns:a16="http://schemas.microsoft.com/office/drawing/2014/main" id="{F92BD1B4-7818-4E16-AF53-E1959E9BA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764" y="2702231"/>
            <a:ext cx="5109972" cy="31210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AB73853-4726-4EC1-9087-07185EABBA43}"/>
              </a:ext>
            </a:extLst>
          </p:cNvPr>
          <p:cNvSpPr txBox="1"/>
          <p:nvPr/>
        </p:nvSpPr>
        <p:spPr>
          <a:xfrm>
            <a:off x="6462845" y="2225908"/>
            <a:ext cx="5109972" cy="369332"/>
          </a:xfrm>
          <a:prstGeom prst="rect">
            <a:avLst/>
          </a:prstGeom>
          <a:noFill/>
        </p:spPr>
        <p:txBody>
          <a:bodyPr wrap="square" rtlCol="0">
            <a:spAutoFit/>
          </a:bodyPr>
          <a:lstStyle/>
          <a:p>
            <a:pPr algn="ctr"/>
            <a:r>
              <a:rPr lang="en-US" dirty="0"/>
              <a:t>Duplicate tables with active relationships</a:t>
            </a:r>
          </a:p>
        </p:txBody>
      </p:sp>
      <p:pic>
        <p:nvPicPr>
          <p:cNvPr id="7" name="Picture 2" descr="Image shows two tables: Sales and Date. There is one relationship between the Sales and Date tables, and one relationship between the Sales and Ship Date tables. Both relationships are active.">
            <a:extLst>
              <a:ext uri="{FF2B5EF4-FFF2-40B4-BE49-F238E27FC236}">
                <a16:creationId xmlns:a16="http://schemas.microsoft.com/office/drawing/2014/main" id="{317F92A2-FBEB-4913-9539-82A93DF9E2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2845" y="2738171"/>
            <a:ext cx="5109969" cy="3121059"/>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4FDC6752-8100-40D7-A3DF-966B91A9E0F0}"/>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92021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206F8-F8F9-45C8-974A-BF2AEF4666E9}"/>
              </a:ext>
            </a:extLst>
          </p:cNvPr>
          <p:cNvSpPr>
            <a:spLocks noGrp="1"/>
          </p:cNvSpPr>
          <p:nvPr>
            <p:ph type="title"/>
          </p:nvPr>
        </p:nvSpPr>
        <p:spPr/>
        <p:txBody>
          <a:bodyPr/>
          <a:lstStyle/>
          <a:p>
            <a:r>
              <a:rPr lang="en-US" noProof="0" dirty="0"/>
              <a:t>Describe DAX calculation types</a:t>
            </a:r>
          </a:p>
        </p:txBody>
      </p:sp>
      <p:sp>
        <p:nvSpPr>
          <p:cNvPr id="3" name="Text Placeholder 2">
            <a:extLst>
              <a:ext uri="{FF2B5EF4-FFF2-40B4-BE49-F238E27FC236}">
                <a16:creationId xmlns:a16="http://schemas.microsoft.com/office/drawing/2014/main" id="{565FD22B-B430-4C76-B178-795666F94527}"/>
              </a:ext>
            </a:extLst>
          </p:cNvPr>
          <p:cNvSpPr>
            <a:spLocks noGrp="1"/>
          </p:cNvSpPr>
          <p:nvPr>
            <p:ph type="body" sz="quarter" idx="10"/>
          </p:nvPr>
        </p:nvSpPr>
        <p:spPr/>
        <p:txBody>
          <a:bodyPr/>
          <a:lstStyle/>
          <a:p>
            <a:r>
              <a:rPr lang="en-US" noProof="0" dirty="0"/>
              <a:t>Calculated table » What-if analysis</a:t>
            </a:r>
          </a:p>
        </p:txBody>
      </p:sp>
      <p:sp>
        <p:nvSpPr>
          <p:cNvPr id="4" name="Content Placeholder 3">
            <a:extLst>
              <a:ext uri="{FF2B5EF4-FFF2-40B4-BE49-F238E27FC236}">
                <a16:creationId xmlns:a16="http://schemas.microsoft.com/office/drawing/2014/main" id="{C999B1A3-329F-4398-99C5-E6B0F3DCC4DE}"/>
              </a:ext>
            </a:extLst>
          </p:cNvPr>
          <p:cNvSpPr>
            <a:spLocks noGrp="1"/>
          </p:cNvSpPr>
          <p:nvPr>
            <p:ph idx="1"/>
          </p:nvPr>
        </p:nvSpPr>
        <p:spPr/>
        <p:txBody>
          <a:bodyPr/>
          <a:lstStyle/>
          <a:p>
            <a:r>
              <a:rPr lang="en-US" noProof="0" dirty="0"/>
              <a:t>Power BI Desktop supports creating </a:t>
            </a:r>
            <a:r>
              <a:rPr lang="en-US" b="1" noProof="0" dirty="0"/>
              <a:t>What-if Parameters</a:t>
            </a:r>
            <a:endParaRPr lang="en-US" b="1" dirty="0"/>
          </a:p>
          <a:p>
            <a:r>
              <a:rPr lang="en-US" noProof="0" dirty="0"/>
              <a:t>It automates the creation of a calculated table </a:t>
            </a:r>
            <a:r>
              <a:rPr lang="en-US" dirty="0"/>
              <a:t>with a generated series of rows, and a measure to retrieve the currently selected value</a:t>
            </a:r>
          </a:p>
          <a:p>
            <a:r>
              <a:rPr lang="en-US" dirty="0"/>
              <a:t>Commonly used in what-if analysis</a:t>
            </a:r>
          </a:p>
          <a:p>
            <a:r>
              <a:rPr lang="en-US" dirty="0"/>
              <a:t>Typically, these tables remain disconnected (not related to other tables)</a:t>
            </a:r>
          </a:p>
          <a:p>
            <a:r>
              <a:rPr lang="en-US" noProof="0" dirty="0"/>
              <a:t>Examples: Currency conversion, forecasting scenarios</a:t>
            </a:r>
          </a:p>
          <a:p>
            <a:endParaRPr lang="en-US" noProof="0" dirty="0"/>
          </a:p>
        </p:txBody>
      </p:sp>
      <p:sp>
        <p:nvSpPr>
          <p:cNvPr id="5" name="Footer Placeholder 4">
            <a:extLst>
              <a:ext uri="{FF2B5EF4-FFF2-40B4-BE49-F238E27FC236}">
                <a16:creationId xmlns:a16="http://schemas.microsoft.com/office/drawing/2014/main" id="{4FDC6752-8100-40D7-A3DF-966B91A9E0F0}"/>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43231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CA4267-FE53-4753-B87B-20964E728897}"/>
              </a:ext>
            </a:extLst>
          </p:cNvPr>
          <p:cNvSpPr>
            <a:spLocks noGrp="1"/>
          </p:cNvSpPr>
          <p:nvPr>
            <p:ph type="title"/>
          </p:nvPr>
        </p:nvSpPr>
        <p:spPr/>
        <p:txBody>
          <a:bodyPr/>
          <a:lstStyle/>
          <a:p>
            <a:r>
              <a:rPr lang="en-US" noProof="0" dirty="0"/>
              <a:t>Course modules</a:t>
            </a:r>
          </a:p>
        </p:txBody>
      </p:sp>
      <p:sp>
        <p:nvSpPr>
          <p:cNvPr id="6" name="Text Placeholder 5" hidden="1">
            <a:extLst>
              <a:ext uri="{FF2B5EF4-FFF2-40B4-BE49-F238E27FC236}">
                <a16:creationId xmlns:a16="http://schemas.microsoft.com/office/drawing/2014/main" id="{DDA8253C-30D9-4209-BF29-39CD129BAA69}"/>
              </a:ext>
            </a:extLst>
          </p:cNvPr>
          <p:cNvSpPr>
            <a:spLocks noGrp="1"/>
          </p:cNvSpPr>
          <p:nvPr>
            <p:ph type="body" sz="quarter" idx="10"/>
          </p:nvPr>
        </p:nvSpPr>
        <p:spPr/>
        <p:txBody>
          <a:bodyPr/>
          <a:lstStyle/>
          <a:p>
            <a:endParaRPr lang="en-US" dirty="0"/>
          </a:p>
        </p:txBody>
      </p:sp>
      <p:sp>
        <p:nvSpPr>
          <p:cNvPr id="5" name="Content Placeholder 4">
            <a:extLst>
              <a:ext uri="{FF2B5EF4-FFF2-40B4-BE49-F238E27FC236}">
                <a16:creationId xmlns:a16="http://schemas.microsoft.com/office/drawing/2014/main" id="{FB8E31D3-7A33-49DB-82D5-B2EF0BB1BC61}"/>
              </a:ext>
            </a:extLst>
          </p:cNvPr>
          <p:cNvSpPr>
            <a:spLocks noGrp="1"/>
          </p:cNvSpPr>
          <p:nvPr>
            <p:ph idx="1"/>
          </p:nvPr>
        </p:nvSpPr>
        <p:spPr/>
        <p:txBody>
          <a:bodyPr/>
          <a:lstStyle/>
          <a:p>
            <a:pPr marL="0" indent="0">
              <a:buNone/>
            </a:pPr>
            <a:r>
              <a:rPr lang="en-US" noProof="0" dirty="0"/>
              <a:t>01:Underlying Constructs: Data Models &amp; Vertipaq Compression</a:t>
            </a:r>
          </a:p>
          <a:p>
            <a:pPr marL="0" indent="0">
              <a:buNone/>
            </a:pPr>
            <a:r>
              <a:rPr lang="en-US" noProof="0" dirty="0"/>
              <a:t>02: Write DAX Formulas</a:t>
            </a:r>
          </a:p>
          <a:p>
            <a:pPr marL="0" indent="0">
              <a:buNone/>
            </a:pPr>
            <a:r>
              <a:rPr lang="en-US" noProof="0" dirty="0"/>
              <a:t>03: Define Calculated Tables and Columns</a:t>
            </a:r>
          </a:p>
          <a:p>
            <a:pPr marL="0" indent="0">
              <a:buNone/>
            </a:pPr>
            <a:r>
              <a:rPr lang="en-US" noProof="0" dirty="0"/>
              <a:t>04: Define Measures</a:t>
            </a:r>
            <a:endParaRPr lang="en-US" b="1" noProof="0" dirty="0"/>
          </a:p>
          <a:p>
            <a:pPr marL="0" indent="0">
              <a:buNone/>
            </a:pPr>
            <a:r>
              <a:rPr lang="en-US" noProof="0" dirty="0"/>
              <a:t>05: Use DAX Iterator Functions</a:t>
            </a:r>
          </a:p>
          <a:p>
            <a:pPr marL="0" indent="0">
              <a:buNone/>
            </a:pPr>
            <a:r>
              <a:rPr lang="en-US" noProof="0" dirty="0"/>
              <a:t>06: Modify Filter Context</a:t>
            </a:r>
          </a:p>
          <a:p>
            <a:pPr marL="0" indent="0">
              <a:buNone/>
            </a:pPr>
            <a:r>
              <a:rPr lang="en-US" noProof="0" dirty="0"/>
              <a:t>07: Use DAX Time Intelligence Functions</a:t>
            </a:r>
          </a:p>
          <a:p>
            <a:pPr marL="0" indent="0">
              <a:buNone/>
            </a:pPr>
            <a:endParaRPr lang="en-US" noProof="0" dirty="0"/>
          </a:p>
        </p:txBody>
      </p:sp>
      <p:sp>
        <p:nvSpPr>
          <p:cNvPr id="2" name="Footer Placeholder 1">
            <a:extLst>
              <a:ext uri="{FF2B5EF4-FFF2-40B4-BE49-F238E27FC236}">
                <a16:creationId xmlns:a16="http://schemas.microsoft.com/office/drawing/2014/main" id="{C00E0636-A5CF-4592-BC8C-5B242C7197CB}"/>
              </a:ext>
            </a:extLst>
          </p:cNvPr>
          <p:cNvSpPr>
            <a:spLocks noGrp="1"/>
          </p:cNvSpPr>
          <p:nvPr>
            <p:ph type="ftr" sz="quarter" idx="11"/>
          </p:nvPr>
        </p:nvSpPr>
        <p:spPr/>
        <p:txBody>
          <a:bodyPr/>
          <a:lstStyle/>
          <a:p>
            <a:r>
              <a:rPr lang="en-AU" dirty="0"/>
              <a:t>© 2021 Microsoft. All rights reserved. </a:t>
            </a:r>
          </a:p>
        </p:txBody>
      </p:sp>
      <p:sp>
        <p:nvSpPr>
          <p:cNvPr id="3" name="Footer Placeholder 3">
            <a:extLst>
              <a:ext uri="{FF2B5EF4-FFF2-40B4-BE49-F238E27FC236}">
                <a16:creationId xmlns:a16="http://schemas.microsoft.com/office/drawing/2014/main" id="{DBA5ABF4-7768-40F8-BBEE-693E37B05E04}"/>
              </a:ext>
            </a:extLst>
          </p:cNvPr>
          <p:cNvSpPr txBox="1">
            <a:spLocks/>
          </p:cNvSpPr>
          <p:nvPr/>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3448792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206F8-F8F9-45C8-974A-BF2AEF4666E9}"/>
              </a:ext>
            </a:extLst>
          </p:cNvPr>
          <p:cNvSpPr>
            <a:spLocks noGrp="1"/>
          </p:cNvSpPr>
          <p:nvPr>
            <p:ph type="title"/>
          </p:nvPr>
        </p:nvSpPr>
        <p:spPr/>
        <p:txBody>
          <a:bodyPr/>
          <a:lstStyle/>
          <a:p>
            <a:r>
              <a:rPr lang="en-US" noProof="0" dirty="0"/>
              <a:t>Describe DAX calculation types</a:t>
            </a:r>
          </a:p>
        </p:txBody>
      </p:sp>
      <p:sp>
        <p:nvSpPr>
          <p:cNvPr id="3" name="Text Placeholder 2">
            <a:extLst>
              <a:ext uri="{FF2B5EF4-FFF2-40B4-BE49-F238E27FC236}">
                <a16:creationId xmlns:a16="http://schemas.microsoft.com/office/drawing/2014/main" id="{565FD22B-B430-4C76-B178-795666F94527}"/>
              </a:ext>
            </a:extLst>
          </p:cNvPr>
          <p:cNvSpPr>
            <a:spLocks noGrp="1"/>
          </p:cNvSpPr>
          <p:nvPr>
            <p:ph type="body" sz="quarter" idx="10"/>
          </p:nvPr>
        </p:nvSpPr>
        <p:spPr/>
        <p:txBody>
          <a:bodyPr/>
          <a:lstStyle/>
          <a:p>
            <a:r>
              <a:rPr lang="en-US" noProof="0" dirty="0"/>
              <a:t>Calculated column</a:t>
            </a:r>
          </a:p>
        </p:txBody>
      </p:sp>
      <p:sp>
        <p:nvSpPr>
          <p:cNvPr id="4" name="Content Placeholder 3">
            <a:extLst>
              <a:ext uri="{FF2B5EF4-FFF2-40B4-BE49-F238E27FC236}">
                <a16:creationId xmlns:a16="http://schemas.microsoft.com/office/drawing/2014/main" id="{C999B1A3-329F-4398-99C5-E6B0F3DCC4DE}"/>
              </a:ext>
            </a:extLst>
          </p:cNvPr>
          <p:cNvSpPr>
            <a:spLocks noGrp="1"/>
          </p:cNvSpPr>
          <p:nvPr>
            <p:ph idx="1"/>
          </p:nvPr>
        </p:nvSpPr>
        <p:spPr/>
        <p:txBody>
          <a:bodyPr/>
          <a:lstStyle/>
          <a:p>
            <a:r>
              <a:rPr lang="en-US" noProof="0" dirty="0"/>
              <a:t>A </a:t>
            </a:r>
            <a:r>
              <a:rPr lang="en-US" b="1" noProof="0" dirty="0"/>
              <a:t>Calculated column </a:t>
            </a:r>
            <a:r>
              <a:rPr lang="en-US" noProof="0" dirty="0"/>
              <a:t>adds a new column to a table</a:t>
            </a:r>
          </a:p>
          <a:p>
            <a:r>
              <a:rPr lang="en-US" noProof="0" dirty="0"/>
              <a:t>A formula is evaluated for each row in table</a:t>
            </a:r>
          </a:p>
          <a:p>
            <a:r>
              <a:rPr lang="en-US" noProof="0" dirty="0"/>
              <a:t>The formula must return a single value</a:t>
            </a:r>
          </a:p>
          <a:p>
            <a:r>
              <a:rPr lang="en-US" noProof="0" dirty="0"/>
              <a:t>It is only evaluated when model is refreshed*</a:t>
            </a:r>
          </a:p>
          <a:p>
            <a:r>
              <a:rPr lang="en-US" noProof="0" dirty="0"/>
              <a:t>It increase storage size of the model*</a:t>
            </a:r>
          </a:p>
          <a:p>
            <a:endParaRPr lang="en-US" noProof="0" dirty="0"/>
          </a:p>
        </p:txBody>
      </p:sp>
      <p:sp>
        <p:nvSpPr>
          <p:cNvPr id="9" name="TextBox 8">
            <a:extLst>
              <a:ext uri="{FF2B5EF4-FFF2-40B4-BE49-F238E27FC236}">
                <a16:creationId xmlns:a16="http://schemas.microsoft.com/office/drawing/2014/main" id="{D4556B0D-3DCC-43D8-9784-CF1311CD3739}"/>
              </a:ext>
            </a:extLst>
          </p:cNvPr>
          <p:cNvSpPr txBox="1"/>
          <p:nvPr/>
        </p:nvSpPr>
        <p:spPr>
          <a:xfrm>
            <a:off x="638979" y="6083209"/>
            <a:ext cx="5133860" cy="369332"/>
          </a:xfrm>
          <a:prstGeom prst="rect">
            <a:avLst/>
          </a:prstGeom>
          <a:noFill/>
        </p:spPr>
        <p:txBody>
          <a:bodyPr wrap="square" rtlCol="0">
            <a:spAutoFit/>
          </a:bodyPr>
          <a:lstStyle/>
          <a:p>
            <a:r>
              <a:rPr lang="en-US" dirty="0"/>
              <a:t>*Except when added to a DirectQuery table</a:t>
            </a:r>
          </a:p>
        </p:txBody>
      </p:sp>
      <p:pic>
        <p:nvPicPr>
          <p:cNvPr id="6" name="Picture 2" descr="Image shows a section of the Fields pane. Inside the Customer table, there are multiple fields. One is adorned with the special icon, which indicates that it's a calculated column.">
            <a:extLst>
              <a:ext uri="{FF2B5EF4-FFF2-40B4-BE49-F238E27FC236}">
                <a16:creationId xmlns:a16="http://schemas.microsoft.com/office/drawing/2014/main" id="{C55DA966-AB4E-413F-AB15-DA12E31B2C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5452" y="2961691"/>
            <a:ext cx="2627348" cy="330618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22F90FCD-0C9E-41AD-8C45-4495640178ED}"/>
              </a:ext>
              <a:ext uri="{C183D7F6-B498-43B3-948B-1728B52AA6E4}">
                <adec:decorative xmlns:adec="http://schemas.microsoft.com/office/drawing/2017/decorative" val="1"/>
              </a:ext>
            </a:extLst>
          </p:cNvPr>
          <p:cNvCxnSpPr>
            <a:cxnSpLocks/>
          </p:cNvCxnSpPr>
          <p:nvPr/>
        </p:nvCxnSpPr>
        <p:spPr>
          <a:xfrm>
            <a:off x="8371390" y="3618107"/>
            <a:ext cx="1243714" cy="0"/>
          </a:xfrm>
          <a:prstGeom prst="straightConnector1">
            <a:avLst/>
          </a:prstGeom>
          <a:noFill/>
          <a:ln w="57150" cap="flat" cmpd="sng" algn="ctr">
            <a:solidFill>
              <a:schemeClr val="accent6"/>
            </a:solidFill>
            <a:prstDash val="solid"/>
            <a:headEnd type="none"/>
            <a:tailEnd type="triangle"/>
          </a:ln>
          <a:effectLst/>
        </p:spPr>
      </p:cxnSp>
      <p:sp>
        <p:nvSpPr>
          <p:cNvPr id="5" name="Footer Placeholder 4">
            <a:extLst>
              <a:ext uri="{FF2B5EF4-FFF2-40B4-BE49-F238E27FC236}">
                <a16:creationId xmlns:a16="http://schemas.microsoft.com/office/drawing/2014/main" id="{4FDC6752-8100-40D7-A3DF-966B91A9E0F0}"/>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286836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206F8-F8F9-45C8-974A-BF2AEF4666E9}"/>
              </a:ext>
            </a:extLst>
          </p:cNvPr>
          <p:cNvSpPr>
            <a:spLocks noGrp="1"/>
          </p:cNvSpPr>
          <p:nvPr>
            <p:ph type="title"/>
          </p:nvPr>
        </p:nvSpPr>
        <p:spPr/>
        <p:txBody>
          <a:bodyPr/>
          <a:lstStyle/>
          <a:p>
            <a:r>
              <a:rPr lang="en-US" noProof="0" dirty="0"/>
              <a:t>Describe DAX calculation types</a:t>
            </a:r>
          </a:p>
        </p:txBody>
      </p:sp>
      <p:sp>
        <p:nvSpPr>
          <p:cNvPr id="3" name="Text Placeholder 2">
            <a:extLst>
              <a:ext uri="{FF2B5EF4-FFF2-40B4-BE49-F238E27FC236}">
                <a16:creationId xmlns:a16="http://schemas.microsoft.com/office/drawing/2014/main" id="{565FD22B-B430-4C76-B178-795666F94527}"/>
              </a:ext>
            </a:extLst>
          </p:cNvPr>
          <p:cNvSpPr>
            <a:spLocks noGrp="1"/>
          </p:cNvSpPr>
          <p:nvPr>
            <p:ph type="body" sz="quarter" idx="10"/>
          </p:nvPr>
        </p:nvSpPr>
        <p:spPr/>
        <p:txBody>
          <a:bodyPr/>
          <a:lstStyle/>
          <a:p>
            <a:r>
              <a:rPr lang="en-US" noProof="0" dirty="0"/>
              <a:t>Measures</a:t>
            </a:r>
          </a:p>
        </p:txBody>
      </p:sp>
      <p:sp>
        <p:nvSpPr>
          <p:cNvPr id="4" name="Content Placeholder 3">
            <a:extLst>
              <a:ext uri="{FF2B5EF4-FFF2-40B4-BE49-F238E27FC236}">
                <a16:creationId xmlns:a16="http://schemas.microsoft.com/office/drawing/2014/main" id="{C999B1A3-329F-4398-99C5-E6B0F3DCC4DE}"/>
              </a:ext>
            </a:extLst>
          </p:cNvPr>
          <p:cNvSpPr>
            <a:spLocks noGrp="1"/>
          </p:cNvSpPr>
          <p:nvPr>
            <p:ph idx="1"/>
          </p:nvPr>
        </p:nvSpPr>
        <p:spPr/>
        <p:txBody>
          <a:bodyPr/>
          <a:lstStyle/>
          <a:p>
            <a:r>
              <a:rPr lang="en-US" noProof="0" dirty="0"/>
              <a:t>A </a:t>
            </a:r>
            <a:r>
              <a:rPr lang="en-US" b="1" noProof="0" dirty="0"/>
              <a:t>Measure </a:t>
            </a:r>
            <a:r>
              <a:rPr lang="en-US" noProof="0" dirty="0"/>
              <a:t>summarizes model data</a:t>
            </a:r>
          </a:p>
          <a:p>
            <a:r>
              <a:rPr lang="en-US" dirty="0"/>
              <a:t>The</a:t>
            </a:r>
            <a:r>
              <a:rPr lang="en-US" noProof="0" dirty="0"/>
              <a:t> formula must return a single value</a:t>
            </a:r>
          </a:p>
          <a:p>
            <a:r>
              <a:rPr lang="en-US" noProof="0" dirty="0"/>
              <a:t>It is evaluated at query-time</a:t>
            </a:r>
          </a:p>
          <a:p>
            <a:r>
              <a:rPr lang="en-US" noProof="0" dirty="0"/>
              <a:t>Results are never stored in the model</a:t>
            </a:r>
          </a:p>
          <a:p>
            <a:endParaRPr lang="en-US" noProof="0" dirty="0"/>
          </a:p>
          <a:p>
            <a:endParaRPr lang="en-US" noProof="0" dirty="0"/>
          </a:p>
          <a:p>
            <a:endParaRPr lang="en-US" noProof="0" dirty="0"/>
          </a:p>
        </p:txBody>
      </p:sp>
      <p:pic>
        <p:nvPicPr>
          <p:cNvPr id="8" name="Picture 7" descr="Image shows a section of the Fields pane. Inside the Sales table, there are multiple fields. Many are adorned with the sigma symbol, which indicates that they're measures.">
            <a:extLst>
              <a:ext uri="{FF2B5EF4-FFF2-40B4-BE49-F238E27FC236}">
                <a16:creationId xmlns:a16="http://schemas.microsoft.com/office/drawing/2014/main" id="{CAD5CA2C-C3C2-42EC-A212-FE02EC8904B2}"/>
              </a:ext>
            </a:extLst>
          </p:cNvPr>
          <p:cNvPicPr>
            <a:picLocks noChangeAspect="1"/>
          </p:cNvPicPr>
          <p:nvPr/>
        </p:nvPicPr>
        <p:blipFill>
          <a:blip r:embed="rId3"/>
          <a:stretch>
            <a:fillRect/>
          </a:stretch>
        </p:blipFill>
        <p:spPr>
          <a:xfrm>
            <a:off x="8810550" y="2709560"/>
            <a:ext cx="2764535" cy="3333315"/>
          </a:xfrm>
          <a:prstGeom prst="rect">
            <a:avLst/>
          </a:prstGeom>
        </p:spPr>
      </p:pic>
      <p:cxnSp>
        <p:nvCxnSpPr>
          <p:cNvPr id="10" name="Straight Arrow Connector 9">
            <a:extLst>
              <a:ext uri="{FF2B5EF4-FFF2-40B4-BE49-F238E27FC236}">
                <a16:creationId xmlns:a16="http://schemas.microsoft.com/office/drawing/2014/main" id="{9374897A-4817-44F7-AD7F-993B8DEBE310}"/>
              </a:ext>
              <a:ext uri="{C183D7F6-B498-43B3-948B-1728B52AA6E4}">
                <adec:decorative xmlns:adec="http://schemas.microsoft.com/office/drawing/2017/decorative" val="1"/>
              </a:ext>
            </a:extLst>
          </p:cNvPr>
          <p:cNvCxnSpPr>
            <a:cxnSpLocks/>
          </p:cNvCxnSpPr>
          <p:nvPr/>
        </p:nvCxnSpPr>
        <p:spPr>
          <a:xfrm>
            <a:off x="8188693" y="4885046"/>
            <a:ext cx="1243714" cy="0"/>
          </a:xfrm>
          <a:prstGeom prst="straightConnector1">
            <a:avLst/>
          </a:prstGeom>
          <a:noFill/>
          <a:ln w="57150" cap="flat" cmpd="sng" algn="ctr">
            <a:solidFill>
              <a:schemeClr val="accent6"/>
            </a:solidFill>
            <a:prstDash val="solid"/>
            <a:headEnd type="none"/>
            <a:tailEnd type="triangle"/>
          </a:ln>
          <a:effectLst/>
        </p:spPr>
      </p:cxnSp>
      <p:sp>
        <p:nvSpPr>
          <p:cNvPr id="5" name="Footer Placeholder 4">
            <a:extLst>
              <a:ext uri="{FF2B5EF4-FFF2-40B4-BE49-F238E27FC236}">
                <a16:creationId xmlns:a16="http://schemas.microsoft.com/office/drawing/2014/main" id="{4FDC6752-8100-40D7-A3DF-966B91A9E0F0}"/>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79346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EFAF8-42CF-44F0-945D-95FEB312279B}"/>
              </a:ext>
            </a:extLst>
          </p:cNvPr>
          <p:cNvSpPr>
            <a:spLocks noGrp="1"/>
          </p:cNvSpPr>
          <p:nvPr>
            <p:ph type="title"/>
          </p:nvPr>
        </p:nvSpPr>
        <p:spPr/>
        <p:txBody>
          <a:bodyPr/>
          <a:lstStyle/>
          <a:p>
            <a:r>
              <a:rPr lang="en-US" noProof="0" dirty="0"/>
              <a:t>Write DAX formulas</a:t>
            </a:r>
          </a:p>
        </p:txBody>
      </p:sp>
      <p:sp>
        <p:nvSpPr>
          <p:cNvPr id="4" name="Text Placeholder 3" hidden="1">
            <a:extLst>
              <a:ext uri="{FF2B5EF4-FFF2-40B4-BE49-F238E27FC236}">
                <a16:creationId xmlns:a16="http://schemas.microsoft.com/office/drawing/2014/main" id="{4F73355F-85B1-4257-8F59-AEE4380396CE}"/>
              </a:ext>
            </a:extLst>
          </p:cNvPr>
          <p:cNvSpPr>
            <a:spLocks noGrp="1"/>
          </p:cNvSpPr>
          <p:nvPr>
            <p:ph type="body" sz="quarter" idx="10"/>
          </p:nvPr>
        </p:nvSpPr>
        <p:spPr/>
        <p:txBody>
          <a:bodyPr/>
          <a:lstStyle/>
          <a:p>
            <a:endParaRPr lang="en-US" dirty="0"/>
          </a:p>
        </p:txBody>
      </p:sp>
      <p:sp>
        <p:nvSpPr>
          <p:cNvPr id="3" name="Content Placeholder 2">
            <a:extLst>
              <a:ext uri="{FF2B5EF4-FFF2-40B4-BE49-F238E27FC236}">
                <a16:creationId xmlns:a16="http://schemas.microsoft.com/office/drawing/2014/main" id="{5029499E-D644-4A82-88B6-E5FF082CE5F9}"/>
              </a:ext>
            </a:extLst>
          </p:cNvPr>
          <p:cNvSpPr>
            <a:spLocks noGrp="1"/>
          </p:cNvSpPr>
          <p:nvPr>
            <p:ph idx="1"/>
          </p:nvPr>
        </p:nvSpPr>
        <p:spPr/>
        <p:txBody>
          <a:bodyPr/>
          <a:lstStyle/>
          <a:p>
            <a:r>
              <a:rPr lang="en-US" dirty="0"/>
              <a:t>Each model calculation type is defined by its name, followed by the equals symbol (=), which is then followed by a DAX formula </a:t>
            </a:r>
          </a:p>
        </p:txBody>
      </p:sp>
      <p:sp>
        <p:nvSpPr>
          <p:cNvPr id="7" name="Content Placeholder 2">
            <a:extLst>
              <a:ext uri="{FF2B5EF4-FFF2-40B4-BE49-F238E27FC236}">
                <a16:creationId xmlns:a16="http://schemas.microsoft.com/office/drawing/2014/main" id="{FAE0A34A-A008-44D8-A26E-FA84D521E4B6}"/>
              </a:ext>
            </a:extLst>
          </p:cNvPr>
          <p:cNvSpPr txBox="1">
            <a:spLocks/>
          </p:cNvSpPr>
          <p:nvPr/>
        </p:nvSpPr>
        <p:spPr>
          <a:xfrm>
            <a:off x="1752381" y="3263864"/>
            <a:ext cx="8687235" cy="959428"/>
          </a:xfrm>
          <a:prstGeom prst="rect">
            <a:avLst/>
          </a:prstGeom>
          <a:solidFill>
            <a:schemeClr val="bg1">
              <a:lumMod val="85000"/>
            </a:scheme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446400" indent="-183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630000" indent="-183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810000" indent="-183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982800" indent="-1728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NZ" sz="2400" dirty="0">
                <a:latin typeface="Consolas" panose="020B0609020204030204" pitchFamily="49" charset="0"/>
              </a:rPr>
              <a:t>&lt;calculation name&gt; = &lt;DAX formula&gt;</a:t>
            </a:r>
          </a:p>
        </p:txBody>
      </p:sp>
      <p:sp>
        <p:nvSpPr>
          <p:cNvPr id="8" name="Content Placeholder 2">
            <a:extLst>
              <a:ext uri="{FF2B5EF4-FFF2-40B4-BE49-F238E27FC236}">
                <a16:creationId xmlns:a16="http://schemas.microsoft.com/office/drawing/2014/main" id="{59EE300A-75B8-444D-925B-D54142363CBF}"/>
              </a:ext>
            </a:extLst>
          </p:cNvPr>
          <p:cNvSpPr txBox="1">
            <a:spLocks/>
          </p:cNvSpPr>
          <p:nvPr/>
        </p:nvSpPr>
        <p:spPr>
          <a:xfrm>
            <a:off x="1752381" y="4449892"/>
            <a:ext cx="8687235" cy="959428"/>
          </a:xfrm>
          <a:prstGeom prst="rect">
            <a:avLst/>
          </a:prstGeom>
          <a:solidFill>
            <a:schemeClr val="bg1">
              <a:lumMod val="85000"/>
            </a:schemeClr>
          </a:solidFill>
        </p:spPr>
        <p:txBody>
          <a:bodyPr anchor="ctr">
            <a:normAutofit/>
          </a:bodyPr>
          <a:lstStyle>
            <a:defPPr>
              <a:defRPr lang="en-US"/>
            </a:defPPr>
            <a:lvl1pPr indent="0" algn="ctr">
              <a:lnSpc>
                <a:spcPct val="90000"/>
              </a:lnSpc>
              <a:spcBef>
                <a:spcPts val="1000"/>
              </a:spcBef>
              <a:buFont typeface="Arial" panose="020B0604020202020204" pitchFamily="34" charset="0"/>
              <a:buNone/>
              <a:defRPr sz="2400">
                <a:latin typeface="Consolas" panose="020B0609020204030204" pitchFamily="49" charset="0"/>
              </a:defRPr>
            </a:lvl1pPr>
            <a:lvl2pPr marL="446400" indent="-183600">
              <a:lnSpc>
                <a:spcPct val="90000"/>
              </a:lnSpc>
              <a:spcBef>
                <a:spcPts val="500"/>
              </a:spcBef>
              <a:buFont typeface="Arial" panose="020B0604020202020204" pitchFamily="34" charset="0"/>
              <a:buChar char="•"/>
              <a:defRPr sz="2400"/>
            </a:lvl2pPr>
            <a:lvl3pPr marL="630000" indent="-183600">
              <a:lnSpc>
                <a:spcPct val="90000"/>
              </a:lnSpc>
              <a:spcBef>
                <a:spcPts val="500"/>
              </a:spcBef>
              <a:buFont typeface="Arial" panose="020B0604020202020204" pitchFamily="34" charset="0"/>
              <a:buChar char="•"/>
              <a:defRPr sz="2000"/>
            </a:lvl3pPr>
            <a:lvl4pPr marL="810000" indent="-183600">
              <a:lnSpc>
                <a:spcPct val="90000"/>
              </a:lnSpc>
              <a:spcBef>
                <a:spcPts val="500"/>
              </a:spcBef>
              <a:buFont typeface="Arial" panose="020B0604020202020204" pitchFamily="34" charset="0"/>
              <a:buChar char="•"/>
            </a:lvl4pPr>
            <a:lvl5pPr marL="982800" indent="-1728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NZ" dirty="0"/>
              <a:t>Ship Date = 'Date'</a:t>
            </a:r>
          </a:p>
        </p:txBody>
      </p:sp>
      <p:sp>
        <p:nvSpPr>
          <p:cNvPr id="5" name="Footer Placeholder 4">
            <a:extLst>
              <a:ext uri="{FF2B5EF4-FFF2-40B4-BE49-F238E27FC236}">
                <a16:creationId xmlns:a16="http://schemas.microsoft.com/office/drawing/2014/main" id="{184157E1-72CB-41FE-8169-EF3223997647}"/>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3894815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66C4-33DB-4C94-9ED8-13E3A29F8AFA}"/>
              </a:ext>
            </a:extLst>
          </p:cNvPr>
          <p:cNvSpPr>
            <a:spLocks noGrp="1"/>
          </p:cNvSpPr>
          <p:nvPr>
            <p:ph type="title"/>
          </p:nvPr>
        </p:nvSpPr>
        <p:spPr/>
        <p:txBody>
          <a:bodyPr/>
          <a:lstStyle/>
          <a:p>
            <a:r>
              <a:rPr lang="en-US" noProof="0" dirty="0"/>
              <a:t>Write DAX formulas</a:t>
            </a:r>
          </a:p>
        </p:txBody>
      </p:sp>
      <p:sp>
        <p:nvSpPr>
          <p:cNvPr id="6" name="Text Placeholder 5" hidden="1">
            <a:extLst>
              <a:ext uri="{FF2B5EF4-FFF2-40B4-BE49-F238E27FC236}">
                <a16:creationId xmlns:a16="http://schemas.microsoft.com/office/drawing/2014/main" id="{ED93B214-7C03-497E-B4C0-81620C872821}"/>
              </a:ext>
            </a:extLst>
          </p:cNvPr>
          <p:cNvSpPr>
            <a:spLocks noGrp="1"/>
          </p:cNvSpPr>
          <p:nvPr>
            <p:ph type="body" sz="quarter" idx="10"/>
          </p:nvPr>
        </p:nvSpPr>
        <p:spPr/>
        <p:txBody>
          <a:bodyPr/>
          <a:lstStyle/>
          <a:p>
            <a:endParaRPr lang="en-US" dirty="0"/>
          </a:p>
        </p:txBody>
      </p:sp>
      <p:sp>
        <p:nvSpPr>
          <p:cNvPr id="5" name="Content Placeholder 4">
            <a:extLst>
              <a:ext uri="{FF2B5EF4-FFF2-40B4-BE49-F238E27FC236}">
                <a16:creationId xmlns:a16="http://schemas.microsoft.com/office/drawing/2014/main" id="{A2AA8BE5-4AE2-4078-B5AC-6A47DD20E5BA}"/>
              </a:ext>
            </a:extLst>
          </p:cNvPr>
          <p:cNvSpPr>
            <a:spLocks noGrp="1"/>
          </p:cNvSpPr>
          <p:nvPr>
            <p:ph idx="1"/>
          </p:nvPr>
        </p:nvSpPr>
        <p:spPr/>
        <p:txBody>
          <a:bodyPr/>
          <a:lstStyle/>
          <a:p>
            <a:r>
              <a:rPr lang="en-US" noProof="0" dirty="0"/>
              <a:t>A </a:t>
            </a:r>
            <a:r>
              <a:rPr lang="en-US" b="1" noProof="0" dirty="0"/>
              <a:t>DAX formula </a:t>
            </a:r>
            <a:r>
              <a:rPr lang="en-US" noProof="0" dirty="0"/>
              <a:t>consists of expressions that return a result</a:t>
            </a:r>
          </a:p>
          <a:p>
            <a:r>
              <a:rPr lang="en-US" noProof="0" dirty="0"/>
              <a:t>The result is either a table object or a scalar value</a:t>
            </a:r>
          </a:p>
          <a:p>
            <a:r>
              <a:rPr lang="en-US" dirty="0"/>
              <a:t>Topics:</a:t>
            </a:r>
            <a:endParaRPr lang="en-US" noProof="0" dirty="0"/>
          </a:p>
          <a:p>
            <a:pPr lvl="1"/>
            <a:r>
              <a:rPr lang="en-US" noProof="0" dirty="0"/>
              <a:t>DAX functions</a:t>
            </a:r>
          </a:p>
          <a:p>
            <a:pPr lvl="1"/>
            <a:r>
              <a:rPr lang="en-US" noProof="0" dirty="0"/>
              <a:t>DAX operators</a:t>
            </a:r>
          </a:p>
          <a:p>
            <a:pPr lvl="1"/>
            <a:r>
              <a:rPr lang="en-US" noProof="0" dirty="0"/>
              <a:t>References to model objects</a:t>
            </a:r>
          </a:p>
          <a:p>
            <a:pPr lvl="1"/>
            <a:r>
              <a:rPr lang="en-US" noProof="0" dirty="0"/>
              <a:t>Constant values</a:t>
            </a:r>
          </a:p>
          <a:p>
            <a:pPr lvl="1"/>
            <a:r>
              <a:rPr lang="en-US" noProof="0" dirty="0"/>
              <a:t>DAX variables</a:t>
            </a:r>
          </a:p>
          <a:p>
            <a:pPr lvl="1"/>
            <a:r>
              <a:rPr lang="en-US" noProof="0" dirty="0"/>
              <a:t>Whitespace</a:t>
            </a:r>
          </a:p>
          <a:p>
            <a:endParaRPr lang="en-US" noProof="0" dirty="0"/>
          </a:p>
        </p:txBody>
      </p:sp>
      <p:sp>
        <p:nvSpPr>
          <p:cNvPr id="4" name="Footer Placeholder 3">
            <a:extLst>
              <a:ext uri="{FF2B5EF4-FFF2-40B4-BE49-F238E27FC236}">
                <a16:creationId xmlns:a16="http://schemas.microsoft.com/office/drawing/2014/main" id="{481585BB-6356-4B12-BDEC-F5879B94FDF6}"/>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261097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66C4-33DB-4C94-9ED8-13E3A29F8AFA}"/>
              </a:ext>
            </a:extLst>
          </p:cNvPr>
          <p:cNvSpPr>
            <a:spLocks noGrp="1"/>
          </p:cNvSpPr>
          <p:nvPr>
            <p:ph type="title"/>
          </p:nvPr>
        </p:nvSpPr>
        <p:spPr/>
        <p:txBody>
          <a:bodyPr/>
          <a:lstStyle/>
          <a:p>
            <a:r>
              <a:rPr lang="en-US" noProof="0" dirty="0"/>
              <a:t>Write DAX formulas</a:t>
            </a:r>
          </a:p>
        </p:txBody>
      </p:sp>
      <p:sp>
        <p:nvSpPr>
          <p:cNvPr id="6" name="Text Placeholder 5">
            <a:extLst>
              <a:ext uri="{FF2B5EF4-FFF2-40B4-BE49-F238E27FC236}">
                <a16:creationId xmlns:a16="http://schemas.microsoft.com/office/drawing/2014/main" id="{ED93B214-7C03-497E-B4C0-81620C872821}"/>
              </a:ext>
            </a:extLst>
          </p:cNvPr>
          <p:cNvSpPr>
            <a:spLocks noGrp="1"/>
          </p:cNvSpPr>
          <p:nvPr>
            <p:ph type="body" sz="quarter" idx="10"/>
          </p:nvPr>
        </p:nvSpPr>
        <p:spPr/>
        <p:txBody>
          <a:bodyPr/>
          <a:lstStyle/>
          <a:p>
            <a:r>
              <a:rPr lang="en-US" noProof="0" dirty="0"/>
              <a:t>DAX functions</a:t>
            </a:r>
          </a:p>
        </p:txBody>
      </p:sp>
      <p:sp>
        <p:nvSpPr>
          <p:cNvPr id="5" name="Content Placeholder 4">
            <a:extLst>
              <a:ext uri="{FF2B5EF4-FFF2-40B4-BE49-F238E27FC236}">
                <a16:creationId xmlns:a16="http://schemas.microsoft.com/office/drawing/2014/main" id="{A2AA8BE5-4AE2-4078-B5AC-6A47DD20E5BA}"/>
              </a:ext>
            </a:extLst>
          </p:cNvPr>
          <p:cNvSpPr>
            <a:spLocks noGrp="1"/>
          </p:cNvSpPr>
          <p:nvPr>
            <p:ph idx="1"/>
          </p:nvPr>
        </p:nvSpPr>
        <p:spPr/>
        <p:txBody>
          <a:bodyPr/>
          <a:lstStyle/>
          <a:p>
            <a:r>
              <a:rPr lang="en-US" noProof="0" dirty="0"/>
              <a:t>DAX is a functional language</a:t>
            </a:r>
          </a:p>
          <a:p>
            <a:r>
              <a:rPr lang="en-US" noProof="0" dirty="0"/>
              <a:t>Functions can use parameters</a:t>
            </a:r>
          </a:p>
          <a:p>
            <a:r>
              <a:rPr lang="en-US" noProof="0" dirty="0"/>
              <a:t>Functions can be nested</a:t>
            </a:r>
          </a:p>
          <a:p>
            <a:r>
              <a:rPr lang="en-US" noProof="0" dirty="0"/>
              <a:t>Most functions return an object (scalar value, column, or table)</a:t>
            </a:r>
          </a:p>
          <a:p>
            <a:endParaRPr lang="en-US" noProof="0" dirty="0"/>
          </a:p>
        </p:txBody>
      </p:sp>
      <p:sp>
        <p:nvSpPr>
          <p:cNvPr id="7" name="TextBox 6">
            <a:extLst>
              <a:ext uri="{FF2B5EF4-FFF2-40B4-BE49-F238E27FC236}">
                <a16:creationId xmlns:a16="http://schemas.microsoft.com/office/drawing/2014/main" id="{6DD5DA1E-E663-43EB-8B55-193E2497FF28}"/>
              </a:ext>
            </a:extLst>
          </p:cNvPr>
          <p:cNvSpPr txBox="1"/>
          <p:nvPr/>
        </p:nvSpPr>
        <p:spPr>
          <a:xfrm>
            <a:off x="757207" y="4181964"/>
            <a:ext cx="3396152" cy="794064"/>
          </a:xfrm>
          <a:prstGeom prst="rect">
            <a:avLst/>
          </a:prstGeom>
          <a:solidFill>
            <a:schemeClr val="bg2"/>
          </a:solid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chemeClr val="tx2"/>
                </a:solidFill>
                <a:effectLst/>
                <a:uLnTx/>
                <a:uFillTx/>
              </a:rPr>
              <a:t>Many common functions will be introduced in this course</a:t>
            </a:r>
            <a:endParaRPr kumimoji="0" lang="en-AU" sz="1800" b="0" i="0" u="none" strike="noStrike" kern="0" cap="none" spc="0" normalizeH="0" baseline="0" noProof="0" dirty="0">
              <a:ln>
                <a:noFill/>
              </a:ln>
              <a:solidFill>
                <a:schemeClr val="tx2"/>
              </a:solidFill>
              <a:effectLst/>
              <a:uLnTx/>
              <a:uFillTx/>
            </a:endParaRPr>
          </a:p>
        </p:txBody>
      </p:sp>
      <p:sp>
        <p:nvSpPr>
          <p:cNvPr id="4" name="Footer Placeholder 3">
            <a:extLst>
              <a:ext uri="{FF2B5EF4-FFF2-40B4-BE49-F238E27FC236}">
                <a16:creationId xmlns:a16="http://schemas.microsoft.com/office/drawing/2014/main" id="{481585BB-6356-4B12-BDEC-F5879B94FDF6}"/>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378546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66C4-33DB-4C94-9ED8-13E3A29F8AFA}"/>
              </a:ext>
            </a:extLst>
          </p:cNvPr>
          <p:cNvSpPr>
            <a:spLocks noGrp="1"/>
          </p:cNvSpPr>
          <p:nvPr>
            <p:ph type="title"/>
          </p:nvPr>
        </p:nvSpPr>
        <p:spPr/>
        <p:txBody>
          <a:bodyPr/>
          <a:lstStyle/>
          <a:p>
            <a:r>
              <a:rPr lang="en-US" noProof="0" dirty="0"/>
              <a:t>Write DAX formulas</a:t>
            </a:r>
          </a:p>
        </p:txBody>
      </p:sp>
      <p:sp>
        <p:nvSpPr>
          <p:cNvPr id="6" name="Text Placeholder 5">
            <a:extLst>
              <a:ext uri="{FF2B5EF4-FFF2-40B4-BE49-F238E27FC236}">
                <a16:creationId xmlns:a16="http://schemas.microsoft.com/office/drawing/2014/main" id="{ED93B214-7C03-497E-B4C0-81620C872821}"/>
              </a:ext>
            </a:extLst>
          </p:cNvPr>
          <p:cNvSpPr>
            <a:spLocks noGrp="1"/>
          </p:cNvSpPr>
          <p:nvPr>
            <p:ph type="body" sz="quarter" idx="10"/>
          </p:nvPr>
        </p:nvSpPr>
        <p:spPr/>
        <p:txBody>
          <a:bodyPr/>
          <a:lstStyle/>
          <a:p>
            <a:r>
              <a:rPr lang="en-US" noProof="0" dirty="0"/>
              <a:t>DAX operators</a:t>
            </a:r>
          </a:p>
        </p:txBody>
      </p:sp>
      <p:sp>
        <p:nvSpPr>
          <p:cNvPr id="5" name="Content Placeholder 4">
            <a:extLst>
              <a:ext uri="{FF2B5EF4-FFF2-40B4-BE49-F238E27FC236}">
                <a16:creationId xmlns:a16="http://schemas.microsoft.com/office/drawing/2014/main" id="{A2AA8BE5-4AE2-4078-B5AC-6A47DD20E5BA}"/>
              </a:ext>
            </a:extLst>
          </p:cNvPr>
          <p:cNvSpPr>
            <a:spLocks noGrp="1"/>
          </p:cNvSpPr>
          <p:nvPr>
            <p:ph idx="1"/>
          </p:nvPr>
        </p:nvSpPr>
        <p:spPr/>
        <p:txBody>
          <a:bodyPr/>
          <a:lstStyle/>
          <a:p>
            <a:r>
              <a:rPr lang="en-US" noProof="0" dirty="0"/>
              <a:t>Formulas also rely on </a:t>
            </a:r>
            <a:r>
              <a:rPr lang="en-US" b="1" noProof="0" dirty="0"/>
              <a:t>DAX operators</a:t>
            </a:r>
            <a:r>
              <a:rPr lang="en-US" noProof="0" dirty="0"/>
              <a:t>, which can perform arithmetic calculations, compare values, work with strings, or test conditions</a:t>
            </a:r>
          </a:p>
          <a:p>
            <a:r>
              <a:rPr lang="en-US" noProof="0" dirty="0"/>
              <a:t>Operators can:</a:t>
            </a:r>
          </a:p>
          <a:p>
            <a:pPr lvl="1"/>
            <a:r>
              <a:rPr lang="en-US" noProof="0" dirty="0"/>
              <a:t>Perform arithmetic calculations</a:t>
            </a:r>
          </a:p>
          <a:p>
            <a:pPr lvl="1"/>
            <a:r>
              <a:rPr lang="en-US" noProof="0" dirty="0"/>
              <a:t>Compare values</a:t>
            </a:r>
          </a:p>
          <a:p>
            <a:pPr lvl="1"/>
            <a:r>
              <a:rPr lang="en-US" noProof="0" dirty="0"/>
              <a:t>Work with strings</a:t>
            </a:r>
          </a:p>
          <a:p>
            <a:pPr lvl="1"/>
            <a:r>
              <a:rPr lang="en-US" noProof="0" dirty="0"/>
              <a:t>Test conditions</a:t>
            </a:r>
          </a:p>
          <a:p>
            <a:endParaRPr lang="en-US" noProof="0" dirty="0"/>
          </a:p>
        </p:txBody>
      </p:sp>
      <p:sp>
        <p:nvSpPr>
          <p:cNvPr id="4" name="Footer Placeholder 3">
            <a:extLst>
              <a:ext uri="{FF2B5EF4-FFF2-40B4-BE49-F238E27FC236}">
                <a16:creationId xmlns:a16="http://schemas.microsoft.com/office/drawing/2014/main" id="{481585BB-6356-4B12-BDEC-F5879B94FDF6}"/>
              </a:ext>
            </a:extLst>
          </p:cNvPr>
          <p:cNvSpPr>
            <a:spLocks noGrp="1"/>
          </p:cNvSpPr>
          <p:nvPr>
            <p:ph type="ftr" sz="quarter" idx="11"/>
          </p:nvPr>
        </p:nvSpPr>
        <p:spPr/>
        <p:txBody>
          <a:bodyPr/>
          <a:lstStyle/>
          <a:p>
            <a:r>
              <a:rPr lang="en-AU" dirty="0"/>
              <a:t>© 2021 Microsoft. All rights reserved. </a:t>
            </a:r>
          </a:p>
        </p:txBody>
      </p:sp>
      <p:sp>
        <p:nvSpPr>
          <p:cNvPr id="7" name="TextBox 6">
            <a:extLst>
              <a:ext uri="{FF2B5EF4-FFF2-40B4-BE49-F238E27FC236}">
                <a16:creationId xmlns:a16="http://schemas.microsoft.com/office/drawing/2014/main" id="{7084C0D1-23EA-4FAF-BAE6-B6D83674ABED}"/>
              </a:ext>
            </a:extLst>
          </p:cNvPr>
          <p:cNvSpPr txBox="1"/>
          <p:nvPr/>
        </p:nvSpPr>
        <p:spPr>
          <a:xfrm>
            <a:off x="746190" y="5103264"/>
            <a:ext cx="2503785" cy="1043363"/>
          </a:xfrm>
          <a:prstGeom prst="rect">
            <a:avLst/>
          </a:prstGeom>
          <a:solidFill>
            <a:schemeClr val="bg2"/>
          </a:solid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chemeClr val="tx2"/>
                </a:solidFill>
                <a:effectLst/>
                <a:uLnTx/>
                <a:uFillTx/>
              </a:rPr>
              <a:t>DAX operators are described later in this module</a:t>
            </a:r>
            <a:endParaRPr kumimoji="0" lang="en-AU" sz="1800" b="0" i="0" u="none" strike="noStrike" kern="0" cap="none" spc="0" normalizeH="0" baseline="0" noProof="0" dirty="0">
              <a:ln>
                <a:noFill/>
              </a:ln>
              <a:solidFill>
                <a:schemeClr val="tx2"/>
              </a:solidFill>
              <a:effectLst/>
              <a:uLnTx/>
              <a:uFillTx/>
            </a:endParaRPr>
          </a:p>
        </p:txBody>
      </p:sp>
    </p:spTree>
    <p:extLst>
      <p:ext uri="{BB962C8B-B14F-4D97-AF65-F5344CB8AC3E}">
        <p14:creationId xmlns:p14="http://schemas.microsoft.com/office/powerpoint/2010/main" val="4178167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66C4-33DB-4C94-9ED8-13E3A29F8AFA}"/>
              </a:ext>
            </a:extLst>
          </p:cNvPr>
          <p:cNvSpPr>
            <a:spLocks noGrp="1"/>
          </p:cNvSpPr>
          <p:nvPr>
            <p:ph type="title"/>
          </p:nvPr>
        </p:nvSpPr>
        <p:spPr/>
        <p:txBody>
          <a:bodyPr/>
          <a:lstStyle/>
          <a:p>
            <a:r>
              <a:rPr lang="en-US" noProof="0" dirty="0"/>
              <a:t>Write DAX formulas</a:t>
            </a:r>
          </a:p>
        </p:txBody>
      </p:sp>
      <p:sp>
        <p:nvSpPr>
          <p:cNvPr id="6" name="Text Placeholder 5">
            <a:extLst>
              <a:ext uri="{FF2B5EF4-FFF2-40B4-BE49-F238E27FC236}">
                <a16:creationId xmlns:a16="http://schemas.microsoft.com/office/drawing/2014/main" id="{ED93B214-7C03-497E-B4C0-81620C872821}"/>
              </a:ext>
            </a:extLst>
          </p:cNvPr>
          <p:cNvSpPr>
            <a:spLocks noGrp="1"/>
          </p:cNvSpPr>
          <p:nvPr>
            <p:ph type="body" sz="quarter" idx="10"/>
          </p:nvPr>
        </p:nvSpPr>
        <p:spPr/>
        <p:txBody>
          <a:bodyPr/>
          <a:lstStyle/>
          <a:p>
            <a:r>
              <a:rPr lang="en-US" noProof="0" dirty="0"/>
              <a:t>Reference model objects</a:t>
            </a:r>
          </a:p>
        </p:txBody>
      </p:sp>
      <p:sp>
        <p:nvSpPr>
          <p:cNvPr id="5" name="Content Placeholder 4">
            <a:extLst>
              <a:ext uri="{FF2B5EF4-FFF2-40B4-BE49-F238E27FC236}">
                <a16:creationId xmlns:a16="http://schemas.microsoft.com/office/drawing/2014/main" id="{A2AA8BE5-4AE2-4078-B5AC-6A47DD20E5BA}"/>
              </a:ext>
            </a:extLst>
          </p:cNvPr>
          <p:cNvSpPr>
            <a:spLocks noGrp="1"/>
          </p:cNvSpPr>
          <p:nvPr>
            <p:ph idx="1"/>
          </p:nvPr>
        </p:nvSpPr>
        <p:spPr/>
        <p:txBody>
          <a:bodyPr/>
          <a:lstStyle/>
          <a:p>
            <a:r>
              <a:rPr lang="en-US" noProof="0" dirty="0"/>
              <a:t>There </a:t>
            </a:r>
            <a:r>
              <a:rPr lang="en-US" dirty="0"/>
              <a:t>are only three types of model objects that are referenced by DAX formulas:</a:t>
            </a:r>
          </a:p>
          <a:p>
            <a:pPr lvl="1"/>
            <a:r>
              <a:rPr lang="en-US" noProof="0" dirty="0"/>
              <a:t>Tables</a:t>
            </a:r>
          </a:p>
          <a:p>
            <a:pPr lvl="1"/>
            <a:r>
              <a:rPr lang="en-US" noProof="0" dirty="0"/>
              <a:t>Columns</a:t>
            </a:r>
          </a:p>
          <a:p>
            <a:pPr lvl="1"/>
            <a:r>
              <a:rPr lang="en-US" noProof="0" dirty="0"/>
              <a:t>Measures</a:t>
            </a:r>
          </a:p>
          <a:p>
            <a:r>
              <a:rPr lang="en-US" noProof="0" dirty="0"/>
              <a:t>It is not possible to reference a hierarchy level</a:t>
            </a:r>
          </a:p>
          <a:p>
            <a:pPr lvl="1"/>
            <a:r>
              <a:rPr lang="en-US" dirty="0"/>
              <a:t>Instead, use the column that the level is based on</a:t>
            </a:r>
            <a:endParaRPr lang="en-US" noProof="0" dirty="0"/>
          </a:p>
          <a:p>
            <a:endParaRPr lang="en-US" noProof="0" dirty="0"/>
          </a:p>
        </p:txBody>
      </p:sp>
      <p:sp>
        <p:nvSpPr>
          <p:cNvPr id="4" name="Footer Placeholder 3">
            <a:extLst>
              <a:ext uri="{FF2B5EF4-FFF2-40B4-BE49-F238E27FC236}">
                <a16:creationId xmlns:a16="http://schemas.microsoft.com/office/drawing/2014/main" id="{481585BB-6356-4B12-BDEC-F5879B94FDF6}"/>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24983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66C4-33DB-4C94-9ED8-13E3A29F8AFA}"/>
              </a:ext>
            </a:extLst>
          </p:cNvPr>
          <p:cNvSpPr>
            <a:spLocks noGrp="1"/>
          </p:cNvSpPr>
          <p:nvPr>
            <p:ph type="title"/>
          </p:nvPr>
        </p:nvSpPr>
        <p:spPr/>
        <p:txBody>
          <a:bodyPr/>
          <a:lstStyle/>
          <a:p>
            <a:r>
              <a:rPr lang="en-US" noProof="0" dirty="0"/>
              <a:t>Write DAX formulas</a:t>
            </a:r>
          </a:p>
        </p:txBody>
      </p:sp>
      <p:sp>
        <p:nvSpPr>
          <p:cNvPr id="6" name="Text Placeholder 5">
            <a:extLst>
              <a:ext uri="{FF2B5EF4-FFF2-40B4-BE49-F238E27FC236}">
                <a16:creationId xmlns:a16="http://schemas.microsoft.com/office/drawing/2014/main" id="{ED93B214-7C03-497E-B4C0-81620C872821}"/>
              </a:ext>
            </a:extLst>
          </p:cNvPr>
          <p:cNvSpPr>
            <a:spLocks noGrp="1"/>
          </p:cNvSpPr>
          <p:nvPr>
            <p:ph type="body" sz="quarter" idx="10"/>
          </p:nvPr>
        </p:nvSpPr>
        <p:spPr/>
        <p:txBody>
          <a:bodyPr/>
          <a:lstStyle/>
          <a:p>
            <a:r>
              <a:rPr lang="en-US" noProof="0" dirty="0"/>
              <a:t>Reference model objects » Table reference</a:t>
            </a:r>
          </a:p>
        </p:txBody>
      </p:sp>
      <p:sp>
        <p:nvSpPr>
          <p:cNvPr id="3" name="Content Placeholder 2">
            <a:extLst>
              <a:ext uri="{FF2B5EF4-FFF2-40B4-BE49-F238E27FC236}">
                <a16:creationId xmlns:a16="http://schemas.microsoft.com/office/drawing/2014/main" id="{D591C055-DCEB-48C0-B727-07D1F8602301}"/>
              </a:ext>
            </a:extLst>
          </p:cNvPr>
          <p:cNvSpPr>
            <a:spLocks noGrp="1"/>
          </p:cNvSpPr>
          <p:nvPr>
            <p:ph idx="1"/>
          </p:nvPr>
        </p:nvSpPr>
        <p:spPr/>
        <p:txBody>
          <a:bodyPr/>
          <a:lstStyle/>
          <a:p>
            <a:r>
              <a:rPr lang="en-US" dirty="0"/>
              <a:t>Table references use the table name</a:t>
            </a:r>
          </a:p>
          <a:p>
            <a:r>
              <a:rPr lang="en-US" dirty="0"/>
              <a:t>If the table is a reserved word, it must be enclosed in single quotes</a:t>
            </a:r>
          </a:p>
        </p:txBody>
      </p:sp>
      <p:sp>
        <p:nvSpPr>
          <p:cNvPr id="10" name="Content Placeholder 2">
            <a:extLst>
              <a:ext uri="{FF2B5EF4-FFF2-40B4-BE49-F238E27FC236}">
                <a16:creationId xmlns:a16="http://schemas.microsoft.com/office/drawing/2014/main" id="{E59AB407-44CD-4EED-A346-5666CD7EA95D}"/>
              </a:ext>
            </a:extLst>
          </p:cNvPr>
          <p:cNvSpPr txBox="1">
            <a:spLocks/>
          </p:cNvSpPr>
          <p:nvPr/>
        </p:nvSpPr>
        <p:spPr>
          <a:xfrm>
            <a:off x="1664246" y="3361424"/>
            <a:ext cx="8687235" cy="652088"/>
          </a:xfrm>
          <a:prstGeom prst="rect">
            <a:avLst/>
          </a:prstGeom>
          <a:solidFill>
            <a:schemeClr val="bg1">
              <a:lumMod val="8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NZ" sz="2400" dirty="0">
                <a:latin typeface="Consolas" panose="020B0609020204030204" pitchFamily="49" charset="0"/>
                <a:cs typeface="Courier New" panose="02070309020205020404" pitchFamily="49" charset="0"/>
              </a:rPr>
              <a:t>Arrival Airport = Airport</a:t>
            </a:r>
          </a:p>
        </p:txBody>
      </p:sp>
      <p:sp>
        <p:nvSpPr>
          <p:cNvPr id="8" name="Content Placeholder 2">
            <a:extLst>
              <a:ext uri="{FF2B5EF4-FFF2-40B4-BE49-F238E27FC236}">
                <a16:creationId xmlns:a16="http://schemas.microsoft.com/office/drawing/2014/main" id="{9A3AA675-D307-4A08-BD30-D9B8AE4C2F64}"/>
              </a:ext>
            </a:extLst>
          </p:cNvPr>
          <p:cNvSpPr txBox="1">
            <a:spLocks/>
          </p:cNvSpPr>
          <p:nvPr/>
        </p:nvSpPr>
        <p:spPr>
          <a:xfrm>
            <a:off x="1664246" y="4265024"/>
            <a:ext cx="8687235" cy="652088"/>
          </a:xfrm>
          <a:prstGeom prst="rect">
            <a:avLst/>
          </a:prstGeom>
          <a:solidFill>
            <a:schemeClr val="bg1">
              <a:lumMod val="8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NZ" sz="2400" dirty="0">
                <a:latin typeface="Consolas" panose="020B0609020204030204" pitchFamily="49" charset="0"/>
                <a:cs typeface="Courier New" panose="02070309020205020404" pitchFamily="49" charset="0"/>
              </a:rPr>
              <a:t>Ship Date = 'Date'</a:t>
            </a:r>
          </a:p>
        </p:txBody>
      </p:sp>
      <p:sp>
        <p:nvSpPr>
          <p:cNvPr id="4" name="Footer Placeholder 3">
            <a:extLst>
              <a:ext uri="{FF2B5EF4-FFF2-40B4-BE49-F238E27FC236}">
                <a16:creationId xmlns:a16="http://schemas.microsoft.com/office/drawing/2014/main" id="{481585BB-6356-4B12-BDEC-F5879B94FDF6}"/>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120712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66C4-33DB-4C94-9ED8-13E3A29F8AFA}"/>
              </a:ext>
            </a:extLst>
          </p:cNvPr>
          <p:cNvSpPr>
            <a:spLocks noGrp="1"/>
          </p:cNvSpPr>
          <p:nvPr>
            <p:ph type="title"/>
          </p:nvPr>
        </p:nvSpPr>
        <p:spPr/>
        <p:txBody>
          <a:bodyPr/>
          <a:lstStyle/>
          <a:p>
            <a:r>
              <a:rPr lang="en-US" noProof="0" dirty="0"/>
              <a:t>Write DAX formulas</a:t>
            </a:r>
          </a:p>
        </p:txBody>
      </p:sp>
      <p:sp>
        <p:nvSpPr>
          <p:cNvPr id="6" name="Text Placeholder 5">
            <a:extLst>
              <a:ext uri="{FF2B5EF4-FFF2-40B4-BE49-F238E27FC236}">
                <a16:creationId xmlns:a16="http://schemas.microsoft.com/office/drawing/2014/main" id="{ED93B214-7C03-497E-B4C0-81620C872821}"/>
              </a:ext>
            </a:extLst>
          </p:cNvPr>
          <p:cNvSpPr>
            <a:spLocks noGrp="1"/>
          </p:cNvSpPr>
          <p:nvPr>
            <p:ph type="body" sz="quarter" idx="10"/>
          </p:nvPr>
        </p:nvSpPr>
        <p:spPr/>
        <p:txBody>
          <a:bodyPr/>
          <a:lstStyle/>
          <a:p>
            <a:r>
              <a:rPr lang="en-US" noProof="0" dirty="0"/>
              <a:t>Reference model objects » Column reference</a:t>
            </a:r>
          </a:p>
        </p:txBody>
      </p:sp>
      <p:sp>
        <p:nvSpPr>
          <p:cNvPr id="3" name="Content Placeholder 2">
            <a:extLst>
              <a:ext uri="{FF2B5EF4-FFF2-40B4-BE49-F238E27FC236}">
                <a16:creationId xmlns:a16="http://schemas.microsoft.com/office/drawing/2014/main" id="{7C3C38DE-D1E0-4A0A-9389-26776183AFDF}"/>
              </a:ext>
            </a:extLst>
          </p:cNvPr>
          <p:cNvSpPr>
            <a:spLocks noGrp="1"/>
          </p:cNvSpPr>
          <p:nvPr>
            <p:ph idx="1"/>
          </p:nvPr>
        </p:nvSpPr>
        <p:spPr/>
        <p:txBody>
          <a:bodyPr/>
          <a:lstStyle/>
          <a:p>
            <a:r>
              <a:rPr lang="en-US" dirty="0"/>
              <a:t>Column references always enclose the column name in square brackets</a:t>
            </a:r>
          </a:p>
          <a:p>
            <a:r>
              <a:rPr lang="en-US" dirty="0"/>
              <a:t>To improve readability and to disambiguate, precede the column name with its table name</a:t>
            </a:r>
          </a:p>
        </p:txBody>
      </p:sp>
      <p:sp>
        <p:nvSpPr>
          <p:cNvPr id="4" name="Footer Placeholder 3">
            <a:extLst>
              <a:ext uri="{FF2B5EF4-FFF2-40B4-BE49-F238E27FC236}">
                <a16:creationId xmlns:a16="http://schemas.microsoft.com/office/drawing/2014/main" id="{481585BB-6356-4B12-BDEC-F5879B94FDF6}"/>
              </a:ext>
            </a:extLst>
          </p:cNvPr>
          <p:cNvSpPr>
            <a:spLocks noGrp="1"/>
          </p:cNvSpPr>
          <p:nvPr>
            <p:ph type="ftr" sz="quarter" idx="11"/>
          </p:nvPr>
        </p:nvSpPr>
        <p:spPr/>
        <p:txBody>
          <a:bodyPr/>
          <a:lstStyle/>
          <a:p>
            <a:r>
              <a:rPr lang="en-AU" dirty="0"/>
              <a:t>© 2021 Microsoft. All rights reserved. </a:t>
            </a:r>
          </a:p>
        </p:txBody>
      </p:sp>
      <p:sp>
        <p:nvSpPr>
          <p:cNvPr id="11" name="Content Placeholder 2">
            <a:extLst>
              <a:ext uri="{FF2B5EF4-FFF2-40B4-BE49-F238E27FC236}">
                <a16:creationId xmlns:a16="http://schemas.microsoft.com/office/drawing/2014/main" id="{1859D636-8C66-445C-B743-152A7F8D73B9}"/>
              </a:ext>
            </a:extLst>
          </p:cNvPr>
          <p:cNvSpPr txBox="1">
            <a:spLocks/>
          </p:cNvSpPr>
          <p:nvPr/>
        </p:nvSpPr>
        <p:spPr>
          <a:xfrm>
            <a:off x="1731382" y="4224301"/>
            <a:ext cx="8687235" cy="702382"/>
          </a:xfrm>
          <a:prstGeom prst="rect">
            <a:avLst/>
          </a:prstGeom>
          <a:solidFill>
            <a:schemeClr val="bg1">
              <a:lumMod val="8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latin typeface="Consolas" panose="020B0609020204030204" pitchFamily="49" charset="0"/>
                <a:cs typeface="Courier New" panose="02070309020205020404" pitchFamily="49" charset="0"/>
              </a:rPr>
              <a:t>Revenue = SUM([Sales Amount])</a:t>
            </a:r>
            <a:endParaRPr lang="en-NZ" sz="3200" dirty="0">
              <a:latin typeface="Consolas" panose="020B0609020204030204" pitchFamily="49" charset="0"/>
              <a:cs typeface="Courier New" panose="02070309020205020404" pitchFamily="49" charset="0"/>
            </a:endParaRPr>
          </a:p>
        </p:txBody>
      </p:sp>
      <p:sp>
        <p:nvSpPr>
          <p:cNvPr id="12" name="Content Placeholder 2">
            <a:extLst>
              <a:ext uri="{FF2B5EF4-FFF2-40B4-BE49-F238E27FC236}">
                <a16:creationId xmlns:a16="http://schemas.microsoft.com/office/drawing/2014/main" id="{12444CD0-D211-4B1E-8993-B7D0CE1EC09A}"/>
              </a:ext>
            </a:extLst>
          </p:cNvPr>
          <p:cNvSpPr txBox="1">
            <a:spLocks/>
          </p:cNvSpPr>
          <p:nvPr/>
        </p:nvSpPr>
        <p:spPr>
          <a:xfrm>
            <a:off x="1752382" y="5075618"/>
            <a:ext cx="8687235" cy="702382"/>
          </a:xfrm>
          <a:prstGeom prst="rect">
            <a:avLst/>
          </a:prstGeom>
          <a:solidFill>
            <a:schemeClr val="bg1">
              <a:lumMod val="8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NZ" dirty="0">
                <a:latin typeface="Consolas" panose="020B0609020204030204" pitchFamily="49" charset="0"/>
                <a:cs typeface="Courier New" panose="02070309020205020404" pitchFamily="49" charset="0"/>
              </a:rPr>
              <a:t>Revenue = SUM(Sales[Sales Amount])</a:t>
            </a:r>
            <a:endParaRPr lang="en-NZ" sz="32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3565149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66C4-33DB-4C94-9ED8-13E3A29F8AFA}"/>
              </a:ext>
            </a:extLst>
          </p:cNvPr>
          <p:cNvSpPr>
            <a:spLocks noGrp="1"/>
          </p:cNvSpPr>
          <p:nvPr>
            <p:ph type="title"/>
          </p:nvPr>
        </p:nvSpPr>
        <p:spPr/>
        <p:txBody>
          <a:bodyPr/>
          <a:lstStyle/>
          <a:p>
            <a:r>
              <a:rPr lang="en-US" noProof="0" dirty="0"/>
              <a:t>Write DAX formulas</a:t>
            </a:r>
          </a:p>
        </p:txBody>
      </p:sp>
      <p:sp>
        <p:nvSpPr>
          <p:cNvPr id="6" name="Text Placeholder 5">
            <a:extLst>
              <a:ext uri="{FF2B5EF4-FFF2-40B4-BE49-F238E27FC236}">
                <a16:creationId xmlns:a16="http://schemas.microsoft.com/office/drawing/2014/main" id="{ED93B214-7C03-497E-B4C0-81620C872821}"/>
              </a:ext>
            </a:extLst>
          </p:cNvPr>
          <p:cNvSpPr>
            <a:spLocks noGrp="1"/>
          </p:cNvSpPr>
          <p:nvPr>
            <p:ph type="body" sz="quarter" idx="10"/>
          </p:nvPr>
        </p:nvSpPr>
        <p:spPr/>
        <p:txBody>
          <a:bodyPr/>
          <a:lstStyle/>
          <a:p>
            <a:r>
              <a:rPr lang="en-US" noProof="0" dirty="0"/>
              <a:t>Reference model objects » Measure reference</a:t>
            </a:r>
          </a:p>
        </p:txBody>
      </p:sp>
      <p:sp>
        <p:nvSpPr>
          <p:cNvPr id="5" name="Content Placeholder 4">
            <a:extLst>
              <a:ext uri="{FF2B5EF4-FFF2-40B4-BE49-F238E27FC236}">
                <a16:creationId xmlns:a16="http://schemas.microsoft.com/office/drawing/2014/main" id="{160AD1CC-FF75-4D54-B585-C256D3084948}"/>
              </a:ext>
            </a:extLst>
          </p:cNvPr>
          <p:cNvSpPr>
            <a:spLocks noGrp="1"/>
          </p:cNvSpPr>
          <p:nvPr>
            <p:ph idx="1"/>
          </p:nvPr>
        </p:nvSpPr>
        <p:spPr/>
        <p:txBody>
          <a:bodyPr/>
          <a:lstStyle/>
          <a:p>
            <a:r>
              <a:rPr lang="en-US" dirty="0"/>
              <a:t>Measure references always enclose the measure name in square brackets</a:t>
            </a:r>
          </a:p>
          <a:p>
            <a:endParaRPr lang="en-US" dirty="0"/>
          </a:p>
        </p:txBody>
      </p:sp>
      <p:sp>
        <p:nvSpPr>
          <p:cNvPr id="4" name="Footer Placeholder 3">
            <a:extLst>
              <a:ext uri="{FF2B5EF4-FFF2-40B4-BE49-F238E27FC236}">
                <a16:creationId xmlns:a16="http://schemas.microsoft.com/office/drawing/2014/main" id="{481585BB-6356-4B12-BDEC-F5879B94FDF6}"/>
              </a:ext>
            </a:extLst>
          </p:cNvPr>
          <p:cNvSpPr>
            <a:spLocks noGrp="1"/>
          </p:cNvSpPr>
          <p:nvPr>
            <p:ph type="ftr" sz="quarter" idx="11"/>
          </p:nvPr>
        </p:nvSpPr>
        <p:spPr/>
        <p:txBody>
          <a:bodyPr/>
          <a:lstStyle/>
          <a:p>
            <a:r>
              <a:rPr lang="en-AU" dirty="0"/>
              <a:t>© 2021 Microsoft. All rights reserved. </a:t>
            </a:r>
          </a:p>
        </p:txBody>
      </p:sp>
      <p:sp>
        <p:nvSpPr>
          <p:cNvPr id="9" name="Content Placeholder 2">
            <a:extLst>
              <a:ext uri="{FF2B5EF4-FFF2-40B4-BE49-F238E27FC236}">
                <a16:creationId xmlns:a16="http://schemas.microsoft.com/office/drawing/2014/main" id="{FF9795A1-8D0F-484B-9C6E-04B444204B56}"/>
              </a:ext>
            </a:extLst>
          </p:cNvPr>
          <p:cNvSpPr txBox="1">
            <a:spLocks/>
          </p:cNvSpPr>
          <p:nvPr/>
        </p:nvSpPr>
        <p:spPr>
          <a:xfrm>
            <a:off x="1731382" y="3237091"/>
            <a:ext cx="8687235" cy="696231"/>
          </a:xfrm>
          <a:prstGeom prst="rect">
            <a:avLst/>
          </a:prstGeom>
          <a:solidFill>
            <a:schemeClr val="bg1">
              <a:lumMod val="8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0" i="0" dirty="0">
                <a:solidFill>
                  <a:srgbClr val="171717"/>
                </a:solidFill>
                <a:effectLst/>
                <a:latin typeface="Consolas" panose="020B0609020204030204" pitchFamily="49" charset="0"/>
                <a:cs typeface="Courier New" panose="02070309020205020404" pitchFamily="49" charset="0"/>
              </a:rPr>
              <a:t>Profit = [Revenue] - [Cost]</a:t>
            </a:r>
            <a:endParaRPr lang="en-NZ" sz="32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1298143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C75572D-AEFD-4ADE-9528-6D1F10C7206C}"/>
              </a:ext>
            </a:extLst>
          </p:cNvPr>
          <p:cNvSpPr>
            <a:spLocks noGrp="1"/>
          </p:cNvSpPr>
          <p:nvPr>
            <p:ph type="title"/>
          </p:nvPr>
        </p:nvSpPr>
        <p:spPr/>
        <p:txBody>
          <a:bodyPr/>
          <a:lstStyle/>
          <a:p>
            <a:r>
              <a:rPr lang="en-US" noProof="0" dirty="0"/>
              <a:t>Labs</a:t>
            </a:r>
          </a:p>
        </p:txBody>
      </p:sp>
      <p:sp>
        <p:nvSpPr>
          <p:cNvPr id="8" name="Text Placeholder 7">
            <a:extLst>
              <a:ext uri="{FF2B5EF4-FFF2-40B4-BE49-F238E27FC236}">
                <a16:creationId xmlns:a16="http://schemas.microsoft.com/office/drawing/2014/main" id="{F0FDFA3D-DE03-4364-B158-41F3A2604216}"/>
              </a:ext>
            </a:extLst>
          </p:cNvPr>
          <p:cNvSpPr>
            <a:spLocks noGrp="1"/>
          </p:cNvSpPr>
          <p:nvPr>
            <p:ph type="body" sz="quarter" idx="10"/>
          </p:nvPr>
        </p:nvSpPr>
        <p:spPr/>
        <p:txBody>
          <a:bodyPr/>
          <a:lstStyle/>
          <a:p>
            <a:r>
              <a:rPr lang="en-US" noProof="0" dirty="0"/>
              <a:t>Scenario</a:t>
            </a:r>
          </a:p>
        </p:txBody>
      </p:sp>
      <p:sp>
        <p:nvSpPr>
          <p:cNvPr id="7" name="Content Placeholder 6">
            <a:extLst>
              <a:ext uri="{FF2B5EF4-FFF2-40B4-BE49-F238E27FC236}">
                <a16:creationId xmlns:a16="http://schemas.microsoft.com/office/drawing/2014/main" id="{E6B43E44-CA2C-49DD-8CCB-CB47CE1E27F3}"/>
              </a:ext>
            </a:extLst>
          </p:cNvPr>
          <p:cNvSpPr>
            <a:spLocks noGrp="1"/>
          </p:cNvSpPr>
          <p:nvPr>
            <p:ph idx="1"/>
          </p:nvPr>
        </p:nvSpPr>
        <p:spPr>
          <a:xfrm>
            <a:off x="2486722" y="2070000"/>
            <a:ext cx="9206078" cy="4788000"/>
          </a:xfrm>
        </p:spPr>
        <p:txBody>
          <a:bodyPr/>
          <a:lstStyle/>
          <a:p>
            <a:r>
              <a:rPr lang="en-US" noProof="0" dirty="0"/>
              <a:t>The labs are based on the sales activities of the fictitious </a:t>
            </a:r>
            <a:br>
              <a:rPr lang="en-US" noProof="0" dirty="0"/>
            </a:br>
            <a:r>
              <a:rPr lang="en-US" noProof="0" dirty="0"/>
              <a:t>Adventure Works company</a:t>
            </a:r>
          </a:p>
          <a:p>
            <a:r>
              <a:rPr lang="en-US" noProof="0" dirty="0"/>
              <a:t>The Adventure Works company:</a:t>
            </a:r>
          </a:p>
          <a:p>
            <a:pPr lvl="1"/>
            <a:r>
              <a:rPr lang="en-US" noProof="0" dirty="0"/>
              <a:t>Represents a bicycle manufacturer that sells bicycles and accessories to global markets</a:t>
            </a:r>
          </a:p>
          <a:p>
            <a:pPr lvl="1"/>
            <a:r>
              <a:rPr lang="en-US" noProof="0" dirty="0"/>
              <a:t>Accumulates operational data in an Azure SQL Database</a:t>
            </a:r>
          </a:p>
          <a:p>
            <a:pPr lvl="1"/>
            <a:r>
              <a:rPr lang="en-US" noProof="0" dirty="0"/>
              <a:t>Needs to explore and discover deeper insight from their data</a:t>
            </a:r>
          </a:p>
          <a:p>
            <a:r>
              <a:rPr lang="en-US" noProof="0" dirty="0"/>
              <a:t>In the labs, as their data modeler author, you will enhance an existing model with calculations</a:t>
            </a:r>
          </a:p>
          <a:p>
            <a:endParaRPr lang="en-US" noProof="0" dirty="0"/>
          </a:p>
        </p:txBody>
      </p:sp>
      <p:sp>
        <p:nvSpPr>
          <p:cNvPr id="5" name="Footer Placeholder 4">
            <a:extLst>
              <a:ext uri="{FF2B5EF4-FFF2-40B4-BE49-F238E27FC236}">
                <a16:creationId xmlns:a16="http://schemas.microsoft.com/office/drawing/2014/main" id="{798EDEE0-CD57-45C1-B9B9-674DB03E4F0D}"/>
              </a:ext>
            </a:extLst>
          </p:cNvPr>
          <p:cNvSpPr>
            <a:spLocks noGrp="1"/>
          </p:cNvSpPr>
          <p:nvPr>
            <p:ph type="ftr" sz="quarter" idx="11"/>
          </p:nvPr>
        </p:nvSpPr>
        <p:spPr/>
        <p:txBody>
          <a:bodyPr/>
          <a:lstStyle/>
          <a:p>
            <a:r>
              <a:rPr lang="en-AU" dirty="0"/>
              <a:t>© 2021 Microsoft. All rights reserved. </a:t>
            </a:r>
          </a:p>
        </p:txBody>
      </p:sp>
      <p:pic>
        <p:nvPicPr>
          <p:cNvPr id="9" name="Picture 8">
            <a:extLst>
              <a:ext uri="{FF2B5EF4-FFF2-40B4-BE49-F238E27FC236}">
                <a16:creationId xmlns:a16="http://schemas.microsoft.com/office/drawing/2014/main" id="{24E3AE3E-A5A5-4B3D-AEBA-FBD6A6F2A88F}"/>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082" y="2041297"/>
            <a:ext cx="1952653" cy="1952653"/>
          </a:xfrm>
          <a:prstGeom prst="rect">
            <a:avLst/>
          </a:prstGeom>
          <a:solidFill>
            <a:schemeClr val="bg1"/>
          </a:solidFill>
        </p:spPr>
      </p:pic>
    </p:spTree>
    <p:extLst>
      <p:ext uri="{BB962C8B-B14F-4D97-AF65-F5344CB8AC3E}">
        <p14:creationId xmlns:p14="http://schemas.microsoft.com/office/powerpoint/2010/main" val="2321266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66C4-33DB-4C94-9ED8-13E3A29F8AFA}"/>
              </a:ext>
            </a:extLst>
          </p:cNvPr>
          <p:cNvSpPr>
            <a:spLocks noGrp="1"/>
          </p:cNvSpPr>
          <p:nvPr>
            <p:ph type="title"/>
          </p:nvPr>
        </p:nvSpPr>
        <p:spPr>
          <a:xfrm>
            <a:off x="457200" y="385199"/>
            <a:ext cx="11235600" cy="694800"/>
          </a:xfrm>
        </p:spPr>
        <p:txBody>
          <a:bodyPr/>
          <a:lstStyle/>
          <a:p>
            <a:r>
              <a:rPr lang="en-US" noProof="0" dirty="0"/>
              <a:t>Write DAX formulas</a:t>
            </a:r>
          </a:p>
        </p:txBody>
      </p:sp>
      <p:sp>
        <p:nvSpPr>
          <p:cNvPr id="6" name="Text Placeholder 5">
            <a:extLst>
              <a:ext uri="{FF2B5EF4-FFF2-40B4-BE49-F238E27FC236}">
                <a16:creationId xmlns:a16="http://schemas.microsoft.com/office/drawing/2014/main" id="{ED93B214-7C03-497E-B4C0-81620C872821}"/>
              </a:ext>
            </a:extLst>
          </p:cNvPr>
          <p:cNvSpPr>
            <a:spLocks noGrp="1"/>
          </p:cNvSpPr>
          <p:nvPr>
            <p:ph type="body" sz="quarter" idx="10"/>
          </p:nvPr>
        </p:nvSpPr>
        <p:spPr>
          <a:xfrm>
            <a:off x="457200" y="1080000"/>
            <a:ext cx="11235600" cy="540000"/>
          </a:xfrm>
        </p:spPr>
        <p:txBody>
          <a:bodyPr/>
          <a:lstStyle/>
          <a:p>
            <a:r>
              <a:rPr lang="en-US" noProof="0" dirty="0"/>
              <a:t>DAX variables</a:t>
            </a:r>
          </a:p>
        </p:txBody>
      </p:sp>
      <p:sp>
        <p:nvSpPr>
          <p:cNvPr id="3" name="Content Placeholder 2">
            <a:extLst>
              <a:ext uri="{FF2B5EF4-FFF2-40B4-BE49-F238E27FC236}">
                <a16:creationId xmlns:a16="http://schemas.microsoft.com/office/drawing/2014/main" id="{FD891943-BD26-436F-B616-551E09DBA388}"/>
              </a:ext>
            </a:extLst>
          </p:cNvPr>
          <p:cNvSpPr>
            <a:spLocks noGrp="1"/>
          </p:cNvSpPr>
          <p:nvPr>
            <p:ph idx="1"/>
          </p:nvPr>
        </p:nvSpPr>
        <p:spPr>
          <a:xfrm>
            <a:off x="457200" y="2070000"/>
            <a:ext cx="11235600" cy="4788000"/>
          </a:xfrm>
        </p:spPr>
        <p:txBody>
          <a:bodyPr/>
          <a:lstStyle/>
          <a:p>
            <a:r>
              <a:rPr lang="en-US" dirty="0"/>
              <a:t>Variables can be defined in an expression to make writing DAX easier</a:t>
            </a:r>
          </a:p>
          <a:p>
            <a:r>
              <a:rPr lang="en-US" dirty="0"/>
              <a:t>Main benefits:</a:t>
            </a:r>
          </a:p>
          <a:p>
            <a:pPr lvl="1"/>
            <a:r>
              <a:rPr lang="en-US" dirty="0"/>
              <a:t>Improves readability of a formula</a:t>
            </a:r>
          </a:p>
          <a:p>
            <a:pPr lvl="1"/>
            <a:r>
              <a:rPr lang="en-US" dirty="0"/>
              <a:t>Improves performance when an expression is used multiple times</a:t>
            </a:r>
          </a:p>
          <a:p>
            <a:pPr lvl="1"/>
            <a:r>
              <a:rPr lang="en-US" dirty="0"/>
              <a:t>Allows testing portions of a complex formula, by returning only a variable for review</a:t>
            </a:r>
          </a:p>
          <a:p>
            <a:endParaRPr lang="en-US" dirty="0"/>
          </a:p>
          <a:p>
            <a:endParaRPr lang="en-US" dirty="0"/>
          </a:p>
        </p:txBody>
      </p:sp>
      <p:sp>
        <p:nvSpPr>
          <p:cNvPr id="4" name="Footer Placeholder 3">
            <a:extLst>
              <a:ext uri="{FF2B5EF4-FFF2-40B4-BE49-F238E27FC236}">
                <a16:creationId xmlns:a16="http://schemas.microsoft.com/office/drawing/2014/main" id="{481585BB-6356-4B12-BDEC-F5879B94FDF6}"/>
              </a:ext>
            </a:extLst>
          </p:cNvPr>
          <p:cNvSpPr>
            <a:spLocks noGrp="1"/>
          </p:cNvSpPr>
          <p:nvPr>
            <p:ph type="ftr" sz="quarter" idx="11"/>
          </p:nvPr>
        </p:nvSpPr>
        <p:spPr>
          <a:xfrm>
            <a:off x="9462654" y="6492875"/>
            <a:ext cx="2729345" cy="365125"/>
          </a:xfrm>
        </p:spPr>
        <p:txBody>
          <a:bodyPr/>
          <a:lstStyle/>
          <a:p>
            <a:r>
              <a:rPr lang="en-AU" dirty="0"/>
              <a:t>© 2021 Microsoft. All rights reserved. </a:t>
            </a:r>
          </a:p>
        </p:txBody>
      </p:sp>
      <p:sp>
        <p:nvSpPr>
          <p:cNvPr id="7" name="Content Placeholder 2">
            <a:extLst>
              <a:ext uri="{FF2B5EF4-FFF2-40B4-BE49-F238E27FC236}">
                <a16:creationId xmlns:a16="http://schemas.microsoft.com/office/drawing/2014/main" id="{D6636948-6C59-40EA-99B9-47997315C664}"/>
              </a:ext>
            </a:extLst>
          </p:cNvPr>
          <p:cNvSpPr txBox="1">
            <a:spLocks/>
          </p:cNvSpPr>
          <p:nvPr/>
        </p:nvSpPr>
        <p:spPr>
          <a:xfrm>
            <a:off x="983320" y="4674079"/>
            <a:ext cx="8687235" cy="1104421"/>
          </a:xfrm>
          <a:prstGeom prst="rect">
            <a:avLst/>
          </a:prstGeom>
          <a:solidFill>
            <a:schemeClr val="bg1">
              <a:lumMod val="8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7" indent="0">
              <a:buNone/>
            </a:pPr>
            <a:r>
              <a:rPr lang="en-US" sz="2400" dirty="0">
                <a:solidFill>
                  <a:srgbClr val="171717"/>
                </a:solidFill>
                <a:latin typeface="Consolas" panose="020B0609020204030204" pitchFamily="49" charset="0"/>
                <a:cs typeface="Courier New" panose="02070309020205020404" pitchFamily="49" charset="0"/>
              </a:rPr>
              <a:t>VAR &lt;name&gt; = &lt;expression&gt; [VAR &lt;name2&gt;…]</a:t>
            </a:r>
          </a:p>
          <a:p>
            <a:pPr marL="0" lvl="7" indent="0">
              <a:buNone/>
            </a:pPr>
            <a:r>
              <a:rPr lang="en-US" sz="2400" dirty="0">
                <a:solidFill>
                  <a:srgbClr val="171717"/>
                </a:solidFill>
                <a:latin typeface="Consolas" panose="020B0609020204030204" pitchFamily="49" charset="0"/>
                <a:cs typeface="Courier New" panose="02070309020205020404" pitchFamily="49" charset="0"/>
              </a:rPr>
              <a:t>RETURN &lt;expression&gt;</a:t>
            </a:r>
          </a:p>
        </p:txBody>
      </p:sp>
    </p:spTree>
    <p:extLst>
      <p:ext uri="{BB962C8B-B14F-4D97-AF65-F5344CB8AC3E}">
        <p14:creationId xmlns:p14="http://schemas.microsoft.com/office/powerpoint/2010/main" val="4104367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E666D-958F-4041-A35A-032E4A3EA727}"/>
              </a:ext>
            </a:extLst>
          </p:cNvPr>
          <p:cNvSpPr>
            <a:spLocks noGrp="1"/>
          </p:cNvSpPr>
          <p:nvPr>
            <p:ph type="title"/>
          </p:nvPr>
        </p:nvSpPr>
        <p:spPr/>
        <p:txBody>
          <a:bodyPr/>
          <a:lstStyle/>
          <a:p>
            <a:r>
              <a:rPr lang="en-US" noProof="0" dirty="0"/>
              <a:t>Write DAX formulas</a:t>
            </a:r>
          </a:p>
        </p:txBody>
      </p:sp>
      <p:sp>
        <p:nvSpPr>
          <p:cNvPr id="6" name="Text Placeholder 5">
            <a:extLst>
              <a:ext uri="{FF2B5EF4-FFF2-40B4-BE49-F238E27FC236}">
                <a16:creationId xmlns:a16="http://schemas.microsoft.com/office/drawing/2014/main" id="{E9B5B3D7-1CE3-46EA-9AC9-532A2C17012B}"/>
              </a:ext>
            </a:extLst>
          </p:cNvPr>
          <p:cNvSpPr>
            <a:spLocks noGrp="1"/>
          </p:cNvSpPr>
          <p:nvPr>
            <p:ph type="body" sz="quarter" idx="10"/>
          </p:nvPr>
        </p:nvSpPr>
        <p:spPr/>
        <p:txBody>
          <a:bodyPr/>
          <a:lstStyle/>
          <a:p>
            <a:r>
              <a:rPr lang="en-US" noProof="0" dirty="0"/>
              <a:t>DAX variables » Example</a:t>
            </a:r>
          </a:p>
        </p:txBody>
      </p:sp>
      <p:sp>
        <p:nvSpPr>
          <p:cNvPr id="4" name="Footer Placeholder 3">
            <a:extLst>
              <a:ext uri="{FF2B5EF4-FFF2-40B4-BE49-F238E27FC236}">
                <a16:creationId xmlns:a16="http://schemas.microsoft.com/office/drawing/2014/main" id="{B9389777-DE65-4F7A-AF80-FF77EFA1FC76}"/>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a:ln>
                  <a:noFill/>
                </a:ln>
                <a:solidFill>
                  <a:srgbClr val="191919"/>
                </a:solidFill>
                <a:effectLst/>
                <a:uLnTx/>
                <a:uFillTx/>
                <a:latin typeface="Segoe UI"/>
                <a:ea typeface="+mn-ea"/>
                <a:cs typeface="+mn-cs"/>
              </a:rPr>
              <a:t>© 2021 Microsoft. All rights reserved. </a:t>
            </a:r>
          </a:p>
        </p:txBody>
      </p:sp>
      <p:sp>
        <p:nvSpPr>
          <p:cNvPr id="7" name="Content Placeholder 2">
            <a:extLst>
              <a:ext uri="{FF2B5EF4-FFF2-40B4-BE49-F238E27FC236}">
                <a16:creationId xmlns:a16="http://schemas.microsoft.com/office/drawing/2014/main" id="{18AE081C-E6D4-4312-A2AE-DF61B11EA49F}"/>
              </a:ext>
            </a:extLst>
          </p:cNvPr>
          <p:cNvSpPr txBox="1">
            <a:spLocks/>
          </p:cNvSpPr>
          <p:nvPr/>
        </p:nvSpPr>
        <p:spPr>
          <a:xfrm>
            <a:off x="1752382" y="2093895"/>
            <a:ext cx="8687235" cy="3858979"/>
          </a:xfrm>
          <a:prstGeom prst="rect">
            <a:avLst/>
          </a:prstGeom>
          <a:solidFill>
            <a:schemeClr val="bg1">
              <a:lumMod val="8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rPr>
              <a:t>Revenue YoY % = </a:t>
            </a:r>
            <a:br>
              <a:rPr kumimoji="0" lang="en-US"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rPr>
            </a:br>
            <a:r>
              <a:rPr kumimoji="0" lang="en-US"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rPr>
              <a:t>VAR RevenuePriorYear = </a:t>
            </a:r>
            <a:br>
              <a:rPr kumimoji="0" lang="en-US"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rPr>
            </a:br>
            <a:r>
              <a:rPr kumimoji="0" lang="en-US"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rPr>
              <a:t>	CALCULATE( </a:t>
            </a:r>
            <a:br>
              <a:rPr kumimoji="0" lang="en-US"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rPr>
            </a:br>
            <a:r>
              <a:rPr kumimoji="0" lang="en-US"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rPr>
              <a:t>		[Revenue], </a:t>
            </a:r>
            <a:br>
              <a:rPr kumimoji="0" lang="en-US"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rPr>
            </a:br>
            <a:r>
              <a:rPr kumimoji="0" lang="en-US"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rPr>
              <a:t>		SAMEPERIODLASTYEAR('Date'[Date]) </a:t>
            </a:r>
            <a:br>
              <a:rPr kumimoji="0" lang="en-US"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rPr>
            </a:br>
            <a:r>
              <a:rPr kumimoji="0" lang="en-US"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rPr>
              <a:t>	) </a:t>
            </a:r>
            <a:br>
              <a:rPr kumimoji="0" lang="en-US"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rPr>
            </a:br>
            <a:r>
              <a:rPr kumimoji="0" lang="en-US"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rPr>
              <a:t>RETURN </a:t>
            </a:r>
            <a:br>
              <a:rPr kumimoji="0" lang="en-US"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rPr>
            </a:br>
            <a:r>
              <a:rPr kumimoji="0" lang="en-US"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rPr>
              <a:t>	DIVIDE( </a:t>
            </a:r>
            <a:br>
              <a:rPr kumimoji="0" lang="en-US"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rPr>
            </a:br>
            <a:r>
              <a:rPr kumimoji="0" lang="en-US"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rPr>
              <a:t>		[Revenue] - RevenuePriorYear, </a:t>
            </a:r>
            <a:br>
              <a:rPr kumimoji="0" lang="en-US"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rPr>
            </a:br>
            <a:r>
              <a:rPr kumimoji="0" lang="en-US"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rPr>
              <a:t>		RevenuePriorYear </a:t>
            </a:r>
            <a:br>
              <a:rPr kumimoji="0" lang="en-US"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rPr>
            </a:br>
            <a:r>
              <a:rPr kumimoji="0" lang="en-US"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rPr>
              <a:t>	)</a:t>
            </a:r>
            <a:endParaRPr kumimoji="0" lang="en-NZ" b="0" i="0" u="none" strike="noStrike" kern="1200" cap="none" spc="0" normalizeH="0" baseline="0" noProof="0" dirty="0">
              <a:ln>
                <a:noFill/>
              </a:ln>
              <a:effectLst/>
              <a:uLnTx/>
              <a:uFillTx/>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2657782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66C4-33DB-4C94-9ED8-13E3A29F8AFA}"/>
              </a:ext>
            </a:extLst>
          </p:cNvPr>
          <p:cNvSpPr>
            <a:spLocks noGrp="1"/>
          </p:cNvSpPr>
          <p:nvPr>
            <p:ph type="title"/>
          </p:nvPr>
        </p:nvSpPr>
        <p:spPr/>
        <p:txBody>
          <a:bodyPr/>
          <a:lstStyle/>
          <a:p>
            <a:r>
              <a:rPr lang="en-US" noProof="0" dirty="0"/>
              <a:t>Write DAX formulas</a:t>
            </a:r>
          </a:p>
        </p:txBody>
      </p:sp>
      <p:sp>
        <p:nvSpPr>
          <p:cNvPr id="6" name="Text Placeholder 5">
            <a:extLst>
              <a:ext uri="{FF2B5EF4-FFF2-40B4-BE49-F238E27FC236}">
                <a16:creationId xmlns:a16="http://schemas.microsoft.com/office/drawing/2014/main" id="{ED93B214-7C03-497E-B4C0-81620C872821}"/>
              </a:ext>
            </a:extLst>
          </p:cNvPr>
          <p:cNvSpPr>
            <a:spLocks noGrp="1"/>
          </p:cNvSpPr>
          <p:nvPr>
            <p:ph type="body" sz="quarter" idx="10"/>
          </p:nvPr>
        </p:nvSpPr>
        <p:spPr/>
        <p:txBody>
          <a:bodyPr/>
          <a:lstStyle/>
          <a:p>
            <a:r>
              <a:rPr lang="en-US" noProof="0" dirty="0"/>
              <a:t>Whitespace</a:t>
            </a:r>
          </a:p>
        </p:txBody>
      </p:sp>
      <p:sp>
        <p:nvSpPr>
          <p:cNvPr id="5" name="Content Placeholder 4">
            <a:extLst>
              <a:ext uri="{FF2B5EF4-FFF2-40B4-BE49-F238E27FC236}">
                <a16:creationId xmlns:a16="http://schemas.microsoft.com/office/drawing/2014/main" id="{A2AA8BE5-4AE2-4078-B5AC-6A47DD20E5BA}"/>
              </a:ext>
            </a:extLst>
          </p:cNvPr>
          <p:cNvSpPr>
            <a:spLocks noGrp="1"/>
          </p:cNvSpPr>
          <p:nvPr>
            <p:ph idx="1"/>
          </p:nvPr>
        </p:nvSpPr>
        <p:spPr/>
        <p:txBody>
          <a:bodyPr/>
          <a:lstStyle/>
          <a:p>
            <a:r>
              <a:rPr lang="en-US" noProof="0" dirty="0"/>
              <a:t>Whitespace refers to characters that format formulas in a way that is quick and simple to understand</a:t>
            </a:r>
          </a:p>
          <a:p>
            <a:r>
              <a:rPr lang="en-US" dirty="0"/>
              <a:t>Whitespace characters include:</a:t>
            </a:r>
            <a:endParaRPr lang="en-US" noProof="0" dirty="0"/>
          </a:p>
          <a:p>
            <a:pPr lvl="1"/>
            <a:r>
              <a:rPr lang="en-US" noProof="0" dirty="0"/>
              <a:t>Spaces</a:t>
            </a:r>
          </a:p>
          <a:p>
            <a:pPr lvl="1"/>
            <a:r>
              <a:rPr lang="en-US" noProof="0" dirty="0"/>
              <a:t>Tabs</a:t>
            </a:r>
          </a:p>
          <a:p>
            <a:pPr lvl="1"/>
            <a:r>
              <a:rPr lang="en-US" noProof="0" dirty="0"/>
              <a:t>Carriage returns</a:t>
            </a:r>
          </a:p>
          <a:p>
            <a:endParaRPr lang="en-US" noProof="0" dirty="0"/>
          </a:p>
        </p:txBody>
      </p:sp>
      <p:sp>
        <p:nvSpPr>
          <p:cNvPr id="4" name="Footer Placeholder 3">
            <a:extLst>
              <a:ext uri="{FF2B5EF4-FFF2-40B4-BE49-F238E27FC236}">
                <a16:creationId xmlns:a16="http://schemas.microsoft.com/office/drawing/2014/main" id="{481585BB-6356-4B12-BDEC-F5879B94FDF6}"/>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67392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66C4-33DB-4C94-9ED8-13E3A29F8AFA}"/>
              </a:ext>
            </a:extLst>
          </p:cNvPr>
          <p:cNvSpPr>
            <a:spLocks noGrp="1"/>
          </p:cNvSpPr>
          <p:nvPr>
            <p:ph type="title"/>
          </p:nvPr>
        </p:nvSpPr>
        <p:spPr/>
        <p:txBody>
          <a:bodyPr/>
          <a:lstStyle/>
          <a:p>
            <a:r>
              <a:rPr lang="en-US" noProof="0" dirty="0"/>
              <a:t>Write DAX formulas</a:t>
            </a:r>
          </a:p>
        </p:txBody>
      </p:sp>
      <p:sp>
        <p:nvSpPr>
          <p:cNvPr id="6" name="Text Placeholder 5">
            <a:extLst>
              <a:ext uri="{FF2B5EF4-FFF2-40B4-BE49-F238E27FC236}">
                <a16:creationId xmlns:a16="http://schemas.microsoft.com/office/drawing/2014/main" id="{ED93B214-7C03-497E-B4C0-81620C872821}"/>
              </a:ext>
            </a:extLst>
          </p:cNvPr>
          <p:cNvSpPr>
            <a:spLocks noGrp="1"/>
          </p:cNvSpPr>
          <p:nvPr>
            <p:ph type="body" sz="quarter" idx="10"/>
          </p:nvPr>
        </p:nvSpPr>
        <p:spPr/>
        <p:txBody>
          <a:bodyPr/>
          <a:lstStyle/>
          <a:p>
            <a:r>
              <a:rPr lang="en-US" noProof="0" dirty="0"/>
              <a:t>Whitespace » Usage</a:t>
            </a:r>
          </a:p>
        </p:txBody>
      </p:sp>
      <p:sp>
        <p:nvSpPr>
          <p:cNvPr id="5" name="Content Placeholder 4">
            <a:extLst>
              <a:ext uri="{FF2B5EF4-FFF2-40B4-BE49-F238E27FC236}">
                <a16:creationId xmlns:a16="http://schemas.microsoft.com/office/drawing/2014/main" id="{A2AA8BE5-4AE2-4078-B5AC-6A47DD20E5BA}"/>
              </a:ext>
            </a:extLst>
          </p:cNvPr>
          <p:cNvSpPr>
            <a:spLocks noGrp="1"/>
          </p:cNvSpPr>
          <p:nvPr>
            <p:ph idx="1"/>
          </p:nvPr>
        </p:nvSpPr>
        <p:spPr/>
        <p:txBody>
          <a:bodyPr/>
          <a:lstStyle/>
          <a:p>
            <a:r>
              <a:rPr lang="en-US" noProof="0" dirty="0"/>
              <a:t>Use spaces between operators</a:t>
            </a:r>
          </a:p>
          <a:p>
            <a:r>
              <a:rPr lang="en-US" noProof="0" dirty="0"/>
              <a:t>Use tabs to indent nested function calls</a:t>
            </a:r>
          </a:p>
          <a:p>
            <a:r>
              <a:rPr lang="en-US" noProof="0" dirty="0"/>
              <a:t>Use carriage returns to separate function arguments</a:t>
            </a:r>
          </a:p>
          <a:p>
            <a:r>
              <a:rPr lang="en-US" noProof="0" dirty="0"/>
              <a:t>Err on side of more whitespace</a:t>
            </a:r>
          </a:p>
          <a:p>
            <a:endParaRPr lang="en-US" noProof="0" dirty="0"/>
          </a:p>
        </p:txBody>
      </p:sp>
      <p:sp>
        <p:nvSpPr>
          <p:cNvPr id="4" name="Footer Placeholder 3">
            <a:extLst>
              <a:ext uri="{FF2B5EF4-FFF2-40B4-BE49-F238E27FC236}">
                <a16:creationId xmlns:a16="http://schemas.microsoft.com/office/drawing/2014/main" id="{481585BB-6356-4B12-BDEC-F5879B94FDF6}"/>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391715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66C4-33DB-4C94-9ED8-13E3A29F8AFA}"/>
              </a:ext>
            </a:extLst>
          </p:cNvPr>
          <p:cNvSpPr>
            <a:spLocks noGrp="1"/>
          </p:cNvSpPr>
          <p:nvPr>
            <p:ph type="title"/>
          </p:nvPr>
        </p:nvSpPr>
        <p:spPr/>
        <p:txBody>
          <a:bodyPr/>
          <a:lstStyle/>
          <a:p>
            <a:r>
              <a:rPr lang="en-US" noProof="0" dirty="0"/>
              <a:t>Write DAX formulas</a:t>
            </a:r>
          </a:p>
        </p:txBody>
      </p:sp>
      <p:sp>
        <p:nvSpPr>
          <p:cNvPr id="6" name="Text Placeholder 5">
            <a:extLst>
              <a:ext uri="{FF2B5EF4-FFF2-40B4-BE49-F238E27FC236}">
                <a16:creationId xmlns:a16="http://schemas.microsoft.com/office/drawing/2014/main" id="{ED93B214-7C03-497E-B4C0-81620C872821}"/>
              </a:ext>
            </a:extLst>
          </p:cNvPr>
          <p:cNvSpPr>
            <a:spLocks noGrp="1"/>
          </p:cNvSpPr>
          <p:nvPr>
            <p:ph type="body" sz="quarter" idx="10"/>
          </p:nvPr>
        </p:nvSpPr>
        <p:spPr/>
        <p:txBody>
          <a:bodyPr/>
          <a:lstStyle/>
          <a:p>
            <a:r>
              <a:rPr lang="en-US" noProof="0" dirty="0"/>
              <a:t>Whitespace » Example</a:t>
            </a:r>
          </a:p>
        </p:txBody>
      </p:sp>
      <p:sp>
        <p:nvSpPr>
          <p:cNvPr id="4" name="Footer Placeholder 3">
            <a:extLst>
              <a:ext uri="{FF2B5EF4-FFF2-40B4-BE49-F238E27FC236}">
                <a16:creationId xmlns:a16="http://schemas.microsoft.com/office/drawing/2014/main" id="{481585BB-6356-4B12-BDEC-F5879B94FDF6}"/>
              </a:ext>
            </a:extLst>
          </p:cNvPr>
          <p:cNvSpPr>
            <a:spLocks noGrp="1"/>
          </p:cNvSpPr>
          <p:nvPr>
            <p:ph type="ftr" sz="quarter" idx="11"/>
          </p:nvPr>
        </p:nvSpPr>
        <p:spPr/>
        <p:txBody>
          <a:bodyPr/>
          <a:lstStyle/>
          <a:p>
            <a:r>
              <a:rPr lang="en-AU" dirty="0"/>
              <a:t>© 2021 Microsoft. All rights reserved. </a:t>
            </a:r>
          </a:p>
        </p:txBody>
      </p:sp>
      <p:sp>
        <p:nvSpPr>
          <p:cNvPr id="10" name="Content Placeholder 2">
            <a:extLst>
              <a:ext uri="{FF2B5EF4-FFF2-40B4-BE49-F238E27FC236}">
                <a16:creationId xmlns:a16="http://schemas.microsoft.com/office/drawing/2014/main" id="{4167E48D-97A4-477D-8328-117F409E1BD1}"/>
              </a:ext>
            </a:extLst>
          </p:cNvPr>
          <p:cNvSpPr txBox="1">
            <a:spLocks/>
          </p:cNvSpPr>
          <p:nvPr/>
        </p:nvSpPr>
        <p:spPr>
          <a:xfrm>
            <a:off x="1732317" y="1994434"/>
            <a:ext cx="8687235" cy="1325563"/>
          </a:xfrm>
          <a:prstGeom prst="rect">
            <a:avLst/>
          </a:prstGeom>
          <a:solidFill>
            <a:schemeClr val="bg1">
              <a:lumMod val="8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0" i="0" dirty="0">
                <a:effectLst/>
                <a:latin typeface="Consolas" panose="020B0609020204030204" pitchFamily="49" charset="0"/>
                <a:cs typeface="Courier New" panose="02070309020205020404" pitchFamily="49" charset="0"/>
              </a:rPr>
              <a:t>Revenue YoY % = DIVIDE([Revenue] - CALCULATE([Revenue], SAMEPERIODLASTYEAR ('Date'[Date])), CALCULATE ([Revenue], SAMEPERIODLASTYEAR ('Date'[Date])))</a:t>
            </a:r>
            <a:endParaRPr lang="en-NZ" sz="1800" dirty="0">
              <a:latin typeface="Consolas" panose="020B0609020204030204" pitchFamily="49" charset="0"/>
              <a:cs typeface="Courier New" panose="02070309020205020404" pitchFamily="49" charset="0"/>
            </a:endParaRPr>
          </a:p>
        </p:txBody>
      </p:sp>
      <p:sp>
        <p:nvSpPr>
          <p:cNvPr id="11" name="Content Placeholder 2">
            <a:extLst>
              <a:ext uri="{FF2B5EF4-FFF2-40B4-BE49-F238E27FC236}">
                <a16:creationId xmlns:a16="http://schemas.microsoft.com/office/drawing/2014/main" id="{9B907BDA-B66A-4C5A-81B4-277CEA053BA6}"/>
              </a:ext>
            </a:extLst>
          </p:cNvPr>
          <p:cNvSpPr txBox="1">
            <a:spLocks/>
          </p:cNvSpPr>
          <p:nvPr/>
        </p:nvSpPr>
        <p:spPr>
          <a:xfrm>
            <a:off x="1753317" y="3429000"/>
            <a:ext cx="8687235" cy="3063875"/>
          </a:xfrm>
          <a:prstGeom prst="rect">
            <a:avLst/>
          </a:prstGeom>
          <a:solidFill>
            <a:schemeClr val="bg1">
              <a:lumMod val="8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0" i="0" dirty="0">
                <a:effectLst/>
                <a:latin typeface="Consolas" panose="020B0609020204030204" pitchFamily="49" charset="0"/>
                <a:cs typeface="Courier New" panose="02070309020205020404" pitchFamily="49" charset="0"/>
              </a:rPr>
              <a:t>Revenue YoY % = </a:t>
            </a:r>
            <a:br>
              <a:rPr lang="en-US" sz="1800" b="0" i="0" dirty="0">
                <a:effectLst/>
                <a:latin typeface="Consolas" panose="020B0609020204030204" pitchFamily="49" charset="0"/>
                <a:cs typeface="Courier New" panose="02070309020205020404" pitchFamily="49" charset="0"/>
              </a:rPr>
            </a:br>
            <a:r>
              <a:rPr lang="en-US" sz="1800" b="0" i="0" dirty="0">
                <a:effectLst/>
                <a:latin typeface="Consolas" panose="020B0609020204030204" pitchFamily="49" charset="0"/>
                <a:cs typeface="Courier New" panose="02070309020205020404" pitchFamily="49" charset="0"/>
              </a:rPr>
              <a:t>DIVIDE(</a:t>
            </a:r>
            <a:br>
              <a:rPr lang="en-US" sz="1800" b="0" i="0" dirty="0">
                <a:effectLst/>
                <a:latin typeface="Consolas" panose="020B0609020204030204" pitchFamily="49" charset="0"/>
                <a:cs typeface="Courier New" panose="02070309020205020404" pitchFamily="49" charset="0"/>
              </a:rPr>
            </a:br>
            <a:r>
              <a:rPr lang="en-US" sz="1800" b="0" i="0" dirty="0">
                <a:effectLst/>
                <a:latin typeface="Consolas" panose="020B0609020204030204" pitchFamily="49" charset="0"/>
                <a:cs typeface="Courier New" panose="02070309020205020404" pitchFamily="49" charset="0"/>
              </a:rPr>
              <a:t>	[Revenue] </a:t>
            </a:r>
            <a:br>
              <a:rPr lang="en-US" sz="1800" b="0" i="0" dirty="0">
                <a:effectLst/>
                <a:latin typeface="Consolas" panose="020B0609020204030204" pitchFamily="49" charset="0"/>
                <a:cs typeface="Courier New" panose="02070309020205020404" pitchFamily="49" charset="0"/>
              </a:rPr>
            </a:br>
            <a:r>
              <a:rPr lang="en-US" sz="1800" b="0" i="0" dirty="0">
                <a:effectLst/>
                <a:latin typeface="Consolas" panose="020B0609020204030204" pitchFamily="49" charset="0"/>
                <a:cs typeface="Courier New" panose="02070309020205020404" pitchFamily="49" charset="0"/>
              </a:rPr>
              <a:t>		- CALCULATE(</a:t>
            </a:r>
            <a:br>
              <a:rPr lang="en-US" sz="1800" b="0" i="0" dirty="0">
                <a:effectLst/>
                <a:latin typeface="Consolas" panose="020B0609020204030204" pitchFamily="49" charset="0"/>
                <a:cs typeface="Courier New" panose="02070309020205020404" pitchFamily="49" charset="0"/>
              </a:rPr>
            </a:br>
            <a:r>
              <a:rPr lang="en-US" sz="1800" b="0" i="0" dirty="0">
                <a:effectLst/>
                <a:latin typeface="Consolas" panose="020B0609020204030204" pitchFamily="49" charset="0"/>
                <a:cs typeface="Courier New" panose="02070309020205020404" pitchFamily="49" charset="0"/>
              </a:rPr>
              <a:t>			[Revenue], </a:t>
            </a:r>
            <a:br>
              <a:rPr lang="en-US" sz="1800" b="0" i="0" dirty="0">
                <a:effectLst/>
                <a:latin typeface="Consolas" panose="020B0609020204030204" pitchFamily="49" charset="0"/>
                <a:cs typeface="Courier New" panose="02070309020205020404" pitchFamily="49" charset="0"/>
              </a:rPr>
            </a:br>
            <a:r>
              <a:rPr lang="en-US" sz="1800" b="0" i="0" dirty="0">
                <a:effectLst/>
                <a:latin typeface="Consolas" panose="020B0609020204030204" pitchFamily="49" charset="0"/>
                <a:cs typeface="Courier New" panose="02070309020205020404" pitchFamily="49" charset="0"/>
              </a:rPr>
              <a:t>			SAMEPERIODLASTYEAR ('Date'[Date])</a:t>
            </a:r>
            <a:br>
              <a:rPr lang="en-US" sz="1800" b="0" i="0" dirty="0">
                <a:effectLst/>
                <a:latin typeface="Consolas" panose="020B0609020204030204" pitchFamily="49" charset="0"/>
                <a:cs typeface="Courier New" panose="02070309020205020404" pitchFamily="49" charset="0"/>
              </a:rPr>
            </a:br>
            <a:r>
              <a:rPr lang="en-US" sz="1800" b="0" i="0" dirty="0">
                <a:effectLst/>
                <a:latin typeface="Consolas" panose="020B0609020204030204" pitchFamily="49" charset="0"/>
                <a:cs typeface="Courier New" panose="02070309020205020404" pitchFamily="49" charset="0"/>
              </a:rPr>
              <a:t>	), </a:t>
            </a:r>
            <a:br>
              <a:rPr lang="en-US" sz="1800" b="0" i="0" dirty="0">
                <a:effectLst/>
                <a:latin typeface="Consolas" panose="020B0609020204030204" pitchFamily="49" charset="0"/>
                <a:cs typeface="Courier New" panose="02070309020205020404" pitchFamily="49" charset="0"/>
              </a:rPr>
            </a:br>
            <a:r>
              <a:rPr lang="en-US" sz="1800" b="0" i="0" dirty="0">
                <a:effectLst/>
                <a:latin typeface="Consolas" panose="020B0609020204030204" pitchFamily="49" charset="0"/>
                <a:cs typeface="Courier New" panose="02070309020205020404" pitchFamily="49" charset="0"/>
              </a:rPr>
              <a:t>	CALCULATE (</a:t>
            </a:r>
            <a:br>
              <a:rPr lang="en-US" sz="1800" b="0" i="0" dirty="0">
                <a:effectLst/>
                <a:latin typeface="Consolas" panose="020B0609020204030204" pitchFamily="49" charset="0"/>
                <a:cs typeface="Courier New" panose="02070309020205020404" pitchFamily="49" charset="0"/>
              </a:rPr>
            </a:br>
            <a:r>
              <a:rPr lang="en-US" sz="1800" b="0" i="0" dirty="0">
                <a:effectLst/>
                <a:latin typeface="Consolas" panose="020B0609020204030204" pitchFamily="49" charset="0"/>
                <a:cs typeface="Courier New" panose="02070309020205020404" pitchFamily="49" charset="0"/>
              </a:rPr>
              <a:t>		[Revenue], </a:t>
            </a:r>
            <a:br>
              <a:rPr lang="en-US" sz="1800" b="0" i="0" dirty="0">
                <a:effectLst/>
                <a:latin typeface="Consolas" panose="020B0609020204030204" pitchFamily="49" charset="0"/>
                <a:cs typeface="Courier New" panose="02070309020205020404" pitchFamily="49" charset="0"/>
              </a:rPr>
            </a:br>
            <a:r>
              <a:rPr lang="en-US" sz="1800" b="0" i="0" dirty="0">
                <a:effectLst/>
                <a:latin typeface="Consolas" panose="020B0609020204030204" pitchFamily="49" charset="0"/>
                <a:cs typeface="Courier New" panose="02070309020205020404" pitchFamily="49" charset="0"/>
              </a:rPr>
              <a:t>		SAMEPERIODLASTYEAR ('Date'[Date])</a:t>
            </a:r>
            <a:br>
              <a:rPr lang="en-US" sz="1800" b="0" i="0" dirty="0">
                <a:effectLst/>
                <a:latin typeface="Consolas" panose="020B0609020204030204" pitchFamily="49" charset="0"/>
                <a:cs typeface="Courier New" panose="02070309020205020404" pitchFamily="49" charset="0"/>
              </a:rPr>
            </a:br>
            <a:r>
              <a:rPr lang="en-US" sz="1800" b="0" i="0" dirty="0">
                <a:effectLst/>
                <a:latin typeface="Consolas" panose="020B0609020204030204" pitchFamily="49" charset="0"/>
                <a:cs typeface="Courier New" panose="02070309020205020404" pitchFamily="49" charset="0"/>
              </a:rPr>
              <a:t>	)</a:t>
            </a:r>
            <a:br>
              <a:rPr lang="en-US" sz="1800" b="0" i="0" dirty="0">
                <a:effectLst/>
                <a:latin typeface="Consolas" panose="020B0609020204030204" pitchFamily="49" charset="0"/>
                <a:cs typeface="Courier New" panose="02070309020205020404" pitchFamily="49" charset="0"/>
              </a:rPr>
            </a:br>
            <a:r>
              <a:rPr lang="en-US" sz="1800" b="0" i="0" dirty="0">
                <a:effectLst/>
                <a:latin typeface="Consolas" panose="020B0609020204030204" pitchFamily="49" charset="0"/>
                <a:cs typeface="Courier New" panose="02070309020205020404" pitchFamily="49" charset="0"/>
              </a:rPr>
              <a:t>)</a:t>
            </a:r>
            <a:endParaRPr lang="en-NZ" sz="1800" dirty="0">
              <a:latin typeface="Consolas" panose="020B0609020204030204" pitchFamily="49" charset="0"/>
              <a:cs typeface="Courier New" panose="02070309020205020404" pitchFamily="49" charset="0"/>
            </a:endParaRPr>
          </a:p>
        </p:txBody>
      </p:sp>
      <p:cxnSp>
        <p:nvCxnSpPr>
          <p:cNvPr id="7" name="Straight Arrow Connector 6">
            <a:extLst>
              <a:ext uri="{FF2B5EF4-FFF2-40B4-BE49-F238E27FC236}">
                <a16:creationId xmlns:a16="http://schemas.microsoft.com/office/drawing/2014/main" id="{827114C8-1DC7-46B0-B72E-867CCB172AAC}"/>
              </a:ext>
              <a:ext uri="{C183D7F6-B498-43B3-948B-1728B52AA6E4}">
                <adec:decorative xmlns:adec="http://schemas.microsoft.com/office/drawing/2017/decorative" val="1"/>
              </a:ext>
            </a:extLst>
          </p:cNvPr>
          <p:cNvCxnSpPr>
            <a:cxnSpLocks/>
          </p:cNvCxnSpPr>
          <p:nvPr/>
        </p:nvCxnSpPr>
        <p:spPr>
          <a:xfrm>
            <a:off x="6075935" y="3194356"/>
            <a:ext cx="0" cy="760699"/>
          </a:xfrm>
          <a:prstGeom prst="straightConnector1">
            <a:avLst/>
          </a:prstGeom>
          <a:noFill/>
          <a:ln w="57150" cap="flat" cmpd="sng" algn="ctr">
            <a:solidFill>
              <a:schemeClr val="accent6"/>
            </a:solidFill>
            <a:prstDash val="solid"/>
            <a:headEnd type="none"/>
            <a:tailEnd type="triangle"/>
          </a:ln>
          <a:effectLst/>
        </p:spPr>
      </p:cxnSp>
    </p:spTree>
    <p:extLst>
      <p:ext uri="{BB962C8B-B14F-4D97-AF65-F5344CB8AC3E}">
        <p14:creationId xmlns:p14="http://schemas.microsoft.com/office/powerpoint/2010/main" val="639596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750"/>
                                        <p:tgtEl>
                                          <p:spTgt spid="7"/>
                                        </p:tgtEl>
                                      </p:cBhvr>
                                    </p:animEffect>
                                  </p:childTnLst>
                                </p:cTn>
                              </p:par>
                              <p:par>
                                <p:cTn id="8" presetID="1" presetClass="entr" presetSubtype="0" fill="hold" grpId="0" nodeType="withEffect">
                                  <p:stCondLst>
                                    <p:cond delay="250"/>
                                  </p:stCondLst>
                                  <p:childTnLst>
                                    <p:set>
                                      <p:cBhvr>
                                        <p:cTn id="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C75FE-E561-40E5-B552-91ECC3B0895D}"/>
              </a:ext>
            </a:extLst>
          </p:cNvPr>
          <p:cNvSpPr>
            <a:spLocks noGrp="1"/>
          </p:cNvSpPr>
          <p:nvPr>
            <p:ph type="title"/>
          </p:nvPr>
        </p:nvSpPr>
        <p:spPr/>
        <p:txBody>
          <a:bodyPr/>
          <a:lstStyle/>
          <a:p>
            <a:r>
              <a:rPr lang="en-US" noProof="0" dirty="0"/>
              <a:t>Describe DAX data types</a:t>
            </a:r>
          </a:p>
        </p:txBody>
      </p:sp>
      <p:sp>
        <p:nvSpPr>
          <p:cNvPr id="6" name="Text Placeholder 5" hidden="1">
            <a:extLst>
              <a:ext uri="{FF2B5EF4-FFF2-40B4-BE49-F238E27FC236}">
                <a16:creationId xmlns:a16="http://schemas.microsoft.com/office/drawing/2014/main" id="{04F3F864-63B5-4A15-9DB2-4AEE6893330C}"/>
              </a:ext>
            </a:extLst>
          </p:cNvPr>
          <p:cNvSpPr>
            <a:spLocks noGrp="1"/>
          </p:cNvSpPr>
          <p:nvPr>
            <p:ph type="body" sz="quarter" idx="10"/>
          </p:nvPr>
        </p:nvSpPr>
        <p:spPr/>
        <p:txBody>
          <a:bodyPr/>
          <a:lstStyle/>
          <a:p>
            <a:endParaRPr lang="en-US" dirty="0"/>
          </a:p>
        </p:txBody>
      </p:sp>
      <p:sp>
        <p:nvSpPr>
          <p:cNvPr id="5" name="Content Placeholder 4">
            <a:extLst>
              <a:ext uri="{FF2B5EF4-FFF2-40B4-BE49-F238E27FC236}">
                <a16:creationId xmlns:a16="http://schemas.microsoft.com/office/drawing/2014/main" id="{7AA04BB0-14DE-4BF5-BC8A-4B2CA1451B63}"/>
              </a:ext>
            </a:extLst>
          </p:cNvPr>
          <p:cNvSpPr>
            <a:spLocks noGrp="1"/>
          </p:cNvSpPr>
          <p:nvPr>
            <p:ph idx="1"/>
          </p:nvPr>
        </p:nvSpPr>
        <p:spPr/>
        <p:txBody>
          <a:bodyPr/>
          <a:lstStyle/>
          <a:p>
            <a:r>
              <a:rPr lang="en-US" noProof="0" dirty="0"/>
              <a:t>Columns have a set data type</a:t>
            </a:r>
          </a:p>
          <a:p>
            <a:r>
              <a:rPr lang="en-US" noProof="0" dirty="0"/>
              <a:t>Column types are set in Power Query or for calculated columns, they are inferred from the DAX formula</a:t>
            </a:r>
          </a:p>
          <a:p>
            <a:r>
              <a:rPr lang="en-US" noProof="0" dirty="0"/>
              <a:t>Measure data types are inferred from the DAX formula</a:t>
            </a:r>
          </a:p>
          <a:p>
            <a:endParaRPr lang="en-US" noProof="0" dirty="0"/>
          </a:p>
        </p:txBody>
      </p:sp>
      <p:sp>
        <p:nvSpPr>
          <p:cNvPr id="4" name="Footer Placeholder 3">
            <a:extLst>
              <a:ext uri="{FF2B5EF4-FFF2-40B4-BE49-F238E27FC236}">
                <a16:creationId xmlns:a16="http://schemas.microsoft.com/office/drawing/2014/main" id="{B344C6C1-92A3-4224-BF3A-83E19FADDEBC}"/>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4047535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C75FE-E561-40E5-B552-91ECC3B0895D}"/>
              </a:ext>
            </a:extLst>
          </p:cNvPr>
          <p:cNvSpPr>
            <a:spLocks noGrp="1"/>
          </p:cNvSpPr>
          <p:nvPr>
            <p:ph type="title"/>
          </p:nvPr>
        </p:nvSpPr>
        <p:spPr/>
        <p:txBody>
          <a:bodyPr/>
          <a:lstStyle/>
          <a:p>
            <a:r>
              <a:rPr lang="en-US" noProof="0" dirty="0"/>
              <a:t>Describe DAX data types</a:t>
            </a:r>
          </a:p>
        </p:txBody>
      </p:sp>
      <p:sp>
        <p:nvSpPr>
          <p:cNvPr id="3" name="Text Placeholder 2" hidden="1">
            <a:extLst>
              <a:ext uri="{FF2B5EF4-FFF2-40B4-BE49-F238E27FC236}">
                <a16:creationId xmlns:a16="http://schemas.microsoft.com/office/drawing/2014/main" id="{5B52C356-03C7-40F0-8763-D61DC01A0194}"/>
              </a:ext>
            </a:extLst>
          </p:cNvPr>
          <p:cNvSpPr>
            <a:spLocks noGrp="1"/>
          </p:cNvSpPr>
          <p:nvPr>
            <p:ph type="body" sz="quarter" idx="10"/>
          </p:nvPr>
        </p:nvSpPr>
        <p:spPr/>
        <p:txBody>
          <a:bodyPr/>
          <a:lstStyle/>
          <a:p>
            <a:endParaRPr lang="en-US" dirty="0"/>
          </a:p>
        </p:txBody>
      </p:sp>
      <p:sp>
        <p:nvSpPr>
          <p:cNvPr id="4" name="Footer Placeholder 3">
            <a:extLst>
              <a:ext uri="{FF2B5EF4-FFF2-40B4-BE49-F238E27FC236}">
                <a16:creationId xmlns:a16="http://schemas.microsoft.com/office/drawing/2014/main" id="{B344C6C1-92A3-4224-BF3A-83E19FADDEBC}"/>
              </a:ext>
            </a:extLst>
          </p:cNvPr>
          <p:cNvSpPr>
            <a:spLocks noGrp="1"/>
          </p:cNvSpPr>
          <p:nvPr>
            <p:ph type="ftr" sz="quarter" idx="11"/>
          </p:nvPr>
        </p:nvSpPr>
        <p:spPr/>
        <p:txBody>
          <a:bodyPr/>
          <a:lstStyle/>
          <a:p>
            <a:r>
              <a:rPr lang="en-AU" dirty="0"/>
              <a:t>© 2021 Microsoft. All rights reserved. </a:t>
            </a:r>
          </a:p>
        </p:txBody>
      </p:sp>
      <p:graphicFrame>
        <p:nvGraphicFramePr>
          <p:cNvPr id="7" name="Table 5" descr="DAX data types include: 64-bit integer, 64-bit real, Boolean, String, Date/time, Currency, and BLANK.">
            <a:extLst>
              <a:ext uri="{FF2B5EF4-FFF2-40B4-BE49-F238E27FC236}">
                <a16:creationId xmlns:a16="http://schemas.microsoft.com/office/drawing/2014/main" id="{3FACBEC6-EF1B-4F62-BA39-990912C9703D}"/>
              </a:ext>
            </a:extLst>
          </p:cNvPr>
          <p:cNvGraphicFramePr>
            <a:graphicFrameLocks noGrp="1"/>
          </p:cNvGraphicFramePr>
          <p:nvPr>
            <p:extLst>
              <p:ext uri="{D42A27DB-BD31-4B8C-83A1-F6EECF244321}">
                <p14:modId xmlns:p14="http://schemas.microsoft.com/office/powerpoint/2010/main" val="285468844"/>
              </p:ext>
            </p:extLst>
          </p:nvPr>
        </p:nvGraphicFramePr>
        <p:xfrm>
          <a:off x="2117035" y="1945640"/>
          <a:ext cx="8042964" cy="4323080"/>
        </p:xfrm>
        <a:graphic>
          <a:graphicData uri="http://schemas.openxmlformats.org/drawingml/2006/table">
            <a:tbl>
              <a:tblPr firstRow="1" bandRow="1">
                <a:tableStyleId>{00A15C55-8517-42AA-B614-E9B94910E393}</a:tableStyleId>
              </a:tblPr>
              <a:tblGrid>
                <a:gridCol w="2624298">
                  <a:extLst>
                    <a:ext uri="{9D8B030D-6E8A-4147-A177-3AD203B41FA5}">
                      <a16:colId xmlns:a16="http://schemas.microsoft.com/office/drawing/2014/main" val="3540198167"/>
                    </a:ext>
                  </a:extLst>
                </a:gridCol>
                <a:gridCol w="2709333">
                  <a:extLst>
                    <a:ext uri="{9D8B030D-6E8A-4147-A177-3AD203B41FA5}">
                      <a16:colId xmlns:a16="http://schemas.microsoft.com/office/drawing/2014/main" val="3662434825"/>
                    </a:ext>
                  </a:extLst>
                </a:gridCol>
                <a:gridCol w="2709333">
                  <a:extLst>
                    <a:ext uri="{9D8B030D-6E8A-4147-A177-3AD203B41FA5}">
                      <a16:colId xmlns:a16="http://schemas.microsoft.com/office/drawing/2014/main" val="3681061738"/>
                    </a:ext>
                  </a:extLst>
                </a:gridCol>
              </a:tblGrid>
              <a:tr h="370840">
                <a:tc>
                  <a:txBody>
                    <a:bodyPr/>
                    <a:lstStyle/>
                    <a:p>
                      <a:pPr marL="0" algn="ctr" defTabSz="914400" rtl="0" eaLnBrk="1" latinLnBrk="0" hangingPunct="1"/>
                      <a:r>
                        <a:rPr lang="en-NZ" sz="1600" b="1" kern="1200" dirty="0">
                          <a:solidFill>
                            <a:schemeClr val="tx1"/>
                          </a:solidFill>
                          <a:latin typeface="+mn-lt"/>
                          <a:ea typeface="+mn-ea"/>
                          <a:cs typeface="+mn-cs"/>
                        </a:rPr>
                        <a:t>Model data type</a:t>
                      </a:r>
                      <a:endParaRPr lang="en-US" sz="1600" b="1" kern="1200" dirty="0">
                        <a:solidFill>
                          <a:schemeClr val="tx1"/>
                        </a:solidFill>
                        <a:latin typeface="+mn-lt"/>
                        <a:ea typeface="+mn-ea"/>
                        <a:cs typeface="+mn-cs"/>
                      </a:endParaRPr>
                    </a:p>
                  </a:txBody>
                  <a:tcPr/>
                </a:tc>
                <a:tc>
                  <a:txBody>
                    <a:bodyPr/>
                    <a:lstStyle/>
                    <a:p>
                      <a:pPr marL="0" algn="ctr" defTabSz="914400" rtl="0" eaLnBrk="1" latinLnBrk="0" hangingPunct="1"/>
                      <a:r>
                        <a:rPr lang="en-NZ" sz="1600" b="1" kern="1200" dirty="0">
                          <a:solidFill>
                            <a:schemeClr val="tx1"/>
                          </a:solidFill>
                          <a:latin typeface="+mn-lt"/>
                          <a:ea typeface="+mn-ea"/>
                          <a:cs typeface="+mn-cs"/>
                        </a:rPr>
                        <a:t>DAX data type</a:t>
                      </a:r>
                      <a:endParaRPr lang="en-US" sz="1600" b="1" kern="1200" dirty="0">
                        <a:solidFill>
                          <a:schemeClr val="tx1"/>
                        </a:solidFill>
                        <a:latin typeface="+mn-lt"/>
                        <a:ea typeface="+mn-ea"/>
                        <a:cs typeface="+mn-cs"/>
                      </a:endParaRPr>
                    </a:p>
                  </a:txBody>
                  <a:tcPr/>
                </a:tc>
                <a:tc>
                  <a:txBody>
                    <a:bodyPr/>
                    <a:lstStyle/>
                    <a:p>
                      <a:pPr marL="0" algn="ctr" defTabSz="914400" rtl="0" eaLnBrk="1" latinLnBrk="0" hangingPunct="1"/>
                      <a:r>
                        <a:rPr lang="en-NZ" sz="1600" b="1" kern="1200" dirty="0">
                          <a:solidFill>
                            <a:schemeClr val="tx1"/>
                          </a:solidFill>
                          <a:latin typeface="+mn-lt"/>
                          <a:ea typeface="+mn-ea"/>
                          <a:cs typeface="+mn-cs"/>
                        </a:rPr>
                        <a:t>Description</a:t>
                      </a:r>
                      <a:endParaRPr lang="en-US" sz="1600" b="1" kern="1200" dirty="0">
                        <a:solidFill>
                          <a:schemeClr val="tx1"/>
                        </a:solidFill>
                        <a:latin typeface="+mn-lt"/>
                        <a:ea typeface="+mn-ea"/>
                        <a:cs typeface="+mn-cs"/>
                      </a:endParaRPr>
                    </a:p>
                  </a:txBody>
                  <a:tcPr/>
                </a:tc>
                <a:extLst>
                  <a:ext uri="{0D108BD9-81ED-4DB2-BD59-A6C34878D82A}">
                    <a16:rowId xmlns:a16="http://schemas.microsoft.com/office/drawing/2014/main" val="915381855"/>
                  </a:ext>
                </a:extLst>
              </a:tr>
              <a:tr h="370840">
                <a:tc>
                  <a:txBody>
                    <a:bodyPr/>
                    <a:lstStyle/>
                    <a:p>
                      <a:pPr algn="ctr"/>
                      <a:r>
                        <a:rPr lang="en-NZ" dirty="0">
                          <a:solidFill>
                            <a:schemeClr val="tx1"/>
                          </a:solidFill>
                        </a:rPr>
                        <a:t>Whole number</a:t>
                      </a:r>
                      <a:endParaRPr lang="en-US" dirty="0">
                        <a:solidFill>
                          <a:schemeClr val="tx1"/>
                        </a:solidFill>
                      </a:endParaRPr>
                    </a:p>
                  </a:txBody>
                  <a:tcPr/>
                </a:tc>
                <a:tc>
                  <a:txBody>
                    <a:bodyPr/>
                    <a:lstStyle/>
                    <a:p>
                      <a:pPr algn="ctr"/>
                      <a:r>
                        <a:rPr lang="en-NZ" dirty="0">
                          <a:solidFill>
                            <a:schemeClr val="tx1"/>
                          </a:solidFill>
                        </a:rPr>
                        <a:t>64-bit integer</a:t>
                      </a:r>
                      <a:endParaRPr lang="en-US" dirty="0">
                        <a:solidFill>
                          <a:schemeClr val="tx1"/>
                        </a:solidFill>
                      </a:endParaRPr>
                    </a:p>
                  </a:txBody>
                  <a:tcPr/>
                </a:tc>
                <a:tc>
                  <a:txBody>
                    <a:bodyPr/>
                    <a:lstStyle/>
                    <a:p>
                      <a:pPr algn="ctr"/>
                      <a:r>
                        <a:rPr lang="en-NZ" dirty="0">
                          <a:solidFill>
                            <a:schemeClr val="tx1"/>
                          </a:solidFill>
                        </a:rPr>
                        <a:t>-2</a:t>
                      </a:r>
                      <a:r>
                        <a:rPr lang="en-NZ" baseline="30000" dirty="0">
                          <a:solidFill>
                            <a:schemeClr val="tx1"/>
                          </a:solidFill>
                        </a:rPr>
                        <a:t>63</a:t>
                      </a:r>
                      <a:r>
                        <a:rPr lang="en-NZ" dirty="0">
                          <a:solidFill>
                            <a:schemeClr val="tx1"/>
                          </a:solidFill>
                        </a:rPr>
                        <a:t> through 2</a:t>
                      </a:r>
                      <a:r>
                        <a:rPr lang="en-NZ" baseline="30000" dirty="0">
                          <a:solidFill>
                            <a:schemeClr val="tx1"/>
                          </a:solidFill>
                        </a:rPr>
                        <a:t>63</a:t>
                      </a:r>
                      <a:r>
                        <a:rPr lang="en-NZ" dirty="0">
                          <a:solidFill>
                            <a:schemeClr val="tx1"/>
                          </a:solidFill>
                        </a:rPr>
                        <a:t>-1</a:t>
                      </a:r>
                      <a:endParaRPr lang="en-US" dirty="0">
                        <a:solidFill>
                          <a:schemeClr val="tx1"/>
                        </a:solidFill>
                      </a:endParaRPr>
                    </a:p>
                  </a:txBody>
                  <a:tcPr/>
                </a:tc>
                <a:extLst>
                  <a:ext uri="{0D108BD9-81ED-4DB2-BD59-A6C34878D82A}">
                    <a16:rowId xmlns:a16="http://schemas.microsoft.com/office/drawing/2014/main" val="1365921912"/>
                  </a:ext>
                </a:extLst>
              </a:tr>
              <a:tr h="370840">
                <a:tc>
                  <a:txBody>
                    <a:bodyPr/>
                    <a:lstStyle/>
                    <a:p>
                      <a:pPr algn="ctr"/>
                      <a:r>
                        <a:rPr lang="en-NZ" dirty="0">
                          <a:solidFill>
                            <a:schemeClr val="tx1"/>
                          </a:solidFill>
                        </a:rPr>
                        <a:t>Decimal number</a:t>
                      </a:r>
                      <a:endParaRPr lang="en-US" dirty="0">
                        <a:solidFill>
                          <a:schemeClr val="tx1"/>
                        </a:solidFill>
                      </a:endParaRPr>
                    </a:p>
                  </a:txBody>
                  <a:tcPr/>
                </a:tc>
                <a:tc>
                  <a:txBody>
                    <a:bodyPr/>
                    <a:lstStyle/>
                    <a:p>
                      <a:pPr algn="ctr"/>
                      <a:r>
                        <a:rPr lang="en-NZ" dirty="0">
                          <a:solidFill>
                            <a:schemeClr val="tx1"/>
                          </a:solidFill>
                        </a:rPr>
                        <a:t>64-bit real</a:t>
                      </a:r>
                      <a:endParaRPr lang="en-US" dirty="0">
                        <a:solidFill>
                          <a:schemeClr val="tx1"/>
                        </a:solidFill>
                      </a:endParaRPr>
                    </a:p>
                  </a:txBody>
                  <a:tcPr/>
                </a:tc>
                <a:tc>
                  <a:txBody>
                    <a:bodyPr/>
                    <a:lstStyle/>
                    <a:p>
                      <a:pPr algn="ctr"/>
                      <a:r>
                        <a:rPr lang="en-NZ" sz="1800" b="0" kern="1200" dirty="0">
                          <a:solidFill>
                            <a:schemeClr val="tx1"/>
                          </a:solidFill>
                          <a:effectLst/>
                        </a:rPr>
                        <a:t>8 bytes per value (64 bits!!) – Like (SQL) Float</a:t>
                      </a:r>
                      <a:endParaRPr lang="en-US" dirty="0">
                        <a:solidFill>
                          <a:schemeClr val="tx1"/>
                        </a:solidFill>
                      </a:endParaRPr>
                    </a:p>
                  </a:txBody>
                  <a:tcPr/>
                </a:tc>
                <a:extLst>
                  <a:ext uri="{0D108BD9-81ED-4DB2-BD59-A6C34878D82A}">
                    <a16:rowId xmlns:a16="http://schemas.microsoft.com/office/drawing/2014/main" val="282228326"/>
                  </a:ext>
                </a:extLst>
              </a:tr>
              <a:tr h="370840">
                <a:tc>
                  <a:txBody>
                    <a:bodyPr/>
                    <a:lstStyle/>
                    <a:p>
                      <a:pPr algn="ctr"/>
                      <a:r>
                        <a:rPr lang="en-NZ" dirty="0">
                          <a:solidFill>
                            <a:schemeClr val="tx1"/>
                          </a:solidFill>
                        </a:rPr>
                        <a:t>Boolean</a:t>
                      </a:r>
                      <a:endParaRPr lang="en-US" dirty="0">
                        <a:solidFill>
                          <a:schemeClr val="tx1"/>
                        </a:solidFill>
                      </a:endParaRPr>
                    </a:p>
                  </a:txBody>
                  <a:tcPr/>
                </a:tc>
                <a:tc>
                  <a:txBody>
                    <a:bodyPr/>
                    <a:lstStyle/>
                    <a:p>
                      <a:pPr algn="ctr"/>
                      <a:r>
                        <a:rPr lang="en-NZ" dirty="0">
                          <a:solidFill>
                            <a:schemeClr val="tx1"/>
                          </a:solidFill>
                        </a:rPr>
                        <a:t>Boolean</a:t>
                      </a:r>
                      <a:endParaRPr lang="en-US" dirty="0">
                        <a:solidFill>
                          <a:schemeClr val="tx1"/>
                        </a:solidFill>
                      </a:endParaRPr>
                    </a:p>
                  </a:txBody>
                  <a:tcPr/>
                </a:tc>
                <a:tc>
                  <a:txBody>
                    <a:bodyPr/>
                    <a:lstStyle/>
                    <a:p>
                      <a:pPr algn="ctr"/>
                      <a:r>
                        <a:rPr lang="en-NZ" dirty="0">
                          <a:solidFill>
                            <a:schemeClr val="tx1"/>
                          </a:solidFill>
                        </a:rPr>
                        <a:t>TRUE or FALSE</a:t>
                      </a:r>
                      <a:endParaRPr lang="en-US" dirty="0">
                        <a:solidFill>
                          <a:schemeClr val="tx1"/>
                        </a:solidFill>
                      </a:endParaRPr>
                    </a:p>
                  </a:txBody>
                  <a:tcPr/>
                </a:tc>
                <a:extLst>
                  <a:ext uri="{0D108BD9-81ED-4DB2-BD59-A6C34878D82A}">
                    <a16:rowId xmlns:a16="http://schemas.microsoft.com/office/drawing/2014/main" val="3011056297"/>
                  </a:ext>
                </a:extLst>
              </a:tr>
              <a:tr h="370840">
                <a:tc>
                  <a:txBody>
                    <a:bodyPr/>
                    <a:lstStyle/>
                    <a:p>
                      <a:pPr algn="ctr"/>
                      <a:r>
                        <a:rPr lang="en-NZ" dirty="0">
                          <a:solidFill>
                            <a:schemeClr val="tx1"/>
                          </a:solidFill>
                        </a:rPr>
                        <a:t>Text</a:t>
                      </a:r>
                      <a:endParaRPr lang="en-US" dirty="0">
                        <a:solidFill>
                          <a:schemeClr val="tx1"/>
                        </a:solidFill>
                      </a:endParaRPr>
                    </a:p>
                  </a:txBody>
                  <a:tcPr/>
                </a:tc>
                <a:tc>
                  <a:txBody>
                    <a:bodyPr/>
                    <a:lstStyle/>
                    <a:p>
                      <a:pPr algn="ctr"/>
                      <a:r>
                        <a:rPr lang="en-NZ" dirty="0">
                          <a:solidFill>
                            <a:schemeClr val="tx1"/>
                          </a:solidFill>
                        </a:rPr>
                        <a:t>String</a:t>
                      </a:r>
                      <a:endParaRPr lang="en-US" dirty="0">
                        <a:solidFill>
                          <a:schemeClr val="tx1"/>
                        </a:solidFill>
                      </a:endParaRPr>
                    </a:p>
                  </a:txBody>
                  <a:tcPr/>
                </a:tc>
                <a:tc>
                  <a:txBody>
                    <a:bodyPr/>
                    <a:lstStyle/>
                    <a:p>
                      <a:pPr algn="ctr"/>
                      <a:r>
                        <a:rPr lang="en-NZ" dirty="0">
                          <a:solidFill>
                            <a:schemeClr val="tx1"/>
                          </a:solidFill>
                        </a:rPr>
                        <a:t>Unicode character string</a:t>
                      </a:r>
                      <a:endParaRPr lang="en-US" dirty="0">
                        <a:solidFill>
                          <a:schemeClr val="tx1"/>
                        </a:solidFill>
                      </a:endParaRPr>
                    </a:p>
                  </a:txBody>
                  <a:tcPr/>
                </a:tc>
                <a:extLst>
                  <a:ext uri="{0D108BD9-81ED-4DB2-BD59-A6C34878D82A}">
                    <a16:rowId xmlns:a16="http://schemas.microsoft.com/office/drawing/2014/main" val="4279257604"/>
                  </a:ext>
                </a:extLst>
              </a:tr>
              <a:tr h="370840">
                <a:tc>
                  <a:txBody>
                    <a:bodyPr/>
                    <a:lstStyle/>
                    <a:p>
                      <a:pPr algn="ctr"/>
                      <a:r>
                        <a:rPr lang="en-NZ" dirty="0">
                          <a:solidFill>
                            <a:schemeClr val="tx1"/>
                          </a:solidFill>
                        </a:rPr>
                        <a:t>Date</a:t>
                      </a:r>
                      <a:endParaRPr lang="en-US" dirty="0">
                        <a:solidFill>
                          <a:schemeClr val="tx1"/>
                        </a:solidFill>
                      </a:endParaRPr>
                    </a:p>
                  </a:txBody>
                  <a:tcPr/>
                </a:tc>
                <a:tc>
                  <a:txBody>
                    <a:bodyPr/>
                    <a:lstStyle/>
                    <a:p>
                      <a:pPr algn="ctr"/>
                      <a:r>
                        <a:rPr lang="en-NZ" dirty="0">
                          <a:solidFill>
                            <a:schemeClr val="tx1"/>
                          </a:solidFill>
                        </a:rPr>
                        <a:t>Date/time</a:t>
                      </a:r>
                      <a:endParaRPr lang="en-US" dirty="0">
                        <a:solidFill>
                          <a:schemeClr val="tx1"/>
                        </a:solidFill>
                      </a:endParaRPr>
                    </a:p>
                  </a:txBody>
                  <a:tcPr/>
                </a:tc>
                <a:tc>
                  <a:txBody>
                    <a:bodyPr/>
                    <a:lstStyle/>
                    <a:p>
                      <a:pPr algn="ctr"/>
                      <a:endParaRPr lang="en-US" dirty="0">
                        <a:solidFill>
                          <a:schemeClr val="tx1"/>
                        </a:solidFill>
                      </a:endParaRPr>
                    </a:p>
                  </a:txBody>
                  <a:tcPr/>
                </a:tc>
                <a:extLst>
                  <a:ext uri="{0D108BD9-81ED-4DB2-BD59-A6C34878D82A}">
                    <a16:rowId xmlns:a16="http://schemas.microsoft.com/office/drawing/2014/main" val="2221169332"/>
                  </a:ext>
                </a:extLst>
              </a:tr>
              <a:tr h="370840">
                <a:tc>
                  <a:txBody>
                    <a:bodyPr/>
                    <a:lstStyle/>
                    <a:p>
                      <a:pPr algn="ctr"/>
                      <a:r>
                        <a:rPr lang="en-NZ" dirty="0">
                          <a:solidFill>
                            <a:schemeClr val="tx1"/>
                          </a:solidFill>
                        </a:rPr>
                        <a:t>Currency</a:t>
                      </a:r>
                      <a:endParaRPr lang="en-US" dirty="0">
                        <a:solidFill>
                          <a:schemeClr val="tx1"/>
                        </a:solidFill>
                      </a:endParaRPr>
                    </a:p>
                  </a:txBody>
                  <a:tcPr/>
                </a:tc>
                <a:tc>
                  <a:txBody>
                    <a:bodyPr/>
                    <a:lstStyle/>
                    <a:p>
                      <a:pPr algn="ctr"/>
                      <a:r>
                        <a:rPr lang="en-NZ" dirty="0">
                          <a:solidFill>
                            <a:schemeClr val="tx1"/>
                          </a:solidFill>
                        </a:rPr>
                        <a:t>Currency</a:t>
                      </a:r>
                      <a:endParaRPr lang="en-US" dirty="0">
                        <a:solidFill>
                          <a:schemeClr val="tx1"/>
                        </a:solidFill>
                      </a:endParaRPr>
                    </a:p>
                  </a:txBody>
                  <a:tcPr/>
                </a:tc>
                <a:tc>
                  <a:txBody>
                    <a:bodyPr/>
                    <a:lstStyle/>
                    <a:p>
                      <a:pPr algn="ctr"/>
                      <a:r>
                        <a:rPr lang="en-NZ" sz="1800" b="0" kern="1200" dirty="0">
                          <a:solidFill>
                            <a:schemeClr val="tx1"/>
                          </a:solidFill>
                          <a:effectLst/>
                        </a:rPr>
                        <a:t>-9.22 x 10</a:t>
                      </a:r>
                      <a:r>
                        <a:rPr lang="en-NZ" sz="1800" b="0" kern="1200" baseline="30000" dirty="0">
                          <a:solidFill>
                            <a:schemeClr val="tx1"/>
                          </a:solidFill>
                          <a:effectLst/>
                        </a:rPr>
                        <a:t>14</a:t>
                      </a:r>
                      <a:r>
                        <a:rPr lang="en-NZ" sz="1800" b="0" kern="1200" dirty="0">
                          <a:solidFill>
                            <a:schemeClr val="tx1"/>
                          </a:solidFill>
                          <a:effectLst/>
                        </a:rPr>
                        <a:t> to 9.22 x 10</a:t>
                      </a:r>
                      <a:r>
                        <a:rPr lang="en-NZ" sz="1800" b="0" kern="1200" baseline="30000" dirty="0">
                          <a:solidFill>
                            <a:schemeClr val="tx1"/>
                          </a:solidFill>
                          <a:effectLst/>
                        </a:rPr>
                        <a:t>14</a:t>
                      </a:r>
                      <a:r>
                        <a:rPr lang="en-NZ" sz="1800" b="0" kern="1200" dirty="0">
                          <a:solidFill>
                            <a:schemeClr val="tx1"/>
                          </a:solidFill>
                          <a:effectLst/>
                        </a:rPr>
                        <a:t> </a:t>
                      </a:r>
                      <a:br>
                        <a:rPr lang="en-NZ" sz="1800" b="0" kern="1200" dirty="0">
                          <a:solidFill>
                            <a:schemeClr val="tx1"/>
                          </a:solidFill>
                          <a:effectLst/>
                        </a:rPr>
                      </a:br>
                      <a:r>
                        <a:rPr lang="en-NZ" sz="1800" b="0" kern="1200" dirty="0">
                          <a:solidFill>
                            <a:schemeClr val="tx1"/>
                          </a:solidFill>
                          <a:effectLst/>
                        </a:rPr>
                        <a:t>Limited to four decimal digits of fixed precision</a:t>
                      </a:r>
                      <a:endParaRPr lang="en-US" dirty="0">
                        <a:solidFill>
                          <a:schemeClr val="tx1"/>
                        </a:solidFill>
                      </a:endParaRPr>
                    </a:p>
                  </a:txBody>
                  <a:tcPr/>
                </a:tc>
                <a:extLst>
                  <a:ext uri="{0D108BD9-81ED-4DB2-BD59-A6C34878D82A}">
                    <a16:rowId xmlns:a16="http://schemas.microsoft.com/office/drawing/2014/main" val="4228523290"/>
                  </a:ext>
                </a:extLst>
              </a:tr>
              <a:tr h="370840">
                <a:tc>
                  <a:txBody>
                    <a:bodyPr/>
                    <a:lstStyle/>
                    <a:p>
                      <a:pPr algn="ctr"/>
                      <a:r>
                        <a:rPr lang="en-NZ" dirty="0">
                          <a:solidFill>
                            <a:schemeClr val="tx1"/>
                          </a:solidFill>
                        </a:rPr>
                        <a:t>N/A</a:t>
                      </a:r>
                      <a:endParaRPr lang="en-US" dirty="0">
                        <a:solidFill>
                          <a:schemeClr val="tx1"/>
                        </a:solidFill>
                      </a:endParaRPr>
                    </a:p>
                  </a:txBody>
                  <a:tcPr/>
                </a:tc>
                <a:tc>
                  <a:txBody>
                    <a:bodyPr/>
                    <a:lstStyle/>
                    <a:p>
                      <a:pPr algn="ctr"/>
                      <a:r>
                        <a:rPr lang="en-NZ" dirty="0">
                          <a:solidFill>
                            <a:schemeClr val="tx1"/>
                          </a:solidFill>
                        </a:rPr>
                        <a:t>BLANK</a:t>
                      </a:r>
                      <a:endParaRPr lang="en-US" dirty="0">
                        <a:solidFill>
                          <a:schemeClr val="tx1"/>
                        </a:solidFill>
                      </a:endParaRPr>
                    </a:p>
                  </a:txBody>
                  <a:tcPr/>
                </a:tc>
                <a:tc>
                  <a:txBody>
                    <a:bodyPr/>
                    <a:lstStyle/>
                    <a:p>
                      <a:pPr algn="ctr"/>
                      <a:r>
                        <a:rPr lang="en-NZ" dirty="0">
                          <a:solidFill>
                            <a:schemeClr val="tx1"/>
                          </a:solidFill>
                        </a:rPr>
                        <a:t>Sometimes equivalent to SQL </a:t>
                      </a:r>
                      <a:endParaRPr lang="en-US" dirty="0">
                        <a:solidFill>
                          <a:schemeClr val="tx1"/>
                        </a:solidFill>
                      </a:endParaRPr>
                    </a:p>
                  </a:txBody>
                  <a:tcPr/>
                </a:tc>
                <a:extLst>
                  <a:ext uri="{0D108BD9-81ED-4DB2-BD59-A6C34878D82A}">
                    <a16:rowId xmlns:a16="http://schemas.microsoft.com/office/drawing/2014/main" val="888923923"/>
                  </a:ext>
                </a:extLst>
              </a:tr>
            </a:tbl>
          </a:graphicData>
        </a:graphic>
      </p:graphicFrame>
    </p:spTree>
    <p:extLst>
      <p:ext uri="{BB962C8B-B14F-4D97-AF65-F5344CB8AC3E}">
        <p14:creationId xmlns:p14="http://schemas.microsoft.com/office/powerpoint/2010/main" val="2567166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C75FE-E561-40E5-B552-91ECC3B0895D}"/>
              </a:ext>
            </a:extLst>
          </p:cNvPr>
          <p:cNvSpPr>
            <a:spLocks noGrp="1"/>
          </p:cNvSpPr>
          <p:nvPr>
            <p:ph type="title"/>
          </p:nvPr>
        </p:nvSpPr>
        <p:spPr/>
        <p:txBody>
          <a:bodyPr/>
          <a:lstStyle/>
          <a:p>
            <a:r>
              <a:rPr lang="en-US" noProof="0" dirty="0"/>
              <a:t>Describe DAX data types</a:t>
            </a:r>
          </a:p>
        </p:txBody>
      </p:sp>
      <p:sp>
        <p:nvSpPr>
          <p:cNvPr id="6" name="Text Placeholder 5">
            <a:extLst>
              <a:ext uri="{FF2B5EF4-FFF2-40B4-BE49-F238E27FC236}">
                <a16:creationId xmlns:a16="http://schemas.microsoft.com/office/drawing/2014/main" id="{04F3F864-63B5-4A15-9DB2-4AEE6893330C}"/>
              </a:ext>
            </a:extLst>
          </p:cNvPr>
          <p:cNvSpPr>
            <a:spLocks noGrp="1"/>
          </p:cNvSpPr>
          <p:nvPr>
            <p:ph type="body" sz="quarter" idx="10"/>
          </p:nvPr>
        </p:nvSpPr>
        <p:spPr/>
        <p:txBody>
          <a:bodyPr/>
          <a:lstStyle/>
          <a:p>
            <a:r>
              <a:rPr lang="en-US" noProof="0" dirty="0"/>
              <a:t>BLANK</a:t>
            </a:r>
          </a:p>
        </p:txBody>
      </p:sp>
      <p:sp>
        <p:nvSpPr>
          <p:cNvPr id="5" name="Content Placeholder 4">
            <a:extLst>
              <a:ext uri="{FF2B5EF4-FFF2-40B4-BE49-F238E27FC236}">
                <a16:creationId xmlns:a16="http://schemas.microsoft.com/office/drawing/2014/main" id="{7AA04BB0-14DE-4BF5-BC8A-4B2CA1451B63}"/>
              </a:ext>
            </a:extLst>
          </p:cNvPr>
          <p:cNvSpPr>
            <a:spLocks noGrp="1"/>
          </p:cNvSpPr>
          <p:nvPr>
            <p:ph idx="1"/>
          </p:nvPr>
        </p:nvSpPr>
        <p:spPr/>
        <p:txBody>
          <a:bodyPr/>
          <a:lstStyle/>
          <a:p>
            <a:r>
              <a:rPr lang="en-US" noProof="0" dirty="0"/>
              <a:t>DAX uses </a:t>
            </a:r>
            <a:r>
              <a:rPr lang="en-US" b="1" noProof="0" dirty="0"/>
              <a:t>BLANK</a:t>
            </a:r>
            <a:r>
              <a:rPr lang="en-US" noProof="0" dirty="0"/>
              <a:t> for both database NULL and for blank cells in Excel </a:t>
            </a:r>
          </a:p>
          <a:p>
            <a:r>
              <a:rPr lang="en-US" noProof="0" dirty="0"/>
              <a:t>BLANK doesn't mean zero</a:t>
            </a:r>
          </a:p>
          <a:p>
            <a:pPr lvl="1"/>
            <a:r>
              <a:rPr lang="en-US" noProof="0" dirty="0"/>
              <a:t>Perhaps it is simpler to think of it as the "absence of a value“</a:t>
            </a:r>
          </a:p>
          <a:p>
            <a:r>
              <a:rPr lang="en-US" noProof="0" dirty="0"/>
              <a:t>Two DAX functions are related to the BLANK data type:</a:t>
            </a:r>
          </a:p>
          <a:p>
            <a:pPr lvl="1"/>
            <a:r>
              <a:rPr lang="en-US" b="1" noProof="0" dirty="0"/>
              <a:t>BLANK</a:t>
            </a:r>
            <a:r>
              <a:rPr lang="en-US" noProof="0" dirty="0"/>
              <a:t> - Returns BLANK</a:t>
            </a:r>
          </a:p>
          <a:p>
            <a:pPr lvl="1"/>
            <a:r>
              <a:rPr lang="en-US" b="1" noProof="0" dirty="0"/>
              <a:t>ISBLANK</a:t>
            </a:r>
            <a:r>
              <a:rPr lang="en-US" noProof="0" dirty="0"/>
              <a:t> - Tests whether an expression evaluates as BLANK</a:t>
            </a:r>
          </a:p>
          <a:p>
            <a:endParaRPr lang="en-US" noProof="0" dirty="0"/>
          </a:p>
        </p:txBody>
      </p:sp>
      <p:sp>
        <p:nvSpPr>
          <p:cNvPr id="4" name="Footer Placeholder 3">
            <a:extLst>
              <a:ext uri="{FF2B5EF4-FFF2-40B4-BE49-F238E27FC236}">
                <a16:creationId xmlns:a16="http://schemas.microsoft.com/office/drawing/2014/main" id="{B344C6C1-92A3-4224-BF3A-83E19FADDEBC}"/>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2879672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0D61-DA8A-4B83-9F0F-6E8A06F1B908}"/>
              </a:ext>
            </a:extLst>
          </p:cNvPr>
          <p:cNvSpPr>
            <a:spLocks noGrp="1"/>
          </p:cNvSpPr>
          <p:nvPr>
            <p:ph type="title"/>
          </p:nvPr>
        </p:nvSpPr>
        <p:spPr/>
        <p:txBody>
          <a:bodyPr/>
          <a:lstStyle/>
          <a:p>
            <a:r>
              <a:rPr lang="en-US" noProof="0" dirty="0"/>
              <a:t>Work with DAX functions</a:t>
            </a:r>
          </a:p>
        </p:txBody>
      </p:sp>
      <p:sp>
        <p:nvSpPr>
          <p:cNvPr id="3" name="Text Placeholder 2" hidden="1">
            <a:extLst>
              <a:ext uri="{FF2B5EF4-FFF2-40B4-BE49-F238E27FC236}">
                <a16:creationId xmlns:a16="http://schemas.microsoft.com/office/drawing/2014/main" id="{1B74882D-33F0-44C8-9B73-21AE7B0976E6}"/>
              </a:ext>
            </a:extLst>
          </p:cNvPr>
          <p:cNvSpPr>
            <a:spLocks noGrp="1"/>
          </p:cNvSpPr>
          <p:nvPr>
            <p:ph type="body" sz="quarter" idx="10"/>
          </p:nvPr>
        </p:nvSpPr>
        <p:spPr/>
        <p:txBody>
          <a:bodyPr/>
          <a:lstStyle/>
          <a:p>
            <a:endParaRPr lang="en-US" dirty="0"/>
          </a:p>
        </p:txBody>
      </p:sp>
      <p:sp>
        <p:nvSpPr>
          <p:cNvPr id="4" name="Content Placeholder 3">
            <a:extLst>
              <a:ext uri="{FF2B5EF4-FFF2-40B4-BE49-F238E27FC236}">
                <a16:creationId xmlns:a16="http://schemas.microsoft.com/office/drawing/2014/main" id="{834AA33B-A649-417E-89EF-C6D676D8B0A1}"/>
              </a:ext>
            </a:extLst>
          </p:cNvPr>
          <p:cNvSpPr>
            <a:spLocks noGrp="1"/>
          </p:cNvSpPr>
          <p:nvPr>
            <p:ph idx="1"/>
          </p:nvPr>
        </p:nvSpPr>
        <p:spPr>
          <a:xfrm>
            <a:off x="457200" y="2070000"/>
            <a:ext cx="7596130" cy="4788000"/>
          </a:xfrm>
        </p:spPr>
        <p:txBody>
          <a:bodyPr/>
          <a:lstStyle/>
          <a:p>
            <a:r>
              <a:rPr lang="en-NZ" b="0" i="0" dirty="0">
                <a:solidFill>
                  <a:srgbClr val="171717"/>
                </a:solidFill>
                <a:effectLst/>
                <a:latin typeface="Segoe UI" panose="020B0502040204020203" pitchFamily="34" charset="0"/>
              </a:rPr>
              <a:t>The DAX function library consists of hundreds of functions, each designed to accomplish a specific goal </a:t>
            </a:r>
          </a:p>
          <a:p>
            <a:r>
              <a:rPr lang="en-US" noProof="0" dirty="0"/>
              <a:t>Many are similar to Excel functions</a:t>
            </a:r>
          </a:p>
          <a:p>
            <a:r>
              <a:rPr lang="en-US" noProof="0" dirty="0"/>
              <a:t>Some are specific to data modeling:</a:t>
            </a:r>
          </a:p>
          <a:p>
            <a:pPr lvl="1"/>
            <a:r>
              <a:rPr lang="en-US" noProof="0" dirty="0"/>
              <a:t>Relationship navigation</a:t>
            </a:r>
          </a:p>
          <a:p>
            <a:pPr lvl="1"/>
            <a:r>
              <a:rPr lang="en-US" noProof="0" dirty="0"/>
              <a:t>Filter context modification</a:t>
            </a:r>
          </a:p>
          <a:p>
            <a:pPr lvl="1"/>
            <a:r>
              <a:rPr lang="en-US" noProof="0" dirty="0"/>
              <a:t>Iterator</a:t>
            </a:r>
          </a:p>
          <a:p>
            <a:pPr lvl="1"/>
            <a:r>
              <a:rPr lang="en-US" noProof="0" dirty="0"/>
              <a:t>Time Intelligence</a:t>
            </a:r>
          </a:p>
          <a:p>
            <a:pPr lvl="1"/>
            <a:r>
              <a:rPr lang="en-US" noProof="0" dirty="0"/>
              <a:t>Path</a:t>
            </a:r>
          </a:p>
          <a:p>
            <a:endParaRPr lang="en-US" noProof="0" dirty="0"/>
          </a:p>
        </p:txBody>
      </p:sp>
      <p:sp>
        <p:nvSpPr>
          <p:cNvPr id="5" name="Footer Placeholder 4">
            <a:extLst>
              <a:ext uri="{FF2B5EF4-FFF2-40B4-BE49-F238E27FC236}">
                <a16:creationId xmlns:a16="http://schemas.microsoft.com/office/drawing/2014/main" id="{68855FD4-58D4-49CE-8877-BFCFCA9D41C9}"/>
              </a:ext>
            </a:extLst>
          </p:cNvPr>
          <p:cNvSpPr>
            <a:spLocks noGrp="1"/>
          </p:cNvSpPr>
          <p:nvPr>
            <p:ph type="ftr" sz="quarter" idx="11"/>
          </p:nvPr>
        </p:nvSpPr>
        <p:spPr/>
        <p:txBody>
          <a:bodyPr/>
          <a:lstStyle/>
          <a:p>
            <a:r>
              <a:rPr lang="en-AU" dirty="0"/>
              <a:t>© 2021 Microsoft. All rights reserved. </a:t>
            </a:r>
          </a:p>
        </p:txBody>
      </p:sp>
      <p:pic>
        <p:nvPicPr>
          <p:cNvPr id="6" name="Picture 2">
            <a:extLst>
              <a:ext uri="{FF2B5EF4-FFF2-40B4-BE49-F238E27FC236}">
                <a16:creationId xmlns:a16="http://schemas.microsoft.com/office/drawing/2014/main" id="{2AADE4EB-2581-4948-B243-FDA1C762F5C1}"/>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4400" y="995842"/>
            <a:ext cx="3200400" cy="516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557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0D61-DA8A-4B83-9F0F-6E8A06F1B908}"/>
              </a:ext>
            </a:extLst>
          </p:cNvPr>
          <p:cNvSpPr>
            <a:spLocks noGrp="1"/>
          </p:cNvSpPr>
          <p:nvPr>
            <p:ph type="title"/>
          </p:nvPr>
        </p:nvSpPr>
        <p:spPr/>
        <p:txBody>
          <a:bodyPr/>
          <a:lstStyle/>
          <a:p>
            <a:r>
              <a:rPr lang="en-US" noProof="0" dirty="0"/>
              <a:t>Work with DAX functions</a:t>
            </a:r>
          </a:p>
        </p:txBody>
      </p:sp>
      <p:sp>
        <p:nvSpPr>
          <p:cNvPr id="3" name="Text Placeholder 2">
            <a:extLst>
              <a:ext uri="{FF2B5EF4-FFF2-40B4-BE49-F238E27FC236}">
                <a16:creationId xmlns:a16="http://schemas.microsoft.com/office/drawing/2014/main" id="{1B74882D-33F0-44C8-9B73-21AE7B0976E6}"/>
              </a:ext>
            </a:extLst>
          </p:cNvPr>
          <p:cNvSpPr>
            <a:spLocks noGrp="1"/>
          </p:cNvSpPr>
          <p:nvPr>
            <p:ph type="body" sz="quarter" idx="10"/>
          </p:nvPr>
        </p:nvSpPr>
        <p:spPr/>
        <p:txBody>
          <a:bodyPr/>
          <a:lstStyle/>
          <a:p>
            <a:r>
              <a:rPr lang="en-US" noProof="0" dirty="0"/>
              <a:t>Excel-like functions</a:t>
            </a:r>
          </a:p>
        </p:txBody>
      </p:sp>
      <p:sp>
        <p:nvSpPr>
          <p:cNvPr id="4" name="Content Placeholder 3">
            <a:extLst>
              <a:ext uri="{FF2B5EF4-FFF2-40B4-BE49-F238E27FC236}">
                <a16:creationId xmlns:a16="http://schemas.microsoft.com/office/drawing/2014/main" id="{834AA33B-A649-417E-89EF-C6D676D8B0A1}"/>
              </a:ext>
            </a:extLst>
          </p:cNvPr>
          <p:cNvSpPr>
            <a:spLocks noGrp="1"/>
          </p:cNvSpPr>
          <p:nvPr>
            <p:ph idx="1"/>
          </p:nvPr>
        </p:nvSpPr>
        <p:spPr/>
        <p:txBody>
          <a:bodyPr/>
          <a:lstStyle/>
          <a:p>
            <a:r>
              <a:rPr lang="en-US" noProof="0" dirty="0"/>
              <a:t>Summarization functions</a:t>
            </a:r>
          </a:p>
          <a:p>
            <a:pPr lvl="1"/>
            <a:r>
              <a:rPr lang="en-US" noProof="0" dirty="0"/>
              <a:t>SUM, COUNT, AVERAGE, MIN, MAX ….</a:t>
            </a:r>
          </a:p>
          <a:p>
            <a:r>
              <a:rPr lang="en-US" noProof="0" dirty="0"/>
              <a:t>Mathematic functions</a:t>
            </a:r>
          </a:p>
          <a:p>
            <a:pPr lvl="1"/>
            <a:r>
              <a:rPr lang="en-US" noProof="0" dirty="0"/>
              <a:t>ABS, ROUND, SQRT, LEN, LEFT, RIGHT, UPPER, DATE, YEAR, MONTH, NOW, ISNUMBER, TRUE, FALSE, AND, OR, NOT, ISERROR</a:t>
            </a:r>
          </a:p>
          <a:p>
            <a:r>
              <a:rPr lang="en-US" noProof="0" dirty="0"/>
              <a:t>Conditional logic</a:t>
            </a:r>
          </a:p>
          <a:p>
            <a:endParaRPr lang="en-US" noProof="0" dirty="0"/>
          </a:p>
          <a:p>
            <a:endParaRPr lang="en-US" noProof="0" dirty="0"/>
          </a:p>
        </p:txBody>
      </p:sp>
      <p:sp>
        <p:nvSpPr>
          <p:cNvPr id="6" name="Content Placeholder 2">
            <a:extLst>
              <a:ext uri="{FF2B5EF4-FFF2-40B4-BE49-F238E27FC236}">
                <a16:creationId xmlns:a16="http://schemas.microsoft.com/office/drawing/2014/main" id="{DAE0D523-155C-4AAA-AD07-16344D57252A}"/>
              </a:ext>
            </a:extLst>
          </p:cNvPr>
          <p:cNvSpPr txBox="1">
            <a:spLocks/>
          </p:cNvSpPr>
          <p:nvPr/>
        </p:nvSpPr>
        <p:spPr>
          <a:xfrm>
            <a:off x="783930" y="4799963"/>
            <a:ext cx="10827847" cy="769012"/>
          </a:xfrm>
          <a:prstGeom prst="rect">
            <a:avLst/>
          </a:prstGeom>
          <a:solidFill>
            <a:schemeClr val="bg1">
              <a:lumMod val="8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0" i="0" dirty="0">
                <a:solidFill>
                  <a:srgbClr val="171717"/>
                </a:solidFill>
                <a:effectLst/>
                <a:latin typeface="Consolas" panose="020B0609020204030204" pitchFamily="49" charset="0"/>
                <a:cs typeface="Courier New" panose="02070309020205020404" pitchFamily="49" charset="0"/>
              </a:rPr>
              <a:t>IF ( &lt;logical_test&gt;, &lt;value_if_true&gt; [, &lt;value_if_false&gt; ] )</a:t>
            </a:r>
          </a:p>
        </p:txBody>
      </p:sp>
      <p:sp>
        <p:nvSpPr>
          <p:cNvPr id="5" name="Footer Placeholder 4">
            <a:extLst>
              <a:ext uri="{FF2B5EF4-FFF2-40B4-BE49-F238E27FC236}">
                <a16:creationId xmlns:a16="http://schemas.microsoft.com/office/drawing/2014/main" id="{68855FD4-58D4-49CE-8877-BFCFCA9D41C9}"/>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613586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765" y="154591"/>
            <a:ext cx="11306469" cy="367858"/>
          </a:xfrm>
        </p:spPr>
        <p:txBody>
          <a:bodyPr/>
          <a:lstStyle/>
          <a:p>
            <a:r>
              <a:rPr lang="en-US" sz="2000" dirty="0"/>
              <a:t>Agenda (times are approximate and will be fluid with the class)</a:t>
            </a:r>
          </a:p>
        </p:txBody>
      </p:sp>
      <p:graphicFrame>
        <p:nvGraphicFramePr>
          <p:cNvPr id="7" name="Table 7">
            <a:extLst>
              <a:ext uri="{FF2B5EF4-FFF2-40B4-BE49-F238E27FC236}">
                <a16:creationId xmlns:a16="http://schemas.microsoft.com/office/drawing/2014/main" id="{3E5C1877-83B6-43B2-8D9F-D6B32A5B8BB7}"/>
              </a:ext>
            </a:extLst>
          </p:cNvPr>
          <p:cNvGraphicFramePr>
            <a:graphicFrameLocks noGrp="1"/>
          </p:cNvGraphicFramePr>
          <p:nvPr>
            <p:extLst>
              <p:ext uri="{D42A27DB-BD31-4B8C-83A1-F6EECF244321}">
                <p14:modId xmlns:p14="http://schemas.microsoft.com/office/powerpoint/2010/main" val="3922417001"/>
              </p:ext>
            </p:extLst>
          </p:nvPr>
        </p:nvGraphicFramePr>
        <p:xfrm>
          <a:off x="445028" y="586076"/>
          <a:ext cx="11304206" cy="5599031"/>
        </p:xfrm>
        <a:graphic>
          <a:graphicData uri="http://schemas.openxmlformats.org/drawingml/2006/table">
            <a:tbl>
              <a:tblPr firstRow="1" bandRow="1">
                <a:tableStyleId>{5C22544A-7EE6-4342-B048-85BDC9FD1C3A}</a:tableStyleId>
              </a:tblPr>
              <a:tblGrid>
                <a:gridCol w="2882292">
                  <a:extLst>
                    <a:ext uri="{9D8B030D-6E8A-4147-A177-3AD203B41FA5}">
                      <a16:colId xmlns:a16="http://schemas.microsoft.com/office/drawing/2014/main" val="1768755900"/>
                    </a:ext>
                  </a:extLst>
                </a:gridCol>
                <a:gridCol w="8421914">
                  <a:extLst>
                    <a:ext uri="{9D8B030D-6E8A-4147-A177-3AD203B41FA5}">
                      <a16:colId xmlns:a16="http://schemas.microsoft.com/office/drawing/2014/main" val="3614790273"/>
                    </a:ext>
                  </a:extLst>
                </a:gridCol>
              </a:tblGrid>
              <a:tr h="277490">
                <a:tc gridSpan="2">
                  <a:txBody>
                    <a:bodyPr/>
                    <a:lstStyle/>
                    <a:p>
                      <a:r>
                        <a:rPr lang="en-US" sz="1200" b="0" dirty="0">
                          <a:solidFill>
                            <a:srgbClr val="191919"/>
                          </a:solidFill>
                          <a:latin typeface="+mj-lt"/>
                        </a:rPr>
                        <a:t>Morning</a:t>
                      </a:r>
                      <a:endParaRPr lang="en-IN" sz="1200" b="0" dirty="0">
                        <a:solidFill>
                          <a:srgbClr val="191919"/>
                        </a:solidFill>
                        <a:latin typeface="+mj-lt"/>
                      </a:endParaRPr>
                    </a:p>
                  </a:txBody>
                  <a:tcPr marL="73152" marR="73152">
                    <a:lnL w="12700" cmpd="sng">
                      <a:noFill/>
                    </a:lnL>
                    <a:lnR w="6350" cap="flat" cmpd="sng" algn="ctr">
                      <a:noFill/>
                      <a:prstDash val="solid"/>
                      <a:round/>
                      <a:headEnd type="none" w="med" len="med"/>
                      <a:tailEnd type="none" w="med" len="med"/>
                    </a:lnR>
                    <a:lnT w="19050" cap="flat" cmpd="sng" algn="ctr">
                      <a:solidFill>
                        <a:srgbClr val="F2C811"/>
                      </a:solidFill>
                      <a:prstDash val="solid"/>
                      <a:round/>
                      <a:headEnd type="none" w="med" len="med"/>
                      <a:tailEnd type="none" w="med" len="med"/>
                    </a:lnT>
                    <a:lnB w="19050" cap="flat" cmpd="sng" algn="ctr">
                      <a:solidFill>
                        <a:srgbClr val="F2C81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a:p>
                  </a:txBody>
                  <a:tcPr>
                    <a:lnL w="6350" cap="flat" cmpd="sng" algn="ctr">
                      <a:solidFill>
                        <a:schemeClr val="bg1">
                          <a:lumMod val="85000"/>
                        </a:schemeClr>
                      </a:solidFill>
                      <a:prstDash val="solid"/>
                      <a:round/>
                      <a:headEnd type="none" w="med" len="med"/>
                      <a:tailEnd type="none" w="med" len="med"/>
                    </a:lnL>
                    <a:lnR w="12700" cmpd="sng">
                      <a:noFill/>
                    </a:lnR>
                    <a:lnT w="19050" cap="flat" cmpd="sng" algn="ctr">
                      <a:solidFill>
                        <a:srgbClr val="F2C811"/>
                      </a:solidFill>
                      <a:prstDash val="solid"/>
                      <a:round/>
                      <a:headEnd type="none" w="med" len="med"/>
                      <a:tailEnd type="none" w="med" len="med"/>
                    </a:lnT>
                    <a:lnB w="19050" cap="flat" cmpd="sng" algn="ctr">
                      <a:solidFill>
                        <a:srgbClr val="F2C81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50335495"/>
                  </a:ext>
                </a:extLst>
              </a:tr>
              <a:tr h="304088">
                <a:tc>
                  <a:txBody>
                    <a:bodyPr/>
                    <a:lstStyle/>
                    <a:p>
                      <a:r>
                        <a:rPr lang="en-US" sz="1200" dirty="0">
                          <a:solidFill>
                            <a:schemeClr val="tx1"/>
                          </a:solidFill>
                        </a:rPr>
                        <a:t>10 Minutes</a:t>
                      </a:r>
                      <a:endParaRPr lang="en-IN" sz="1200" b="1" dirty="0">
                        <a:solidFill>
                          <a:schemeClr val="tx1"/>
                        </a:solidFill>
                      </a:endParaRPr>
                    </a:p>
                  </a:txBody>
                  <a:tcPr marL="73152" marR="73152">
                    <a:lnL w="12700" cmpd="sng">
                      <a:noFill/>
                    </a:lnL>
                    <a:lnR w="6350" cap="flat" cmpd="sng" algn="ctr">
                      <a:solidFill>
                        <a:schemeClr val="bg1">
                          <a:lumMod val="85000"/>
                        </a:schemeClr>
                      </a:solidFill>
                      <a:prstDash val="solid"/>
                      <a:round/>
                      <a:headEnd type="none" w="med" len="med"/>
                      <a:tailEnd type="none" w="med" len="med"/>
                    </a:lnR>
                    <a:lnT w="19050" cap="flat" cmpd="sng" algn="ctr">
                      <a:solidFill>
                        <a:srgbClr val="F2C811"/>
                      </a:solidFill>
                      <a:prstDash val="solid"/>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solidFill>
                        </a:rPr>
                        <a:t>Introductions</a:t>
                      </a:r>
                      <a:endParaRPr lang="en-IN" sz="1200" dirty="0">
                        <a:solidFill>
                          <a:schemeClr val="tx1"/>
                        </a:solidFill>
                      </a:endParaRPr>
                    </a:p>
                  </a:txBody>
                  <a:tcPr marL="73152" marR="73152">
                    <a:lnL w="6350" cap="flat" cmpd="sng" algn="ctr">
                      <a:solidFill>
                        <a:schemeClr val="bg1">
                          <a:lumMod val="85000"/>
                        </a:schemeClr>
                      </a:solidFill>
                      <a:prstDash val="solid"/>
                      <a:round/>
                      <a:headEnd type="none" w="med" len="med"/>
                      <a:tailEnd type="none" w="med" len="med"/>
                    </a:lnL>
                    <a:lnR w="12700" cmpd="sng">
                      <a:noFill/>
                    </a:lnR>
                    <a:lnT w="19050" cap="flat" cmpd="sng" algn="ctr">
                      <a:solidFill>
                        <a:srgbClr val="F2C811"/>
                      </a:solidFill>
                      <a:prstDash val="solid"/>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3218476"/>
                  </a:ext>
                </a:extLst>
              </a:tr>
              <a:tr h="304088">
                <a:tc>
                  <a:txBody>
                    <a:bodyPr/>
                    <a:lstStyle/>
                    <a:p>
                      <a:r>
                        <a:rPr lang="en-US" sz="1200" dirty="0">
                          <a:solidFill>
                            <a:schemeClr val="tx1"/>
                          </a:solidFill>
                        </a:rPr>
                        <a:t>20 Minutes</a:t>
                      </a:r>
                      <a:endParaRPr lang="en-IN" sz="1200" dirty="0">
                        <a:solidFill>
                          <a:schemeClr val="tx1"/>
                        </a:solidFill>
                      </a:endParaRP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dirty="0">
                          <a:solidFill>
                            <a:schemeClr val="tx1"/>
                          </a:solidFill>
                        </a:rPr>
                        <a:t>Data Modeling</a:t>
                      </a: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1315513"/>
                  </a:ext>
                </a:extLst>
              </a:tr>
              <a:tr h="334497">
                <a:tc>
                  <a:txBody>
                    <a:bodyPr/>
                    <a:lstStyle/>
                    <a:p>
                      <a:r>
                        <a:rPr lang="en-IN" sz="1200" dirty="0">
                          <a:solidFill>
                            <a:schemeClr val="tx1"/>
                          </a:solidFill>
                        </a:rPr>
                        <a:t>30 Minutes</a:t>
                      </a: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dirty="0">
                          <a:solidFill>
                            <a:schemeClr val="tx1"/>
                          </a:solidFill>
                        </a:rPr>
                        <a:t>Vertipaq Compression</a:t>
                      </a: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7437265"/>
                  </a:ext>
                </a:extLst>
              </a:tr>
              <a:tr h="334497">
                <a:tc>
                  <a:txBody>
                    <a:bodyPr/>
                    <a:lstStyle/>
                    <a:p>
                      <a:r>
                        <a:rPr lang="en-IN" sz="1200" dirty="0">
                          <a:solidFill>
                            <a:schemeClr val="tx1"/>
                          </a:solidFill>
                        </a:rPr>
                        <a:t>10 Minutes</a:t>
                      </a: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dirty="0">
                          <a:solidFill>
                            <a:schemeClr val="tx1"/>
                          </a:solidFill>
                        </a:rPr>
                        <a:t>Analytics Queries &amp; Visuals</a:t>
                      </a: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93519081"/>
                  </a:ext>
                </a:extLst>
              </a:tr>
              <a:tr h="334497">
                <a:tc>
                  <a:txBody>
                    <a:bodyPr/>
                    <a:lstStyle/>
                    <a:p>
                      <a:r>
                        <a:rPr lang="en-IN" sz="1200" dirty="0">
                          <a:solidFill>
                            <a:schemeClr val="tx1"/>
                          </a:solidFill>
                        </a:rPr>
                        <a:t>10 Minutes</a:t>
                      </a: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dirty="0">
                          <a:solidFill>
                            <a:schemeClr val="tx1"/>
                          </a:solidFill>
                        </a:rPr>
                        <a:t>Q&amp;A</a:t>
                      </a: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0805139"/>
                  </a:ext>
                </a:extLst>
              </a:tr>
              <a:tr h="304088">
                <a:tc>
                  <a:txBody>
                    <a:bodyPr/>
                    <a:lstStyle/>
                    <a:p>
                      <a:r>
                        <a:rPr lang="en-US" sz="1200" dirty="0">
                          <a:solidFill>
                            <a:schemeClr val="tx1"/>
                          </a:solidFill>
                          <a:latin typeface="+mj-lt"/>
                        </a:rPr>
                        <a:t>10 Minutes</a:t>
                      </a:r>
                      <a:endParaRPr lang="en-IN" sz="1200" dirty="0">
                        <a:solidFill>
                          <a:schemeClr val="tx1"/>
                        </a:solidFill>
                        <a:latin typeface="+mj-lt"/>
                      </a:endParaRP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lang="en-US" sz="1200" dirty="0">
                          <a:solidFill>
                            <a:schemeClr val="tx1"/>
                          </a:solidFill>
                          <a:latin typeface="+mj-lt"/>
                        </a:rPr>
                        <a:t>Break</a:t>
                      </a:r>
                      <a:endParaRPr lang="en-IN" sz="1200" dirty="0">
                        <a:solidFill>
                          <a:schemeClr val="tx1"/>
                        </a:solidFill>
                        <a:latin typeface="+mj-lt"/>
                      </a:endParaRP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1333078290"/>
                  </a:ext>
                </a:extLst>
              </a:tr>
              <a:tr h="304088">
                <a:tc>
                  <a:txBody>
                    <a:bodyPr/>
                    <a:lstStyle/>
                    <a:p>
                      <a:r>
                        <a:rPr lang="en-US" sz="1200" dirty="0">
                          <a:solidFill>
                            <a:schemeClr val="tx1"/>
                          </a:solidFill>
                        </a:rPr>
                        <a:t>30 Minutes</a:t>
                      </a:r>
                      <a:endParaRPr lang="en-IN" sz="1200" dirty="0">
                        <a:solidFill>
                          <a:schemeClr val="tx1"/>
                        </a:solidFill>
                      </a:endParaRP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dirty="0">
                          <a:solidFill>
                            <a:schemeClr val="tx1"/>
                          </a:solidFill>
                        </a:rPr>
                        <a:t>Calculation Types</a:t>
                      </a: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0561158"/>
                  </a:ext>
                </a:extLst>
              </a:tr>
              <a:tr h="334497">
                <a:tc>
                  <a:txBody>
                    <a:bodyPr/>
                    <a:lstStyle/>
                    <a:p>
                      <a:r>
                        <a:rPr lang="en-IN" sz="1200" dirty="0">
                          <a:solidFill>
                            <a:schemeClr val="tx1"/>
                          </a:solidFill>
                        </a:rPr>
                        <a:t>40 Minutes</a:t>
                      </a: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IN" sz="1200" dirty="0">
                          <a:solidFill>
                            <a:schemeClr val="tx1"/>
                          </a:solidFill>
                        </a:rPr>
                        <a:t>DAX Syntax &amp; Theory</a:t>
                      </a: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867231"/>
                  </a:ext>
                </a:extLst>
              </a:tr>
              <a:tr h="334497">
                <a:tc>
                  <a:txBody>
                    <a:bodyPr/>
                    <a:lstStyle/>
                    <a:p>
                      <a:r>
                        <a:rPr lang="en-IN" sz="1200" dirty="0">
                          <a:solidFill>
                            <a:schemeClr val="tx1"/>
                          </a:solidFill>
                        </a:rPr>
                        <a:t>10 Minutes</a:t>
                      </a: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IN" sz="1200" dirty="0">
                          <a:solidFill>
                            <a:schemeClr val="tx1"/>
                          </a:solidFill>
                        </a:rPr>
                        <a:t>Q&amp;A</a:t>
                      </a: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5399353"/>
                  </a:ext>
                </a:extLst>
              </a:tr>
              <a:tr h="304088">
                <a:tc>
                  <a:txBody>
                    <a:bodyPr/>
                    <a:lstStyle/>
                    <a:p>
                      <a:r>
                        <a:rPr lang="en-US" sz="1200" dirty="0">
                          <a:solidFill>
                            <a:schemeClr val="tx1"/>
                          </a:solidFill>
                          <a:latin typeface="+mj-lt"/>
                        </a:rPr>
                        <a:t>10 Minutes</a:t>
                      </a:r>
                      <a:endParaRPr lang="en-IN" sz="1200" dirty="0">
                        <a:solidFill>
                          <a:schemeClr val="tx1"/>
                        </a:solidFill>
                        <a:latin typeface="+mj-lt"/>
                      </a:endParaRP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19050" cap="flat" cmpd="sng" algn="ctr">
                      <a:solidFill>
                        <a:srgbClr val="F2C811"/>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lang="en-US" sz="1200" dirty="0">
                          <a:solidFill>
                            <a:schemeClr val="tx1"/>
                          </a:solidFill>
                          <a:latin typeface="+mj-lt"/>
                        </a:rPr>
                        <a:t>Break</a:t>
                      </a:r>
                      <a:endParaRPr lang="en-IN" sz="1200" dirty="0">
                        <a:solidFill>
                          <a:schemeClr val="tx1"/>
                        </a:solidFill>
                        <a:latin typeface="+mj-lt"/>
                      </a:endParaRP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19050" cap="flat" cmpd="sng" algn="ctr">
                      <a:solidFill>
                        <a:srgbClr val="F2C811"/>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429600049"/>
                  </a:ext>
                </a:extLst>
              </a:tr>
              <a:tr h="304088">
                <a:tc>
                  <a:txBody>
                    <a:bodyPr/>
                    <a:lstStyle/>
                    <a:p>
                      <a:r>
                        <a:rPr lang="en-US" sz="1200" dirty="0">
                          <a:solidFill>
                            <a:schemeClr val="tx1"/>
                          </a:solidFill>
                        </a:rPr>
                        <a:t>15 Minutes</a:t>
                      </a:r>
                      <a:endParaRPr lang="en-IN" sz="1200" dirty="0">
                        <a:solidFill>
                          <a:schemeClr val="tx1"/>
                        </a:solidFill>
                      </a:endParaRPr>
                    </a:p>
                  </a:txBody>
                  <a:tcPr marL="73152" marR="73152">
                    <a:lnL w="12700" cmpd="sng">
                      <a:noFill/>
                    </a:lnL>
                    <a:lnR w="6350" cap="flat" cmpd="sng" algn="ctr">
                      <a:solidFill>
                        <a:schemeClr val="bg1">
                          <a:lumMod val="85000"/>
                        </a:schemeClr>
                      </a:solidFill>
                      <a:prstDash val="solid"/>
                      <a:round/>
                      <a:headEnd type="none" w="med" len="med"/>
                      <a:tailEnd type="none" w="med" len="med"/>
                    </a:lnR>
                    <a:lnT w="19050" cap="flat" cmpd="sng" algn="ctr">
                      <a:solidFill>
                        <a:srgbClr val="F2C811"/>
                      </a:solidFill>
                      <a:prstDash val="solid"/>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solidFill>
                        </a:rPr>
                        <a:t>Lab 02: Basic Measures and Variables</a:t>
                      </a:r>
                      <a:endParaRPr lang="en-IN" sz="1200" dirty="0">
                        <a:solidFill>
                          <a:schemeClr val="tx1"/>
                        </a:solidFill>
                      </a:endParaRPr>
                    </a:p>
                  </a:txBody>
                  <a:tcPr marL="73152" marR="73152">
                    <a:lnL w="6350" cap="flat" cmpd="sng" algn="ctr">
                      <a:solidFill>
                        <a:schemeClr val="bg1">
                          <a:lumMod val="85000"/>
                        </a:schemeClr>
                      </a:solidFill>
                      <a:prstDash val="solid"/>
                      <a:round/>
                      <a:headEnd type="none" w="med" len="med"/>
                      <a:tailEnd type="none" w="med" len="med"/>
                    </a:lnL>
                    <a:lnR w="12700" cmpd="sng">
                      <a:noFill/>
                    </a:lnR>
                    <a:lnT w="19050" cap="flat" cmpd="sng" algn="ctr">
                      <a:solidFill>
                        <a:srgbClr val="F2C811"/>
                      </a:solidFill>
                      <a:prstDash val="solid"/>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9401731"/>
                  </a:ext>
                </a:extLst>
              </a:tr>
              <a:tr h="304088">
                <a:tc>
                  <a:txBody>
                    <a:bodyPr/>
                    <a:lstStyle/>
                    <a:p>
                      <a:r>
                        <a:rPr lang="en-US" sz="1200" dirty="0">
                          <a:solidFill>
                            <a:schemeClr val="tx1"/>
                          </a:solidFill>
                        </a:rPr>
                        <a:t>10 Minutes</a:t>
                      </a:r>
                      <a:endParaRPr lang="en-IN" sz="1200" dirty="0">
                        <a:solidFill>
                          <a:schemeClr val="tx1"/>
                        </a:solidFill>
                      </a:endParaRP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IN" sz="1200" dirty="0">
                          <a:solidFill>
                            <a:schemeClr val="tx1"/>
                          </a:solidFill>
                        </a:rPr>
                        <a:t>Q&amp;A and Review</a:t>
                      </a: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84325345"/>
                  </a:ext>
                </a:extLst>
              </a:tr>
              <a:tr h="30408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dirty="0">
                          <a:solidFill>
                            <a:schemeClr val="tx1"/>
                          </a:solidFill>
                        </a:rPr>
                        <a:t>20 Minutes</a:t>
                      </a:r>
                      <a:endParaRPr lang="en-IN" sz="1200" dirty="0">
                        <a:solidFill>
                          <a:schemeClr val="tx1"/>
                        </a:solidFill>
                      </a:endParaRP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solidFill>
                        </a:rPr>
                        <a:t>Lab 03: Calculated Tables, Columns, and Relationships</a:t>
                      </a:r>
                      <a:endParaRPr lang="en-IN" sz="1200" dirty="0">
                        <a:solidFill>
                          <a:schemeClr val="tx1"/>
                        </a:solidFill>
                      </a:endParaRP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2925996"/>
                  </a:ext>
                </a:extLst>
              </a:tr>
              <a:tr h="30408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N" sz="1200" dirty="0">
                          <a:solidFill>
                            <a:schemeClr val="tx1"/>
                          </a:solidFill>
                        </a:rPr>
                        <a:t>10 Minutes</a:t>
                      </a: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IN" sz="1200" dirty="0">
                          <a:solidFill>
                            <a:schemeClr val="tx1"/>
                          </a:solidFill>
                        </a:rPr>
                        <a:t>Q&amp;A and Review</a:t>
                      </a: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4703396"/>
                  </a:ext>
                </a:extLst>
              </a:tr>
              <a:tr h="30408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N" sz="1200" dirty="0">
                          <a:solidFill>
                            <a:schemeClr val="tx1"/>
                          </a:solidFill>
                        </a:rPr>
                        <a:t>10 Minutes</a:t>
                      </a: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IN" sz="1200" dirty="0">
                          <a:solidFill>
                            <a:schemeClr val="tx1"/>
                          </a:solidFill>
                        </a:rPr>
                        <a:t>Lab 04</a:t>
                      </a: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1069546"/>
                  </a:ext>
                </a:extLst>
              </a:tr>
              <a:tr h="304088">
                <a:tc>
                  <a:txBody>
                    <a:bodyPr/>
                    <a:lstStyle/>
                    <a:p>
                      <a:r>
                        <a:rPr lang="en-US" sz="1200" dirty="0">
                          <a:solidFill>
                            <a:schemeClr val="tx1"/>
                          </a:solidFill>
                        </a:rPr>
                        <a:t>10 Minutes</a:t>
                      </a:r>
                      <a:endParaRPr lang="en-IN" sz="1200" dirty="0">
                        <a:solidFill>
                          <a:schemeClr val="tx1"/>
                        </a:solidFill>
                      </a:endParaRP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solidFill>
                        </a:rPr>
                        <a:t>Q&amp;A and Review</a:t>
                      </a:r>
                      <a:endParaRPr lang="en-IN" sz="1200" dirty="0">
                        <a:solidFill>
                          <a:schemeClr val="tx1"/>
                        </a:solidFill>
                      </a:endParaRP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73677528"/>
                  </a:ext>
                </a:extLst>
              </a:tr>
              <a:tr h="304088">
                <a:tc>
                  <a:txBody>
                    <a:bodyPr/>
                    <a:lstStyle/>
                    <a:p>
                      <a:r>
                        <a:rPr lang="en-US" sz="1200" dirty="0">
                          <a:solidFill>
                            <a:schemeClr val="tx1"/>
                          </a:solidFill>
                        </a:rPr>
                        <a:t>15 Minutes</a:t>
                      </a:r>
                      <a:endParaRPr lang="en-IN" sz="1200" dirty="0">
                        <a:solidFill>
                          <a:schemeClr val="tx1"/>
                        </a:solidFill>
                      </a:endParaRP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solidFill>
                        </a:rPr>
                        <a:t>Open Q&amp;A</a:t>
                      </a:r>
                      <a:endParaRPr lang="en-IN" sz="1200" dirty="0">
                        <a:solidFill>
                          <a:schemeClr val="tx1"/>
                        </a:solidFill>
                      </a:endParaRP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17171545"/>
                  </a:ext>
                </a:extLst>
              </a:tr>
            </a:tbl>
          </a:graphicData>
        </a:graphic>
      </p:graphicFrame>
    </p:spTree>
    <p:extLst>
      <p:ext uri="{BB962C8B-B14F-4D97-AF65-F5344CB8AC3E}">
        <p14:creationId xmlns:p14="http://schemas.microsoft.com/office/powerpoint/2010/main" val="590324826"/>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0D61-DA8A-4B83-9F0F-6E8A06F1B908}"/>
              </a:ext>
            </a:extLst>
          </p:cNvPr>
          <p:cNvSpPr>
            <a:spLocks noGrp="1"/>
          </p:cNvSpPr>
          <p:nvPr>
            <p:ph type="title"/>
          </p:nvPr>
        </p:nvSpPr>
        <p:spPr/>
        <p:txBody>
          <a:bodyPr/>
          <a:lstStyle/>
          <a:p>
            <a:r>
              <a:rPr lang="en-US" noProof="0" dirty="0"/>
              <a:t>Work with DAX functions</a:t>
            </a:r>
          </a:p>
        </p:txBody>
      </p:sp>
      <p:sp>
        <p:nvSpPr>
          <p:cNvPr id="3" name="Text Placeholder 2">
            <a:extLst>
              <a:ext uri="{FF2B5EF4-FFF2-40B4-BE49-F238E27FC236}">
                <a16:creationId xmlns:a16="http://schemas.microsoft.com/office/drawing/2014/main" id="{1B74882D-33F0-44C8-9B73-21AE7B0976E6}"/>
              </a:ext>
            </a:extLst>
          </p:cNvPr>
          <p:cNvSpPr>
            <a:spLocks noGrp="1"/>
          </p:cNvSpPr>
          <p:nvPr>
            <p:ph type="body" sz="quarter" idx="10"/>
          </p:nvPr>
        </p:nvSpPr>
        <p:spPr/>
        <p:txBody>
          <a:bodyPr/>
          <a:lstStyle/>
          <a:p>
            <a:r>
              <a:rPr lang="en-US" noProof="0" dirty="0"/>
              <a:t>Not found in Excel</a:t>
            </a:r>
          </a:p>
        </p:txBody>
      </p:sp>
      <p:sp>
        <p:nvSpPr>
          <p:cNvPr id="4" name="Content Placeholder 3">
            <a:extLst>
              <a:ext uri="{FF2B5EF4-FFF2-40B4-BE49-F238E27FC236}">
                <a16:creationId xmlns:a16="http://schemas.microsoft.com/office/drawing/2014/main" id="{834AA33B-A649-417E-89EF-C6D676D8B0A1}"/>
              </a:ext>
            </a:extLst>
          </p:cNvPr>
          <p:cNvSpPr>
            <a:spLocks noGrp="1"/>
          </p:cNvSpPr>
          <p:nvPr>
            <p:ph idx="1"/>
          </p:nvPr>
        </p:nvSpPr>
        <p:spPr/>
        <p:txBody>
          <a:bodyPr/>
          <a:lstStyle/>
          <a:p>
            <a:r>
              <a:rPr lang="en-US" noProof="0" dirty="0"/>
              <a:t>DISTINCTCOUNT</a:t>
            </a:r>
          </a:p>
          <a:p>
            <a:r>
              <a:rPr lang="en-US" noProof="0" dirty="0"/>
              <a:t>DIVIDE</a:t>
            </a:r>
          </a:p>
          <a:p>
            <a:endParaRPr lang="en-US" noProof="0" dirty="0"/>
          </a:p>
        </p:txBody>
      </p:sp>
      <p:sp>
        <p:nvSpPr>
          <p:cNvPr id="6" name="Content Placeholder 2">
            <a:extLst>
              <a:ext uri="{FF2B5EF4-FFF2-40B4-BE49-F238E27FC236}">
                <a16:creationId xmlns:a16="http://schemas.microsoft.com/office/drawing/2014/main" id="{C7A99A2D-D875-49DD-BDC4-7A9FE6985667}"/>
              </a:ext>
            </a:extLst>
          </p:cNvPr>
          <p:cNvSpPr txBox="1">
            <a:spLocks/>
          </p:cNvSpPr>
          <p:nvPr/>
        </p:nvSpPr>
        <p:spPr>
          <a:xfrm>
            <a:off x="775419" y="3138437"/>
            <a:ext cx="10917381" cy="849669"/>
          </a:xfrm>
          <a:prstGeom prst="rect">
            <a:avLst/>
          </a:prstGeom>
          <a:solidFill>
            <a:schemeClr val="bg1">
              <a:lumMod val="8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NZ" dirty="0">
                <a:latin typeface="Consolas" panose="020B0609020204030204" pitchFamily="49" charset="0"/>
              </a:rPr>
              <a:t>DIVIDE ( &lt;numerator&gt;, &lt;denominator&gt; [, &lt;alternate_result&gt;] )</a:t>
            </a:r>
          </a:p>
        </p:txBody>
      </p:sp>
      <p:sp>
        <p:nvSpPr>
          <p:cNvPr id="5" name="Footer Placeholder 4">
            <a:extLst>
              <a:ext uri="{FF2B5EF4-FFF2-40B4-BE49-F238E27FC236}">
                <a16:creationId xmlns:a16="http://schemas.microsoft.com/office/drawing/2014/main" id="{68855FD4-58D4-49CE-8877-BFCFCA9D41C9}"/>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916000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0D61-DA8A-4B83-9F0F-6E8A06F1B908}"/>
              </a:ext>
            </a:extLst>
          </p:cNvPr>
          <p:cNvSpPr>
            <a:spLocks noGrp="1"/>
          </p:cNvSpPr>
          <p:nvPr>
            <p:ph type="title"/>
          </p:nvPr>
        </p:nvSpPr>
        <p:spPr/>
        <p:txBody>
          <a:bodyPr/>
          <a:lstStyle/>
          <a:p>
            <a:r>
              <a:rPr lang="en-US" noProof="0" dirty="0"/>
              <a:t>Use DAX operators</a:t>
            </a:r>
          </a:p>
        </p:txBody>
      </p:sp>
      <p:sp>
        <p:nvSpPr>
          <p:cNvPr id="3" name="Text Placeholder 2">
            <a:extLst>
              <a:ext uri="{FF2B5EF4-FFF2-40B4-BE49-F238E27FC236}">
                <a16:creationId xmlns:a16="http://schemas.microsoft.com/office/drawing/2014/main" id="{1B74882D-33F0-44C8-9B73-21AE7B0976E6}"/>
              </a:ext>
            </a:extLst>
          </p:cNvPr>
          <p:cNvSpPr>
            <a:spLocks noGrp="1"/>
          </p:cNvSpPr>
          <p:nvPr>
            <p:ph type="body" sz="quarter" idx="10"/>
          </p:nvPr>
        </p:nvSpPr>
        <p:spPr/>
        <p:txBody>
          <a:bodyPr/>
          <a:lstStyle/>
          <a:p>
            <a:r>
              <a:rPr lang="en-US" noProof="0" dirty="0"/>
              <a:t>Arithmetic operators</a:t>
            </a:r>
          </a:p>
        </p:txBody>
      </p:sp>
      <p:sp>
        <p:nvSpPr>
          <p:cNvPr id="5" name="Footer Placeholder 4">
            <a:extLst>
              <a:ext uri="{FF2B5EF4-FFF2-40B4-BE49-F238E27FC236}">
                <a16:creationId xmlns:a16="http://schemas.microsoft.com/office/drawing/2014/main" id="{68855FD4-58D4-49CE-8877-BFCFCA9D41C9}"/>
              </a:ext>
            </a:extLst>
          </p:cNvPr>
          <p:cNvSpPr>
            <a:spLocks noGrp="1"/>
          </p:cNvSpPr>
          <p:nvPr>
            <p:ph type="ftr" sz="quarter" idx="11"/>
          </p:nvPr>
        </p:nvSpPr>
        <p:spPr/>
        <p:txBody>
          <a:bodyPr/>
          <a:lstStyle/>
          <a:p>
            <a:r>
              <a:rPr lang="en-AU" dirty="0"/>
              <a:t>© 2021 Microsoft. All rights reserved. </a:t>
            </a:r>
          </a:p>
        </p:txBody>
      </p:sp>
      <p:graphicFrame>
        <p:nvGraphicFramePr>
          <p:cNvPr id="6" name="Table 5" descr="Arithmetic operators include plus for addition, minus for subtraction, asterisk for multiplication, forward slash for division, caret for exponentiation.">
            <a:extLst>
              <a:ext uri="{FF2B5EF4-FFF2-40B4-BE49-F238E27FC236}">
                <a16:creationId xmlns:a16="http://schemas.microsoft.com/office/drawing/2014/main" id="{95B26106-0272-493E-8C48-259F08F60BD9}"/>
              </a:ext>
            </a:extLst>
          </p:cNvPr>
          <p:cNvGraphicFramePr>
            <a:graphicFrameLocks noGrp="1"/>
          </p:cNvGraphicFramePr>
          <p:nvPr>
            <p:extLst>
              <p:ext uri="{D42A27DB-BD31-4B8C-83A1-F6EECF244321}">
                <p14:modId xmlns:p14="http://schemas.microsoft.com/office/powerpoint/2010/main" val="1953667422"/>
              </p:ext>
            </p:extLst>
          </p:nvPr>
        </p:nvGraphicFramePr>
        <p:xfrm>
          <a:off x="2032000" y="2403916"/>
          <a:ext cx="8127999" cy="2225040"/>
        </p:xfrm>
        <a:graphic>
          <a:graphicData uri="http://schemas.openxmlformats.org/drawingml/2006/table">
            <a:tbl>
              <a:tblPr firstRow="1" bandRow="1">
                <a:tableStyleId>{00A15C55-8517-42AA-B614-E9B94910E393}</a:tableStyleId>
              </a:tblPr>
              <a:tblGrid>
                <a:gridCol w="2709333">
                  <a:extLst>
                    <a:ext uri="{9D8B030D-6E8A-4147-A177-3AD203B41FA5}">
                      <a16:colId xmlns:a16="http://schemas.microsoft.com/office/drawing/2014/main" val="971486174"/>
                    </a:ext>
                  </a:extLst>
                </a:gridCol>
                <a:gridCol w="2709333">
                  <a:extLst>
                    <a:ext uri="{9D8B030D-6E8A-4147-A177-3AD203B41FA5}">
                      <a16:colId xmlns:a16="http://schemas.microsoft.com/office/drawing/2014/main" val="708664348"/>
                    </a:ext>
                  </a:extLst>
                </a:gridCol>
                <a:gridCol w="2709333">
                  <a:extLst>
                    <a:ext uri="{9D8B030D-6E8A-4147-A177-3AD203B41FA5}">
                      <a16:colId xmlns:a16="http://schemas.microsoft.com/office/drawing/2014/main" val="4072491961"/>
                    </a:ext>
                  </a:extLst>
                </a:gridCol>
              </a:tblGrid>
              <a:tr h="370840">
                <a:tc>
                  <a:txBody>
                    <a:bodyPr/>
                    <a:lstStyle/>
                    <a:p>
                      <a:pPr algn="ctr"/>
                      <a:r>
                        <a:rPr lang="en-NZ" dirty="0">
                          <a:solidFill>
                            <a:schemeClr val="tx1"/>
                          </a:solidFill>
                        </a:rPr>
                        <a:t>Operator</a:t>
                      </a:r>
                      <a:endParaRPr lang="en-US" dirty="0">
                        <a:solidFill>
                          <a:schemeClr val="tx1"/>
                        </a:solidFill>
                      </a:endParaRPr>
                    </a:p>
                  </a:txBody>
                  <a:tcPr/>
                </a:tc>
                <a:tc>
                  <a:txBody>
                    <a:bodyPr/>
                    <a:lstStyle/>
                    <a:p>
                      <a:r>
                        <a:rPr lang="en-NZ" dirty="0">
                          <a:solidFill>
                            <a:schemeClr val="tx1"/>
                          </a:solidFill>
                        </a:rPr>
                        <a:t>Description</a:t>
                      </a:r>
                      <a:endParaRPr lang="en-US" dirty="0">
                        <a:solidFill>
                          <a:schemeClr val="tx1"/>
                        </a:solidFill>
                      </a:endParaRPr>
                    </a:p>
                  </a:txBody>
                  <a:tcPr/>
                </a:tc>
                <a:tc>
                  <a:txBody>
                    <a:bodyPr/>
                    <a:lstStyle/>
                    <a:p>
                      <a:pPr algn="ctr"/>
                      <a:r>
                        <a:rPr lang="en-NZ" dirty="0">
                          <a:solidFill>
                            <a:schemeClr val="tx1"/>
                          </a:solidFill>
                        </a:rPr>
                        <a:t>Example</a:t>
                      </a:r>
                      <a:endParaRPr lang="en-US" dirty="0">
                        <a:solidFill>
                          <a:schemeClr val="tx1"/>
                        </a:solidFill>
                      </a:endParaRPr>
                    </a:p>
                  </a:txBody>
                  <a:tcPr/>
                </a:tc>
                <a:extLst>
                  <a:ext uri="{0D108BD9-81ED-4DB2-BD59-A6C34878D82A}">
                    <a16:rowId xmlns:a16="http://schemas.microsoft.com/office/drawing/2014/main" val="4245177154"/>
                  </a:ext>
                </a:extLst>
              </a:tr>
              <a:tr h="370840">
                <a:tc>
                  <a:txBody>
                    <a:bodyPr/>
                    <a:lstStyle/>
                    <a:p>
                      <a:pPr algn="ctr"/>
                      <a:r>
                        <a:rPr lang="en-NZ" dirty="0"/>
                        <a:t>+</a:t>
                      </a:r>
                      <a:endParaRPr lang="en-US" dirty="0"/>
                    </a:p>
                  </a:txBody>
                  <a:tcPr/>
                </a:tc>
                <a:tc>
                  <a:txBody>
                    <a:bodyPr/>
                    <a:lstStyle/>
                    <a:p>
                      <a:r>
                        <a:rPr lang="en-NZ" dirty="0"/>
                        <a:t>Addition</a:t>
                      </a:r>
                      <a:endParaRPr lang="en-US" dirty="0"/>
                    </a:p>
                  </a:txBody>
                  <a:tcPr/>
                </a:tc>
                <a:tc>
                  <a:txBody>
                    <a:bodyPr/>
                    <a:lstStyle/>
                    <a:p>
                      <a:pPr lvl="1"/>
                      <a:r>
                        <a:rPr lang="en-NZ" dirty="0"/>
                        <a:t>2 + 3 = 5</a:t>
                      </a:r>
                      <a:endParaRPr lang="en-US" dirty="0"/>
                    </a:p>
                  </a:txBody>
                  <a:tcPr/>
                </a:tc>
                <a:extLst>
                  <a:ext uri="{0D108BD9-81ED-4DB2-BD59-A6C34878D82A}">
                    <a16:rowId xmlns:a16="http://schemas.microsoft.com/office/drawing/2014/main" val="3894682129"/>
                  </a:ext>
                </a:extLst>
              </a:tr>
              <a:tr h="370840">
                <a:tc>
                  <a:txBody>
                    <a:bodyPr/>
                    <a:lstStyle/>
                    <a:p>
                      <a:pPr algn="ctr"/>
                      <a:r>
                        <a:rPr lang="en-NZ" dirty="0"/>
                        <a:t>-</a:t>
                      </a:r>
                      <a:endParaRPr lang="en-US" dirty="0"/>
                    </a:p>
                  </a:txBody>
                  <a:tcPr/>
                </a:tc>
                <a:tc>
                  <a:txBody>
                    <a:bodyPr/>
                    <a:lstStyle/>
                    <a:p>
                      <a:r>
                        <a:rPr lang="en-NZ" dirty="0"/>
                        <a:t>Subtraction</a:t>
                      </a:r>
                      <a:endParaRPr lang="en-US" dirty="0"/>
                    </a:p>
                  </a:txBody>
                  <a:tcPr/>
                </a:tc>
                <a:tc>
                  <a:txBody>
                    <a:bodyPr/>
                    <a:lstStyle/>
                    <a:p>
                      <a:pPr lvl="1"/>
                      <a:r>
                        <a:rPr lang="en-NZ" dirty="0"/>
                        <a:t>5 - 3 = 2</a:t>
                      </a:r>
                      <a:endParaRPr lang="en-US" dirty="0"/>
                    </a:p>
                  </a:txBody>
                  <a:tcPr/>
                </a:tc>
                <a:extLst>
                  <a:ext uri="{0D108BD9-81ED-4DB2-BD59-A6C34878D82A}">
                    <a16:rowId xmlns:a16="http://schemas.microsoft.com/office/drawing/2014/main" val="4045690916"/>
                  </a:ext>
                </a:extLst>
              </a:tr>
              <a:tr h="370840">
                <a:tc>
                  <a:txBody>
                    <a:bodyPr/>
                    <a:lstStyle/>
                    <a:p>
                      <a:pPr algn="ctr"/>
                      <a:r>
                        <a:rPr lang="en-NZ" dirty="0"/>
                        <a:t>*</a:t>
                      </a:r>
                      <a:endParaRPr lang="en-US" dirty="0"/>
                    </a:p>
                  </a:txBody>
                  <a:tcPr/>
                </a:tc>
                <a:tc>
                  <a:txBody>
                    <a:bodyPr/>
                    <a:lstStyle/>
                    <a:p>
                      <a:r>
                        <a:rPr lang="en-NZ" dirty="0"/>
                        <a:t>Multiplication</a:t>
                      </a:r>
                      <a:endParaRPr lang="en-US" dirty="0"/>
                    </a:p>
                  </a:txBody>
                  <a:tcPr/>
                </a:tc>
                <a:tc>
                  <a:txBody>
                    <a:bodyPr/>
                    <a:lstStyle/>
                    <a:p>
                      <a:pPr lvl="1"/>
                      <a:r>
                        <a:rPr lang="en-NZ" dirty="0"/>
                        <a:t>2 * 3 = 6</a:t>
                      </a:r>
                      <a:endParaRPr lang="en-US" dirty="0"/>
                    </a:p>
                  </a:txBody>
                  <a:tcPr/>
                </a:tc>
                <a:extLst>
                  <a:ext uri="{0D108BD9-81ED-4DB2-BD59-A6C34878D82A}">
                    <a16:rowId xmlns:a16="http://schemas.microsoft.com/office/drawing/2014/main" val="2385716549"/>
                  </a:ext>
                </a:extLst>
              </a:tr>
              <a:tr h="370840">
                <a:tc>
                  <a:txBody>
                    <a:bodyPr/>
                    <a:lstStyle/>
                    <a:p>
                      <a:pPr algn="ctr"/>
                      <a:r>
                        <a:rPr lang="en-NZ" dirty="0"/>
                        <a:t>/</a:t>
                      </a:r>
                      <a:endParaRPr lang="en-US" dirty="0"/>
                    </a:p>
                  </a:txBody>
                  <a:tcPr/>
                </a:tc>
                <a:tc>
                  <a:txBody>
                    <a:bodyPr/>
                    <a:lstStyle/>
                    <a:p>
                      <a:r>
                        <a:rPr lang="en-NZ" dirty="0"/>
                        <a:t>Division</a:t>
                      </a:r>
                      <a:endParaRPr lang="en-US" dirty="0"/>
                    </a:p>
                  </a:txBody>
                  <a:tcPr/>
                </a:tc>
                <a:tc>
                  <a:txBody>
                    <a:bodyPr/>
                    <a:lstStyle/>
                    <a:p>
                      <a:pPr lvl="1"/>
                      <a:r>
                        <a:rPr lang="en-NZ" dirty="0"/>
                        <a:t>6 / 3 = 2</a:t>
                      </a:r>
                      <a:endParaRPr lang="en-US" dirty="0"/>
                    </a:p>
                  </a:txBody>
                  <a:tcPr/>
                </a:tc>
                <a:extLst>
                  <a:ext uri="{0D108BD9-81ED-4DB2-BD59-A6C34878D82A}">
                    <a16:rowId xmlns:a16="http://schemas.microsoft.com/office/drawing/2014/main" val="1152792189"/>
                  </a:ext>
                </a:extLst>
              </a:tr>
              <a:tr h="370840">
                <a:tc>
                  <a:txBody>
                    <a:bodyPr/>
                    <a:lstStyle/>
                    <a:p>
                      <a:pPr algn="ctr"/>
                      <a:r>
                        <a:rPr lang="en-NZ" dirty="0"/>
                        <a:t>^</a:t>
                      </a:r>
                      <a:endParaRPr lang="en-US" dirty="0"/>
                    </a:p>
                  </a:txBody>
                  <a:tcPr/>
                </a:tc>
                <a:tc>
                  <a:txBody>
                    <a:bodyPr/>
                    <a:lstStyle/>
                    <a:p>
                      <a:r>
                        <a:rPr lang="en-NZ" dirty="0"/>
                        <a:t>Exponentiation</a:t>
                      </a:r>
                      <a:endParaRPr lang="en-US" dirty="0"/>
                    </a:p>
                  </a:txBody>
                  <a:tcPr/>
                </a:tc>
                <a:tc>
                  <a:txBody>
                    <a:bodyPr/>
                    <a:lstStyle/>
                    <a:p>
                      <a:pPr lvl="1"/>
                      <a:r>
                        <a:rPr lang="en-NZ" dirty="0"/>
                        <a:t>2 ^ 3 = 8</a:t>
                      </a:r>
                      <a:endParaRPr lang="en-US" dirty="0"/>
                    </a:p>
                  </a:txBody>
                  <a:tcPr/>
                </a:tc>
                <a:extLst>
                  <a:ext uri="{0D108BD9-81ED-4DB2-BD59-A6C34878D82A}">
                    <a16:rowId xmlns:a16="http://schemas.microsoft.com/office/drawing/2014/main" val="3572340661"/>
                  </a:ext>
                </a:extLst>
              </a:tr>
            </a:tbl>
          </a:graphicData>
        </a:graphic>
      </p:graphicFrame>
    </p:spTree>
    <p:extLst>
      <p:ext uri="{BB962C8B-B14F-4D97-AF65-F5344CB8AC3E}">
        <p14:creationId xmlns:p14="http://schemas.microsoft.com/office/powerpoint/2010/main" val="438489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0D61-DA8A-4B83-9F0F-6E8A06F1B908}"/>
              </a:ext>
            </a:extLst>
          </p:cNvPr>
          <p:cNvSpPr>
            <a:spLocks noGrp="1"/>
          </p:cNvSpPr>
          <p:nvPr>
            <p:ph type="title"/>
          </p:nvPr>
        </p:nvSpPr>
        <p:spPr/>
        <p:txBody>
          <a:bodyPr/>
          <a:lstStyle/>
          <a:p>
            <a:r>
              <a:rPr lang="en-US" noProof="0" dirty="0"/>
              <a:t>Use DAX operators</a:t>
            </a:r>
          </a:p>
        </p:txBody>
      </p:sp>
      <p:sp>
        <p:nvSpPr>
          <p:cNvPr id="3" name="Text Placeholder 2">
            <a:extLst>
              <a:ext uri="{FF2B5EF4-FFF2-40B4-BE49-F238E27FC236}">
                <a16:creationId xmlns:a16="http://schemas.microsoft.com/office/drawing/2014/main" id="{1B74882D-33F0-44C8-9B73-21AE7B0976E6}"/>
              </a:ext>
            </a:extLst>
          </p:cNvPr>
          <p:cNvSpPr>
            <a:spLocks noGrp="1"/>
          </p:cNvSpPr>
          <p:nvPr>
            <p:ph type="body" sz="quarter" idx="10"/>
          </p:nvPr>
        </p:nvSpPr>
        <p:spPr/>
        <p:txBody>
          <a:bodyPr/>
          <a:lstStyle/>
          <a:p>
            <a:r>
              <a:rPr lang="en-US" noProof="0" dirty="0"/>
              <a:t>Comparison operators</a:t>
            </a:r>
          </a:p>
        </p:txBody>
      </p:sp>
      <p:sp>
        <p:nvSpPr>
          <p:cNvPr id="5" name="Footer Placeholder 4">
            <a:extLst>
              <a:ext uri="{FF2B5EF4-FFF2-40B4-BE49-F238E27FC236}">
                <a16:creationId xmlns:a16="http://schemas.microsoft.com/office/drawing/2014/main" id="{68855FD4-58D4-49CE-8877-BFCFCA9D41C9}"/>
              </a:ext>
            </a:extLst>
          </p:cNvPr>
          <p:cNvSpPr>
            <a:spLocks noGrp="1"/>
          </p:cNvSpPr>
          <p:nvPr>
            <p:ph type="ftr" sz="quarter" idx="11"/>
          </p:nvPr>
        </p:nvSpPr>
        <p:spPr/>
        <p:txBody>
          <a:bodyPr/>
          <a:lstStyle/>
          <a:p>
            <a:r>
              <a:rPr lang="en-AU" dirty="0"/>
              <a:t>© 2021 Microsoft. All rights reserved. </a:t>
            </a:r>
          </a:p>
        </p:txBody>
      </p:sp>
      <p:graphicFrame>
        <p:nvGraphicFramePr>
          <p:cNvPr id="8" name="Table 7" descr="Comparison operators include equals, double equals for strict equality, greater than, less than, greater than or equal to, less than or equal to, and not equal to.">
            <a:extLst>
              <a:ext uri="{FF2B5EF4-FFF2-40B4-BE49-F238E27FC236}">
                <a16:creationId xmlns:a16="http://schemas.microsoft.com/office/drawing/2014/main" id="{C06E1A2F-A23C-4570-94EB-1F4F36275776}"/>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2119639885"/>
              </p:ext>
            </p:extLst>
          </p:nvPr>
        </p:nvGraphicFramePr>
        <p:xfrm>
          <a:off x="1372372" y="2303077"/>
          <a:ext cx="9405256" cy="2966720"/>
        </p:xfrm>
        <a:graphic>
          <a:graphicData uri="http://schemas.openxmlformats.org/drawingml/2006/table">
            <a:tbl>
              <a:tblPr firstRow="1" bandRow="1">
                <a:tableStyleId>{00A15C55-8517-42AA-B614-E9B94910E393}</a:tableStyleId>
              </a:tblPr>
              <a:tblGrid>
                <a:gridCol w="2351314">
                  <a:extLst>
                    <a:ext uri="{9D8B030D-6E8A-4147-A177-3AD203B41FA5}">
                      <a16:colId xmlns:a16="http://schemas.microsoft.com/office/drawing/2014/main" val="971486174"/>
                    </a:ext>
                  </a:extLst>
                </a:gridCol>
                <a:gridCol w="2748426">
                  <a:extLst>
                    <a:ext uri="{9D8B030D-6E8A-4147-A177-3AD203B41FA5}">
                      <a16:colId xmlns:a16="http://schemas.microsoft.com/office/drawing/2014/main" val="708664348"/>
                    </a:ext>
                  </a:extLst>
                </a:gridCol>
                <a:gridCol w="2461042">
                  <a:extLst>
                    <a:ext uri="{9D8B030D-6E8A-4147-A177-3AD203B41FA5}">
                      <a16:colId xmlns:a16="http://schemas.microsoft.com/office/drawing/2014/main" val="4072491961"/>
                    </a:ext>
                  </a:extLst>
                </a:gridCol>
                <a:gridCol w="1844474">
                  <a:extLst>
                    <a:ext uri="{9D8B030D-6E8A-4147-A177-3AD203B41FA5}">
                      <a16:colId xmlns:a16="http://schemas.microsoft.com/office/drawing/2014/main" val="3318547806"/>
                    </a:ext>
                  </a:extLst>
                </a:gridCol>
              </a:tblGrid>
              <a:tr h="370840">
                <a:tc>
                  <a:txBody>
                    <a:bodyPr/>
                    <a:lstStyle/>
                    <a:p>
                      <a:pPr algn="ctr"/>
                      <a:r>
                        <a:rPr lang="en-NZ" dirty="0">
                          <a:solidFill>
                            <a:schemeClr val="tx1"/>
                          </a:solidFill>
                        </a:rPr>
                        <a:t>Operator</a:t>
                      </a:r>
                      <a:endParaRPr lang="en-US" dirty="0">
                        <a:solidFill>
                          <a:schemeClr val="tx1"/>
                        </a:solidFill>
                      </a:endParaRPr>
                    </a:p>
                  </a:txBody>
                  <a:tcPr/>
                </a:tc>
                <a:tc>
                  <a:txBody>
                    <a:bodyPr/>
                    <a:lstStyle/>
                    <a:p>
                      <a:r>
                        <a:rPr lang="en-NZ" dirty="0">
                          <a:solidFill>
                            <a:schemeClr val="tx1"/>
                          </a:solidFill>
                        </a:rPr>
                        <a:t>Description</a:t>
                      </a:r>
                      <a:endParaRPr lang="en-US" dirty="0">
                        <a:solidFill>
                          <a:schemeClr val="tx1"/>
                        </a:solidFill>
                      </a:endParaRPr>
                    </a:p>
                  </a:txBody>
                  <a:tcPr/>
                </a:tc>
                <a:tc>
                  <a:txBody>
                    <a:bodyPr/>
                    <a:lstStyle/>
                    <a:p>
                      <a:pPr algn="ctr"/>
                      <a:r>
                        <a:rPr lang="en-NZ" dirty="0">
                          <a:solidFill>
                            <a:schemeClr val="tx1"/>
                          </a:solidFill>
                        </a:rPr>
                        <a:t>Example</a:t>
                      </a:r>
                      <a:endParaRPr lang="en-US" dirty="0">
                        <a:solidFill>
                          <a:schemeClr val="tx1"/>
                        </a:solidFill>
                      </a:endParaRPr>
                    </a:p>
                  </a:txBody>
                  <a:tcPr/>
                </a:tc>
                <a:tc>
                  <a:txBody>
                    <a:bodyPr/>
                    <a:lstStyle/>
                    <a:p>
                      <a:pPr algn="ctr"/>
                      <a:r>
                        <a:rPr lang="en-NZ" dirty="0">
                          <a:solidFill>
                            <a:schemeClr val="tx1"/>
                          </a:solidFill>
                        </a:rPr>
                        <a:t>Result</a:t>
                      </a:r>
                      <a:endParaRPr lang="en-US" dirty="0">
                        <a:solidFill>
                          <a:schemeClr val="tx1"/>
                        </a:solidFill>
                      </a:endParaRPr>
                    </a:p>
                  </a:txBody>
                  <a:tcPr/>
                </a:tc>
                <a:extLst>
                  <a:ext uri="{0D108BD9-81ED-4DB2-BD59-A6C34878D82A}">
                    <a16:rowId xmlns:a16="http://schemas.microsoft.com/office/drawing/2014/main" val="4245177154"/>
                  </a:ext>
                </a:extLst>
              </a:tr>
              <a:tr h="370840">
                <a:tc>
                  <a:txBody>
                    <a:bodyPr/>
                    <a:lstStyle/>
                    <a:p>
                      <a:pPr algn="ctr"/>
                      <a:r>
                        <a:rPr lang="en-NZ" dirty="0"/>
                        <a:t>=</a:t>
                      </a:r>
                      <a:endParaRPr lang="en-US" dirty="0"/>
                    </a:p>
                  </a:txBody>
                  <a:tcPr/>
                </a:tc>
                <a:tc>
                  <a:txBody>
                    <a:bodyPr/>
                    <a:lstStyle/>
                    <a:p>
                      <a:r>
                        <a:rPr lang="en-NZ" dirty="0"/>
                        <a:t>Equal To</a:t>
                      </a:r>
                      <a:endParaRPr lang="en-US" dirty="0"/>
                    </a:p>
                  </a:txBody>
                  <a:tcPr/>
                </a:tc>
                <a:tc>
                  <a:txBody>
                    <a:bodyPr/>
                    <a:lstStyle/>
                    <a:p>
                      <a:pPr lvl="1"/>
                      <a:r>
                        <a:rPr lang="en-NZ" dirty="0"/>
                        <a:t>2 = 3</a:t>
                      </a:r>
                      <a:endParaRPr lang="en-US" dirty="0"/>
                    </a:p>
                  </a:txBody>
                  <a:tcPr/>
                </a:tc>
                <a:tc>
                  <a:txBody>
                    <a:bodyPr/>
                    <a:lstStyle/>
                    <a:p>
                      <a:pPr lvl="1"/>
                      <a:r>
                        <a:rPr lang="en-NZ" dirty="0"/>
                        <a:t>FALSE</a:t>
                      </a:r>
                      <a:endParaRPr lang="en-US" dirty="0"/>
                    </a:p>
                  </a:txBody>
                  <a:tcPr/>
                </a:tc>
                <a:extLst>
                  <a:ext uri="{0D108BD9-81ED-4DB2-BD59-A6C34878D82A}">
                    <a16:rowId xmlns:a16="http://schemas.microsoft.com/office/drawing/2014/main" val="3894682129"/>
                  </a:ext>
                </a:extLst>
              </a:tr>
              <a:tr h="370840">
                <a:tc>
                  <a:txBody>
                    <a:bodyPr/>
                    <a:lstStyle/>
                    <a:p>
                      <a:pPr algn="ctr"/>
                      <a:r>
                        <a:rPr lang="en-NZ" dirty="0"/>
                        <a:t>==</a:t>
                      </a:r>
                      <a:endParaRPr lang="en-US" dirty="0"/>
                    </a:p>
                  </a:txBody>
                  <a:tcPr/>
                </a:tc>
                <a:tc>
                  <a:txBody>
                    <a:bodyPr/>
                    <a:lstStyle/>
                    <a:p>
                      <a:r>
                        <a:rPr lang="en-NZ" dirty="0"/>
                        <a:t>Strict equal to</a:t>
                      </a:r>
                      <a:endParaRPr lang="en-US" dirty="0"/>
                    </a:p>
                  </a:txBody>
                  <a:tcPr/>
                </a:tc>
                <a:tc>
                  <a:txBody>
                    <a:bodyPr/>
                    <a:lstStyle/>
                    <a:p>
                      <a:pPr lvl="1"/>
                      <a:r>
                        <a:rPr lang="en-NZ" dirty="0"/>
                        <a:t>[Revenue] == 0</a:t>
                      </a:r>
                      <a:endParaRPr lang="en-US" dirty="0"/>
                    </a:p>
                  </a:txBody>
                  <a:tcPr/>
                </a:tc>
                <a:tc>
                  <a:txBody>
                    <a:bodyPr/>
                    <a:lstStyle/>
                    <a:p>
                      <a:pPr lvl="1"/>
                      <a:r>
                        <a:rPr lang="en-NZ" dirty="0"/>
                        <a:t>*</a:t>
                      </a:r>
                      <a:endParaRPr lang="en-US" dirty="0"/>
                    </a:p>
                  </a:txBody>
                  <a:tcPr/>
                </a:tc>
                <a:extLst>
                  <a:ext uri="{0D108BD9-81ED-4DB2-BD59-A6C34878D82A}">
                    <a16:rowId xmlns:a16="http://schemas.microsoft.com/office/drawing/2014/main" val="4045690916"/>
                  </a:ext>
                </a:extLst>
              </a:tr>
              <a:tr h="370840">
                <a:tc>
                  <a:txBody>
                    <a:bodyPr/>
                    <a:lstStyle/>
                    <a:p>
                      <a:pPr algn="ctr"/>
                      <a:r>
                        <a:rPr lang="en-NZ" dirty="0"/>
                        <a:t>&gt;</a:t>
                      </a:r>
                      <a:endParaRPr lang="en-US" dirty="0"/>
                    </a:p>
                  </a:txBody>
                  <a:tcPr/>
                </a:tc>
                <a:tc>
                  <a:txBody>
                    <a:bodyPr/>
                    <a:lstStyle/>
                    <a:p>
                      <a:r>
                        <a:rPr lang="en-NZ" dirty="0"/>
                        <a:t>Greater than</a:t>
                      </a:r>
                      <a:endParaRPr lang="en-US" dirty="0"/>
                    </a:p>
                  </a:txBody>
                  <a:tcPr/>
                </a:tc>
                <a:tc>
                  <a:txBody>
                    <a:bodyPr/>
                    <a:lstStyle/>
                    <a:p>
                      <a:pPr lvl="1"/>
                      <a:r>
                        <a:rPr lang="en-NZ" dirty="0"/>
                        <a:t>2 &gt; 3</a:t>
                      </a:r>
                      <a:endParaRPr lang="en-US" dirty="0"/>
                    </a:p>
                  </a:txBody>
                  <a:tcPr/>
                </a:tc>
                <a:tc>
                  <a:txBody>
                    <a:bodyPr/>
                    <a:lstStyle/>
                    <a:p>
                      <a:pPr lvl="1"/>
                      <a:r>
                        <a:rPr lang="en-NZ" dirty="0"/>
                        <a:t>FALSE</a:t>
                      </a:r>
                      <a:endParaRPr lang="en-US" dirty="0"/>
                    </a:p>
                  </a:txBody>
                  <a:tcPr/>
                </a:tc>
                <a:extLst>
                  <a:ext uri="{0D108BD9-81ED-4DB2-BD59-A6C34878D82A}">
                    <a16:rowId xmlns:a16="http://schemas.microsoft.com/office/drawing/2014/main" val="2385716549"/>
                  </a:ext>
                </a:extLst>
              </a:tr>
              <a:tr h="370840">
                <a:tc>
                  <a:txBody>
                    <a:bodyPr/>
                    <a:lstStyle/>
                    <a:p>
                      <a:pPr algn="ctr"/>
                      <a:r>
                        <a:rPr lang="en-NZ" dirty="0"/>
                        <a:t>&lt;</a:t>
                      </a:r>
                      <a:endParaRPr lang="en-US" dirty="0"/>
                    </a:p>
                  </a:txBody>
                  <a:tcPr/>
                </a:tc>
                <a:tc>
                  <a:txBody>
                    <a:bodyPr/>
                    <a:lstStyle/>
                    <a:p>
                      <a:r>
                        <a:rPr lang="en-NZ" dirty="0"/>
                        <a:t>Less than</a:t>
                      </a:r>
                      <a:endParaRPr lang="en-US" dirty="0"/>
                    </a:p>
                  </a:txBody>
                  <a:tcPr/>
                </a:tc>
                <a:tc>
                  <a:txBody>
                    <a:bodyPr/>
                    <a:lstStyle/>
                    <a:p>
                      <a:pPr lvl="1"/>
                      <a:r>
                        <a:rPr lang="en-NZ" dirty="0"/>
                        <a:t>2 &lt; 3</a:t>
                      </a:r>
                      <a:endParaRPr lang="en-US" dirty="0"/>
                    </a:p>
                  </a:txBody>
                  <a:tcPr/>
                </a:tc>
                <a:tc>
                  <a:txBody>
                    <a:bodyPr/>
                    <a:lstStyle/>
                    <a:p>
                      <a:pPr lvl="1"/>
                      <a:r>
                        <a:rPr lang="en-NZ" dirty="0"/>
                        <a:t>TRUE</a:t>
                      </a:r>
                      <a:endParaRPr lang="en-US" dirty="0"/>
                    </a:p>
                  </a:txBody>
                  <a:tcPr/>
                </a:tc>
                <a:extLst>
                  <a:ext uri="{0D108BD9-81ED-4DB2-BD59-A6C34878D82A}">
                    <a16:rowId xmlns:a16="http://schemas.microsoft.com/office/drawing/2014/main" val="1152792189"/>
                  </a:ext>
                </a:extLst>
              </a:tr>
              <a:tr h="370840">
                <a:tc>
                  <a:txBody>
                    <a:bodyPr/>
                    <a:lstStyle/>
                    <a:p>
                      <a:pPr algn="ctr"/>
                      <a:r>
                        <a:rPr lang="en-NZ" dirty="0"/>
                        <a:t>&gt;=</a:t>
                      </a:r>
                      <a:endParaRPr lang="en-US" dirty="0"/>
                    </a:p>
                  </a:txBody>
                  <a:tcPr/>
                </a:tc>
                <a:tc>
                  <a:txBody>
                    <a:bodyPr/>
                    <a:lstStyle/>
                    <a:p>
                      <a:r>
                        <a:rPr lang="en-NZ" dirty="0"/>
                        <a:t>Greater than or equal to</a:t>
                      </a:r>
                      <a:endParaRPr lang="en-US" dirty="0"/>
                    </a:p>
                  </a:txBody>
                  <a:tcPr/>
                </a:tc>
                <a:tc>
                  <a:txBody>
                    <a:bodyPr/>
                    <a:lstStyle/>
                    <a:p>
                      <a:pPr lvl="1"/>
                      <a:r>
                        <a:rPr lang="en-NZ" dirty="0"/>
                        <a:t>2 &gt;= 3</a:t>
                      </a:r>
                      <a:endParaRPr lang="en-US" dirty="0"/>
                    </a:p>
                  </a:txBody>
                  <a:tcPr/>
                </a:tc>
                <a:tc>
                  <a:txBody>
                    <a:bodyPr/>
                    <a:lstStyle/>
                    <a:p>
                      <a:pPr lvl="1"/>
                      <a:r>
                        <a:rPr lang="en-NZ" dirty="0"/>
                        <a:t>FALSE</a:t>
                      </a:r>
                      <a:endParaRPr lang="en-US" dirty="0"/>
                    </a:p>
                  </a:txBody>
                  <a:tcPr/>
                </a:tc>
                <a:extLst>
                  <a:ext uri="{0D108BD9-81ED-4DB2-BD59-A6C34878D82A}">
                    <a16:rowId xmlns:a16="http://schemas.microsoft.com/office/drawing/2014/main" val="3572340661"/>
                  </a:ext>
                </a:extLst>
              </a:tr>
              <a:tr h="370840">
                <a:tc>
                  <a:txBody>
                    <a:bodyPr/>
                    <a:lstStyle/>
                    <a:p>
                      <a:pPr algn="ctr"/>
                      <a:r>
                        <a:rPr lang="en-NZ" dirty="0"/>
                        <a:t>&lt;=</a:t>
                      </a:r>
                      <a:endParaRPr lang="en-US" dirty="0"/>
                    </a:p>
                  </a:txBody>
                  <a:tcPr/>
                </a:tc>
                <a:tc>
                  <a:txBody>
                    <a:bodyPr/>
                    <a:lstStyle/>
                    <a:p>
                      <a:r>
                        <a:rPr lang="en-NZ" dirty="0"/>
                        <a:t>Less than or equal to</a:t>
                      </a:r>
                      <a:endParaRPr lang="en-US" dirty="0"/>
                    </a:p>
                  </a:txBody>
                  <a:tcPr/>
                </a:tc>
                <a:tc>
                  <a:txBody>
                    <a:bodyPr/>
                    <a:lstStyle/>
                    <a:p>
                      <a:pPr lvl="1"/>
                      <a:r>
                        <a:rPr lang="en-NZ" dirty="0"/>
                        <a:t>2 &lt;= 3</a:t>
                      </a:r>
                      <a:endParaRPr lang="en-US" dirty="0"/>
                    </a:p>
                  </a:txBody>
                  <a:tcPr/>
                </a:tc>
                <a:tc>
                  <a:txBody>
                    <a:bodyPr/>
                    <a:lstStyle/>
                    <a:p>
                      <a:pPr lvl="1"/>
                      <a:r>
                        <a:rPr lang="en-NZ" dirty="0"/>
                        <a:t>TRUE</a:t>
                      </a:r>
                      <a:endParaRPr lang="en-US" dirty="0"/>
                    </a:p>
                  </a:txBody>
                  <a:tcPr/>
                </a:tc>
                <a:extLst>
                  <a:ext uri="{0D108BD9-81ED-4DB2-BD59-A6C34878D82A}">
                    <a16:rowId xmlns:a16="http://schemas.microsoft.com/office/drawing/2014/main" val="3042203476"/>
                  </a:ext>
                </a:extLst>
              </a:tr>
              <a:tr h="370840">
                <a:tc>
                  <a:txBody>
                    <a:bodyPr/>
                    <a:lstStyle/>
                    <a:p>
                      <a:pPr algn="ctr"/>
                      <a:r>
                        <a:rPr lang="en-NZ" dirty="0"/>
                        <a:t>&lt;&gt;</a:t>
                      </a:r>
                      <a:endParaRPr lang="en-US" dirty="0"/>
                    </a:p>
                  </a:txBody>
                  <a:tcPr/>
                </a:tc>
                <a:tc>
                  <a:txBody>
                    <a:bodyPr/>
                    <a:lstStyle/>
                    <a:p>
                      <a:r>
                        <a:rPr lang="en-NZ" dirty="0"/>
                        <a:t>Not equal to</a:t>
                      </a:r>
                      <a:endParaRPr lang="en-US" dirty="0"/>
                    </a:p>
                  </a:txBody>
                  <a:tcPr/>
                </a:tc>
                <a:tc>
                  <a:txBody>
                    <a:bodyPr/>
                    <a:lstStyle/>
                    <a:p>
                      <a:pPr lvl="1"/>
                      <a:r>
                        <a:rPr lang="en-NZ" dirty="0"/>
                        <a:t>2 &lt;&gt; 3</a:t>
                      </a:r>
                      <a:endParaRPr lang="en-US" dirty="0"/>
                    </a:p>
                  </a:txBody>
                  <a:tcPr/>
                </a:tc>
                <a:tc>
                  <a:txBody>
                    <a:bodyPr/>
                    <a:lstStyle/>
                    <a:p>
                      <a:pPr lvl="1"/>
                      <a:r>
                        <a:rPr lang="en-NZ" dirty="0"/>
                        <a:t>TRUE</a:t>
                      </a:r>
                      <a:endParaRPr lang="en-US" dirty="0"/>
                    </a:p>
                  </a:txBody>
                  <a:tcPr/>
                </a:tc>
                <a:extLst>
                  <a:ext uri="{0D108BD9-81ED-4DB2-BD59-A6C34878D82A}">
                    <a16:rowId xmlns:a16="http://schemas.microsoft.com/office/drawing/2014/main" val="3015770124"/>
                  </a:ext>
                </a:extLst>
              </a:tr>
            </a:tbl>
          </a:graphicData>
        </a:graphic>
      </p:graphicFrame>
    </p:spTree>
    <p:extLst>
      <p:ext uri="{BB962C8B-B14F-4D97-AF65-F5344CB8AC3E}">
        <p14:creationId xmlns:p14="http://schemas.microsoft.com/office/powerpoint/2010/main" val="242960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0D61-DA8A-4B83-9F0F-6E8A06F1B908}"/>
              </a:ext>
            </a:extLst>
          </p:cNvPr>
          <p:cNvSpPr>
            <a:spLocks noGrp="1"/>
          </p:cNvSpPr>
          <p:nvPr>
            <p:ph type="title"/>
          </p:nvPr>
        </p:nvSpPr>
        <p:spPr/>
        <p:txBody>
          <a:bodyPr/>
          <a:lstStyle/>
          <a:p>
            <a:r>
              <a:rPr lang="en-US" noProof="0" dirty="0"/>
              <a:t>Use DAX operators</a:t>
            </a:r>
          </a:p>
        </p:txBody>
      </p:sp>
      <p:sp>
        <p:nvSpPr>
          <p:cNvPr id="3" name="Text Placeholder 2">
            <a:extLst>
              <a:ext uri="{FF2B5EF4-FFF2-40B4-BE49-F238E27FC236}">
                <a16:creationId xmlns:a16="http://schemas.microsoft.com/office/drawing/2014/main" id="{1B74882D-33F0-44C8-9B73-21AE7B0976E6}"/>
              </a:ext>
            </a:extLst>
          </p:cNvPr>
          <p:cNvSpPr>
            <a:spLocks noGrp="1"/>
          </p:cNvSpPr>
          <p:nvPr>
            <p:ph type="body" sz="quarter" idx="10"/>
          </p:nvPr>
        </p:nvSpPr>
        <p:spPr/>
        <p:txBody>
          <a:bodyPr/>
          <a:lstStyle/>
          <a:p>
            <a:r>
              <a:rPr lang="en-US" noProof="0" dirty="0"/>
              <a:t>Text concatenation</a:t>
            </a:r>
          </a:p>
        </p:txBody>
      </p:sp>
      <p:sp>
        <p:nvSpPr>
          <p:cNvPr id="4" name="Content Placeholder 3">
            <a:extLst>
              <a:ext uri="{FF2B5EF4-FFF2-40B4-BE49-F238E27FC236}">
                <a16:creationId xmlns:a16="http://schemas.microsoft.com/office/drawing/2014/main" id="{095224D9-22D4-4B03-9FCC-D6B5129A6A05}"/>
              </a:ext>
            </a:extLst>
          </p:cNvPr>
          <p:cNvSpPr>
            <a:spLocks noGrp="1"/>
          </p:cNvSpPr>
          <p:nvPr>
            <p:ph idx="1"/>
          </p:nvPr>
        </p:nvSpPr>
        <p:spPr/>
        <p:txBody>
          <a:bodyPr/>
          <a:lstStyle/>
          <a:p>
            <a:r>
              <a:rPr lang="en-US" dirty="0"/>
              <a:t>Use the ampersand (&amp;) character to concatenate text values</a:t>
            </a:r>
          </a:p>
          <a:p>
            <a:r>
              <a:rPr lang="en-NZ" b="0" i="0" dirty="0">
                <a:solidFill>
                  <a:srgbClr val="171717"/>
                </a:solidFill>
                <a:effectLst/>
                <a:latin typeface="Segoe UI" panose="020B0502040204020203" pitchFamily="34" charset="0"/>
              </a:rPr>
              <a:t>DAX functions </a:t>
            </a:r>
            <a:r>
              <a:rPr lang="en-NZ" b="1" i="0" dirty="0">
                <a:solidFill>
                  <a:srgbClr val="171717"/>
                </a:solidFill>
                <a:effectLst/>
                <a:latin typeface="Segoe UI" panose="020B0502040204020203" pitchFamily="34" charset="0"/>
              </a:rPr>
              <a:t>CONCATENATEX</a:t>
            </a:r>
            <a:r>
              <a:rPr lang="en-NZ" b="0" i="0" dirty="0">
                <a:solidFill>
                  <a:srgbClr val="171717"/>
                </a:solidFill>
                <a:effectLst/>
                <a:latin typeface="Segoe UI" panose="020B0502040204020203" pitchFamily="34" charset="0"/>
              </a:rPr>
              <a:t> and </a:t>
            </a:r>
            <a:r>
              <a:rPr lang="en-NZ" b="1" i="0" dirty="0">
                <a:solidFill>
                  <a:srgbClr val="171717"/>
                </a:solidFill>
                <a:effectLst/>
                <a:latin typeface="Segoe UI" panose="020B0502040204020203" pitchFamily="34" charset="0"/>
              </a:rPr>
              <a:t>COMBINEVALUES</a:t>
            </a:r>
            <a:r>
              <a:rPr lang="en-NZ" b="0" i="0" dirty="0">
                <a:solidFill>
                  <a:srgbClr val="171717"/>
                </a:solidFill>
                <a:effectLst/>
                <a:latin typeface="Segoe UI" panose="020B0502040204020203" pitchFamily="34" charset="0"/>
              </a:rPr>
              <a:t> are also options for text concatenation</a:t>
            </a:r>
          </a:p>
          <a:p>
            <a:endParaRPr lang="en-US" dirty="0"/>
          </a:p>
        </p:txBody>
      </p:sp>
      <p:sp>
        <p:nvSpPr>
          <p:cNvPr id="5" name="Footer Placeholder 4">
            <a:extLst>
              <a:ext uri="{FF2B5EF4-FFF2-40B4-BE49-F238E27FC236}">
                <a16:creationId xmlns:a16="http://schemas.microsoft.com/office/drawing/2014/main" id="{68855FD4-58D4-49CE-8877-BFCFCA9D41C9}"/>
              </a:ext>
            </a:extLst>
          </p:cNvPr>
          <p:cNvSpPr>
            <a:spLocks noGrp="1"/>
          </p:cNvSpPr>
          <p:nvPr>
            <p:ph type="ftr" sz="quarter" idx="11"/>
          </p:nvPr>
        </p:nvSpPr>
        <p:spPr/>
        <p:txBody>
          <a:bodyPr/>
          <a:lstStyle/>
          <a:p>
            <a:r>
              <a:rPr lang="en-AU" dirty="0"/>
              <a:t>© 2021 Microsoft. All rights reserved. </a:t>
            </a:r>
          </a:p>
        </p:txBody>
      </p:sp>
      <p:sp>
        <p:nvSpPr>
          <p:cNvPr id="7" name="Content Placeholder 2">
            <a:extLst>
              <a:ext uri="{FF2B5EF4-FFF2-40B4-BE49-F238E27FC236}">
                <a16:creationId xmlns:a16="http://schemas.microsoft.com/office/drawing/2014/main" id="{E8F15C03-A21E-4650-AB50-15068D32D21A}"/>
              </a:ext>
            </a:extLst>
          </p:cNvPr>
          <p:cNvSpPr txBox="1">
            <a:spLocks/>
          </p:cNvSpPr>
          <p:nvPr/>
        </p:nvSpPr>
        <p:spPr>
          <a:xfrm>
            <a:off x="1752382" y="3761383"/>
            <a:ext cx="8687235" cy="803247"/>
          </a:xfrm>
          <a:prstGeom prst="rect">
            <a:avLst/>
          </a:prstGeom>
          <a:solidFill>
            <a:schemeClr val="bg1">
              <a:lumMod val="8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0" i="0" dirty="0">
                <a:effectLst/>
                <a:latin typeface="Consolas" panose="020B0609020204030204" pitchFamily="49" charset="0"/>
                <a:cs typeface="Courier New" panose="02070309020205020404" pitchFamily="49" charset="0"/>
              </a:rPr>
              <a:t>Model Color = Product[Model] </a:t>
            </a:r>
            <a:r>
              <a:rPr lang="en-US" sz="2000" b="1" i="0" dirty="0">
                <a:effectLst/>
                <a:latin typeface="Consolas" panose="020B0609020204030204" pitchFamily="49" charset="0"/>
                <a:cs typeface="Courier New" panose="02070309020205020404" pitchFamily="49" charset="0"/>
              </a:rPr>
              <a:t>&amp;</a:t>
            </a:r>
            <a:r>
              <a:rPr lang="en-US" sz="2000" b="0" i="0" dirty="0">
                <a:effectLst/>
                <a:latin typeface="Consolas" panose="020B0609020204030204" pitchFamily="49" charset="0"/>
                <a:cs typeface="Courier New" panose="02070309020205020404" pitchFamily="49" charset="0"/>
              </a:rPr>
              <a:t> "-" </a:t>
            </a:r>
            <a:r>
              <a:rPr lang="en-US" sz="2000" b="1" i="0" dirty="0">
                <a:effectLst/>
                <a:latin typeface="Consolas" panose="020B0609020204030204" pitchFamily="49" charset="0"/>
                <a:cs typeface="Courier New" panose="02070309020205020404" pitchFamily="49" charset="0"/>
              </a:rPr>
              <a:t>&amp;</a:t>
            </a:r>
            <a:r>
              <a:rPr lang="en-US" sz="2000" b="0" i="0" dirty="0">
                <a:effectLst/>
                <a:latin typeface="Consolas" panose="020B0609020204030204" pitchFamily="49" charset="0"/>
                <a:cs typeface="Courier New" panose="02070309020205020404" pitchFamily="49" charset="0"/>
              </a:rPr>
              <a:t> Product[Color]</a:t>
            </a:r>
            <a:endParaRPr lang="en-NZ" sz="20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1340348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0D61-DA8A-4B83-9F0F-6E8A06F1B908}"/>
              </a:ext>
            </a:extLst>
          </p:cNvPr>
          <p:cNvSpPr>
            <a:spLocks noGrp="1"/>
          </p:cNvSpPr>
          <p:nvPr>
            <p:ph type="title"/>
          </p:nvPr>
        </p:nvSpPr>
        <p:spPr/>
        <p:txBody>
          <a:bodyPr/>
          <a:lstStyle/>
          <a:p>
            <a:r>
              <a:rPr lang="en-US" noProof="0" dirty="0"/>
              <a:t>Use DAX operators</a:t>
            </a:r>
          </a:p>
        </p:txBody>
      </p:sp>
      <p:sp>
        <p:nvSpPr>
          <p:cNvPr id="3" name="Text Placeholder 2">
            <a:extLst>
              <a:ext uri="{FF2B5EF4-FFF2-40B4-BE49-F238E27FC236}">
                <a16:creationId xmlns:a16="http://schemas.microsoft.com/office/drawing/2014/main" id="{1B74882D-33F0-44C8-9B73-21AE7B0976E6}"/>
              </a:ext>
            </a:extLst>
          </p:cNvPr>
          <p:cNvSpPr>
            <a:spLocks noGrp="1"/>
          </p:cNvSpPr>
          <p:nvPr>
            <p:ph type="body" sz="quarter" idx="10"/>
          </p:nvPr>
        </p:nvSpPr>
        <p:spPr/>
        <p:txBody>
          <a:bodyPr/>
          <a:lstStyle/>
          <a:p>
            <a:r>
              <a:rPr lang="en-US" noProof="0" dirty="0"/>
              <a:t>Logical operators</a:t>
            </a:r>
          </a:p>
        </p:txBody>
      </p:sp>
      <p:sp>
        <p:nvSpPr>
          <p:cNvPr id="5" name="Footer Placeholder 4">
            <a:extLst>
              <a:ext uri="{FF2B5EF4-FFF2-40B4-BE49-F238E27FC236}">
                <a16:creationId xmlns:a16="http://schemas.microsoft.com/office/drawing/2014/main" id="{68855FD4-58D4-49CE-8877-BFCFCA9D41C9}"/>
              </a:ext>
            </a:extLst>
          </p:cNvPr>
          <p:cNvSpPr>
            <a:spLocks noGrp="1"/>
          </p:cNvSpPr>
          <p:nvPr>
            <p:ph type="ftr" sz="quarter" idx="11"/>
          </p:nvPr>
        </p:nvSpPr>
        <p:spPr/>
        <p:txBody>
          <a:bodyPr/>
          <a:lstStyle/>
          <a:p>
            <a:r>
              <a:rPr lang="en-AU" dirty="0"/>
              <a:t>© 2021 Microsoft. All rights reserved. </a:t>
            </a:r>
          </a:p>
        </p:txBody>
      </p:sp>
      <p:graphicFrame>
        <p:nvGraphicFramePr>
          <p:cNvPr id="9" name="Table 4" descr="Logical operators: Double ampersand for logical AND, double pipe for logical OR, IN for multiline OR, and NOT for inverse state.">
            <a:extLst>
              <a:ext uri="{FF2B5EF4-FFF2-40B4-BE49-F238E27FC236}">
                <a16:creationId xmlns:a16="http://schemas.microsoft.com/office/drawing/2014/main" id="{1E78FD96-E669-49BD-905F-9BD6B5783DF0}"/>
              </a:ext>
            </a:extLst>
          </p:cNvPr>
          <p:cNvGraphicFramePr>
            <a:graphicFrameLocks noGrp="1"/>
          </p:cNvGraphicFramePr>
          <p:nvPr>
            <p:extLst>
              <p:ext uri="{D42A27DB-BD31-4B8C-83A1-F6EECF244321}">
                <p14:modId xmlns:p14="http://schemas.microsoft.com/office/powerpoint/2010/main" val="3424423432"/>
              </p:ext>
            </p:extLst>
          </p:nvPr>
        </p:nvGraphicFramePr>
        <p:xfrm>
          <a:off x="2032000" y="2151355"/>
          <a:ext cx="8128000" cy="1854200"/>
        </p:xfrm>
        <a:graphic>
          <a:graphicData uri="http://schemas.openxmlformats.org/drawingml/2006/table">
            <a:tbl>
              <a:tblPr firstRow="1" bandRow="1">
                <a:tableStyleId>{00A15C55-8517-42AA-B614-E9B94910E393}</a:tableStyleId>
              </a:tblPr>
              <a:tblGrid>
                <a:gridCol w="2032000">
                  <a:extLst>
                    <a:ext uri="{9D8B030D-6E8A-4147-A177-3AD203B41FA5}">
                      <a16:colId xmlns:a16="http://schemas.microsoft.com/office/drawing/2014/main" val="971486174"/>
                    </a:ext>
                  </a:extLst>
                </a:gridCol>
                <a:gridCol w="1592217">
                  <a:extLst>
                    <a:ext uri="{9D8B030D-6E8A-4147-A177-3AD203B41FA5}">
                      <a16:colId xmlns:a16="http://schemas.microsoft.com/office/drawing/2014/main" val="708664348"/>
                    </a:ext>
                  </a:extLst>
                </a:gridCol>
                <a:gridCol w="2873829">
                  <a:extLst>
                    <a:ext uri="{9D8B030D-6E8A-4147-A177-3AD203B41FA5}">
                      <a16:colId xmlns:a16="http://schemas.microsoft.com/office/drawing/2014/main" val="4072491961"/>
                    </a:ext>
                  </a:extLst>
                </a:gridCol>
                <a:gridCol w="1629954">
                  <a:extLst>
                    <a:ext uri="{9D8B030D-6E8A-4147-A177-3AD203B41FA5}">
                      <a16:colId xmlns:a16="http://schemas.microsoft.com/office/drawing/2014/main" val="3283260207"/>
                    </a:ext>
                  </a:extLst>
                </a:gridCol>
              </a:tblGrid>
              <a:tr h="370840">
                <a:tc>
                  <a:txBody>
                    <a:bodyPr/>
                    <a:lstStyle/>
                    <a:p>
                      <a:pPr algn="ctr"/>
                      <a:r>
                        <a:rPr lang="en-NZ" dirty="0">
                          <a:solidFill>
                            <a:schemeClr val="tx1"/>
                          </a:solidFill>
                        </a:rPr>
                        <a:t>Operator</a:t>
                      </a:r>
                      <a:endParaRPr lang="en-US" dirty="0">
                        <a:solidFill>
                          <a:schemeClr val="tx1"/>
                        </a:solidFill>
                      </a:endParaRPr>
                    </a:p>
                  </a:txBody>
                  <a:tcPr/>
                </a:tc>
                <a:tc>
                  <a:txBody>
                    <a:bodyPr/>
                    <a:lstStyle/>
                    <a:p>
                      <a:r>
                        <a:rPr lang="en-NZ" dirty="0">
                          <a:solidFill>
                            <a:schemeClr val="tx1"/>
                          </a:solidFill>
                        </a:rPr>
                        <a:t>Description</a:t>
                      </a:r>
                      <a:endParaRPr lang="en-US" dirty="0">
                        <a:solidFill>
                          <a:schemeClr val="tx1"/>
                        </a:solidFill>
                      </a:endParaRPr>
                    </a:p>
                  </a:txBody>
                  <a:tcPr/>
                </a:tc>
                <a:tc>
                  <a:txBody>
                    <a:bodyPr/>
                    <a:lstStyle/>
                    <a:p>
                      <a:pPr algn="ctr"/>
                      <a:r>
                        <a:rPr lang="en-NZ" dirty="0">
                          <a:solidFill>
                            <a:schemeClr val="tx1"/>
                          </a:solidFill>
                        </a:rPr>
                        <a:t>Example</a:t>
                      </a:r>
                      <a:endParaRPr lang="en-US" dirty="0">
                        <a:solidFill>
                          <a:schemeClr val="tx1"/>
                        </a:solidFill>
                      </a:endParaRPr>
                    </a:p>
                  </a:txBody>
                  <a:tcPr/>
                </a:tc>
                <a:tc>
                  <a:txBody>
                    <a:bodyPr/>
                    <a:lstStyle/>
                    <a:p>
                      <a:pPr algn="ctr"/>
                      <a:r>
                        <a:rPr lang="en-NZ" dirty="0">
                          <a:solidFill>
                            <a:schemeClr val="tx1"/>
                          </a:solidFill>
                        </a:rPr>
                        <a:t>Result</a:t>
                      </a:r>
                      <a:endParaRPr lang="en-US" dirty="0">
                        <a:solidFill>
                          <a:schemeClr val="tx1"/>
                        </a:solidFill>
                      </a:endParaRPr>
                    </a:p>
                  </a:txBody>
                  <a:tcPr/>
                </a:tc>
                <a:extLst>
                  <a:ext uri="{0D108BD9-81ED-4DB2-BD59-A6C34878D82A}">
                    <a16:rowId xmlns:a16="http://schemas.microsoft.com/office/drawing/2014/main" val="4245177154"/>
                  </a:ext>
                </a:extLst>
              </a:tr>
              <a:tr h="370840">
                <a:tc>
                  <a:txBody>
                    <a:bodyPr/>
                    <a:lstStyle/>
                    <a:p>
                      <a:pPr algn="ctr"/>
                      <a:r>
                        <a:rPr lang="en-NZ" dirty="0"/>
                        <a:t>&amp;&amp;</a:t>
                      </a:r>
                      <a:endParaRPr lang="en-US" dirty="0"/>
                    </a:p>
                  </a:txBody>
                  <a:tcPr/>
                </a:tc>
                <a:tc>
                  <a:txBody>
                    <a:bodyPr/>
                    <a:lstStyle/>
                    <a:p>
                      <a:r>
                        <a:rPr lang="en-NZ" dirty="0"/>
                        <a:t>Logical AND</a:t>
                      </a:r>
                      <a:endParaRPr lang="en-US" dirty="0"/>
                    </a:p>
                  </a:txBody>
                  <a:tcPr/>
                </a:tc>
                <a:tc>
                  <a:txBody>
                    <a:bodyPr/>
                    <a:lstStyle/>
                    <a:p>
                      <a:pPr lvl="1"/>
                      <a:r>
                        <a:rPr lang="en-NZ" dirty="0"/>
                        <a:t>TRUE &amp;&amp; FALSE</a:t>
                      </a:r>
                      <a:endParaRPr lang="en-US" dirty="0"/>
                    </a:p>
                  </a:txBody>
                  <a:tcPr/>
                </a:tc>
                <a:tc>
                  <a:txBody>
                    <a:bodyPr/>
                    <a:lstStyle/>
                    <a:p>
                      <a:pPr lvl="1"/>
                      <a:r>
                        <a:rPr lang="en-NZ" dirty="0"/>
                        <a:t>FALSE</a:t>
                      </a:r>
                      <a:endParaRPr lang="en-US" dirty="0"/>
                    </a:p>
                  </a:txBody>
                  <a:tcPr/>
                </a:tc>
                <a:extLst>
                  <a:ext uri="{0D108BD9-81ED-4DB2-BD59-A6C34878D82A}">
                    <a16:rowId xmlns:a16="http://schemas.microsoft.com/office/drawing/2014/main" val="3894682129"/>
                  </a:ext>
                </a:extLst>
              </a:tr>
              <a:tr h="370840">
                <a:tc>
                  <a:txBody>
                    <a:bodyPr/>
                    <a:lstStyle/>
                    <a:p>
                      <a:pPr algn="ctr"/>
                      <a:r>
                        <a:rPr lang="en-NZ" dirty="0"/>
                        <a:t>||</a:t>
                      </a:r>
                      <a:endParaRPr lang="en-US" dirty="0"/>
                    </a:p>
                  </a:txBody>
                  <a:tcPr/>
                </a:tc>
                <a:tc>
                  <a:txBody>
                    <a:bodyPr/>
                    <a:lstStyle/>
                    <a:p>
                      <a:r>
                        <a:rPr lang="en-NZ" dirty="0"/>
                        <a:t>Logical OR</a:t>
                      </a:r>
                      <a:endParaRPr lang="en-US" dirty="0"/>
                    </a:p>
                  </a:txBody>
                  <a:tcPr/>
                </a:tc>
                <a:tc>
                  <a:txBody>
                    <a:bodyPr/>
                    <a:lstStyle/>
                    <a:p>
                      <a:pPr lvl="1"/>
                      <a:r>
                        <a:rPr lang="en-NZ" dirty="0"/>
                        <a:t>TRUE || FALSE</a:t>
                      </a:r>
                      <a:endParaRPr lang="en-US" dirty="0"/>
                    </a:p>
                  </a:txBody>
                  <a:tcPr/>
                </a:tc>
                <a:tc>
                  <a:txBody>
                    <a:bodyPr/>
                    <a:lstStyle/>
                    <a:p>
                      <a:pPr lvl="1"/>
                      <a:r>
                        <a:rPr lang="en-NZ" dirty="0"/>
                        <a:t>TRUE</a:t>
                      </a:r>
                      <a:endParaRPr lang="en-US" dirty="0"/>
                    </a:p>
                  </a:txBody>
                  <a:tcPr/>
                </a:tc>
                <a:extLst>
                  <a:ext uri="{0D108BD9-81ED-4DB2-BD59-A6C34878D82A}">
                    <a16:rowId xmlns:a16="http://schemas.microsoft.com/office/drawing/2014/main" val="4045690916"/>
                  </a:ext>
                </a:extLst>
              </a:tr>
              <a:tr h="370840">
                <a:tc>
                  <a:txBody>
                    <a:bodyPr/>
                    <a:lstStyle/>
                    <a:p>
                      <a:pPr algn="ctr"/>
                      <a:r>
                        <a:rPr lang="en-NZ" dirty="0"/>
                        <a:t>IN</a:t>
                      </a:r>
                      <a:endParaRPr lang="en-US" dirty="0"/>
                    </a:p>
                  </a:txBody>
                  <a:tcPr/>
                </a:tc>
                <a:tc>
                  <a:txBody>
                    <a:bodyPr/>
                    <a:lstStyle/>
                    <a:p>
                      <a:r>
                        <a:rPr lang="en-NZ" dirty="0"/>
                        <a:t>Multiline OR</a:t>
                      </a:r>
                      <a:endParaRPr lang="en-US" dirty="0"/>
                    </a:p>
                  </a:txBody>
                  <a:tcPr/>
                </a:tc>
                <a:tc>
                  <a:txBody>
                    <a:bodyPr/>
                    <a:lstStyle/>
                    <a:p>
                      <a:pPr lvl="1"/>
                      <a:r>
                        <a:rPr lang="en-NZ" dirty="0"/>
                        <a:t>“A” IN {“A”, “B” “C”}</a:t>
                      </a:r>
                      <a:endParaRPr lang="en-US" dirty="0"/>
                    </a:p>
                  </a:txBody>
                  <a:tcPr/>
                </a:tc>
                <a:tc>
                  <a:txBody>
                    <a:bodyPr/>
                    <a:lstStyle/>
                    <a:p>
                      <a:pPr lvl="1"/>
                      <a:r>
                        <a:rPr lang="en-NZ" dirty="0"/>
                        <a:t>TRUE</a:t>
                      </a:r>
                      <a:endParaRPr lang="en-US" dirty="0"/>
                    </a:p>
                  </a:txBody>
                  <a:tcPr/>
                </a:tc>
                <a:extLst>
                  <a:ext uri="{0D108BD9-81ED-4DB2-BD59-A6C34878D82A}">
                    <a16:rowId xmlns:a16="http://schemas.microsoft.com/office/drawing/2014/main" val="2385716549"/>
                  </a:ext>
                </a:extLst>
              </a:tr>
              <a:tr h="370840">
                <a:tc>
                  <a:txBody>
                    <a:bodyPr/>
                    <a:lstStyle/>
                    <a:p>
                      <a:pPr algn="ctr"/>
                      <a:r>
                        <a:rPr lang="en-NZ" dirty="0"/>
                        <a:t>NOT</a:t>
                      </a:r>
                      <a:endParaRPr lang="en-US" dirty="0"/>
                    </a:p>
                  </a:txBody>
                  <a:tcPr/>
                </a:tc>
                <a:tc>
                  <a:txBody>
                    <a:bodyPr/>
                    <a:lstStyle/>
                    <a:p>
                      <a:r>
                        <a:rPr lang="en-NZ" dirty="0"/>
                        <a:t>Inverts state</a:t>
                      </a:r>
                      <a:endParaRPr lang="en-US" dirty="0"/>
                    </a:p>
                  </a:txBody>
                  <a:tcPr/>
                </a:tc>
                <a:tc>
                  <a:txBody>
                    <a:bodyPr/>
                    <a:lstStyle/>
                    <a:p>
                      <a:pPr lvl="1"/>
                      <a:r>
                        <a:rPr lang="en-NZ" dirty="0"/>
                        <a:t>NOT FALSE</a:t>
                      </a:r>
                      <a:endParaRPr lang="en-US" dirty="0"/>
                    </a:p>
                  </a:txBody>
                  <a:tcPr/>
                </a:tc>
                <a:tc>
                  <a:txBody>
                    <a:bodyPr/>
                    <a:lstStyle/>
                    <a:p>
                      <a:pPr lvl="1"/>
                      <a:r>
                        <a:rPr lang="en-NZ" dirty="0"/>
                        <a:t>TRUE</a:t>
                      </a:r>
                      <a:endParaRPr lang="en-US" dirty="0"/>
                    </a:p>
                  </a:txBody>
                  <a:tcPr/>
                </a:tc>
                <a:extLst>
                  <a:ext uri="{0D108BD9-81ED-4DB2-BD59-A6C34878D82A}">
                    <a16:rowId xmlns:a16="http://schemas.microsoft.com/office/drawing/2014/main" val="1152792189"/>
                  </a:ext>
                </a:extLst>
              </a:tr>
            </a:tbl>
          </a:graphicData>
        </a:graphic>
      </p:graphicFrame>
      <p:sp>
        <p:nvSpPr>
          <p:cNvPr id="10" name="Content Placeholder 2">
            <a:extLst>
              <a:ext uri="{FF2B5EF4-FFF2-40B4-BE49-F238E27FC236}">
                <a16:creationId xmlns:a16="http://schemas.microsoft.com/office/drawing/2014/main" id="{3E5E22B7-9759-47E8-80AB-ABBCBDE41127}"/>
              </a:ext>
            </a:extLst>
          </p:cNvPr>
          <p:cNvSpPr txBox="1">
            <a:spLocks/>
          </p:cNvSpPr>
          <p:nvPr/>
        </p:nvSpPr>
        <p:spPr>
          <a:xfrm>
            <a:off x="2032001" y="4466222"/>
            <a:ext cx="8128000" cy="1854200"/>
          </a:xfrm>
          <a:prstGeom prst="rect">
            <a:avLst/>
          </a:prstGeom>
          <a:solidFill>
            <a:schemeClr val="bg1">
              <a:lumMod val="8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5" indent="0">
              <a:buNone/>
            </a:pPr>
            <a:r>
              <a:rPr lang="en-NZ" sz="2400" b="0" i="0" dirty="0">
                <a:effectLst/>
                <a:latin typeface="Consolas" panose="020B0609020204030204" pitchFamily="49" charset="0"/>
                <a:cs typeface="Courier New" panose="02070309020205020404" pitchFamily="49" charset="0"/>
              </a:rPr>
              <a:t>Customer[Country-Region] </a:t>
            </a:r>
            <a:br>
              <a:rPr lang="en-NZ" sz="2400" b="0" i="0" dirty="0">
                <a:effectLst/>
                <a:latin typeface="Consolas" panose="020B0609020204030204" pitchFamily="49" charset="0"/>
                <a:cs typeface="Courier New" panose="02070309020205020404" pitchFamily="49" charset="0"/>
              </a:rPr>
            </a:br>
            <a:r>
              <a:rPr lang="en-NZ" sz="2400" b="0" i="0" dirty="0">
                <a:effectLst/>
                <a:latin typeface="Consolas" panose="020B0609020204030204" pitchFamily="49" charset="0"/>
                <a:cs typeface="Courier New" panose="02070309020205020404" pitchFamily="49" charset="0"/>
              </a:rPr>
              <a:t>	</a:t>
            </a:r>
            <a:r>
              <a:rPr lang="en-NZ" sz="2400" b="1" i="0" dirty="0">
                <a:effectLst/>
                <a:latin typeface="Consolas" panose="020B0609020204030204" pitchFamily="49" charset="0"/>
                <a:cs typeface="Courier New" panose="02070309020205020404" pitchFamily="49" charset="0"/>
              </a:rPr>
              <a:t>IN</a:t>
            </a:r>
            <a:r>
              <a:rPr lang="en-NZ" sz="2400" b="0" i="0" dirty="0">
                <a:effectLst/>
                <a:latin typeface="Consolas" panose="020B0609020204030204" pitchFamily="49" charset="0"/>
                <a:cs typeface="Courier New" panose="02070309020205020404" pitchFamily="49" charset="0"/>
              </a:rPr>
              <a:t> { </a:t>
            </a:r>
            <a:br>
              <a:rPr lang="en-NZ" sz="2400" b="0" i="0" dirty="0">
                <a:effectLst/>
                <a:latin typeface="Consolas" panose="020B0609020204030204" pitchFamily="49" charset="0"/>
                <a:cs typeface="Courier New" panose="02070309020205020404" pitchFamily="49" charset="0"/>
              </a:rPr>
            </a:br>
            <a:r>
              <a:rPr lang="en-NZ" sz="2400" b="0" i="0" dirty="0">
                <a:effectLst/>
                <a:latin typeface="Consolas" panose="020B0609020204030204" pitchFamily="49" charset="0"/>
                <a:cs typeface="Courier New" panose="02070309020205020404" pitchFamily="49" charset="0"/>
              </a:rPr>
              <a:t>		</a:t>
            </a:r>
            <a:r>
              <a:rPr lang="en-NZ" sz="2400" dirty="0">
                <a:latin typeface="Consolas" panose="020B0609020204030204" pitchFamily="49" charset="0"/>
                <a:cs typeface="Courier New" panose="02070309020205020404" pitchFamily="49" charset="0"/>
              </a:rPr>
              <a:t>"Australia</a:t>
            </a:r>
            <a:r>
              <a:rPr lang="en-NZ" sz="2400" b="0" i="0" dirty="0">
                <a:effectLst/>
                <a:latin typeface="Consolas" panose="020B0609020204030204" pitchFamily="49" charset="0"/>
                <a:cs typeface="Courier New" panose="02070309020205020404" pitchFamily="49" charset="0"/>
              </a:rPr>
              <a:t>", </a:t>
            </a:r>
            <a:br>
              <a:rPr lang="en-NZ" sz="2400" b="0" i="0" dirty="0">
                <a:effectLst/>
                <a:latin typeface="Consolas" panose="020B0609020204030204" pitchFamily="49" charset="0"/>
                <a:cs typeface="Courier New" panose="02070309020205020404" pitchFamily="49" charset="0"/>
              </a:rPr>
            </a:br>
            <a:r>
              <a:rPr lang="en-NZ" sz="2400" b="0" i="0" dirty="0">
                <a:effectLst/>
                <a:latin typeface="Consolas" panose="020B0609020204030204" pitchFamily="49" charset="0"/>
                <a:cs typeface="Courier New" panose="02070309020205020404" pitchFamily="49" charset="0"/>
              </a:rPr>
              <a:t>		</a:t>
            </a:r>
            <a:r>
              <a:rPr lang="en-NZ" sz="2400" dirty="0">
                <a:latin typeface="Consolas" panose="020B0609020204030204" pitchFamily="49" charset="0"/>
                <a:cs typeface="Courier New" panose="02070309020205020404" pitchFamily="49" charset="0"/>
              </a:rPr>
              <a:t>"New Zealand"</a:t>
            </a:r>
            <a:br>
              <a:rPr lang="en-NZ" sz="2400" b="0" i="0" dirty="0">
                <a:effectLst/>
                <a:latin typeface="Consolas" panose="020B0609020204030204" pitchFamily="49" charset="0"/>
                <a:cs typeface="Courier New" panose="02070309020205020404" pitchFamily="49" charset="0"/>
              </a:rPr>
            </a:br>
            <a:r>
              <a:rPr lang="en-NZ" sz="2400" b="0" i="0" dirty="0">
                <a:effectLst/>
                <a:latin typeface="Consolas" panose="020B0609020204030204" pitchFamily="49" charset="0"/>
                <a:cs typeface="Courier New" panose="02070309020205020404" pitchFamily="49" charset="0"/>
              </a:rPr>
              <a:t>	</a:t>
            </a:r>
            <a:r>
              <a:rPr lang="en-NZ" sz="2000" b="0" i="0" dirty="0">
                <a:effectLst/>
                <a:latin typeface="Consolas" panose="020B0609020204030204" pitchFamily="49" charset="0"/>
                <a:cs typeface="Courier New" panose="02070309020205020404" pitchFamily="49" charset="0"/>
              </a:rPr>
              <a:t>}</a:t>
            </a:r>
            <a:endParaRPr lang="en-NZ" sz="20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159760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0D61-DA8A-4B83-9F0F-6E8A06F1B908}"/>
              </a:ext>
            </a:extLst>
          </p:cNvPr>
          <p:cNvSpPr>
            <a:spLocks noGrp="1"/>
          </p:cNvSpPr>
          <p:nvPr>
            <p:ph type="title"/>
          </p:nvPr>
        </p:nvSpPr>
        <p:spPr/>
        <p:txBody>
          <a:bodyPr/>
          <a:lstStyle/>
          <a:p>
            <a:r>
              <a:rPr lang="en-US" noProof="0" dirty="0"/>
              <a:t>Use DAX operators</a:t>
            </a:r>
          </a:p>
        </p:txBody>
      </p:sp>
      <p:sp>
        <p:nvSpPr>
          <p:cNvPr id="3" name="Text Placeholder 2">
            <a:extLst>
              <a:ext uri="{FF2B5EF4-FFF2-40B4-BE49-F238E27FC236}">
                <a16:creationId xmlns:a16="http://schemas.microsoft.com/office/drawing/2014/main" id="{1B74882D-33F0-44C8-9B73-21AE7B0976E6}"/>
              </a:ext>
            </a:extLst>
          </p:cNvPr>
          <p:cNvSpPr>
            <a:spLocks noGrp="1"/>
          </p:cNvSpPr>
          <p:nvPr>
            <p:ph type="body" sz="quarter" idx="10"/>
          </p:nvPr>
        </p:nvSpPr>
        <p:spPr/>
        <p:txBody>
          <a:bodyPr/>
          <a:lstStyle/>
          <a:p>
            <a:r>
              <a:rPr lang="en-US" noProof="0" dirty="0"/>
              <a:t>Operator precedence</a:t>
            </a:r>
          </a:p>
        </p:txBody>
      </p:sp>
      <p:sp>
        <p:nvSpPr>
          <p:cNvPr id="5" name="Footer Placeholder 4">
            <a:extLst>
              <a:ext uri="{FF2B5EF4-FFF2-40B4-BE49-F238E27FC236}">
                <a16:creationId xmlns:a16="http://schemas.microsoft.com/office/drawing/2014/main" id="{68855FD4-58D4-49CE-8877-BFCFCA9D41C9}"/>
              </a:ext>
            </a:extLst>
          </p:cNvPr>
          <p:cNvSpPr>
            <a:spLocks noGrp="1"/>
          </p:cNvSpPr>
          <p:nvPr>
            <p:ph type="ftr" sz="quarter" idx="11"/>
          </p:nvPr>
        </p:nvSpPr>
        <p:spPr/>
        <p:txBody>
          <a:bodyPr/>
          <a:lstStyle/>
          <a:p>
            <a:r>
              <a:rPr lang="en-AU" dirty="0"/>
              <a:t>© 2021 Microsoft. All rights reserved. </a:t>
            </a:r>
          </a:p>
        </p:txBody>
      </p:sp>
      <p:graphicFrame>
        <p:nvGraphicFramePr>
          <p:cNvPr id="9" name="Table 8" descr="Operator precedence in this order: Caret for exponentation, change of sign (negative/positive), multiplication and division, NOT, addition and subtraction, text concatenation, followed by all comparison operators.">
            <a:extLst>
              <a:ext uri="{FF2B5EF4-FFF2-40B4-BE49-F238E27FC236}">
                <a16:creationId xmlns:a16="http://schemas.microsoft.com/office/drawing/2014/main" id="{3FF1F9B1-5F20-4190-A747-52DEFCE82666}"/>
              </a:ext>
            </a:extLst>
          </p:cNvPr>
          <p:cNvGraphicFramePr>
            <a:graphicFrameLocks noGrp="1"/>
          </p:cNvGraphicFramePr>
          <p:nvPr>
            <p:extLst>
              <p:ext uri="{D42A27DB-BD31-4B8C-83A1-F6EECF244321}">
                <p14:modId xmlns:p14="http://schemas.microsoft.com/office/powerpoint/2010/main" val="1382258617"/>
              </p:ext>
            </p:extLst>
          </p:nvPr>
        </p:nvGraphicFramePr>
        <p:xfrm>
          <a:off x="2748425" y="2172256"/>
          <a:ext cx="6049555" cy="3235960"/>
        </p:xfrm>
        <a:graphic>
          <a:graphicData uri="http://schemas.openxmlformats.org/drawingml/2006/table">
            <a:tbl>
              <a:tblPr firstRow="1" bandRow="1">
                <a:tableStyleId>{00A15C55-8517-42AA-B614-E9B94910E393}</a:tableStyleId>
              </a:tblPr>
              <a:tblGrid>
                <a:gridCol w="2274757">
                  <a:extLst>
                    <a:ext uri="{9D8B030D-6E8A-4147-A177-3AD203B41FA5}">
                      <a16:colId xmlns:a16="http://schemas.microsoft.com/office/drawing/2014/main" val="971486174"/>
                    </a:ext>
                  </a:extLst>
                </a:gridCol>
                <a:gridCol w="3774798">
                  <a:extLst>
                    <a:ext uri="{9D8B030D-6E8A-4147-A177-3AD203B41FA5}">
                      <a16:colId xmlns:a16="http://schemas.microsoft.com/office/drawing/2014/main" val="708664348"/>
                    </a:ext>
                  </a:extLst>
                </a:gridCol>
              </a:tblGrid>
              <a:tr h="370840">
                <a:tc>
                  <a:txBody>
                    <a:bodyPr/>
                    <a:lstStyle/>
                    <a:p>
                      <a:pPr algn="ctr"/>
                      <a:r>
                        <a:rPr lang="en-NZ" dirty="0">
                          <a:solidFill>
                            <a:schemeClr val="tx1"/>
                          </a:solidFill>
                        </a:rPr>
                        <a:t>Operator</a:t>
                      </a:r>
                      <a:endParaRPr lang="en-US" dirty="0">
                        <a:solidFill>
                          <a:schemeClr val="tx1"/>
                        </a:solidFill>
                      </a:endParaRPr>
                    </a:p>
                  </a:txBody>
                  <a:tcPr/>
                </a:tc>
                <a:tc>
                  <a:txBody>
                    <a:bodyPr/>
                    <a:lstStyle/>
                    <a:p>
                      <a:r>
                        <a:rPr lang="en-NZ" dirty="0">
                          <a:solidFill>
                            <a:schemeClr val="tx1"/>
                          </a:solidFill>
                        </a:rPr>
                        <a:t>Description</a:t>
                      </a:r>
                      <a:endParaRPr lang="en-US" dirty="0">
                        <a:solidFill>
                          <a:schemeClr val="tx1"/>
                        </a:solidFill>
                      </a:endParaRPr>
                    </a:p>
                  </a:txBody>
                  <a:tcPr/>
                </a:tc>
                <a:extLst>
                  <a:ext uri="{0D108BD9-81ED-4DB2-BD59-A6C34878D82A}">
                    <a16:rowId xmlns:a16="http://schemas.microsoft.com/office/drawing/2014/main" val="4245177154"/>
                  </a:ext>
                </a:extLst>
              </a:tr>
              <a:tr h="370840">
                <a:tc>
                  <a:txBody>
                    <a:bodyPr/>
                    <a:lstStyle/>
                    <a:p>
                      <a:pPr algn="ctr"/>
                      <a:r>
                        <a:rPr lang="en-NZ" dirty="0"/>
                        <a:t>^</a:t>
                      </a:r>
                      <a:endParaRPr lang="en-US" dirty="0"/>
                    </a:p>
                  </a:txBody>
                  <a:tcPr/>
                </a:tc>
                <a:tc>
                  <a:txBody>
                    <a:bodyPr/>
                    <a:lstStyle/>
                    <a:p>
                      <a:r>
                        <a:rPr lang="en-NZ" dirty="0"/>
                        <a:t>Exponentiation</a:t>
                      </a:r>
                      <a:endParaRPr lang="en-US" dirty="0"/>
                    </a:p>
                  </a:txBody>
                  <a:tcPr/>
                </a:tc>
                <a:extLst>
                  <a:ext uri="{0D108BD9-81ED-4DB2-BD59-A6C34878D82A}">
                    <a16:rowId xmlns:a16="http://schemas.microsoft.com/office/drawing/2014/main" val="3894682129"/>
                  </a:ext>
                </a:extLst>
              </a:tr>
              <a:tr h="370840">
                <a:tc>
                  <a:txBody>
                    <a:bodyPr/>
                    <a:lstStyle/>
                    <a:p>
                      <a:pPr algn="ctr"/>
                      <a:r>
                        <a:rPr lang="en-NZ" dirty="0"/>
                        <a:t>-</a:t>
                      </a:r>
                      <a:endParaRPr lang="en-US" dirty="0"/>
                    </a:p>
                  </a:txBody>
                  <a:tcPr/>
                </a:tc>
                <a:tc>
                  <a:txBody>
                    <a:bodyPr/>
                    <a:lstStyle/>
                    <a:p>
                      <a:r>
                        <a:rPr lang="en-NZ" dirty="0"/>
                        <a:t>Sign (as in -1)</a:t>
                      </a:r>
                      <a:endParaRPr lang="en-US" dirty="0"/>
                    </a:p>
                  </a:txBody>
                  <a:tcPr/>
                </a:tc>
                <a:extLst>
                  <a:ext uri="{0D108BD9-81ED-4DB2-BD59-A6C34878D82A}">
                    <a16:rowId xmlns:a16="http://schemas.microsoft.com/office/drawing/2014/main" val="4045690916"/>
                  </a:ext>
                </a:extLst>
              </a:tr>
              <a:tr h="370840">
                <a:tc>
                  <a:txBody>
                    <a:bodyPr/>
                    <a:lstStyle/>
                    <a:p>
                      <a:pPr algn="ctr"/>
                      <a:r>
                        <a:rPr lang="en-NZ" dirty="0"/>
                        <a:t>* and /</a:t>
                      </a:r>
                      <a:endParaRPr lang="en-US" dirty="0"/>
                    </a:p>
                  </a:txBody>
                  <a:tcPr/>
                </a:tc>
                <a:tc>
                  <a:txBody>
                    <a:bodyPr/>
                    <a:lstStyle/>
                    <a:p>
                      <a:r>
                        <a:rPr lang="en-NZ" dirty="0"/>
                        <a:t>Multiplication and Division</a:t>
                      </a:r>
                      <a:endParaRPr lang="en-US" dirty="0"/>
                    </a:p>
                  </a:txBody>
                  <a:tcPr/>
                </a:tc>
                <a:extLst>
                  <a:ext uri="{0D108BD9-81ED-4DB2-BD59-A6C34878D82A}">
                    <a16:rowId xmlns:a16="http://schemas.microsoft.com/office/drawing/2014/main" val="2385716549"/>
                  </a:ext>
                </a:extLst>
              </a:tr>
              <a:tr h="370840">
                <a:tc>
                  <a:txBody>
                    <a:bodyPr/>
                    <a:lstStyle/>
                    <a:p>
                      <a:pPr algn="ctr"/>
                      <a:r>
                        <a:rPr lang="en-NZ" dirty="0"/>
                        <a:t>NOT</a:t>
                      </a:r>
                      <a:endParaRPr lang="en-US" dirty="0"/>
                    </a:p>
                  </a:txBody>
                  <a:tcPr/>
                </a:tc>
                <a:tc>
                  <a:txBody>
                    <a:bodyPr/>
                    <a:lstStyle/>
                    <a:p>
                      <a:r>
                        <a:rPr lang="en-NZ" dirty="0"/>
                        <a:t>NOT</a:t>
                      </a:r>
                      <a:endParaRPr lang="en-US" dirty="0"/>
                    </a:p>
                  </a:txBody>
                  <a:tcPr/>
                </a:tc>
                <a:extLst>
                  <a:ext uri="{0D108BD9-81ED-4DB2-BD59-A6C34878D82A}">
                    <a16:rowId xmlns:a16="http://schemas.microsoft.com/office/drawing/2014/main" val="1152792189"/>
                  </a:ext>
                </a:extLst>
              </a:tr>
              <a:tr h="370840">
                <a:tc>
                  <a:txBody>
                    <a:bodyPr/>
                    <a:lstStyle/>
                    <a:p>
                      <a:pPr algn="ctr"/>
                      <a:r>
                        <a:rPr lang="en-NZ" dirty="0"/>
                        <a:t>+ and -</a:t>
                      </a:r>
                      <a:endParaRPr lang="en-US" dirty="0"/>
                    </a:p>
                  </a:txBody>
                  <a:tcPr/>
                </a:tc>
                <a:tc>
                  <a:txBody>
                    <a:bodyPr/>
                    <a:lstStyle/>
                    <a:p>
                      <a:r>
                        <a:rPr lang="en-NZ" dirty="0"/>
                        <a:t>Addition and subtraction</a:t>
                      </a:r>
                      <a:endParaRPr lang="en-US" dirty="0"/>
                    </a:p>
                  </a:txBody>
                  <a:tcPr/>
                </a:tc>
                <a:extLst>
                  <a:ext uri="{0D108BD9-81ED-4DB2-BD59-A6C34878D82A}">
                    <a16:rowId xmlns:a16="http://schemas.microsoft.com/office/drawing/2014/main" val="2013721945"/>
                  </a:ext>
                </a:extLst>
              </a:tr>
              <a:tr h="370840">
                <a:tc>
                  <a:txBody>
                    <a:bodyPr/>
                    <a:lstStyle/>
                    <a:p>
                      <a:pPr algn="ctr"/>
                      <a:r>
                        <a:rPr lang="en-NZ" dirty="0"/>
                        <a:t>&amp;</a:t>
                      </a:r>
                      <a:endParaRPr lang="en-US" dirty="0"/>
                    </a:p>
                  </a:txBody>
                  <a:tcPr/>
                </a:tc>
                <a:tc>
                  <a:txBody>
                    <a:bodyPr/>
                    <a:lstStyle/>
                    <a:p>
                      <a:r>
                        <a:rPr lang="en-NZ" dirty="0"/>
                        <a:t>Text concatenation</a:t>
                      </a:r>
                      <a:endParaRPr lang="en-US" dirty="0"/>
                    </a:p>
                  </a:txBody>
                  <a:tcPr/>
                </a:tc>
                <a:extLst>
                  <a:ext uri="{0D108BD9-81ED-4DB2-BD59-A6C34878D82A}">
                    <a16:rowId xmlns:a16="http://schemas.microsoft.com/office/drawing/2014/main" val="136739064"/>
                  </a:ext>
                </a:extLst>
              </a:tr>
              <a:tr h="370840">
                <a:tc>
                  <a:txBody>
                    <a:bodyPr/>
                    <a:lstStyle/>
                    <a:p>
                      <a:pPr algn="ctr"/>
                      <a:r>
                        <a:rPr lang="en-NZ" dirty="0"/>
                        <a:t>=, ==, &lt;, &gt;, &lt;=, &gt;=, &lt;&gt;</a:t>
                      </a:r>
                      <a:endParaRPr lang="en-US" dirty="0"/>
                    </a:p>
                  </a:txBody>
                  <a:tcPr/>
                </a:tc>
                <a:tc>
                  <a:txBody>
                    <a:bodyPr/>
                    <a:lstStyle/>
                    <a:p>
                      <a:r>
                        <a:rPr lang="en-NZ" dirty="0"/>
                        <a:t>Comparison</a:t>
                      </a:r>
                      <a:endParaRPr lang="en-US" dirty="0"/>
                    </a:p>
                  </a:txBody>
                  <a:tcPr/>
                </a:tc>
                <a:extLst>
                  <a:ext uri="{0D108BD9-81ED-4DB2-BD59-A6C34878D82A}">
                    <a16:rowId xmlns:a16="http://schemas.microsoft.com/office/drawing/2014/main" val="916322649"/>
                  </a:ext>
                </a:extLst>
              </a:tr>
            </a:tbl>
          </a:graphicData>
        </a:graphic>
      </p:graphicFrame>
    </p:spTree>
    <p:extLst>
      <p:ext uri="{BB962C8B-B14F-4D97-AF65-F5344CB8AC3E}">
        <p14:creationId xmlns:p14="http://schemas.microsoft.com/office/powerpoint/2010/main" val="617283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0D61-DA8A-4B83-9F0F-6E8A06F1B908}"/>
              </a:ext>
            </a:extLst>
          </p:cNvPr>
          <p:cNvSpPr>
            <a:spLocks noGrp="1"/>
          </p:cNvSpPr>
          <p:nvPr>
            <p:ph type="title"/>
          </p:nvPr>
        </p:nvSpPr>
        <p:spPr/>
        <p:txBody>
          <a:bodyPr/>
          <a:lstStyle/>
          <a:p>
            <a:r>
              <a:rPr lang="en-US" noProof="0" dirty="0"/>
              <a:t>Use DAX operators</a:t>
            </a:r>
          </a:p>
        </p:txBody>
      </p:sp>
      <p:sp>
        <p:nvSpPr>
          <p:cNvPr id="3" name="Text Placeholder 2">
            <a:extLst>
              <a:ext uri="{FF2B5EF4-FFF2-40B4-BE49-F238E27FC236}">
                <a16:creationId xmlns:a16="http://schemas.microsoft.com/office/drawing/2014/main" id="{1B74882D-33F0-44C8-9B73-21AE7B0976E6}"/>
              </a:ext>
            </a:extLst>
          </p:cNvPr>
          <p:cNvSpPr>
            <a:spLocks noGrp="1"/>
          </p:cNvSpPr>
          <p:nvPr>
            <p:ph type="body" sz="quarter" idx="10"/>
          </p:nvPr>
        </p:nvSpPr>
        <p:spPr/>
        <p:txBody>
          <a:bodyPr/>
          <a:lstStyle/>
          <a:p>
            <a:r>
              <a:rPr lang="en-US" noProof="0" dirty="0"/>
              <a:t>Operator precedence » Examples</a:t>
            </a:r>
          </a:p>
        </p:txBody>
      </p:sp>
      <p:sp>
        <p:nvSpPr>
          <p:cNvPr id="5" name="Footer Placeholder 4">
            <a:extLst>
              <a:ext uri="{FF2B5EF4-FFF2-40B4-BE49-F238E27FC236}">
                <a16:creationId xmlns:a16="http://schemas.microsoft.com/office/drawing/2014/main" id="{68855FD4-58D4-49CE-8877-BFCFCA9D41C9}"/>
              </a:ext>
            </a:extLst>
          </p:cNvPr>
          <p:cNvSpPr>
            <a:spLocks noGrp="1"/>
          </p:cNvSpPr>
          <p:nvPr>
            <p:ph type="ftr" sz="quarter" idx="11"/>
          </p:nvPr>
        </p:nvSpPr>
        <p:spPr/>
        <p:txBody>
          <a:bodyPr/>
          <a:lstStyle/>
          <a:p>
            <a:r>
              <a:rPr lang="en-AU" dirty="0"/>
              <a:t>© 2021 Microsoft. All rights reserved. </a:t>
            </a:r>
          </a:p>
        </p:txBody>
      </p:sp>
      <p:graphicFrame>
        <p:nvGraphicFramePr>
          <p:cNvPr id="8" name="Table 7" descr="Table show two examples. 2 + 3 * 4 = 14. (2 + 3) * 4 = 20.">
            <a:extLst>
              <a:ext uri="{FF2B5EF4-FFF2-40B4-BE49-F238E27FC236}">
                <a16:creationId xmlns:a16="http://schemas.microsoft.com/office/drawing/2014/main" id="{86FE876D-4588-4C68-9663-227DB188FEF4}"/>
              </a:ext>
            </a:extLst>
          </p:cNvPr>
          <p:cNvGraphicFramePr>
            <a:graphicFrameLocks noGrp="1"/>
          </p:cNvGraphicFramePr>
          <p:nvPr>
            <p:extLst>
              <p:ext uri="{D42A27DB-BD31-4B8C-83A1-F6EECF244321}">
                <p14:modId xmlns:p14="http://schemas.microsoft.com/office/powerpoint/2010/main" val="2941830415"/>
              </p:ext>
            </p:extLst>
          </p:nvPr>
        </p:nvGraphicFramePr>
        <p:xfrm>
          <a:off x="3655889" y="2403916"/>
          <a:ext cx="4373445" cy="1112520"/>
        </p:xfrm>
        <a:graphic>
          <a:graphicData uri="http://schemas.openxmlformats.org/drawingml/2006/table">
            <a:tbl>
              <a:tblPr firstRow="1" bandRow="1">
                <a:tableStyleId>{00A15C55-8517-42AA-B614-E9B94910E393}</a:tableStyleId>
              </a:tblPr>
              <a:tblGrid>
                <a:gridCol w="2274757">
                  <a:extLst>
                    <a:ext uri="{9D8B030D-6E8A-4147-A177-3AD203B41FA5}">
                      <a16:colId xmlns:a16="http://schemas.microsoft.com/office/drawing/2014/main" val="971486174"/>
                    </a:ext>
                  </a:extLst>
                </a:gridCol>
                <a:gridCol w="2098688">
                  <a:extLst>
                    <a:ext uri="{9D8B030D-6E8A-4147-A177-3AD203B41FA5}">
                      <a16:colId xmlns:a16="http://schemas.microsoft.com/office/drawing/2014/main" val="708664348"/>
                    </a:ext>
                  </a:extLst>
                </a:gridCol>
              </a:tblGrid>
              <a:tr h="370840">
                <a:tc>
                  <a:txBody>
                    <a:bodyPr/>
                    <a:lstStyle/>
                    <a:p>
                      <a:pPr algn="ctr"/>
                      <a:r>
                        <a:rPr lang="en-NZ" dirty="0">
                          <a:solidFill>
                            <a:schemeClr val="tx1"/>
                          </a:solidFill>
                        </a:rPr>
                        <a:t>Operation</a:t>
                      </a:r>
                      <a:endParaRPr lang="en-US" dirty="0">
                        <a:solidFill>
                          <a:schemeClr val="tx1"/>
                        </a:solidFill>
                      </a:endParaRPr>
                    </a:p>
                  </a:txBody>
                  <a:tcPr/>
                </a:tc>
                <a:tc>
                  <a:txBody>
                    <a:bodyPr/>
                    <a:lstStyle/>
                    <a:p>
                      <a:pPr algn="ctr"/>
                      <a:r>
                        <a:rPr lang="en-NZ" dirty="0">
                          <a:solidFill>
                            <a:schemeClr val="tx1"/>
                          </a:solidFill>
                        </a:rPr>
                        <a:t>Result</a:t>
                      </a:r>
                      <a:endParaRPr lang="en-US" dirty="0">
                        <a:solidFill>
                          <a:schemeClr val="tx1"/>
                        </a:solidFill>
                      </a:endParaRPr>
                    </a:p>
                  </a:txBody>
                  <a:tcPr/>
                </a:tc>
                <a:extLst>
                  <a:ext uri="{0D108BD9-81ED-4DB2-BD59-A6C34878D82A}">
                    <a16:rowId xmlns:a16="http://schemas.microsoft.com/office/drawing/2014/main" val="4245177154"/>
                  </a:ext>
                </a:extLst>
              </a:tr>
              <a:tr h="370840">
                <a:tc>
                  <a:txBody>
                    <a:bodyPr/>
                    <a:lstStyle/>
                    <a:p>
                      <a:pPr algn="ctr"/>
                      <a:r>
                        <a:rPr lang="en-NZ" dirty="0"/>
                        <a:t>2 + 3 * 4</a:t>
                      </a:r>
                      <a:endParaRPr lang="en-US" dirty="0"/>
                    </a:p>
                  </a:txBody>
                  <a:tcPr/>
                </a:tc>
                <a:tc>
                  <a:txBody>
                    <a:bodyPr/>
                    <a:lstStyle/>
                    <a:p>
                      <a:pPr algn="ctr"/>
                      <a:r>
                        <a:rPr lang="en-NZ" dirty="0"/>
                        <a:t>14</a:t>
                      </a:r>
                      <a:endParaRPr lang="en-US" dirty="0"/>
                    </a:p>
                  </a:txBody>
                  <a:tcPr/>
                </a:tc>
                <a:extLst>
                  <a:ext uri="{0D108BD9-81ED-4DB2-BD59-A6C34878D82A}">
                    <a16:rowId xmlns:a16="http://schemas.microsoft.com/office/drawing/2014/main" val="3894682129"/>
                  </a:ext>
                </a:extLst>
              </a:tr>
              <a:tr h="370840">
                <a:tc>
                  <a:txBody>
                    <a:bodyPr/>
                    <a:lstStyle/>
                    <a:p>
                      <a:pPr algn="ctr"/>
                      <a:r>
                        <a:rPr lang="en-NZ" dirty="0"/>
                        <a:t>(2 + 3)  * 4</a:t>
                      </a:r>
                      <a:endParaRPr lang="en-US" dirty="0"/>
                    </a:p>
                  </a:txBody>
                  <a:tcPr/>
                </a:tc>
                <a:tc>
                  <a:txBody>
                    <a:bodyPr/>
                    <a:lstStyle/>
                    <a:p>
                      <a:pPr algn="ctr"/>
                      <a:r>
                        <a:rPr lang="en-NZ" dirty="0"/>
                        <a:t>20</a:t>
                      </a:r>
                      <a:endParaRPr lang="en-US" dirty="0"/>
                    </a:p>
                  </a:txBody>
                  <a:tcPr/>
                </a:tc>
                <a:extLst>
                  <a:ext uri="{0D108BD9-81ED-4DB2-BD59-A6C34878D82A}">
                    <a16:rowId xmlns:a16="http://schemas.microsoft.com/office/drawing/2014/main" val="4045690916"/>
                  </a:ext>
                </a:extLst>
              </a:tr>
            </a:tbl>
          </a:graphicData>
        </a:graphic>
      </p:graphicFrame>
    </p:spTree>
    <p:extLst>
      <p:ext uri="{BB962C8B-B14F-4D97-AF65-F5344CB8AC3E}">
        <p14:creationId xmlns:p14="http://schemas.microsoft.com/office/powerpoint/2010/main" val="1059823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0D61-DA8A-4B83-9F0F-6E8A06F1B908}"/>
              </a:ext>
            </a:extLst>
          </p:cNvPr>
          <p:cNvSpPr>
            <a:spLocks noGrp="1"/>
          </p:cNvSpPr>
          <p:nvPr>
            <p:ph type="title"/>
          </p:nvPr>
        </p:nvSpPr>
        <p:spPr/>
        <p:txBody>
          <a:bodyPr/>
          <a:lstStyle/>
          <a:p>
            <a:r>
              <a:rPr lang="en-US" noProof="0" dirty="0"/>
              <a:t>Use DAX operators</a:t>
            </a:r>
          </a:p>
        </p:txBody>
      </p:sp>
      <p:sp>
        <p:nvSpPr>
          <p:cNvPr id="3" name="Text Placeholder 2">
            <a:extLst>
              <a:ext uri="{FF2B5EF4-FFF2-40B4-BE49-F238E27FC236}">
                <a16:creationId xmlns:a16="http://schemas.microsoft.com/office/drawing/2014/main" id="{1B74882D-33F0-44C8-9B73-21AE7B0976E6}"/>
              </a:ext>
            </a:extLst>
          </p:cNvPr>
          <p:cNvSpPr>
            <a:spLocks noGrp="1"/>
          </p:cNvSpPr>
          <p:nvPr>
            <p:ph type="body" sz="quarter" idx="10"/>
          </p:nvPr>
        </p:nvSpPr>
        <p:spPr/>
        <p:txBody>
          <a:bodyPr/>
          <a:lstStyle/>
          <a:p>
            <a:r>
              <a:rPr lang="en-US" noProof="0" dirty="0"/>
              <a:t>Implicit conversion</a:t>
            </a:r>
          </a:p>
        </p:txBody>
      </p:sp>
      <p:sp>
        <p:nvSpPr>
          <p:cNvPr id="4" name="Content Placeholder 3">
            <a:extLst>
              <a:ext uri="{FF2B5EF4-FFF2-40B4-BE49-F238E27FC236}">
                <a16:creationId xmlns:a16="http://schemas.microsoft.com/office/drawing/2014/main" id="{7653B8DB-DBAD-4785-94AB-1CD9A2CEE439}"/>
              </a:ext>
            </a:extLst>
          </p:cNvPr>
          <p:cNvSpPr>
            <a:spLocks noGrp="1"/>
          </p:cNvSpPr>
          <p:nvPr>
            <p:ph idx="1"/>
          </p:nvPr>
        </p:nvSpPr>
        <p:spPr/>
        <p:txBody>
          <a:bodyPr/>
          <a:lstStyle/>
          <a:p>
            <a:pPr algn="l"/>
            <a:r>
              <a:rPr lang="en-NZ" b="0" i="0" dirty="0">
                <a:solidFill>
                  <a:srgbClr val="171717"/>
                </a:solidFill>
                <a:effectLst/>
                <a:latin typeface="Segoe UI" panose="020B0502040204020203" pitchFamily="34" charset="0"/>
              </a:rPr>
              <a:t>Usually, DAX automatically identifies the data types of referenced model objects and performs implicit conversions where necessary to complete the specified operation</a:t>
            </a:r>
            <a:endParaRPr lang="en-US" dirty="0"/>
          </a:p>
        </p:txBody>
      </p:sp>
      <p:sp>
        <p:nvSpPr>
          <p:cNvPr id="5" name="Footer Placeholder 4">
            <a:extLst>
              <a:ext uri="{FF2B5EF4-FFF2-40B4-BE49-F238E27FC236}">
                <a16:creationId xmlns:a16="http://schemas.microsoft.com/office/drawing/2014/main" id="{68855FD4-58D4-49CE-8877-BFCFCA9D41C9}"/>
              </a:ext>
            </a:extLst>
          </p:cNvPr>
          <p:cNvSpPr>
            <a:spLocks noGrp="1"/>
          </p:cNvSpPr>
          <p:nvPr>
            <p:ph type="ftr" sz="quarter" idx="11"/>
          </p:nvPr>
        </p:nvSpPr>
        <p:spPr/>
        <p:txBody>
          <a:bodyPr/>
          <a:lstStyle/>
          <a:p>
            <a:r>
              <a:rPr lang="en-AU" dirty="0"/>
              <a:t>© 2021 Microsoft. All rights reserved. </a:t>
            </a:r>
          </a:p>
        </p:txBody>
      </p:sp>
      <p:graphicFrame>
        <p:nvGraphicFramePr>
          <p:cNvPr id="9" name="Table 4" descr="Table show five examples:&#10;TRUE &amp;&amp; 1 is TRUE (1 to TRUE)&#10;TRUE &amp;&amp; 0 is FALSE (0 to FALSE)&#10;&quot;A&quot; &amp; 1 is &quot;A1&quot; (1 to test)&#10;DATE(2020, 1, 1) + &quot;2&quot; is 3 Jan 2020 (&quot;2&quot; to integer)&#10;&quot;6&quot; / &quot;2&quot; is 3 (text values to integers)">
            <a:extLst>
              <a:ext uri="{FF2B5EF4-FFF2-40B4-BE49-F238E27FC236}">
                <a16:creationId xmlns:a16="http://schemas.microsoft.com/office/drawing/2014/main" id="{0751E3F8-6ECB-4E0D-88CA-BB3BA77018B7}"/>
              </a:ext>
            </a:extLst>
          </p:cNvPr>
          <p:cNvGraphicFramePr>
            <a:graphicFrameLocks noGrp="1"/>
          </p:cNvGraphicFramePr>
          <p:nvPr>
            <p:extLst>
              <p:ext uri="{D42A27DB-BD31-4B8C-83A1-F6EECF244321}">
                <p14:modId xmlns:p14="http://schemas.microsoft.com/office/powerpoint/2010/main" val="3458945803"/>
              </p:ext>
            </p:extLst>
          </p:nvPr>
        </p:nvGraphicFramePr>
        <p:xfrm>
          <a:off x="2237133" y="3678396"/>
          <a:ext cx="7675734" cy="2225040"/>
        </p:xfrm>
        <a:graphic>
          <a:graphicData uri="http://schemas.openxmlformats.org/drawingml/2006/table">
            <a:tbl>
              <a:tblPr firstRow="1" bandRow="1">
                <a:tableStyleId>{00A15C55-8517-42AA-B614-E9B94910E393}</a:tableStyleId>
              </a:tblPr>
              <a:tblGrid>
                <a:gridCol w="2558578">
                  <a:extLst>
                    <a:ext uri="{9D8B030D-6E8A-4147-A177-3AD203B41FA5}">
                      <a16:colId xmlns:a16="http://schemas.microsoft.com/office/drawing/2014/main" val="971486174"/>
                    </a:ext>
                  </a:extLst>
                </a:gridCol>
                <a:gridCol w="1914145">
                  <a:extLst>
                    <a:ext uri="{9D8B030D-6E8A-4147-A177-3AD203B41FA5}">
                      <a16:colId xmlns:a16="http://schemas.microsoft.com/office/drawing/2014/main" val="708664348"/>
                    </a:ext>
                  </a:extLst>
                </a:gridCol>
                <a:gridCol w="3203011">
                  <a:extLst>
                    <a:ext uri="{9D8B030D-6E8A-4147-A177-3AD203B41FA5}">
                      <a16:colId xmlns:a16="http://schemas.microsoft.com/office/drawing/2014/main" val="4072491961"/>
                    </a:ext>
                  </a:extLst>
                </a:gridCol>
              </a:tblGrid>
              <a:tr h="370840">
                <a:tc>
                  <a:txBody>
                    <a:bodyPr/>
                    <a:lstStyle/>
                    <a:p>
                      <a:pPr algn="ctr"/>
                      <a:r>
                        <a:rPr lang="en-NZ" dirty="0">
                          <a:solidFill>
                            <a:schemeClr val="tx1"/>
                          </a:solidFill>
                        </a:rPr>
                        <a:t>Operator</a:t>
                      </a:r>
                      <a:endParaRPr lang="en-US" dirty="0">
                        <a:solidFill>
                          <a:schemeClr val="tx1"/>
                        </a:solidFill>
                      </a:endParaRPr>
                    </a:p>
                  </a:txBody>
                  <a:tcPr/>
                </a:tc>
                <a:tc>
                  <a:txBody>
                    <a:bodyPr/>
                    <a:lstStyle/>
                    <a:p>
                      <a:pPr algn="ctr"/>
                      <a:r>
                        <a:rPr lang="en-NZ" dirty="0">
                          <a:solidFill>
                            <a:schemeClr val="tx1"/>
                          </a:solidFill>
                        </a:rPr>
                        <a:t>Result</a:t>
                      </a:r>
                      <a:endParaRPr lang="en-US" dirty="0">
                        <a:solidFill>
                          <a:schemeClr val="tx1"/>
                        </a:solidFill>
                      </a:endParaRPr>
                    </a:p>
                  </a:txBody>
                  <a:tcPr/>
                </a:tc>
                <a:tc>
                  <a:txBody>
                    <a:bodyPr/>
                    <a:lstStyle/>
                    <a:p>
                      <a:pPr algn="ctr"/>
                      <a:r>
                        <a:rPr lang="en-NZ" dirty="0">
                          <a:solidFill>
                            <a:schemeClr val="tx1"/>
                          </a:solidFill>
                        </a:rPr>
                        <a:t>Conversion</a:t>
                      </a:r>
                      <a:endParaRPr lang="en-US" dirty="0">
                        <a:solidFill>
                          <a:schemeClr val="tx1"/>
                        </a:solidFill>
                      </a:endParaRPr>
                    </a:p>
                  </a:txBody>
                  <a:tcPr/>
                </a:tc>
                <a:extLst>
                  <a:ext uri="{0D108BD9-81ED-4DB2-BD59-A6C34878D82A}">
                    <a16:rowId xmlns:a16="http://schemas.microsoft.com/office/drawing/2014/main" val="4245177154"/>
                  </a:ext>
                </a:extLst>
              </a:tr>
              <a:tr h="370840">
                <a:tc>
                  <a:txBody>
                    <a:bodyPr/>
                    <a:lstStyle/>
                    <a:p>
                      <a:pPr algn="ctr"/>
                      <a:r>
                        <a:rPr lang="en-NZ" dirty="0"/>
                        <a:t>TRUE &amp;&amp; 1</a:t>
                      </a:r>
                      <a:endParaRPr lang="en-US" dirty="0"/>
                    </a:p>
                  </a:txBody>
                  <a:tcPr/>
                </a:tc>
                <a:tc>
                  <a:txBody>
                    <a:bodyPr/>
                    <a:lstStyle/>
                    <a:p>
                      <a:pPr algn="ctr"/>
                      <a:r>
                        <a:rPr lang="en-NZ" dirty="0"/>
                        <a:t>TRUE</a:t>
                      </a:r>
                      <a:endParaRPr lang="en-US" dirty="0"/>
                    </a:p>
                  </a:txBody>
                  <a:tcPr/>
                </a:tc>
                <a:tc>
                  <a:txBody>
                    <a:bodyPr/>
                    <a:lstStyle/>
                    <a:p>
                      <a:pPr lvl="1"/>
                      <a:r>
                        <a:rPr lang="en-NZ" dirty="0"/>
                        <a:t>1 to TRUE</a:t>
                      </a:r>
                      <a:endParaRPr lang="en-US" dirty="0"/>
                    </a:p>
                  </a:txBody>
                  <a:tcPr/>
                </a:tc>
                <a:extLst>
                  <a:ext uri="{0D108BD9-81ED-4DB2-BD59-A6C34878D82A}">
                    <a16:rowId xmlns:a16="http://schemas.microsoft.com/office/drawing/2014/main" val="3894682129"/>
                  </a:ext>
                </a:extLst>
              </a:tr>
              <a:tr h="370840">
                <a:tc>
                  <a:txBody>
                    <a:bodyPr/>
                    <a:lstStyle/>
                    <a:p>
                      <a:pPr algn="ctr"/>
                      <a:r>
                        <a:rPr lang="en-NZ" dirty="0"/>
                        <a:t>TRUE &amp;&amp; 0</a:t>
                      </a:r>
                      <a:endParaRPr lang="en-US" dirty="0"/>
                    </a:p>
                  </a:txBody>
                  <a:tcPr/>
                </a:tc>
                <a:tc>
                  <a:txBody>
                    <a:bodyPr/>
                    <a:lstStyle/>
                    <a:p>
                      <a:pPr algn="ctr"/>
                      <a:r>
                        <a:rPr lang="en-NZ" dirty="0"/>
                        <a:t>FALSE</a:t>
                      </a:r>
                      <a:endParaRPr lang="en-US" dirty="0"/>
                    </a:p>
                  </a:txBody>
                  <a:tcPr/>
                </a:tc>
                <a:tc>
                  <a:txBody>
                    <a:bodyPr/>
                    <a:lstStyle/>
                    <a:p>
                      <a:pPr lvl="1"/>
                      <a:r>
                        <a:rPr lang="en-NZ" dirty="0"/>
                        <a:t>0 to FALSE</a:t>
                      </a:r>
                      <a:endParaRPr lang="en-US" dirty="0"/>
                    </a:p>
                  </a:txBody>
                  <a:tcPr/>
                </a:tc>
                <a:extLst>
                  <a:ext uri="{0D108BD9-81ED-4DB2-BD59-A6C34878D82A}">
                    <a16:rowId xmlns:a16="http://schemas.microsoft.com/office/drawing/2014/main" val="4045690916"/>
                  </a:ext>
                </a:extLst>
              </a:tr>
              <a:tr h="370840">
                <a:tc>
                  <a:txBody>
                    <a:bodyPr/>
                    <a:lstStyle/>
                    <a:p>
                      <a:pPr algn="ctr"/>
                      <a:r>
                        <a:rPr lang="en-NZ" dirty="0"/>
                        <a:t>“A” &amp; 1</a:t>
                      </a:r>
                      <a:endParaRPr lang="en-US" dirty="0"/>
                    </a:p>
                  </a:txBody>
                  <a:tcPr/>
                </a:tc>
                <a:tc>
                  <a:txBody>
                    <a:bodyPr/>
                    <a:lstStyle/>
                    <a:p>
                      <a:pPr algn="ctr"/>
                      <a:r>
                        <a:rPr lang="en-NZ" dirty="0"/>
                        <a:t>“A1”</a:t>
                      </a:r>
                      <a:endParaRPr lang="en-US" dirty="0"/>
                    </a:p>
                  </a:txBody>
                  <a:tcPr/>
                </a:tc>
                <a:tc>
                  <a:txBody>
                    <a:bodyPr/>
                    <a:lstStyle/>
                    <a:p>
                      <a:pPr lvl="1"/>
                      <a:r>
                        <a:rPr lang="en-NZ" dirty="0"/>
                        <a:t>1 to text</a:t>
                      </a:r>
                      <a:endParaRPr lang="en-US" dirty="0"/>
                    </a:p>
                  </a:txBody>
                  <a:tcPr/>
                </a:tc>
                <a:extLst>
                  <a:ext uri="{0D108BD9-81ED-4DB2-BD59-A6C34878D82A}">
                    <a16:rowId xmlns:a16="http://schemas.microsoft.com/office/drawing/2014/main" val="2385716549"/>
                  </a:ext>
                </a:extLst>
              </a:tr>
              <a:tr h="370840">
                <a:tc>
                  <a:txBody>
                    <a:bodyPr/>
                    <a:lstStyle/>
                    <a:p>
                      <a:pPr algn="ctr"/>
                      <a:r>
                        <a:rPr lang="en-NZ" dirty="0"/>
                        <a:t>DATE(2020,1,1) + “2”</a:t>
                      </a:r>
                      <a:endParaRPr lang="en-US" dirty="0"/>
                    </a:p>
                  </a:txBody>
                  <a:tcPr/>
                </a:tc>
                <a:tc>
                  <a:txBody>
                    <a:bodyPr/>
                    <a:lstStyle/>
                    <a:p>
                      <a:pPr algn="ctr"/>
                      <a:r>
                        <a:rPr lang="en-NZ" dirty="0"/>
                        <a:t>3 Jan 2020</a:t>
                      </a:r>
                      <a:endParaRPr lang="en-US" dirty="0"/>
                    </a:p>
                  </a:txBody>
                  <a:tcPr/>
                </a:tc>
                <a:tc>
                  <a:txBody>
                    <a:bodyPr/>
                    <a:lstStyle/>
                    <a:p>
                      <a:pPr lvl="1"/>
                      <a:r>
                        <a:rPr lang="en-NZ" dirty="0"/>
                        <a:t>“2” to integer</a:t>
                      </a:r>
                      <a:endParaRPr lang="en-US" dirty="0"/>
                    </a:p>
                  </a:txBody>
                  <a:tcPr/>
                </a:tc>
                <a:extLst>
                  <a:ext uri="{0D108BD9-81ED-4DB2-BD59-A6C34878D82A}">
                    <a16:rowId xmlns:a16="http://schemas.microsoft.com/office/drawing/2014/main" val="1152792189"/>
                  </a:ext>
                </a:extLst>
              </a:tr>
              <a:tr h="370840">
                <a:tc>
                  <a:txBody>
                    <a:bodyPr/>
                    <a:lstStyle/>
                    <a:p>
                      <a:pPr algn="ctr"/>
                      <a:r>
                        <a:rPr lang="en-NZ" dirty="0"/>
                        <a:t>“6” / “2”</a:t>
                      </a:r>
                      <a:endParaRPr lang="en-US" dirty="0"/>
                    </a:p>
                  </a:txBody>
                  <a:tcPr/>
                </a:tc>
                <a:tc>
                  <a:txBody>
                    <a:bodyPr/>
                    <a:lstStyle/>
                    <a:p>
                      <a:pPr algn="ctr"/>
                      <a:r>
                        <a:rPr lang="en-NZ" dirty="0"/>
                        <a:t>3</a:t>
                      </a:r>
                      <a:endParaRPr lang="en-US" dirty="0"/>
                    </a:p>
                  </a:txBody>
                  <a:tcPr/>
                </a:tc>
                <a:tc>
                  <a:txBody>
                    <a:bodyPr/>
                    <a:lstStyle/>
                    <a:p>
                      <a:pPr lvl="1"/>
                      <a:r>
                        <a:rPr lang="en-NZ" dirty="0"/>
                        <a:t>“6” and “2” to integer</a:t>
                      </a:r>
                      <a:endParaRPr lang="en-US" dirty="0"/>
                    </a:p>
                  </a:txBody>
                  <a:tcPr/>
                </a:tc>
                <a:extLst>
                  <a:ext uri="{0D108BD9-81ED-4DB2-BD59-A6C34878D82A}">
                    <a16:rowId xmlns:a16="http://schemas.microsoft.com/office/drawing/2014/main" val="2521237633"/>
                  </a:ext>
                </a:extLst>
              </a:tr>
            </a:tbl>
          </a:graphicData>
        </a:graphic>
      </p:graphicFrame>
    </p:spTree>
    <p:extLst>
      <p:ext uri="{BB962C8B-B14F-4D97-AF65-F5344CB8AC3E}">
        <p14:creationId xmlns:p14="http://schemas.microsoft.com/office/powerpoint/2010/main" val="3437297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2B3600-CBCF-41F9-A137-483EF1DFE38D}"/>
              </a:ext>
            </a:extLst>
          </p:cNvPr>
          <p:cNvSpPr>
            <a:spLocks noGrp="1"/>
          </p:cNvSpPr>
          <p:nvPr>
            <p:ph type="title"/>
          </p:nvPr>
        </p:nvSpPr>
        <p:spPr/>
        <p:txBody>
          <a:bodyPr/>
          <a:lstStyle/>
          <a:p>
            <a:r>
              <a:rPr lang="en-US" noProof="0" dirty="0"/>
              <a:t>Lab 2</a:t>
            </a:r>
          </a:p>
        </p:txBody>
      </p:sp>
      <p:sp>
        <p:nvSpPr>
          <p:cNvPr id="7" name="Text Placeholder 6">
            <a:extLst>
              <a:ext uri="{FF2B5EF4-FFF2-40B4-BE49-F238E27FC236}">
                <a16:creationId xmlns:a16="http://schemas.microsoft.com/office/drawing/2014/main" id="{59BA1834-2EBB-47BF-B258-E400F6C115AA}"/>
              </a:ext>
            </a:extLst>
          </p:cNvPr>
          <p:cNvSpPr>
            <a:spLocks noGrp="1"/>
          </p:cNvSpPr>
          <p:nvPr>
            <p:ph type="body" sz="quarter" idx="10"/>
          </p:nvPr>
        </p:nvSpPr>
        <p:spPr/>
        <p:txBody>
          <a:bodyPr/>
          <a:lstStyle/>
          <a:p>
            <a:r>
              <a:rPr lang="en-US" noProof="0" dirty="0"/>
              <a:t>Write DAX formulas for Power BI</a:t>
            </a:r>
          </a:p>
        </p:txBody>
      </p:sp>
      <p:sp>
        <p:nvSpPr>
          <p:cNvPr id="6" name="Content Placeholder 5">
            <a:extLst>
              <a:ext uri="{FF2B5EF4-FFF2-40B4-BE49-F238E27FC236}">
                <a16:creationId xmlns:a16="http://schemas.microsoft.com/office/drawing/2014/main" id="{D36048EF-7566-469A-A9C8-FE4347ECBAD1}"/>
              </a:ext>
            </a:extLst>
          </p:cNvPr>
          <p:cNvSpPr>
            <a:spLocks noGrp="1"/>
          </p:cNvSpPr>
          <p:nvPr>
            <p:ph idx="1"/>
          </p:nvPr>
        </p:nvSpPr>
        <p:spPr/>
        <p:txBody>
          <a:bodyPr/>
          <a:lstStyle/>
          <a:p>
            <a:endParaRPr lang="en-US" noProof="0" dirty="0"/>
          </a:p>
        </p:txBody>
      </p:sp>
      <p:sp>
        <p:nvSpPr>
          <p:cNvPr id="4" name="Footer Placeholder 3">
            <a:extLst>
              <a:ext uri="{FF2B5EF4-FFF2-40B4-BE49-F238E27FC236}">
                <a16:creationId xmlns:a16="http://schemas.microsoft.com/office/drawing/2014/main" id="{A0A76EC4-1A53-43AB-89DB-0B8487887698}"/>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3798348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E78BD4B-3844-4B9E-B657-CB869BBE549C}"/>
              </a:ext>
            </a:extLst>
          </p:cNvPr>
          <p:cNvSpPr>
            <a:spLocks noGrp="1"/>
          </p:cNvSpPr>
          <p:nvPr>
            <p:ph type="title"/>
          </p:nvPr>
        </p:nvSpPr>
        <p:spPr/>
        <p:txBody>
          <a:bodyPr>
            <a:normAutofit/>
          </a:bodyPr>
          <a:lstStyle/>
          <a:p>
            <a:pPr lvl="0">
              <a:lnSpc>
                <a:spcPct val="80000"/>
              </a:lnSpc>
              <a:spcBef>
                <a:spcPts val="1000"/>
              </a:spcBef>
            </a:pPr>
            <a:r>
              <a:rPr lang="en-US" noProof="0" dirty="0">
                <a:ea typeface="+mn-ea"/>
                <a:cs typeface="+mn-cs"/>
              </a:rPr>
              <a:t>Power BI </a:t>
            </a:r>
            <a:br>
              <a:rPr lang="en-US" noProof="0" dirty="0">
                <a:solidFill>
                  <a:srgbClr val="F2C811"/>
                </a:solidFill>
                <a:ea typeface="+mn-ea"/>
                <a:cs typeface="+mn-cs"/>
              </a:rPr>
            </a:br>
            <a:r>
              <a:rPr lang="en-US" noProof="0" dirty="0">
                <a:solidFill>
                  <a:schemeClr val="bg1"/>
                </a:solidFill>
                <a:ea typeface="+mn-ea"/>
                <a:cs typeface="+mn-cs"/>
              </a:rPr>
              <a:t>DAX in a Day</a:t>
            </a:r>
          </a:p>
        </p:txBody>
      </p:sp>
      <p:sp>
        <p:nvSpPr>
          <p:cNvPr id="12" name="Text Placeholder 11">
            <a:extLst>
              <a:ext uri="{FF2B5EF4-FFF2-40B4-BE49-F238E27FC236}">
                <a16:creationId xmlns:a16="http://schemas.microsoft.com/office/drawing/2014/main" id="{8EB99519-97A1-4DC4-A5EE-354BA2FF6C0B}"/>
              </a:ext>
            </a:extLst>
          </p:cNvPr>
          <p:cNvSpPr>
            <a:spLocks noGrp="1"/>
          </p:cNvSpPr>
          <p:nvPr>
            <p:ph type="body" sz="quarter" idx="12"/>
          </p:nvPr>
        </p:nvSpPr>
        <p:spPr/>
        <p:txBody>
          <a:bodyPr/>
          <a:lstStyle/>
          <a:p>
            <a:r>
              <a:rPr lang="en-US" noProof="0" dirty="0"/>
              <a:t>Module 03</a:t>
            </a:r>
          </a:p>
        </p:txBody>
      </p:sp>
      <p:sp>
        <p:nvSpPr>
          <p:cNvPr id="11" name="Text Placeholder 10">
            <a:extLst>
              <a:ext uri="{FF2B5EF4-FFF2-40B4-BE49-F238E27FC236}">
                <a16:creationId xmlns:a16="http://schemas.microsoft.com/office/drawing/2014/main" id="{965EE222-3CC2-4391-B098-E3C633521892}"/>
              </a:ext>
            </a:extLst>
          </p:cNvPr>
          <p:cNvSpPr>
            <a:spLocks noGrp="1"/>
          </p:cNvSpPr>
          <p:nvPr>
            <p:ph type="body" sz="quarter" idx="11"/>
          </p:nvPr>
        </p:nvSpPr>
        <p:spPr/>
        <p:txBody>
          <a:bodyPr/>
          <a:lstStyle/>
          <a:p>
            <a:r>
              <a:rPr lang="en-US" noProof="0" dirty="0"/>
              <a:t>Define Calculated Tables </a:t>
            </a:r>
            <a:br>
              <a:rPr lang="en-US" noProof="0" dirty="0"/>
            </a:br>
            <a:r>
              <a:rPr lang="en-US" noProof="0" dirty="0"/>
              <a:t>and Columns</a:t>
            </a:r>
          </a:p>
        </p:txBody>
      </p:sp>
      <p:sp>
        <p:nvSpPr>
          <p:cNvPr id="5" name="Footer Placeholder 4">
            <a:extLst>
              <a:ext uri="{FF2B5EF4-FFF2-40B4-BE49-F238E27FC236}">
                <a16:creationId xmlns:a16="http://schemas.microsoft.com/office/drawing/2014/main" id="{FBA816C0-5179-4330-9B65-23B354DF22D4}"/>
              </a:ext>
            </a:extLst>
          </p:cNvPr>
          <p:cNvSpPr>
            <a:spLocks noGrp="1"/>
          </p:cNvSpPr>
          <p:nvPr>
            <p:ph type="ftr" sz="quarter" idx="13"/>
          </p:nvPr>
        </p:nvSpPr>
        <p:spPr/>
        <p:txBody>
          <a:bodyPr/>
          <a:lstStyle/>
          <a:p>
            <a:r>
              <a:rPr lang="en-AU" dirty="0"/>
              <a:t>© 2021 Microsoft. All rights reserved. </a:t>
            </a:r>
          </a:p>
        </p:txBody>
      </p:sp>
    </p:spTree>
    <p:extLst>
      <p:ext uri="{BB962C8B-B14F-4D97-AF65-F5344CB8AC3E}">
        <p14:creationId xmlns:p14="http://schemas.microsoft.com/office/powerpoint/2010/main" val="4068612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6FD0F1-01D0-4CCF-8213-598F1BD5A975}"/>
              </a:ext>
            </a:extLst>
          </p:cNvPr>
          <p:cNvSpPr>
            <a:spLocks noGrp="1"/>
          </p:cNvSpPr>
          <p:nvPr>
            <p:ph type="title"/>
          </p:nvPr>
        </p:nvSpPr>
        <p:spPr>
          <a:xfrm>
            <a:off x="457200" y="385199"/>
            <a:ext cx="9720000" cy="694801"/>
          </a:xfrm>
        </p:spPr>
        <p:txBody>
          <a:bodyPr/>
          <a:lstStyle/>
          <a:p>
            <a:r>
              <a:rPr lang="en-US" noProof="0" dirty="0"/>
              <a:t>Resources</a:t>
            </a:r>
          </a:p>
        </p:txBody>
      </p:sp>
      <p:sp>
        <p:nvSpPr>
          <p:cNvPr id="9" name="Text Placeholder 8" hidden="1">
            <a:extLst>
              <a:ext uri="{FF2B5EF4-FFF2-40B4-BE49-F238E27FC236}">
                <a16:creationId xmlns:a16="http://schemas.microsoft.com/office/drawing/2014/main" id="{C38BEC94-02F4-4BFD-8630-0944E8DD4B81}"/>
              </a:ext>
            </a:extLst>
          </p:cNvPr>
          <p:cNvSpPr>
            <a:spLocks noGrp="1"/>
          </p:cNvSpPr>
          <p:nvPr>
            <p:ph type="body" sz="quarter" idx="10"/>
          </p:nvPr>
        </p:nvSpPr>
        <p:spPr/>
        <p:txBody>
          <a:bodyPr/>
          <a:lstStyle/>
          <a:p>
            <a:endParaRPr lang="en-US" dirty="0"/>
          </a:p>
        </p:txBody>
      </p:sp>
      <p:sp>
        <p:nvSpPr>
          <p:cNvPr id="7" name="Content Placeholder 6">
            <a:extLst>
              <a:ext uri="{FF2B5EF4-FFF2-40B4-BE49-F238E27FC236}">
                <a16:creationId xmlns:a16="http://schemas.microsoft.com/office/drawing/2014/main" id="{E09514D2-4274-40DC-830D-CDB149B21503}"/>
              </a:ext>
            </a:extLst>
          </p:cNvPr>
          <p:cNvSpPr>
            <a:spLocks noGrp="1"/>
          </p:cNvSpPr>
          <p:nvPr>
            <p:ph idx="1"/>
          </p:nvPr>
        </p:nvSpPr>
        <p:spPr>
          <a:xfrm>
            <a:off x="457200" y="2070000"/>
            <a:ext cx="11235600" cy="4788000"/>
          </a:xfrm>
        </p:spPr>
        <p:txBody>
          <a:bodyPr/>
          <a:lstStyle/>
          <a:p>
            <a:r>
              <a:rPr lang="en-US" noProof="0" dirty="0"/>
              <a:t>Use DAX in Power BI Desktop</a:t>
            </a:r>
          </a:p>
          <a:p>
            <a:r>
              <a:rPr lang="en-US" sz="1800" noProof="0" dirty="0"/>
              <a:t>This Microsoft learning path introduces Data Analysis Expressions (DAX) and provides you with foundational skills required to enhance data models with calculations</a:t>
            </a:r>
          </a:p>
          <a:p>
            <a:pPr lvl="1"/>
            <a:r>
              <a:rPr lang="en-US" noProof="0" dirty="0">
                <a:hlinkClick r:id="rId3"/>
              </a:rPr>
              <a:t>https://docs.microsoft.com/learn/paths/dax-power-bi/</a:t>
            </a:r>
            <a:endParaRPr lang="en-US" noProof="0" dirty="0"/>
          </a:p>
          <a:p>
            <a:r>
              <a:rPr lang="en-US" noProof="0" dirty="0"/>
              <a:t>DAX videos</a:t>
            </a:r>
          </a:p>
          <a:p>
            <a:pPr lvl="1"/>
            <a:r>
              <a:rPr lang="en-US" noProof="0" dirty="0">
                <a:hlinkClick r:id="rId4"/>
              </a:rPr>
              <a:t>https://docs.microsoft.com/dax/dax-learn-videos</a:t>
            </a:r>
            <a:endParaRPr lang="en-US" noProof="0" dirty="0"/>
          </a:p>
          <a:p>
            <a:r>
              <a:rPr lang="en-US" noProof="0" dirty="0"/>
              <a:t>Data Analysis Expressions (DAX) Reference</a:t>
            </a:r>
          </a:p>
          <a:p>
            <a:pPr lvl="1"/>
            <a:r>
              <a:rPr lang="en-US" noProof="0" dirty="0">
                <a:hlinkClick r:id="rId5"/>
              </a:rPr>
              <a:t>https://docs.microsoft.com/dax/</a:t>
            </a:r>
            <a:endParaRPr lang="en-US" noProof="0" dirty="0"/>
          </a:p>
          <a:p>
            <a:pPr lvl="1"/>
            <a:r>
              <a:rPr lang="en-US" sz="2800" dirty="0"/>
              <a:t>Learn path for individual study:</a:t>
            </a:r>
          </a:p>
          <a:p>
            <a:pPr lvl="1"/>
            <a:r>
              <a:rPr lang="en-US" dirty="0">
                <a:hlinkClick r:id="rId6"/>
              </a:rPr>
              <a:t>Use DAX in Power BI Desktop - Learn | Microsoft Docs</a:t>
            </a:r>
            <a:endParaRPr lang="en-US" noProof="0" dirty="0"/>
          </a:p>
          <a:p>
            <a:endParaRPr lang="en-US" noProof="0" dirty="0"/>
          </a:p>
        </p:txBody>
      </p:sp>
      <p:sp>
        <p:nvSpPr>
          <p:cNvPr id="5" name="Footer Placeholder 4">
            <a:extLst>
              <a:ext uri="{FF2B5EF4-FFF2-40B4-BE49-F238E27FC236}">
                <a16:creationId xmlns:a16="http://schemas.microsoft.com/office/drawing/2014/main" id="{9B374717-8850-481B-BAF5-4EC5DA25B88C}"/>
              </a:ext>
            </a:extLst>
          </p:cNvPr>
          <p:cNvSpPr>
            <a:spLocks noGrp="1"/>
          </p:cNvSpPr>
          <p:nvPr>
            <p:ph type="ftr" sz="quarter" idx="11"/>
          </p:nvPr>
        </p:nvSpPr>
        <p:spPr>
          <a:xfrm>
            <a:off x="9462654" y="6492875"/>
            <a:ext cx="2729345" cy="365125"/>
          </a:xfrm>
        </p:spPr>
        <p:txBody>
          <a:bodyPr/>
          <a:lstStyle/>
          <a:p>
            <a:r>
              <a:rPr lang="en-AU" dirty="0"/>
              <a:t>© 2021 Microsoft. All rights reserved. </a:t>
            </a:r>
          </a:p>
        </p:txBody>
      </p:sp>
    </p:spTree>
    <p:extLst>
      <p:ext uri="{BB962C8B-B14F-4D97-AF65-F5344CB8AC3E}">
        <p14:creationId xmlns:p14="http://schemas.microsoft.com/office/powerpoint/2010/main" val="2371611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1A528C-AE33-4D64-BBEA-D47BFEC0B68A}"/>
              </a:ext>
            </a:extLst>
          </p:cNvPr>
          <p:cNvSpPr>
            <a:spLocks noGrp="1"/>
          </p:cNvSpPr>
          <p:nvPr>
            <p:ph type="title"/>
          </p:nvPr>
        </p:nvSpPr>
        <p:spPr/>
        <p:txBody>
          <a:bodyPr/>
          <a:lstStyle/>
          <a:p>
            <a:r>
              <a:rPr lang="en-US" noProof="0" dirty="0"/>
              <a:t>Module outline</a:t>
            </a:r>
          </a:p>
        </p:txBody>
      </p:sp>
      <p:sp>
        <p:nvSpPr>
          <p:cNvPr id="7" name="Text Placeholder 6">
            <a:extLst>
              <a:ext uri="{FF2B5EF4-FFF2-40B4-BE49-F238E27FC236}">
                <a16:creationId xmlns:a16="http://schemas.microsoft.com/office/drawing/2014/main" id="{5D240A6A-334B-4B3F-8554-0AD2511C69BD}"/>
              </a:ext>
            </a:extLst>
          </p:cNvPr>
          <p:cNvSpPr>
            <a:spLocks noGrp="1"/>
          </p:cNvSpPr>
          <p:nvPr>
            <p:ph type="body" sz="quarter" idx="10"/>
          </p:nvPr>
        </p:nvSpPr>
        <p:spPr/>
        <p:txBody>
          <a:bodyPr/>
          <a:lstStyle/>
          <a:p>
            <a:r>
              <a:rPr lang="en-US" noProof="0" dirty="0"/>
              <a:t>03: Define Calculated Tables and Columns</a:t>
            </a:r>
          </a:p>
        </p:txBody>
      </p:sp>
      <p:sp>
        <p:nvSpPr>
          <p:cNvPr id="6" name="Content Placeholder 5">
            <a:extLst>
              <a:ext uri="{FF2B5EF4-FFF2-40B4-BE49-F238E27FC236}">
                <a16:creationId xmlns:a16="http://schemas.microsoft.com/office/drawing/2014/main" id="{8153398B-22C7-42A7-9919-666B3DF1F709}"/>
              </a:ext>
            </a:extLst>
          </p:cNvPr>
          <p:cNvSpPr>
            <a:spLocks noGrp="1"/>
          </p:cNvSpPr>
          <p:nvPr>
            <p:ph idx="1"/>
          </p:nvPr>
        </p:nvSpPr>
        <p:spPr/>
        <p:txBody>
          <a:bodyPr/>
          <a:lstStyle/>
          <a:p>
            <a:r>
              <a:rPr lang="en-US" noProof="0" dirty="0"/>
              <a:t>Create calculated tables</a:t>
            </a:r>
          </a:p>
          <a:p>
            <a:r>
              <a:rPr lang="en-US" noProof="0" dirty="0"/>
              <a:t>Create calculated columns</a:t>
            </a:r>
          </a:p>
          <a:p>
            <a:r>
              <a:rPr lang="en-US" noProof="0" dirty="0"/>
              <a:t>Describe row context</a:t>
            </a:r>
          </a:p>
          <a:p>
            <a:r>
              <a:rPr lang="en-US" noProof="0" dirty="0"/>
              <a:t>Choose technique to add a column</a:t>
            </a:r>
          </a:p>
          <a:p>
            <a:endParaRPr lang="en-US" noProof="0" dirty="0"/>
          </a:p>
        </p:txBody>
      </p:sp>
      <p:sp>
        <p:nvSpPr>
          <p:cNvPr id="8" name="Footer Placeholder 7">
            <a:extLst>
              <a:ext uri="{FF2B5EF4-FFF2-40B4-BE49-F238E27FC236}">
                <a16:creationId xmlns:a16="http://schemas.microsoft.com/office/drawing/2014/main" id="{7CDFFA1D-2C95-4DF9-979F-1DC6B5214879}"/>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2817397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A76A7-59F1-4899-B389-DCE70AE05472}"/>
              </a:ext>
            </a:extLst>
          </p:cNvPr>
          <p:cNvSpPr>
            <a:spLocks noGrp="1"/>
          </p:cNvSpPr>
          <p:nvPr>
            <p:ph type="title"/>
          </p:nvPr>
        </p:nvSpPr>
        <p:spPr/>
        <p:txBody>
          <a:bodyPr/>
          <a:lstStyle/>
          <a:p>
            <a:r>
              <a:rPr lang="en-US" noProof="0" dirty="0"/>
              <a:t>Create calculated tables</a:t>
            </a:r>
          </a:p>
        </p:txBody>
      </p:sp>
      <p:sp>
        <p:nvSpPr>
          <p:cNvPr id="3" name="Text Placeholder 2" hidden="1">
            <a:extLst>
              <a:ext uri="{FF2B5EF4-FFF2-40B4-BE49-F238E27FC236}">
                <a16:creationId xmlns:a16="http://schemas.microsoft.com/office/drawing/2014/main" id="{3D94301C-5635-4F9E-A4A4-F530CD37FD2C}"/>
              </a:ext>
            </a:extLst>
          </p:cNvPr>
          <p:cNvSpPr>
            <a:spLocks noGrp="1"/>
          </p:cNvSpPr>
          <p:nvPr>
            <p:ph type="body" sz="quarter" idx="10"/>
          </p:nvPr>
        </p:nvSpPr>
        <p:spPr/>
        <p:txBody>
          <a:bodyPr/>
          <a:lstStyle/>
          <a:p>
            <a:endParaRPr lang="en-US" dirty="0"/>
          </a:p>
        </p:txBody>
      </p:sp>
      <p:sp>
        <p:nvSpPr>
          <p:cNvPr id="4" name="Content Placeholder 3">
            <a:extLst>
              <a:ext uri="{FF2B5EF4-FFF2-40B4-BE49-F238E27FC236}">
                <a16:creationId xmlns:a16="http://schemas.microsoft.com/office/drawing/2014/main" id="{535D2D5F-A61D-45BB-8BEC-CC1EB6BEA573}"/>
              </a:ext>
            </a:extLst>
          </p:cNvPr>
          <p:cNvSpPr>
            <a:spLocks noGrp="1"/>
          </p:cNvSpPr>
          <p:nvPr>
            <p:ph idx="1"/>
          </p:nvPr>
        </p:nvSpPr>
        <p:spPr/>
        <p:txBody>
          <a:bodyPr/>
          <a:lstStyle/>
          <a:p>
            <a:r>
              <a:rPr lang="en-US" noProof="0" dirty="0"/>
              <a:t>A </a:t>
            </a:r>
            <a:r>
              <a:rPr lang="en-US" b="1" dirty="0"/>
              <a:t>Calculated</a:t>
            </a:r>
            <a:r>
              <a:rPr lang="en-US" b="1" noProof="0" dirty="0"/>
              <a:t> table </a:t>
            </a:r>
            <a:r>
              <a:rPr lang="en-US" noProof="0" dirty="0"/>
              <a:t>is created using a DAX formula</a:t>
            </a:r>
          </a:p>
          <a:p>
            <a:r>
              <a:rPr lang="en-US" dirty="0"/>
              <a:t>The formula</a:t>
            </a:r>
            <a:r>
              <a:rPr lang="en-US" noProof="0" dirty="0"/>
              <a:t> can duplicate or transform existing table</a:t>
            </a:r>
          </a:p>
          <a:p>
            <a:r>
              <a:rPr lang="en-US" dirty="0"/>
              <a:t>It </a:t>
            </a:r>
            <a:r>
              <a:rPr lang="en-US" noProof="0" dirty="0"/>
              <a:t>cannot connect to external data</a:t>
            </a:r>
          </a:p>
          <a:p>
            <a:r>
              <a:rPr lang="en-US" dirty="0"/>
              <a:t>The formula</a:t>
            </a:r>
            <a:r>
              <a:rPr lang="en-US" noProof="0" dirty="0"/>
              <a:t> must return a table object</a:t>
            </a:r>
          </a:p>
          <a:p>
            <a:r>
              <a:rPr lang="en-US" noProof="0" dirty="0"/>
              <a:t>It will increase the storage size of the model</a:t>
            </a:r>
          </a:p>
          <a:p>
            <a:r>
              <a:rPr lang="en-US" noProof="0" dirty="0"/>
              <a:t>It can increase the data refresh time</a:t>
            </a:r>
          </a:p>
          <a:p>
            <a:endParaRPr lang="en-US" noProof="0" dirty="0"/>
          </a:p>
        </p:txBody>
      </p:sp>
      <p:sp>
        <p:nvSpPr>
          <p:cNvPr id="5" name="Footer Placeholder 4">
            <a:extLst>
              <a:ext uri="{FF2B5EF4-FFF2-40B4-BE49-F238E27FC236}">
                <a16:creationId xmlns:a16="http://schemas.microsoft.com/office/drawing/2014/main" id="{17626D7A-697D-42E9-A244-8C0AC5093AD6}"/>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248790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A76A7-59F1-4899-B389-DCE70AE05472}"/>
              </a:ext>
            </a:extLst>
          </p:cNvPr>
          <p:cNvSpPr>
            <a:spLocks noGrp="1"/>
          </p:cNvSpPr>
          <p:nvPr>
            <p:ph type="title"/>
          </p:nvPr>
        </p:nvSpPr>
        <p:spPr/>
        <p:txBody>
          <a:bodyPr/>
          <a:lstStyle/>
          <a:p>
            <a:r>
              <a:rPr lang="en-US" noProof="0" dirty="0"/>
              <a:t>Create calculated columns</a:t>
            </a:r>
          </a:p>
        </p:txBody>
      </p:sp>
      <p:sp>
        <p:nvSpPr>
          <p:cNvPr id="3" name="Text Placeholder 2" hidden="1">
            <a:extLst>
              <a:ext uri="{FF2B5EF4-FFF2-40B4-BE49-F238E27FC236}">
                <a16:creationId xmlns:a16="http://schemas.microsoft.com/office/drawing/2014/main" id="{3D94301C-5635-4F9E-A4A4-F530CD37FD2C}"/>
              </a:ext>
            </a:extLst>
          </p:cNvPr>
          <p:cNvSpPr>
            <a:spLocks noGrp="1"/>
          </p:cNvSpPr>
          <p:nvPr>
            <p:ph type="body" sz="quarter" idx="10"/>
          </p:nvPr>
        </p:nvSpPr>
        <p:spPr/>
        <p:txBody>
          <a:bodyPr/>
          <a:lstStyle/>
          <a:p>
            <a:endParaRPr lang="en-US" dirty="0"/>
          </a:p>
        </p:txBody>
      </p:sp>
      <p:sp>
        <p:nvSpPr>
          <p:cNvPr id="4" name="Content Placeholder 3">
            <a:extLst>
              <a:ext uri="{FF2B5EF4-FFF2-40B4-BE49-F238E27FC236}">
                <a16:creationId xmlns:a16="http://schemas.microsoft.com/office/drawing/2014/main" id="{535D2D5F-A61D-45BB-8BEC-CC1EB6BEA573}"/>
              </a:ext>
            </a:extLst>
          </p:cNvPr>
          <p:cNvSpPr>
            <a:spLocks noGrp="1"/>
          </p:cNvSpPr>
          <p:nvPr>
            <p:ph idx="1"/>
          </p:nvPr>
        </p:nvSpPr>
        <p:spPr/>
        <p:txBody>
          <a:bodyPr/>
          <a:lstStyle/>
          <a:p>
            <a:r>
              <a:rPr lang="en-US" noProof="0" dirty="0"/>
              <a:t>A </a:t>
            </a:r>
            <a:r>
              <a:rPr lang="en-US" b="1" dirty="0"/>
              <a:t>Calculated</a:t>
            </a:r>
            <a:r>
              <a:rPr lang="en-US" b="1" noProof="0" dirty="0"/>
              <a:t> column </a:t>
            </a:r>
            <a:r>
              <a:rPr lang="en-US" noProof="0" dirty="0"/>
              <a:t>is added to a table using a DAX formula</a:t>
            </a:r>
          </a:p>
          <a:p>
            <a:r>
              <a:rPr lang="en-US" noProof="0" dirty="0"/>
              <a:t>It can be added to any table in your model</a:t>
            </a:r>
          </a:p>
          <a:p>
            <a:r>
              <a:rPr lang="en-US" dirty="0"/>
              <a:t>The formula must</a:t>
            </a:r>
            <a:r>
              <a:rPr lang="en-US" noProof="0" dirty="0"/>
              <a:t> return a scalar</a:t>
            </a:r>
            <a:r>
              <a:rPr lang="en-US" dirty="0"/>
              <a:t>—or single—value</a:t>
            </a:r>
            <a:endParaRPr lang="en-US" noProof="0" dirty="0"/>
          </a:p>
          <a:p>
            <a:r>
              <a:rPr lang="en-US" noProof="0" dirty="0"/>
              <a:t>It will increase the storage size of the model</a:t>
            </a:r>
          </a:p>
          <a:p>
            <a:r>
              <a:rPr lang="en-US" noProof="0" dirty="0"/>
              <a:t>It can increase the data refresh time</a:t>
            </a:r>
          </a:p>
          <a:p>
            <a:endParaRPr lang="en-US" noProof="0" dirty="0"/>
          </a:p>
        </p:txBody>
      </p:sp>
      <p:sp>
        <p:nvSpPr>
          <p:cNvPr id="5" name="Footer Placeholder 4">
            <a:extLst>
              <a:ext uri="{FF2B5EF4-FFF2-40B4-BE49-F238E27FC236}">
                <a16:creationId xmlns:a16="http://schemas.microsoft.com/office/drawing/2014/main" id="{17626D7A-697D-42E9-A244-8C0AC5093AD6}"/>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1998077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A76A7-59F1-4899-B389-DCE70AE05472}"/>
              </a:ext>
            </a:extLst>
          </p:cNvPr>
          <p:cNvSpPr>
            <a:spLocks noGrp="1"/>
          </p:cNvSpPr>
          <p:nvPr>
            <p:ph type="title"/>
          </p:nvPr>
        </p:nvSpPr>
        <p:spPr/>
        <p:txBody>
          <a:bodyPr/>
          <a:lstStyle/>
          <a:p>
            <a:r>
              <a:rPr lang="en-US" dirty="0"/>
              <a:t>Describe r</a:t>
            </a:r>
            <a:r>
              <a:rPr lang="en-US" noProof="0" dirty="0"/>
              <a:t>ow context</a:t>
            </a:r>
          </a:p>
        </p:txBody>
      </p:sp>
      <p:sp>
        <p:nvSpPr>
          <p:cNvPr id="3" name="Text Placeholder 2" hidden="1">
            <a:extLst>
              <a:ext uri="{FF2B5EF4-FFF2-40B4-BE49-F238E27FC236}">
                <a16:creationId xmlns:a16="http://schemas.microsoft.com/office/drawing/2014/main" id="{3D94301C-5635-4F9E-A4A4-F530CD37FD2C}"/>
              </a:ext>
            </a:extLst>
          </p:cNvPr>
          <p:cNvSpPr>
            <a:spLocks noGrp="1"/>
          </p:cNvSpPr>
          <p:nvPr>
            <p:ph type="body" sz="quarter" idx="10"/>
          </p:nvPr>
        </p:nvSpPr>
        <p:spPr/>
        <p:txBody>
          <a:bodyPr/>
          <a:lstStyle/>
          <a:p>
            <a:endParaRPr lang="en-US" dirty="0"/>
          </a:p>
        </p:txBody>
      </p:sp>
      <p:sp>
        <p:nvSpPr>
          <p:cNvPr id="4" name="Content Placeholder 3">
            <a:extLst>
              <a:ext uri="{FF2B5EF4-FFF2-40B4-BE49-F238E27FC236}">
                <a16:creationId xmlns:a16="http://schemas.microsoft.com/office/drawing/2014/main" id="{535D2D5F-A61D-45BB-8BEC-CC1EB6BEA573}"/>
              </a:ext>
            </a:extLst>
          </p:cNvPr>
          <p:cNvSpPr>
            <a:spLocks noGrp="1"/>
          </p:cNvSpPr>
          <p:nvPr>
            <p:ph idx="1"/>
          </p:nvPr>
        </p:nvSpPr>
        <p:spPr/>
        <p:txBody>
          <a:bodyPr/>
          <a:lstStyle/>
          <a:p>
            <a:r>
              <a:rPr lang="en-US" noProof="0" dirty="0"/>
              <a:t>The calculated column formula is evaluated for each table row</a:t>
            </a:r>
          </a:p>
          <a:p>
            <a:r>
              <a:rPr lang="en-US" noProof="0" dirty="0"/>
              <a:t>Evaluation is within </a:t>
            </a:r>
            <a:r>
              <a:rPr lang="en-US" i="1" noProof="0" dirty="0"/>
              <a:t>row context</a:t>
            </a:r>
            <a:r>
              <a:rPr lang="en-US" noProof="0" dirty="0"/>
              <a:t>, which means current row</a:t>
            </a:r>
          </a:p>
        </p:txBody>
      </p:sp>
      <p:sp>
        <p:nvSpPr>
          <p:cNvPr id="5" name="Footer Placeholder 4">
            <a:extLst>
              <a:ext uri="{FF2B5EF4-FFF2-40B4-BE49-F238E27FC236}">
                <a16:creationId xmlns:a16="http://schemas.microsoft.com/office/drawing/2014/main" id="{17626D7A-697D-42E9-A244-8C0AC5093AD6}"/>
              </a:ext>
            </a:extLst>
          </p:cNvPr>
          <p:cNvSpPr>
            <a:spLocks noGrp="1"/>
          </p:cNvSpPr>
          <p:nvPr>
            <p:ph type="ftr" sz="quarter" idx="11"/>
          </p:nvPr>
        </p:nvSpPr>
        <p:spPr/>
        <p:txBody>
          <a:bodyPr/>
          <a:lstStyle/>
          <a:p>
            <a:r>
              <a:rPr lang="en-AU" dirty="0"/>
              <a:t>© 2021 Microsoft. All rights reserved. </a:t>
            </a:r>
          </a:p>
        </p:txBody>
      </p:sp>
      <p:sp>
        <p:nvSpPr>
          <p:cNvPr id="6" name="Content Placeholder 2">
            <a:extLst>
              <a:ext uri="{FF2B5EF4-FFF2-40B4-BE49-F238E27FC236}">
                <a16:creationId xmlns:a16="http://schemas.microsoft.com/office/drawing/2014/main" id="{77BFB028-F871-494E-BA48-5DE79FE98575}"/>
              </a:ext>
            </a:extLst>
          </p:cNvPr>
          <p:cNvSpPr txBox="1">
            <a:spLocks/>
          </p:cNvSpPr>
          <p:nvPr/>
        </p:nvSpPr>
        <p:spPr>
          <a:xfrm>
            <a:off x="1731382" y="3429000"/>
            <a:ext cx="8687235" cy="2555149"/>
          </a:xfrm>
          <a:prstGeom prst="rect">
            <a:avLst/>
          </a:prstGeom>
          <a:solidFill>
            <a:schemeClr val="bg1">
              <a:lumMod val="8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None/>
            </a:pPr>
            <a:r>
              <a:rPr lang="en-NZ" sz="2000" dirty="0">
                <a:solidFill>
                  <a:srgbClr val="171717"/>
                </a:solidFill>
                <a:latin typeface="Consolas" panose="020B0609020204030204" pitchFamily="49" charset="0"/>
                <a:cs typeface="Courier New" panose="02070309020205020404" pitchFamily="49" charset="0"/>
              </a:rPr>
              <a:t>Due Fiscal Year =</a:t>
            </a:r>
          </a:p>
          <a:p>
            <a:pPr marL="0" lvl="1" indent="0">
              <a:buNone/>
            </a:pPr>
            <a:r>
              <a:rPr lang="en-NZ" sz="2000" dirty="0">
                <a:solidFill>
                  <a:srgbClr val="171717"/>
                </a:solidFill>
                <a:latin typeface="Consolas" panose="020B0609020204030204" pitchFamily="49" charset="0"/>
                <a:cs typeface="Courier New" panose="02070309020205020404" pitchFamily="49" charset="0"/>
              </a:rPr>
              <a:t>"FY"</a:t>
            </a:r>
          </a:p>
          <a:p>
            <a:pPr marL="0" lvl="1" indent="0">
              <a:buNone/>
            </a:pPr>
            <a:r>
              <a:rPr lang="en-NZ" sz="2000" dirty="0">
                <a:solidFill>
                  <a:srgbClr val="171717"/>
                </a:solidFill>
                <a:latin typeface="Consolas" panose="020B0609020204030204" pitchFamily="49" charset="0"/>
                <a:cs typeface="Courier New" panose="02070309020205020404" pitchFamily="49" charset="0"/>
              </a:rPr>
              <a:t>	&amp; YEAR('Due Date'[Due Date])</a:t>
            </a:r>
          </a:p>
          <a:p>
            <a:pPr marL="0" lvl="1" indent="0">
              <a:buNone/>
            </a:pPr>
            <a:r>
              <a:rPr lang="en-NZ" sz="2000" dirty="0">
                <a:solidFill>
                  <a:srgbClr val="171717"/>
                </a:solidFill>
                <a:latin typeface="Consolas" panose="020B0609020204030204" pitchFamily="49" charset="0"/>
                <a:cs typeface="Courier New" panose="02070309020205020404" pitchFamily="49" charset="0"/>
              </a:rPr>
              <a:t>	+ IF(</a:t>
            </a:r>
          </a:p>
          <a:p>
            <a:pPr marL="0" lvl="1" indent="0">
              <a:buNone/>
            </a:pPr>
            <a:r>
              <a:rPr lang="en-NZ" sz="2000" dirty="0">
                <a:solidFill>
                  <a:srgbClr val="171717"/>
                </a:solidFill>
                <a:latin typeface="Consolas" panose="020B0609020204030204" pitchFamily="49" charset="0"/>
                <a:cs typeface="Courier New" panose="02070309020205020404" pitchFamily="49" charset="0"/>
              </a:rPr>
              <a:t>		MONTH('Due Date'[Due Date]) &lt;= 6,</a:t>
            </a:r>
          </a:p>
          <a:p>
            <a:pPr marL="0" lvl="1" indent="0">
              <a:buNone/>
            </a:pPr>
            <a:r>
              <a:rPr lang="en-NZ" sz="2000" dirty="0">
                <a:solidFill>
                  <a:srgbClr val="171717"/>
                </a:solidFill>
                <a:latin typeface="Consolas" panose="020B0609020204030204" pitchFamily="49" charset="0"/>
                <a:cs typeface="Courier New" panose="02070309020205020404" pitchFamily="49" charset="0"/>
              </a:rPr>
              <a:t>		1</a:t>
            </a:r>
          </a:p>
          <a:p>
            <a:pPr marL="0" lvl="1" indent="0">
              <a:buNone/>
            </a:pPr>
            <a:r>
              <a:rPr lang="en-NZ" sz="2000" dirty="0">
                <a:solidFill>
                  <a:srgbClr val="171717"/>
                </a:solidFill>
                <a:latin typeface="Consolas" panose="020B0609020204030204" pitchFamily="49" charset="0"/>
                <a:cs typeface="Courier New" panose="02070309020205020404" pitchFamily="49" charset="0"/>
              </a:rPr>
              <a:t>	)</a:t>
            </a:r>
            <a:endParaRPr lang="en-NZ" sz="20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2705496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A76A7-59F1-4899-B389-DCE70AE05472}"/>
              </a:ext>
            </a:extLst>
          </p:cNvPr>
          <p:cNvSpPr>
            <a:spLocks noGrp="1"/>
          </p:cNvSpPr>
          <p:nvPr>
            <p:ph type="title"/>
          </p:nvPr>
        </p:nvSpPr>
        <p:spPr/>
        <p:txBody>
          <a:bodyPr/>
          <a:lstStyle/>
          <a:p>
            <a:r>
              <a:rPr lang="en-US" noProof="0" dirty="0"/>
              <a:t>Choose technique to add a column</a:t>
            </a:r>
          </a:p>
        </p:txBody>
      </p:sp>
      <p:sp>
        <p:nvSpPr>
          <p:cNvPr id="3" name="Text Placeholder 2" hidden="1">
            <a:extLst>
              <a:ext uri="{FF2B5EF4-FFF2-40B4-BE49-F238E27FC236}">
                <a16:creationId xmlns:a16="http://schemas.microsoft.com/office/drawing/2014/main" id="{3D94301C-5635-4F9E-A4A4-F530CD37FD2C}"/>
              </a:ext>
            </a:extLst>
          </p:cNvPr>
          <p:cNvSpPr>
            <a:spLocks noGrp="1"/>
          </p:cNvSpPr>
          <p:nvPr>
            <p:ph type="body" sz="quarter" idx="10"/>
          </p:nvPr>
        </p:nvSpPr>
        <p:spPr/>
        <p:txBody>
          <a:bodyPr/>
          <a:lstStyle/>
          <a:p>
            <a:endParaRPr lang="en-US" dirty="0"/>
          </a:p>
        </p:txBody>
      </p:sp>
      <p:sp>
        <p:nvSpPr>
          <p:cNvPr id="4" name="Content Placeholder 3">
            <a:extLst>
              <a:ext uri="{FF2B5EF4-FFF2-40B4-BE49-F238E27FC236}">
                <a16:creationId xmlns:a16="http://schemas.microsoft.com/office/drawing/2014/main" id="{535D2D5F-A61D-45BB-8BEC-CC1EB6BEA573}"/>
              </a:ext>
            </a:extLst>
          </p:cNvPr>
          <p:cNvSpPr>
            <a:spLocks noGrp="1"/>
          </p:cNvSpPr>
          <p:nvPr>
            <p:ph idx="1"/>
          </p:nvPr>
        </p:nvSpPr>
        <p:spPr/>
        <p:txBody>
          <a:bodyPr/>
          <a:lstStyle/>
          <a:p>
            <a:r>
              <a:rPr lang="en-US" noProof="0" dirty="0"/>
              <a:t>There are three techniques to add a column to a table:</a:t>
            </a:r>
          </a:p>
          <a:p>
            <a:pPr lvl="1"/>
            <a:r>
              <a:rPr lang="en-US" noProof="0" dirty="0"/>
              <a:t>Add a column in data source</a:t>
            </a:r>
          </a:p>
          <a:p>
            <a:pPr lvl="1"/>
            <a:r>
              <a:rPr lang="en-US" noProof="0" dirty="0"/>
              <a:t>Add a computed column (using M) to a query in Power Query</a:t>
            </a:r>
          </a:p>
          <a:p>
            <a:pPr lvl="1"/>
            <a:r>
              <a:rPr lang="en-US" noProof="0" dirty="0"/>
              <a:t>Add a calculated column (using DAX) to a model table</a:t>
            </a:r>
          </a:p>
          <a:p>
            <a:r>
              <a:rPr lang="en-US" noProof="0" dirty="0"/>
              <a:t>Regardless of the technique used, it results in the same outcome</a:t>
            </a:r>
          </a:p>
          <a:p>
            <a:pPr lvl="1"/>
            <a:r>
              <a:rPr lang="en-US" noProof="0" dirty="0"/>
              <a:t>Report designers or users cannot determine the origin of a column</a:t>
            </a:r>
          </a:p>
        </p:txBody>
      </p:sp>
      <p:sp>
        <p:nvSpPr>
          <p:cNvPr id="5" name="Footer Placeholder 4">
            <a:extLst>
              <a:ext uri="{FF2B5EF4-FFF2-40B4-BE49-F238E27FC236}">
                <a16:creationId xmlns:a16="http://schemas.microsoft.com/office/drawing/2014/main" id="{17626D7A-697D-42E9-A244-8C0AC5093AD6}"/>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2209116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96BB1C-E9AA-4DD7-B162-7944A4471311}"/>
              </a:ext>
            </a:extLst>
          </p:cNvPr>
          <p:cNvSpPr>
            <a:spLocks noGrp="1"/>
          </p:cNvSpPr>
          <p:nvPr>
            <p:ph type="title"/>
          </p:nvPr>
        </p:nvSpPr>
        <p:spPr/>
        <p:txBody>
          <a:bodyPr/>
          <a:lstStyle/>
          <a:p>
            <a:r>
              <a:rPr lang="en-US" noProof="0" dirty="0"/>
              <a:t>Resources</a:t>
            </a:r>
          </a:p>
        </p:txBody>
      </p:sp>
      <p:sp>
        <p:nvSpPr>
          <p:cNvPr id="7" name="Text Placeholder 6" hidden="1">
            <a:extLst>
              <a:ext uri="{FF2B5EF4-FFF2-40B4-BE49-F238E27FC236}">
                <a16:creationId xmlns:a16="http://schemas.microsoft.com/office/drawing/2014/main" id="{69722723-0F0F-48E5-8094-B3C5BDFD34F7}"/>
              </a:ext>
            </a:extLst>
          </p:cNvPr>
          <p:cNvSpPr>
            <a:spLocks noGrp="1"/>
          </p:cNvSpPr>
          <p:nvPr>
            <p:ph type="body" sz="quarter" idx="10"/>
          </p:nvPr>
        </p:nvSpPr>
        <p:spPr/>
        <p:txBody>
          <a:bodyPr/>
          <a:lstStyle/>
          <a:p>
            <a:endParaRPr lang="en-US" dirty="0"/>
          </a:p>
        </p:txBody>
      </p:sp>
      <p:sp>
        <p:nvSpPr>
          <p:cNvPr id="6" name="Content Placeholder 5">
            <a:extLst>
              <a:ext uri="{FF2B5EF4-FFF2-40B4-BE49-F238E27FC236}">
                <a16:creationId xmlns:a16="http://schemas.microsoft.com/office/drawing/2014/main" id="{A66BE1C4-261D-48D0-B952-AFB38F0C291C}"/>
              </a:ext>
            </a:extLst>
          </p:cNvPr>
          <p:cNvSpPr>
            <a:spLocks noGrp="1"/>
          </p:cNvSpPr>
          <p:nvPr>
            <p:ph idx="1"/>
          </p:nvPr>
        </p:nvSpPr>
        <p:spPr/>
        <p:txBody>
          <a:bodyPr/>
          <a:lstStyle/>
          <a:p>
            <a:r>
              <a:rPr lang="en-US" b="1" dirty="0"/>
              <a:t>Learn: </a:t>
            </a:r>
            <a:r>
              <a:rPr lang="en-US" dirty="0"/>
              <a:t>Add calculated tables and columns to Power BI Desktop models</a:t>
            </a:r>
          </a:p>
          <a:p>
            <a:pPr lvl="1"/>
            <a:r>
              <a:rPr lang="en-US" dirty="0">
                <a:hlinkClick r:id="rId2"/>
              </a:rPr>
              <a:t>https://docs.microsoft.com/learn/modules/dax-power-bi-add-calculated-tables/</a:t>
            </a:r>
            <a:endParaRPr lang="en-US" dirty="0"/>
          </a:p>
          <a:p>
            <a:r>
              <a:rPr lang="en-US" b="1" dirty="0"/>
              <a:t>Docs: </a:t>
            </a:r>
            <a:r>
              <a:rPr lang="en-US" dirty="0"/>
              <a:t>DAX overview (Row context)</a:t>
            </a:r>
          </a:p>
          <a:p>
            <a:pPr lvl="1"/>
            <a:r>
              <a:rPr lang="en-US" dirty="0">
                <a:hlinkClick r:id="rId3"/>
              </a:rPr>
              <a:t>https://docs.microsoft.com/dax/dax-overview#row-context</a:t>
            </a:r>
            <a:endParaRPr lang="en-US" dirty="0"/>
          </a:p>
          <a:p>
            <a:endParaRPr lang="en-US" dirty="0"/>
          </a:p>
        </p:txBody>
      </p:sp>
      <p:sp>
        <p:nvSpPr>
          <p:cNvPr id="4" name="Footer Placeholder 3">
            <a:extLst>
              <a:ext uri="{FF2B5EF4-FFF2-40B4-BE49-F238E27FC236}">
                <a16:creationId xmlns:a16="http://schemas.microsoft.com/office/drawing/2014/main" id="{532D7E56-FEE5-4075-8568-A190F5E01B68}"/>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393981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E78BD4B-3844-4B9E-B657-CB869BBE549C}"/>
              </a:ext>
            </a:extLst>
          </p:cNvPr>
          <p:cNvSpPr>
            <a:spLocks noGrp="1"/>
          </p:cNvSpPr>
          <p:nvPr>
            <p:ph type="title"/>
          </p:nvPr>
        </p:nvSpPr>
        <p:spPr/>
        <p:txBody>
          <a:bodyPr>
            <a:normAutofit/>
          </a:bodyPr>
          <a:lstStyle/>
          <a:p>
            <a:pPr lvl="0">
              <a:lnSpc>
                <a:spcPct val="80000"/>
              </a:lnSpc>
              <a:spcBef>
                <a:spcPts val="1000"/>
              </a:spcBef>
            </a:pPr>
            <a:r>
              <a:rPr lang="en-US" noProof="0" dirty="0">
                <a:ea typeface="+mn-ea"/>
                <a:cs typeface="+mn-cs"/>
              </a:rPr>
              <a:t>Power BI </a:t>
            </a:r>
            <a:br>
              <a:rPr lang="en-US" noProof="0" dirty="0">
                <a:solidFill>
                  <a:srgbClr val="F2C811"/>
                </a:solidFill>
                <a:ea typeface="+mn-ea"/>
                <a:cs typeface="+mn-cs"/>
              </a:rPr>
            </a:br>
            <a:r>
              <a:rPr lang="en-US" noProof="0" dirty="0">
                <a:solidFill>
                  <a:schemeClr val="bg1"/>
                </a:solidFill>
                <a:ea typeface="+mn-ea"/>
                <a:cs typeface="+mn-cs"/>
              </a:rPr>
              <a:t>DAX in a Day</a:t>
            </a:r>
          </a:p>
        </p:txBody>
      </p:sp>
      <p:sp>
        <p:nvSpPr>
          <p:cNvPr id="12" name="Text Placeholder 11">
            <a:extLst>
              <a:ext uri="{FF2B5EF4-FFF2-40B4-BE49-F238E27FC236}">
                <a16:creationId xmlns:a16="http://schemas.microsoft.com/office/drawing/2014/main" id="{8EB99519-97A1-4DC4-A5EE-354BA2FF6C0B}"/>
              </a:ext>
            </a:extLst>
          </p:cNvPr>
          <p:cNvSpPr>
            <a:spLocks noGrp="1"/>
          </p:cNvSpPr>
          <p:nvPr>
            <p:ph type="body" sz="quarter" idx="12"/>
          </p:nvPr>
        </p:nvSpPr>
        <p:spPr/>
        <p:txBody>
          <a:bodyPr/>
          <a:lstStyle/>
          <a:p>
            <a:r>
              <a:rPr lang="en-US" noProof="0" dirty="0"/>
              <a:t>Module 04</a:t>
            </a:r>
          </a:p>
        </p:txBody>
      </p:sp>
      <p:sp>
        <p:nvSpPr>
          <p:cNvPr id="11" name="Text Placeholder 10">
            <a:extLst>
              <a:ext uri="{FF2B5EF4-FFF2-40B4-BE49-F238E27FC236}">
                <a16:creationId xmlns:a16="http://schemas.microsoft.com/office/drawing/2014/main" id="{965EE222-3CC2-4391-B098-E3C633521892}"/>
              </a:ext>
            </a:extLst>
          </p:cNvPr>
          <p:cNvSpPr>
            <a:spLocks noGrp="1"/>
          </p:cNvSpPr>
          <p:nvPr>
            <p:ph type="body" sz="quarter" idx="11"/>
          </p:nvPr>
        </p:nvSpPr>
        <p:spPr/>
        <p:txBody>
          <a:bodyPr/>
          <a:lstStyle/>
          <a:p>
            <a:r>
              <a:rPr lang="en-US" noProof="0" dirty="0"/>
              <a:t>Define Measures</a:t>
            </a:r>
          </a:p>
        </p:txBody>
      </p:sp>
      <p:sp>
        <p:nvSpPr>
          <p:cNvPr id="5" name="Footer Placeholder 4">
            <a:extLst>
              <a:ext uri="{FF2B5EF4-FFF2-40B4-BE49-F238E27FC236}">
                <a16:creationId xmlns:a16="http://schemas.microsoft.com/office/drawing/2014/main" id="{FBA816C0-5179-4330-9B65-23B354DF22D4}"/>
              </a:ext>
            </a:extLst>
          </p:cNvPr>
          <p:cNvSpPr>
            <a:spLocks noGrp="1"/>
          </p:cNvSpPr>
          <p:nvPr>
            <p:ph type="ftr" sz="quarter" idx="13"/>
          </p:nvPr>
        </p:nvSpPr>
        <p:spPr/>
        <p:txBody>
          <a:bodyPr/>
          <a:lstStyle/>
          <a:p>
            <a:r>
              <a:rPr lang="en-AU" dirty="0"/>
              <a:t>© 2021 Microsoft. All rights reserved. </a:t>
            </a:r>
          </a:p>
        </p:txBody>
      </p:sp>
    </p:spTree>
    <p:extLst>
      <p:ext uri="{BB962C8B-B14F-4D97-AF65-F5344CB8AC3E}">
        <p14:creationId xmlns:p14="http://schemas.microsoft.com/office/powerpoint/2010/main" val="4225992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1A528C-AE33-4D64-BBEA-D47BFEC0B68A}"/>
              </a:ext>
            </a:extLst>
          </p:cNvPr>
          <p:cNvSpPr>
            <a:spLocks noGrp="1"/>
          </p:cNvSpPr>
          <p:nvPr>
            <p:ph type="title"/>
          </p:nvPr>
        </p:nvSpPr>
        <p:spPr>
          <a:xfrm>
            <a:off x="457200" y="385199"/>
            <a:ext cx="11235600" cy="694800"/>
          </a:xfrm>
        </p:spPr>
        <p:txBody>
          <a:bodyPr/>
          <a:lstStyle/>
          <a:p>
            <a:r>
              <a:rPr lang="en-US" noProof="0" dirty="0"/>
              <a:t>Module outline</a:t>
            </a:r>
          </a:p>
        </p:txBody>
      </p:sp>
      <p:sp>
        <p:nvSpPr>
          <p:cNvPr id="7" name="Text Placeholder 6">
            <a:extLst>
              <a:ext uri="{FF2B5EF4-FFF2-40B4-BE49-F238E27FC236}">
                <a16:creationId xmlns:a16="http://schemas.microsoft.com/office/drawing/2014/main" id="{5D240A6A-334B-4B3F-8554-0AD2511C69BD}"/>
              </a:ext>
            </a:extLst>
          </p:cNvPr>
          <p:cNvSpPr>
            <a:spLocks noGrp="1"/>
          </p:cNvSpPr>
          <p:nvPr>
            <p:ph type="body" sz="quarter" idx="10"/>
          </p:nvPr>
        </p:nvSpPr>
        <p:spPr>
          <a:xfrm>
            <a:off x="457200" y="1080000"/>
            <a:ext cx="11235600" cy="540000"/>
          </a:xfrm>
        </p:spPr>
        <p:txBody>
          <a:bodyPr/>
          <a:lstStyle/>
          <a:p>
            <a:r>
              <a:rPr lang="en-US" noProof="0" dirty="0"/>
              <a:t>04: Define Measures</a:t>
            </a:r>
          </a:p>
        </p:txBody>
      </p:sp>
      <p:sp>
        <p:nvSpPr>
          <p:cNvPr id="6" name="Content Placeholder 5">
            <a:extLst>
              <a:ext uri="{FF2B5EF4-FFF2-40B4-BE49-F238E27FC236}">
                <a16:creationId xmlns:a16="http://schemas.microsoft.com/office/drawing/2014/main" id="{8153398B-22C7-42A7-9919-666B3DF1F709}"/>
              </a:ext>
            </a:extLst>
          </p:cNvPr>
          <p:cNvSpPr>
            <a:spLocks noGrp="1"/>
          </p:cNvSpPr>
          <p:nvPr>
            <p:ph idx="1"/>
          </p:nvPr>
        </p:nvSpPr>
        <p:spPr>
          <a:xfrm>
            <a:off x="457200" y="2070000"/>
            <a:ext cx="11235600" cy="4788000"/>
          </a:xfrm>
        </p:spPr>
        <p:txBody>
          <a:bodyPr/>
          <a:lstStyle/>
          <a:p>
            <a:r>
              <a:rPr lang="en-US" noProof="0" dirty="0"/>
              <a:t>Describe measure types</a:t>
            </a:r>
          </a:p>
          <a:p>
            <a:r>
              <a:rPr lang="en-US" noProof="0" dirty="0"/>
              <a:t>Create Quick Measures</a:t>
            </a:r>
          </a:p>
          <a:p>
            <a:r>
              <a:rPr lang="en-US" noProof="0" dirty="0"/>
              <a:t>Describe differences between calculated column and measure</a:t>
            </a:r>
          </a:p>
          <a:p>
            <a:endParaRPr lang="en-US" noProof="0" dirty="0"/>
          </a:p>
        </p:txBody>
      </p:sp>
      <p:sp>
        <p:nvSpPr>
          <p:cNvPr id="8" name="Footer Placeholder 7">
            <a:extLst>
              <a:ext uri="{FF2B5EF4-FFF2-40B4-BE49-F238E27FC236}">
                <a16:creationId xmlns:a16="http://schemas.microsoft.com/office/drawing/2014/main" id="{7CDFFA1D-2C95-4DF9-979F-1DC6B5214879}"/>
              </a:ext>
            </a:extLst>
          </p:cNvPr>
          <p:cNvSpPr>
            <a:spLocks noGrp="1"/>
          </p:cNvSpPr>
          <p:nvPr>
            <p:ph type="ftr" sz="quarter" idx="11"/>
          </p:nvPr>
        </p:nvSpPr>
        <p:spPr>
          <a:xfrm>
            <a:off x="9462654" y="6492875"/>
            <a:ext cx="2729345" cy="365125"/>
          </a:xfrm>
        </p:spPr>
        <p:txBody>
          <a:bodyPr/>
          <a:lstStyle/>
          <a:p>
            <a:r>
              <a:rPr lang="en-AU" dirty="0"/>
              <a:t>© 2021 Microsoft. All rights reserved. </a:t>
            </a:r>
          </a:p>
        </p:txBody>
      </p:sp>
    </p:spTree>
    <p:extLst>
      <p:ext uri="{BB962C8B-B14F-4D97-AF65-F5344CB8AC3E}">
        <p14:creationId xmlns:p14="http://schemas.microsoft.com/office/powerpoint/2010/main" val="348438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A79A-84AB-4052-B498-CFD426E2EE02}"/>
              </a:ext>
            </a:extLst>
          </p:cNvPr>
          <p:cNvSpPr>
            <a:spLocks noGrp="1"/>
          </p:cNvSpPr>
          <p:nvPr>
            <p:ph type="title"/>
          </p:nvPr>
        </p:nvSpPr>
        <p:spPr/>
        <p:txBody>
          <a:bodyPr/>
          <a:lstStyle/>
          <a:p>
            <a:r>
              <a:rPr lang="en-US" noProof="0" dirty="0"/>
              <a:t>Describe measure types</a:t>
            </a:r>
          </a:p>
        </p:txBody>
      </p:sp>
      <p:sp>
        <p:nvSpPr>
          <p:cNvPr id="3" name="Text Placeholder 2" hidden="1">
            <a:extLst>
              <a:ext uri="{FF2B5EF4-FFF2-40B4-BE49-F238E27FC236}">
                <a16:creationId xmlns:a16="http://schemas.microsoft.com/office/drawing/2014/main" id="{6E3C5ADA-D9BE-4AF9-82D7-3AC093FD5158}"/>
              </a:ext>
            </a:extLst>
          </p:cNvPr>
          <p:cNvSpPr>
            <a:spLocks noGrp="1"/>
          </p:cNvSpPr>
          <p:nvPr>
            <p:ph type="body" sz="quarter" idx="10"/>
          </p:nvPr>
        </p:nvSpPr>
        <p:spPr/>
        <p:txBody>
          <a:bodyPr/>
          <a:lstStyle/>
          <a:p>
            <a:endParaRPr lang="en-US" dirty="0"/>
          </a:p>
        </p:txBody>
      </p:sp>
      <p:sp>
        <p:nvSpPr>
          <p:cNvPr id="4" name="Content Placeholder 3">
            <a:extLst>
              <a:ext uri="{FF2B5EF4-FFF2-40B4-BE49-F238E27FC236}">
                <a16:creationId xmlns:a16="http://schemas.microsoft.com/office/drawing/2014/main" id="{E1EA9CCE-2C31-42B2-829C-4DC984A295A7}"/>
              </a:ext>
            </a:extLst>
          </p:cNvPr>
          <p:cNvSpPr>
            <a:spLocks noGrp="1"/>
          </p:cNvSpPr>
          <p:nvPr>
            <p:ph idx="1"/>
          </p:nvPr>
        </p:nvSpPr>
        <p:spPr/>
        <p:txBody>
          <a:bodyPr/>
          <a:lstStyle/>
          <a:p>
            <a:r>
              <a:rPr lang="en-US" noProof="0" dirty="0"/>
              <a:t>Measures produce summarizations of model data</a:t>
            </a:r>
          </a:p>
          <a:p>
            <a:r>
              <a:rPr lang="en-US" noProof="0" dirty="0"/>
              <a:t>There are two types of measures:</a:t>
            </a:r>
          </a:p>
          <a:p>
            <a:pPr lvl="1"/>
            <a:r>
              <a:rPr lang="en-US" noProof="0" dirty="0"/>
              <a:t>Implicit measure</a:t>
            </a:r>
          </a:p>
          <a:p>
            <a:pPr lvl="1"/>
            <a:r>
              <a:rPr lang="en-US" noProof="0" dirty="0"/>
              <a:t>Explicit measure</a:t>
            </a:r>
          </a:p>
          <a:p>
            <a:endParaRPr lang="en-US" noProof="0" dirty="0"/>
          </a:p>
        </p:txBody>
      </p:sp>
      <p:sp>
        <p:nvSpPr>
          <p:cNvPr id="5" name="Footer Placeholder 4">
            <a:extLst>
              <a:ext uri="{FF2B5EF4-FFF2-40B4-BE49-F238E27FC236}">
                <a16:creationId xmlns:a16="http://schemas.microsoft.com/office/drawing/2014/main" id="{7B98EAA2-2787-4A60-931C-F01CC1B1EB99}"/>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271935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A79A-84AB-4052-B498-CFD426E2EE02}"/>
              </a:ext>
            </a:extLst>
          </p:cNvPr>
          <p:cNvSpPr>
            <a:spLocks noGrp="1"/>
          </p:cNvSpPr>
          <p:nvPr>
            <p:ph type="title"/>
          </p:nvPr>
        </p:nvSpPr>
        <p:spPr/>
        <p:txBody>
          <a:bodyPr/>
          <a:lstStyle/>
          <a:p>
            <a:r>
              <a:rPr lang="en-US" noProof="0" dirty="0"/>
              <a:t>Describe measure types</a:t>
            </a:r>
          </a:p>
        </p:txBody>
      </p:sp>
      <p:sp>
        <p:nvSpPr>
          <p:cNvPr id="3" name="Text Placeholder 2">
            <a:extLst>
              <a:ext uri="{FF2B5EF4-FFF2-40B4-BE49-F238E27FC236}">
                <a16:creationId xmlns:a16="http://schemas.microsoft.com/office/drawing/2014/main" id="{6E3C5ADA-D9BE-4AF9-82D7-3AC093FD5158}"/>
              </a:ext>
            </a:extLst>
          </p:cNvPr>
          <p:cNvSpPr>
            <a:spLocks noGrp="1"/>
          </p:cNvSpPr>
          <p:nvPr>
            <p:ph type="body" sz="quarter" idx="10"/>
          </p:nvPr>
        </p:nvSpPr>
        <p:spPr/>
        <p:txBody>
          <a:bodyPr/>
          <a:lstStyle/>
          <a:p>
            <a:r>
              <a:rPr lang="en-US" noProof="0" dirty="0"/>
              <a:t>Implicit measure</a:t>
            </a:r>
          </a:p>
        </p:txBody>
      </p:sp>
      <p:sp>
        <p:nvSpPr>
          <p:cNvPr id="4" name="Content Placeholder 3">
            <a:extLst>
              <a:ext uri="{FF2B5EF4-FFF2-40B4-BE49-F238E27FC236}">
                <a16:creationId xmlns:a16="http://schemas.microsoft.com/office/drawing/2014/main" id="{E1EA9CCE-2C31-42B2-829C-4DC984A295A7}"/>
              </a:ext>
            </a:extLst>
          </p:cNvPr>
          <p:cNvSpPr>
            <a:spLocks noGrp="1"/>
          </p:cNvSpPr>
          <p:nvPr>
            <p:ph idx="1"/>
          </p:nvPr>
        </p:nvSpPr>
        <p:spPr/>
        <p:txBody>
          <a:bodyPr/>
          <a:lstStyle/>
          <a:p>
            <a:r>
              <a:rPr lang="en-US" noProof="0" dirty="0"/>
              <a:t>An </a:t>
            </a:r>
            <a:r>
              <a:rPr lang="en-US" b="1" noProof="0" dirty="0"/>
              <a:t>Implicit measure </a:t>
            </a:r>
            <a:r>
              <a:rPr lang="en-US" noProof="0" dirty="0"/>
              <a:t>is a model column that is summarized</a:t>
            </a:r>
          </a:p>
          <a:p>
            <a:r>
              <a:rPr lang="en-US" dirty="0"/>
              <a:t>Implicit measures:</a:t>
            </a:r>
            <a:endParaRPr lang="en-US" noProof="0" dirty="0"/>
          </a:p>
          <a:p>
            <a:pPr lvl="1"/>
            <a:r>
              <a:rPr lang="en-US" noProof="0" dirty="0"/>
              <a:t>Appear with the sigma symbol (∑) in the </a:t>
            </a:r>
            <a:r>
              <a:rPr lang="en-US" b="1" noProof="0" dirty="0"/>
              <a:t>Fields</a:t>
            </a:r>
            <a:r>
              <a:rPr lang="en-US" noProof="0" dirty="0"/>
              <a:t> pane</a:t>
            </a:r>
          </a:p>
          <a:p>
            <a:pPr lvl="1"/>
            <a:r>
              <a:rPr lang="en-US" noProof="0" dirty="0"/>
              <a:t>Are always numeric columns</a:t>
            </a:r>
          </a:p>
          <a:p>
            <a:pPr lvl="1"/>
            <a:r>
              <a:rPr lang="en-US" noProof="0" dirty="0"/>
              <a:t>Will summarize values when added to a visual</a:t>
            </a:r>
          </a:p>
          <a:p>
            <a:endParaRPr lang="en-US" noProof="0" dirty="0"/>
          </a:p>
        </p:txBody>
      </p:sp>
      <p:sp>
        <p:nvSpPr>
          <p:cNvPr id="5" name="Footer Placeholder 4">
            <a:extLst>
              <a:ext uri="{FF2B5EF4-FFF2-40B4-BE49-F238E27FC236}">
                <a16:creationId xmlns:a16="http://schemas.microsoft.com/office/drawing/2014/main" id="{7B98EAA2-2787-4A60-931C-F01CC1B1EB99}"/>
              </a:ext>
            </a:extLst>
          </p:cNvPr>
          <p:cNvSpPr>
            <a:spLocks noGrp="1"/>
          </p:cNvSpPr>
          <p:nvPr>
            <p:ph type="ftr" sz="quarter" idx="11"/>
          </p:nvPr>
        </p:nvSpPr>
        <p:spPr/>
        <p:txBody>
          <a:bodyPr/>
          <a:lstStyle/>
          <a:p>
            <a:r>
              <a:rPr lang="en-AU" dirty="0"/>
              <a:t>© 2021 Microsoft. All rights reserved. </a:t>
            </a:r>
          </a:p>
        </p:txBody>
      </p:sp>
      <p:pic>
        <p:nvPicPr>
          <p:cNvPr id="6" name="Picture 2" descr="An image show the Fields pane for the Sales table. It comprises seven summarizable fields, and one of them is a calculated column. The Unit Price Discount Pct field isn't summarizable.">
            <a:extLst>
              <a:ext uri="{FF2B5EF4-FFF2-40B4-BE49-F238E27FC236}">
                <a16:creationId xmlns:a16="http://schemas.microsoft.com/office/drawing/2014/main" id="{D98573D8-03D2-44A6-A1C7-EEE7F07F28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0884" y="3083753"/>
            <a:ext cx="3073916" cy="295912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718D7370-205A-4F6D-BCF7-8C5B16BB8AB0}"/>
              </a:ext>
              <a:ext uri="{C183D7F6-B498-43B3-948B-1728B52AA6E4}">
                <adec:decorative xmlns:adec="http://schemas.microsoft.com/office/drawing/2017/decorative" val="1"/>
              </a:ext>
            </a:extLst>
          </p:cNvPr>
          <p:cNvCxnSpPr>
            <a:cxnSpLocks/>
          </p:cNvCxnSpPr>
          <p:nvPr/>
        </p:nvCxnSpPr>
        <p:spPr>
          <a:xfrm>
            <a:off x="8053330" y="5501991"/>
            <a:ext cx="1243714" cy="0"/>
          </a:xfrm>
          <a:prstGeom prst="straightConnector1">
            <a:avLst/>
          </a:prstGeom>
          <a:noFill/>
          <a:ln w="57150" cap="flat" cmpd="sng" algn="ctr">
            <a:solidFill>
              <a:schemeClr val="accent6"/>
            </a:solidFill>
            <a:prstDash val="solid"/>
            <a:headEnd type="none"/>
            <a:tailEnd type="triangle"/>
          </a:ln>
          <a:effectLst/>
        </p:spPr>
      </p:cxnSp>
    </p:spTree>
    <p:extLst>
      <p:ext uri="{BB962C8B-B14F-4D97-AF65-F5344CB8AC3E}">
        <p14:creationId xmlns:p14="http://schemas.microsoft.com/office/powerpoint/2010/main" val="1237566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E78BD4B-3844-4B9E-B657-CB869BBE549C}"/>
              </a:ext>
            </a:extLst>
          </p:cNvPr>
          <p:cNvSpPr>
            <a:spLocks noGrp="1"/>
          </p:cNvSpPr>
          <p:nvPr>
            <p:ph type="title"/>
          </p:nvPr>
        </p:nvSpPr>
        <p:spPr/>
        <p:txBody>
          <a:bodyPr>
            <a:normAutofit/>
          </a:bodyPr>
          <a:lstStyle/>
          <a:p>
            <a:pPr lvl="0">
              <a:lnSpc>
                <a:spcPct val="80000"/>
              </a:lnSpc>
              <a:spcBef>
                <a:spcPts val="1000"/>
              </a:spcBef>
            </a:pPr>
            <a:r>
              <a:rPr lang="en-US" noProof="0" dirty="0">
                <a:ea typeface="+mn-ea"/>
                <a:cs typeface="+mn-cs"/>
              </a:rPr>
              <a:t>Power BI </a:t>
            </a:r>
            <a:br>
              <a:rPr lang="en-US" noProof="0" dirty="0">
                <a:solidFill>
                  <a:srgbClr val="F2C811"/>
                </a:solidFill>
                <a:ea typeface="+mn-ea"/>
                <a:cs typeface="+mn-cs"/>
              </a:rPr>
            </a:br>
            <a:r>
              <a:rPr lang="en-US" noProof="0" dirty="0">
                <a:solidFill>
                  <a:schemeClr val="bg1"/>
                </a:solidFill>
                <a:ea typeface="+mn-ea"/>
                <a:cs typeface="+mn-cs"/>
              </a:rPr>
              <a:t>DAX in a Day</a:t>
            </a:r>
          </a:p>
        </p:txBody>
      </p:sp>
      <p:sp>
        <p:nvSpPr>
          <p:cNvPr id="12" name="Text Placeholder 11">
            <a:extLst>
              <a:ext uri="{FF2B5EF4-FFF2-40B4-BE49-F238E27FC236}">
                <a16:creationId xmlns:a16="http://schemas.microsoft.com/office/drawing/2014/main" id="{8EB99519-97A1-4DC4-A5EE-354BA2FF6C0B}"/>
              </a:ext>
            </a:extLst>
          </p:cNvPr>
          <p:cNvSpPr>
            <a:spLocks noGrp="1"/>
          </p:cNvSpPr>
          <p:nvPr>
            <p:ph type="body" sz="quarter" idx="12"/>
          </p:nvPr>
        </p:nvSpPr>
        <p:spPr/>
        <p:txBody>
          <a:bodyPr/>
          <a:lstStyle/>
          <a:p>
            <a:r>
              <a:rPr lang="en-US" noProof="0" dirty="0"/>
              <a:t>Module 01</a:t>
            </a:r>
          </a:p>
        </p:txBody>
      </p:sp>
      <p:sp>
        <p:nvSpPr>
          <p:cNvPr id="11" name="Text Placeholder 10">
            <a:extLst>
              <a:ext uri="{FF2B5EF4-FFF2-40B4-BE49-F238E27FC236}">
                <a16:creationId xmlns:a16="http://schemas.microsoft.com/office/drawing/2014/main" id="{965EE222-3CC2-4391-B098-E3C633521892}"/>
              </a:ext>
            </a:extLst>
          </p:cNvPr>
          <p:cNvSpPr>
            <a:spLocks noGrp="1"/>
          </p:cNvSpPr>
          <p:nvPr>
            <p:ph type="body" sz="quarter" idx="11"/>
          </p:nvPr>
        </p:nvSpPr>
        <p:spPr/>
        <p:txBody>
          <a:bodyPr/>
          <a:lstStyle/>
          <a:p>
            <a:pPr marL="0" indent="0">
              <a:buNone/>
            </a:pPr>
            <a:r>
              <a:rPr lang="en-US" noProof="0" dirty="0"/>
              <a:t>Underlying Constructs</a:t>
            </a:r>
          </a:p>
        </p:txBody>
      </p:sp>
      <p:sp>
        <p:nvSpPr>
          <p:cNvPr id="5" name="Footer Placeholder 4">
            <a:extLst>
              <a:ext uri="{FF2B5EF4-FFF2-40B4-BE49-F238E27FC236}">
                <a16:creationId xmlns:a16="http://schemas.microsoft.com/office/drawing/2014/main" id="{FBA816C0-5179-4330-9B65-23B354DF22D4}"/>
              </a:ext>
            </a:extLst>
          </p:cNvPr>
          <p:cNvSpPr>
            <a:spLocks noGrp="1"/>
          </p:cNvSpPr>
          <p:nvPr>
            <p:ph type="ftr" sz="quarter" idx="13"/>
          </p:nvPr>
        </p:nvSpPr>
        <p:spPr/>
        <p:txBody>
          <a:bodyPr/>
          <a:lstStyle/>
          <a:p>
            <a:r>
              <a:rPr lang="en-AU" dirty="0"/>
              <a:t>© 2021 Microsoft. All rights reserved. </a:t>
            </a:r>
          </a:p>
        </p:txBody>
      </p:sp>
    </p:spTree>
    <p:extLst>
      <p:ext uri="{BB962C8B-B14F-4D97-AF65-F5344CB8AC3E}">
        <p14:creationId xmlns:p14="http://schemas.microsoft.com/office/powerpoint/2010/main" val="462547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A79A-84AB-4052-B498-CFD426E2EE02}"/>
              </a:ext>
            </a:extLst>
          </p:cNvPr>
          <p:cNvSpPr>
            <a:spLocks noGrp="1"/>
          </p:cNvSpPr>
          <p:nvPr>
            <p:ph type="title"/>
          </p:nvPr>
        </p:nvSpPr>
        <p:spPr/>
        <p:txBody>
          <a:bodyPr/>
          <a:lstStyle/>
          <a:p>
            <a:r>
              <a:rPr lang="en-US" noProof="0" dirty="0"/>
              <a:t>Describe measure types</a:t>
            </a:r>
          </a:p>
        </p:txBody>
      </p:sp>
      <p:sp>
        <p:nvSpPr>
          <p:cNvPr id="3" name="Text Placeholder 2">
            <a:extLst>
              <a:ext uri="{FF2B5EF4-FFF2-40B4-BE49-F238E27FC236}">
                <a16:creationId xmlns:a16="http://schemas.microsoft.com/office/drawing/2014/main" id="{6E3C5ADA-D9BE-4AF9-82D7-3AC093FD5158}"/>
              </a:ext>
            </a:extLst>
          </p:cNvPr>
          <p:cNvSpPr>
            <a:spLocks noGrp="1"/>
          </p:cNvSpPr>
          <p:nvPr>
            <p:ph type="body" sz="quarter" idx="10"/>
          </p:nvPr>
        </p:nvSpPr>
        <p:spPr/>
        <p:txBody>
          <a:bodyPr/>
          <a:lstStyle/>
          <a:p>
            <a:r>
              <a:rPr lang="en-US" noProof="0" dirty="0"/>
              <a:t>Implicit measure (continued)</a:t>
            </a:r>
          </a:p>
        </p:txBody>
      </p:sp>
      <p:sp>
        <p:nvSpPr>
          <p:cNvPr id="4" name="Content Placeholder 3">
            <a:extLst>
              <a:ext uri="{FF2B5EF4-FFF2-40B4-BE49-F238E27FC236}">
                <a16:creationId xmlns:a16="http://schemas.microsoft.com/office/drawing/2014/main" id="{E1EA9CCE-2C31-42B2-829C-4DC984A295A7}"/>
              </a:ext>
            </a:extLst>
          </p:cNvPr>
          <p:cNvSpPr>
            <a:spLocks noGrp="1"/>
          </p:cNvSpPr>
          <p:nvPr>
            <p:ph idx="1"/>
          </p:nvPr>
        </p:nvSpPr>
        <p:spPr/>
        <p:txBody>
          <a:bodyPr/>
          <a:lstStyle/>
          <a:p>
            <a:r>
              <a:rPr lang="en-US" noProof="0" dirty="0"/>
              <a:t>Benefits:</a:t>
            </a:r>
          </a:p>
          <a:p>
            <a:pPr lvl="1"/>
            <a:r>
              <a:rPr lang="en-US" noProof="0" dirty="0"/>
              <a:t>Simple to use</a:t>
            </a:r>
          </a:p>
          <a:p>
            <a:pPr lvl="1"/>
            <a:r>
              <a:rPr lang="en-US" noProof="0" dirty="0"/>
              <a:t>Easy to learn</a:t>
            </a:r>
          </a:p>
          <a:p>
            <a:pPr lvl="1"/>
            <a:r>
              <a:rPr lang="en-US" noProof="0" dirty="0"/>
              <a:t>Less work as a data modeler</a:t>
            </a:r>
          </a:p>
          <a:p>
            <a:r>
              <a:rPr lang="en-US" noProof="0" dirty="0"/>
              <a:t>Limitations:</a:t>
            </a:r>
          </a:p>
          <a:p>
            <a:pPr lvl="1"/>
            <a:r>
              <a:rPr lang="en-US" noProof="0" dirty="0"/>
              <a:t>Easy to choose wrong default</a:t>
            </a:r>
          </a:p>
          <a:p>
            <a:pPr lvl="1"/>
            <a:r>
              <a:rPr lang="en-US" noProof="0" dirty="0"/>
              <a:t>Limited scenarios</a:t>
            </a:r>
          </a:p>
          <a:p>
            <a:pPr lvl="1"/>
            <a:r>
              <a:rPr lang="en-US" noProof="0" dirty="0"/>
              <a:t>Not visible to MDX</a:t>
            </a:r>
          </a:p>
          <a:p>
            <a:endParaRPr lang="en-US" noProof="0" dirty="0"/>
          </a:p>
        </p:txBody>
      </p:sp>
      <p:sp>
        <p:nvSpPr>
          <p:cNvPr id="5" name="Footer Placeholder 4">
            <a:extLst>
              <a:ext uri="{FF2B5EF4-FFF2-40B4-BE49-F238E27FC236}">
                <a16:creationId xmlns:a16="http://schemas.microsoft.com/office/drawing/2014/main" id="{7B98EAA2-2787-4A60-931C-F01CC1B1EB99}"/>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398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A79A-84AB-4052-B498-CFD426E2EE02}"/>
              </a:ext>
            </a:extLst>
          </p:cNvPr>
          <p:cNvSpPr>
            <a:spLocks noGrp="1"/>
          </p:cNvSpPr>
          <p:nvPr>
            <p:ph type="title"/>
          </p:nvPr>
        </p:nvSpPr>
        <p:spPr/>
        <p:txBody>
          <a:bodyPr/>
          <a:lstStyle/>
          <a:p>
            <a:r>
              <a:rPr lang="en-US" noProof="0" dirty="0"/>
              <a:t>Describe measure types</a:t>
            </a:r>
          </a:p>
        </p:txBody>
      </p:sp>
      <p:sp>
        <p:nvSpPr>
          <p:cNvPr id="3" name="Text Placeholder 2">
            <a:extLst>
              <a:ext uri="{FF2B5EF4-FFF2-40B4-BE49-F238E27FC236}">
                <a16:creationId xmlns:a16="http://schemas.microsoft.com/office/drawing/2014/main" id="{6E3C5ADA-D9BE-4AF9-82D7-3AC093FD5158}"/>
              </a:ext>
            </a:extLst>
          </p:cNvPr>
          <p:cNvSpPr>
            <a:spLocks noGrp="1"/>
          </p:cNvSpPr>
          <p:nvPr>
            <p:ph type="body" sz="quarter" idx="10"/>
          </p:nvPr>
        </p:nvSpPr>
        <p:spPr/>
        <p:txBody>
          <a:bodyPr/>
          <a:lstStyle/>
          <a:p>
            <a:r>
              <a:rPr lang="en-US" noProof="0" dirty="0"/>
              <a:t>Explicit measure</a:t>
            </a:r>
          </a:p>
        </p:txBody>
      </p:sp>
      <p:sp>
        <p:nvSpPr>
          <p:cNvPr id="4" name="Content Placeholder 3">
            <a:extLst>
              <a:ext uri="{FF2B5EF4-FFF2-40B4-BE49-F238E27FC236}">
                <a16:creationId xmlns:a16="http://schemas.microsoft.com/office/drawing/2014/main" id="{E1EA9CCE-2C31-42B2-829C-4DC984A295A7}"/>
              </a:ext>
            </a:extLst>
          </p:cNvPr>
          <p:cNvSpPr>
            <a:spLocks noGrp="1"/>
          </p:cNvSpPr>
          <p:nvPr>
            <p:ph idx="1"/>
          </p:nvPr>
        </p:nvSpPr>
        <p:spPr/>
        <p:txBody>
          <a:bodyPr/>
          <a:lstStyle/>
          <a:p>
            <a:r>
              <a:rPr lang="en-US" noProof="0" dirty="0"/>
              <a:t>An </a:t>
            </a:r>
            <a:r>
              <a:rPr lang="en-US" b="1" noProof="0" dirty="0"/>
              <a:t>Explicit measure </a:t>
            </a:r>
            <a:r>
              <a:rPr lang="en-US" noProof="0" dirty="0"/>
              <a:t>is a measure defined using DAX</a:t>
            </a:r>
          </a:p>
          <a:p>
            <a:r>
              <a:rPr lang="en-US" dirty="0"/>
              <a:t>Explicit measures:</a:t>
            </a:r>
            <a:endParaRPr lang="en-US" noProof="0" dirty="0"/>
          </a:p>
          <a:p>
            <a:pPr lvl="1"/>
            <a:r>
              <a:rPr lang="en-US" noProof="0" dirty="0"/>
              <a:t>Define a formula that returns a scalar—or single—value</a:t>
            </a:r>
          </a:p>
          <a:p>
            <a:pPr lvl="1"/>
            <a:r>
              <a:rPr lang="en-US" noProof="0" dirty="0"/>
              <a:t>Do not store values in the model</a:t>
            </a:r>
          </a:p>
          <a:p>
            <a:pPr lvl="1"/>
            <a:r>
              <a:rPr lang="en-US" noProof="0" dirty="0"/>
              <a:t>Cannot reference tables or columns directly</a:t>
            </a:r>
          </a:p>
          <a:p>
            <a:endParaRPr lang="en-US" noProof="0" dirty="0"/>
          </a:p>
        </p:txBody>
      </p:sp>
      <p:sp>
        <p:nvSpPr>
          <p:cNvPr id="5" name="Footer Placeholder 4">
            <a:extLst>
              <a:ext uri="{FF2B5EF4-FFF2-40B4-BE49-F238E27FC236}">
                <a16:creationId xmlns:a16="http://schemas.microsoft.com/office/drawing/2014/main" id="{7B98EAA2-2787-4A60-931C-F01CC1B1EB99}"/>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154366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B5137-E3D6-4102-8621-D9884AAA0B57}"/>
              </a:ext>
            </a:extLst>
          </p:cNvPr>
          <p:cNvSpPr>
            <a:spLocks noGrp="1"/>
          </p:cNvSpPr>
          <p:nvPr>
            <p:ph type="title"/>
          </p:nvPr>
        </p:nvSpPr>
        <p:spPr/>
        <p:txBody>
          <a:bodyPr/>
          <a:lstStyle/>
          <a:p>
            <a:r>
              <a:rPr lang="en-US" noProof="0" dirty="0"/>
              <a:t>Describe measure types</a:t>
            </a:r>
          </a:p>
        </p:txBody>
      </p:sp>
      <p:sp>
        <p:nvSpPr>
          <p:cNvPr id="3" name="Text Placeholder 2">
            <a:extLst>
              <a:ext uri="{FF2B5EF4-FFF2-40B4-BE49-F238E27FC236}">
                <a16:creationId xmlns:a16="http://schemas.microsoft.com/office/drawing/2014/main" id="{BC848BFB-C3EB-4BCB-B7B4-366F26BCE674}"/>
              </a:ext>
            </a:extLst>
          </p:cNvPr>
          <p:cNvSpPr>
            <a:spLocks noGrp="1"/>
          </p:cNvSpPr>
          <p:nvPr>
            <p:ph type="body" sz="quarter" idx="10"/>
          </p:nvPr>
        </p:nvSpPr>
        <p:spPr/>
        <p:txBody>
          <a:bodyPr/>
          <a:lstStyle/>
          <a:p>
            <a:r>
              <a:rPr lang="en-US" noProof="0" dirty="0"/>
              <a:t>Explicit measure » Compound measure</a:t>
            </a:r>
          </a:p>
        </p:txBody>
      </p:sp>
      <p:sp>
        <p:nvSpPr>
          <p:cNvPr id="4" name="Content Placeholder 3">
            <a:extLst>
              <a:ext uri="{FF2B5EF4-FFF2-40B4-BE49-F238E27FC236}">
                <a16:creationId xmlns:a16="http://schemas.microsoft.com/office/drawing/2014/main" id="{7756AFDE-C53B-4619-8BA9-A7A634F262CD}"/>
              </a:ext>
            </a:extLst>
          </p:cNvPr>
          <p:cNvSpPr>
            <a:spLocks noGrp="1"/>
          </p:cNvSpPr>
          <p:nvPr>
            <p:ph idx="1"/>
          </p:nvPr>
        </p:nvSpPr>
        <p:spPr/>
        <p:txBody>
          <a:bodyPr/>
          <a:lstStyle/>
          <a:p>
            <a:r>
              <a:rPr lang="en-US" noProof="0" dirty="0"/>
              <a:t>A </a:t>
            </a:r>
            <a:r>
              <a:rPr lang="en-US" b="1" noProof="0" dirty="0"/>
              <a:t>Compound measure </a:t>
            </a:r>
            <a:r>
              <a:rPr lang="en-US" noProof="0" dirty="0"/>
              <a:t>is an explicit measure that refers to other explicit measures</a:t>
            </a:r>
          </a:p>
        </p:txBody>
      </p:sp>
      <p:sp>
        <p:nvSpPr>
          <p:cNvPr id="5" name="Footer Placeholder 4">
            <a:extLst>
              <a:ext uri="{FF2B5EF4-FFF2-40B4-BE49-F238E27FC236}">
                <a16:creationId xmlns:a16="http://schemas.microsoft.com/office/drawing/2014/main" id="{3C7117C2-640B-4635-917A-56347ABE1E0D}"/>
              </a:ext>
            </a:extLst>
          </p:cNvPr>
          <p:cNvSpPr>
            <a:spLocks noGrp="1"/>
          </p:cNvSpPr>
          <p:nvPr>
            <p:ph type="ftr" sz="quarter" idx="11"/>
          </p:nvPr>
        </p:nvSpPr>
        <p:spPr/>
        <p:txBody>
          <a:bodyPr/>
          <a:lstStyle/>
          <a:p>
            <a:r>
              <a:rPr lang="en-AU" dirty="0"/>
              <a:t>© 2021 Microsoft. All rights reserved. </a:t>
            </a:r>
          </a:p>
        </p:txBody>
      </p:sp>
      <p:sp>
        <p:nvSpPr>
          <p:cNvPr id="6" name="Content Placeholder 2">
            <a:extLst>
              <a:ext uri="{FF2B5EF4-FFF2-40B4-BE49-F238E27FC236}">
                <a16:creationId xmlns:a16="http://schemas.microsoft.com/office/drawing/2014/main" id="{20278BD1-9939-400F-9D87-F5BC93147173}"/>
              </a:ext>
            </a:extLst>
          </p:cNvPr>
          <p:cNvSpPr txBox="1">
            <a:spLocks/>
          </p:cNvSpPr>
          <p:nvPr/>
        </p:nvSpPr>
        <p:spPr>
          <a:xfrm>
            <a:off x="3326124" y="3286011"/>
            <a:ext cx="5539751" cy="528349"/>
          </a:xfrm>
          <a:prstGeom prst="rect">
            <a:avLst/>
          </a:prstGeom>
          <a:solidFill>
            <a:schemeClr val="bg1">
              <a:lumMod val="8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0" i="0" dirty="0">
                <a:solidFill>
                  <a:srgbClr val="171717"/>
                </a:solidFill>
                <a:effectLst/>
                <a:latin typeface="Consolas" panose="020B0609020204030204" pitchFamily="49" charset="0"/>
                <a:cs typeface="Courier New" panose="02070309020205020404" pitchFamily="49" charset="0"/>
              </a:rPr>
              <a:t>Profit = [Revenue] - [Cost]</a:t>
            </a:r>
            <a:endParaRPr lang="en-NZ" sz="24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428469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A79A-84AB-4052-B498-CFD426E2EE02}"/>
              </a:ext>
            </a:extLst>
          </p:cNvPr>
          <p:cNvSpPr>
            <a:spLocks noGrp="1"/>
          </p:cNvSpPr>
          <p:nvPr>
            <p:ph type="title"/>
          </p:nvPr>
        </p:nvSpPr>
        <p:spPr/>
        <p:txBody>
          <a:bodyPr/>
          <a:lstStyle/>
          <a:p>
            <a:r>
              <a:rPr lang="en-US" noProof="0" dirty="0"/>
              <a:t>Quick Measures</a:t>
            </a:r>
          </a:p>
        </p:txBody>
      </p:sp>
      <p:sp>
        <p:nvSpPr>
          <p:cNvPr id="3" name="Text Placeholder 2" hidden="1">
            <a:extLst>
              <a:ext uri="{FF2B5EF4-FFF2-40B4-BE49-F238E27FC236}">
                <a16:creationId xmlns:a16="http://schemas.microsoft.com/office/drawing/2014/main" id="{6E3C5ADA-D9BE-4AF9-82D7-3AC093FD5158}"/>
              </a:ext>
            </a:extLst>
          </p:cNvPr>
          <p:cNvSpPr>
            <a:spLocks noGrp="1"/>
          </p:cNvSpPr>
          <p:nvPr>
            <p:ph type="body" sz="quarter" idx="10"/>
          </p:nvPr>
        </p:nvSpPr>
        <p:spPr/>
        <p:txBody>
          <a:bodyPr/>
          <a:lstStyle/>
          <a:p>
            <a:endParaRPr lang="en-US" noProof="0" dirty="0"/>
          </a:p>
        </p:txBody>
      </p:sp>
      <p:sp>
        <p:nvSpPr>
          <p:cNvPr id="4" name="Content Placeholder 3">
            <a:extLst>
              <a:ext uri="{FF2B5EF4-FFF2-40B4-BE49-F238E27FC236}">
                <a16:creationId xmlns:a16="http://schemas.microsoft.com/office/drawing/2014/main" id="{E1EA9CCE-2C31-42B2-829C-4DC984A295A7}"/>
              </a:ext>
            </a:extLst>
          </p:cNvPr>
          <p:cNvSpPr>
            <a:spLocks noGrp="1"/>
          </p:cNvSpPr>
          <p:nvPr>
            <p:ph idx="1"/>
          </p:nvPr>
        </p:nvSpPr>
        <p:spPr/>
        <p:txBody>
          <a:bodyPr/>
          <a:lstStyle/>
          <a:p>
            <a:r>
              <a:rPr lang="en-US" noProof="0" dirty="0"/>
              <a:t>Power BI Desktop supports creating </a:t>
            </a:r>
            <a:r>
              <a:rPr lang="en-US" b="1" noProof="0" dirty="0"/>
              <a:t>Quick Measures</a:t>
            </a:r>
            <a:endParaRPr lang="en-US" b="1" dirty="0"/>
          </a:p>
          <a:p>
            <a:r>
              <a:rPr lang="en-US" noProof="0" dirty="0"/>
              <a:t>Benefits:</a:t>
            </a:r>
          </a:p>
          <a:p>
            <a:pPr lvl="1"/>
            <a:r>
              <a:rPr lang="en-US" noProof="0" dirty="0"/>
              <a:t>Quick and easy</a:t>
            </a:r>
          </a:p>
          <a:p>
            <a:pPr lvl="1"/>
            <a:r>
              <a:rPr lang="en-US" noProof="0" dirty="0"/>
              <a:t>Common calculation templates are available</a:t>
            </a:r>
          </a:p>
          <a:p>
            <a:pPr lvl="1"/>
            <a:r>
              <a:rPr lang="en-US" dirty="0"/>
              <a:t>Automatically creates the DAX expression</a:t>
            </a:r>
            <a:endParaRPr lang="en-US" noProof="0" dirty="0"/>
          </a:p>
          <a:p>
            <a:pPr lvl="1"/>
            <a:r>
              <a:rPr lang="en-US" noProof="0" dirty="0"/>
              <a:t>No need to understand any DAX</a:t>
            </a:r>
          </a:p>
          <a:p>
            <a:r>
              <a:rPr lang="en-US" noProof="0" dirty="0"/>
              <a:t>Once created, </a:t>
            </a:r>
            <a:r>
              <a:rPr lang="en-US" dirty="0"/>
              <a:t>they are </a:t>
            </a:r>
            <a:r>
              <a:rPr lang="en-US" noProof="0" dirty="0"/>
              <a:t>like any other explicit measure</a:t>
            </a:r>
          </a:p>
          <a:p>
            <a:pPr lvl="1"/>
            <a:r>
              <a:rPr lang="en-US" noProof="0" dirty="0"/>
              <a:t>To modify the measure, simply edit the formula</a:t>
            </a:r>
          </a:p>
          <a:p>
            <a:endParaRPr lang="en-US" noProof="0" dirty="0"/>
          </a:p>
        </p:txBody>
      </p:sp>
      <p:sp>
        <p:nvSpPr>
          <p:cNvPr id="5" name="Footer Placeholder 4">
            <a:extLst>
              <a:ext uri="{FF2B5EF4-FFF2-40B4-BE49-F238E27FC236}">
                <a16:creationId xmlns:a16="http://schemas.microsoft.com/office/drawing/2014/main" id="{7B98EAA2-2787-4A60-931C-F01CC1B1EB99}"/>
              </a:ext>
            </a:extLst>
          </p:cNvPr>
          <p:cNvSpPr>
            <a:spLocks noGrp="1"/>
          </p:cNvSpPr>
          <p:nvPr>
            <p:ph type="ftr" sz="quarter" idx="11"/>
          </p:nvPr>
        </p:nvSpPr>
        <p:spPr/>
        <p:txBody>
          <a:bodyPr/>
          <a:lstStyle/>
          <a:p>
            <a:r>
              <a:rPr lang="en-AU" dirty="0"/>
              <a:t>© 2021 Microsoft. All rights reserved. </a:t>
            </a:r>
          </a:p>
        </p:txBody>
      </p:sp>
    </p:spTree>
    <p:extLst>
      <p:ext uri="{BB962C8B-B14F-4D97-AF65-F5344CB8AC3E}">
        <p14:creationId xmlns:p14="http://schemas.microsoft.com/office/powerpoint/2010/main" val="9029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A79A-84AB-4052-B498-CFD426E2EE02}"/>
              </a:ext>
            </a:extLst>
          </p:cNvPr>
          <p:cNvSpPr>
            <a:spLocks noGrp="1"/>
          </p:cNvSpPr>
          <p:nvPr>
            <p:ph type="title"/>
          </p:nvPr>
        </p:nvSpPr>
        <p:spPr/>
        <p:txBody>
          <a:bodyPr/>
          <a:lstStyle/>
          <a:p>
            <a:r>
              <a:rPr lang="en-US" noProof="0" dirty="0"/>
              <a:t>Quick Measures</a:t>
            </a:r>
          </a:p>
        </p:txBody>
      </p:sp>
      <p:sp>
        <p:nvSpPr>
          <p:cNvPr id="6" name="Text Placeholder 5">
            <a:extLst>
              <a:ext uri="{FF2B5EF4-FFF2-40B4-BE49-F238E27FC236}">
                <a16:creationId xmlns:a16="http://schemas.microsoft.com/office/drawing/2014/main" id="{E49B64E4-72D8-455A-AD67-A995D837C16C}"/>
              </a:ext>
            </a:extLst>
          </p:cNvPr>
          <p:cNvSpPr>
            <a:spLocks noGrp="1"/>
          </p:cNvSpPr>
          <p:nvPr>
            <p:ph type="body" sz="quarter" idx="10"/>
          </p:nvPr>
        </p:nvSpPr>
        <p:spPr/>
        <p:txBody>
          <a:bodyPr/>
          <a:lstStyle/>
          <a:p>
            <a:r>
              <a:rPr lang="en-US" dirty="0"/>
              <a:t>Example</a:t>
            </a:r>
          </a:p>
        </p:txBody>
      </p:sp>
      <p:sp>
        <p:nvSpPr>
          <p:cNvPr id="5" name="Footer Placeholder 4">
            <a:extLst>
              <a:ext uri="{FF2B5EF4-FFF2-40B4-BE49-F238E27FC236}">
                <a16:creationId xmlns:a16="http://schemas.microsoft.com/office/drawing/2014/main" id="{7B98EAA2-2787-4A60-931C-F01CC1B1EB99}"/>
              </a:ext>
            </a:extLst>
          </p:cNvPr>
          <p:cNvSpPr>
            <a:spLocks noGrp="1"/>
          </p:cNvSpPr>
          <p:nvPr>
            <p:ph type="ftr" sz="quarter" idx="11"/>
          </p:nvPr>
        </p:nvSpPr>
        <p:spPr/>
        <p:txBody>
          <a:bodyPr/>
          <a:lstStyle/>
          <a:p>
            <a:r>
              <a:rPr lang="en-AU" dirty="0"/>
              <a:t>© 2021 Microsoft. All rights reserved. </a:t>
            </a:r>
          </a:p>
        </p:txBody>
      </p:sp>
      <p:pic>
        <p:nvPicPr>
          <p:cNvPr id="8" name="Picture 7" descr="This slide provides a screenshot of the Quick Measures window.">
            <a:extLst>
              <a:ext uri="{FF2B5EF4-FFF2-40B4-BE49-F238E27FC236}">
                <a16:creationId xmlns:a16="http://schemas.microsoft.com/office/drawing/2014/main" id="{CFD95CFF-1823-4FC5-AB32-DB7F37AC3B81}"/>
              </a:ext>
            </a:extLst>
          </p:cNvPr>
          <p:cNvPicPr>
            <a:picLocks noChangeAspect="1"/>
          </p:cNvPicPr>
          <p:nvPr/>
        </p:nvPicPr>
        <p:blipFill>
          <a:blip r:embed="rId3"/>
          <a:stretch>
            <a:fillRect/>
          </a:stretch>
        </p:blipFill>
        <p:spPr>
          <a:xfrm>
            <a:off x="2624559" y="2089325"/>
            <a:ext cx="6838095" cy="4771429"/>
          </a:xfrm>
          <a:prstGeom prst="rect">
            <a:avLst/>
          </a:prstGeom>
        </p:spPr>
      </p:pic>
    </p:spTree>
    <p:extLst>
      <p:ext uri="{BB962C8B-B14F-4D97-AF65-F5344CB8AC3E}">
        <p14:creationId xmlns:p14="http://schemas.microsoft.com/office/powerpoint/2010/main" val="148114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A79A-84AB-4052-B498-CFD426E2EE02}"/>
              </a:ext>
            </a:extLst>
          </p:cNvPr>
          <p:cNvSpPr>
            <a:spLocks noGrp="1"/>
          </p:cNvSpPr>
          <p:nvPr>
            <p:ph type="title"/>
          </p:nvPr>
        </p:nvSpPr>
        <p:spPr/>
        <p:txBody>
          <a:bodyPr/>
          <a:lstStyle/>
          <a:p>
            <a:r>
              <a:rPr lang="en-US" noProof="0" dirty="0"/>
              <a:t>Calculated columns and measures</a:t>
            </a:r>
          </a:p>
        </p:txBody>
      </p:sp>
      <p:sp>
        <p:nvSpPr>
          <p:cNvPr id="4" name="Text Placeholder 3" hidden="1">
            <a:extLst>
              <a:ext uri="{FF2B5EF4-FFF2-40B4-BE49-F238E27FC236}">
                <a16:creationId xmlns:a16="http://schemas.microsoft.com/office/drawing/2014/main" id="{CBE59749-0E85-4429-B821-88D8D9CC9E7D}"/>
              </a:ext>
            </a:extLst>
          </p:cNvPr>
          <p:cNvSpPr>
            <a:spLocks noGrp="1"/>
          </p:cNvSpPr>
          <p:nvPr>
            <p:ph type="body" sz="quarter" idx="10"/>
          </p:nvPr>
        </p:nvSpPr>
        <p:spPr/>
        <p:txBody>
          <a:bodyPr/>
          <a:lstStyle/>
          <a:p>
            <a:endParaRPr lang="en-US" dirty="0"/>
          </a:p>
        </p:txBody>
      </p:sp>
      <p:sp>
        <p:nvSpPr>
          <p:cNvPr id="3" name="Content Placeholder 2">
            <a:extLst>
              <a:ext uri="{FF2B5EF4-FFF2-40B4-BE49-F238E27FC236}">
                <a16:creationId xmlns:a16="http://schemas.microsoft.com/office/drawing/2014/main" id="{84B1F778-6445-472E-80E0-644235FA3CE0}"/>
              </a:ext>
            </a:extLst>
          </p:cNvPr>
          <p:cNvSpPr>
            <a:spLocks noGrp="1"/>
          </p:cNvSpPr>
          <p:nvPr>
            <p:ph idx="1"/>
          </p:nvPr>
        </p:nvSpPr>
        <p:spPr/>
        <p:txBody>
          <a:bodyPr/>
          <a:lstStyle/>
          <a:p>
            <a:r>
              <a:rPr lang="en-US" dirty="0"/>
              <a:t>There are differences between calculated column and measure</a:t>
            </a:r>
          </a:p>
          <a:p>
            <a:endParaRPr lang="en-US" dirty="0"/>
          </a:p>
        </p:txBody>
      </p:sp>
      <p:sp>
        <p:nvSpPr>
          <p:cNvPr id="5" name="Footer Placeholder 4">
            <a:extLst>
              <a:ext uri="{FF2B5EF4-FFF2-40B4-BE49-F238E27FC236}">
                <a16:creationId xmlns:a16="http://schemas.microsoft.com/office/drawing/2014/main" id="{7B98EAA2-2787-4A60-931C-F01CC1B1EB99}"/>
              </a:ext>
            </a:extLst>
          </p:cNvPr>
          <p:cNvSpPr>
            <a:spLocks noGrp="1"/>
          </p:cNvSpPr>
          <p:nvPr>
            <p:ph type="ftr" sz="quarter" idx="11"/>
          </p:nvPr>
        </p:nvSpPr>
        <p:spPr/>
        <p:txBody>
          <a:bodyPr/>
          <a:lstStyle/>
          <a:p>
            <a:r>
              <a:rPr lang="en-AU" dirty="0"/>
              <a:t>© 2021 Microsoft. All rights reserved. </a:t>
            </a:r>
          </a:p>
        </p:txBody>
      </p:sp>
      <p:graphicFrame>
        <p:nvGraphicFramePr>
          <p:cNvPr id="7" name="Table 6">
            <a:extLst>
              <a:ext uri="{FF2B5EF4-FFF2-40B4-BE49-F238E27FC236}">
                <a16:creationId xmlns:a16="http://schemas.microsoft.com/office/drawing/2014/main" id="{86D06A21-449E-424A-9D03-ED314B4B971A}"/>
              </a:ext>
            </a:extLst>
          </p:cNvPr>
          <p:cNvGraphicFramePr>
            <a:graphicFrameLocks noGrp="1"/>
          </p:cNvGraphicFramePr>
          <p:nvPr>
            <p:extLst>
              <p:ext uri="{D42A27DB-BD31-4B8C-83A1-F6EECF244321}">
                <p14:modId xmlns:p14="http://schemas.microsoft.com/office/powerpoint/2010/main" val="3489304305"/>
              </p:ext>
            </p:extLst>
          </p:nvPr>
        </p:nvGraphicFramePr>
        <p:xfrm>
          <a:off x="816863" y="2746751"/>
          <a:ext cx="10875937" cy="2286000"/>
        </p:xfrm>
        <a:graphic>
          <a:graphicData uri="http://schemas.openxmlformats.org/drawingml/2006/table">
            <a:tbl>
              <a:tblPr firstRow="1" bandRow="1">
                <a:tableStyleId>{00A15C55-8517-42AA-B614-E9B94910E393}</a:tableStyleId>
              </a:tblPr>
              <a:tblGrid>
                <a:gridCol w="2058540">
                  <a:extLst>
                    <a:ext uri="{9D8B030D-6E8A-4147-A177-3AD203B41FA5}">
                      <a16:colId xmlns:a16="http://schemas.microsoft.com/office/drawing/2014/main" val="1500478358"/>
                    </a:ext>
                  </a:extLst>
                </a:gridCol>
                <a:gridCol w="4671152">
                  <a:extLst>
                    <a:ext uri="{9D8B030D-6E8A-4147-A177-3AD203B41FA5}">
                      <a16:colId xmlns:a16="http://schemas.microsoft.com/office/drawing/2014/main" val="1286607023"/>
                    </a:ext>
                  </a:extLst>
                </a:gridCol>
                <a:gridCol w="4146245">
                  <a:extLst>
                    <a:ext uri="{9D8B030D-6E8A-4147-A177-3AD203B41FA5}">
                      <a16:colId xmlns:a16="http://schemas.microsoft.com/office/drawing/2014/main" val="2376177701"/>
                    </a:ext>
                  </a:extLst>
                </a:gridCol>
              </a:tblGrid>
              <a:tr h="370840">
                <a:tc>
                  <a:txBody>
                    <a:bodyPr/>
                    <a:lstStyle/>
                    <a:p>
                      <a:endParaRPr lang="en-US" sz="2400" dirty="0"/>
                    </a:p>
                  </a:txBody>
                  <a:tcPr/>
                </a:tc>
                <a:tc>
                  <a:txBody>
                    <a:bodyPr/>
                    <a:lstStyle/>
                    <a:p>
                      <a:r>
                        <a:rPr lang="en-NZ" sz="2400" dirty="0">
                          <a:solidFill>
                            <a:schemeClr val="tx1"/>
                          </a:solidFill>
                        </a:rPr>
                        <a:t>Columns</a:t>
                      </a:r>
                      <a:endParaRPr lang="en-US" sz="2400" dirty="0">
                        <a:solidFill>
                          <a:schemeClr val="tx1"/>
                        </a:solidFill>
                      </a:endParaRPr>
                    </a:p>
                  </a:txBody>
                  <a:tcPr/>
                </a:tc>
                <a:tc>
                  <a:txBody>
                    <a:bodyPr/>
                    <a:lstStyle/>
                    <a:p>
                      <a:r>
                        <a:rPr lang="en-NZ" sz="2400" dirty="0">
                          <a:solidFill>
                            <a:schemeClr val="tx1"/>
                          </a:solidFill>
                        </a:rPr>
                        <a:t>Measures</a:t>
                      </a:r>
                      <a:endParaRPr lang="en-US" sz="2400" dirty="0">
                        <a:solidFill>
                          <a:schemeClr val="tx1"/>
                        </a:solidFill>
                      </a:endParaRPr>
                    </a:p>
                  </a:txBody>
                  <a:tcPr/>
                </a:tc>
                <a:extLst>
                  <a:ext uri="{0D108BD9-81ED-4DB2-BD59-A6C34878D82A}">
                    <a16:rowId xmlns:a16="http://schemas.microsoft.com/office/drawing/2014/main" val="325713106"/>
                  </a:ext>
                </a:extLst>
              </a:tr>
              <a:tr h="370840">
                <a:tc>
                  <a:txBody>
                    <a:bodyPr/>
                    <a:lstStyle/>
                    <a:p>
                      <a:r>
                        <a:rPr lang="en-NZ" sz="2400" b="1" dirty="0"/>
                        <a:t>Purpose</a:t>
                      </a:r>
                      <a:endParaRPr lang="en-US" sz="2400" b="1" dirty="0"/>
                    </a:p>
                  </a:txBody>
                  <a:tcPr/>
                </a:tc>
                <a:tc>
                  <a:txBody>
                    <a:bodyPr/>
                    <a:lstStyle/>
                    <a:p>
                      <a:r>
                        <a:rPr lang="en-NZ" sz="2400" dirty="0"/>
                        <a:t>Extend table</a:t>
                      </a:r>
                      <a:endParaRPr lang="en-US" sz="2400" dirty="0"/>
                    </a:p>
                  </a:txBody>
                  <a:tcPr/>
                </a:tc>
                <a:tc>
                  <a:txBody>
                    <a:bodyPr/>
                    <a:lstStyle/>
                    <a:p>
                      <a:r>
                        <a:rPr lang="en-NZ" sz="2400" dirty="0"/>
                        <a:t>Summarize model data</a:t>
                      </a:r>
                      <a:endParaRPr lang="en-US" sz="2400" dirty="0"/>
                    </a:p>
                  </a:txBody>
                  <a:tcPr/>
                </a:tc>
                <a:extLst>
                  <a:ext uri="{0D108BD9-81ED-4DB2-BD59-A6C34878D82A}">
                    <a16:rowId xmlns:a16="http://schemas.microsoft.com/office/drawing/2014/main" val="2954088609"/>
                  </a:ext>
                </a:extLst>
              </a:tr>
              <a:tr h="370840">
                <a:tc>
                  <a:txBody>
                    <a:bodyPr/>
                    <a:lstStyle/>
                    <a:p>
                      <a:r>
                        <a:rPr lang="en-NZ" sz="2400" b="1" dirty="0"/>
                        <a:t>Evaluation</a:t>
                      </a:r>
                      <a:endParaRPr lang="en-US" sz="2400" b="1" dirty="0"/>
                    </a:p>
                  </a:txBody>
                  <a:tcPr/>
                </a:tc>
                <a:tc>
                  <a:txBody>
                    <a:bodyPr/>
                    <a:lstStyle/>
                    <a:p>
                      <a:r>
                        <a:rPr lang="en-NZ" sz="2400" dirty="0"/>
                        <a:t>Row context at data refresh-time</a:t>
                      </a:r>
                      <a:endParaRPr lang="en-US" sz="2400" dirty="0"/>
                    </a:p>
                  </a:txBody>
                  <a:tcPr/>
                </a:tc>
                <a:tc>
                  <a:txBody>
                    <a:bodyPr/>
                    <a:lstStyle/>
                    <a:p>
                      <a:r>
                        <a:rPr lang="en-NZ" sz="2400" dirty="0"/>
                        <a:t>Filter context at query-time</a:t>
                      </a:r>
                      <a:endParaRPr lang="en-US" sz="2400" dirty="0"/>
                    </a:p>
                  </a:txBody>
                  <a:tcPr/>
                </a:tc>
                <a:extLst>
                  <a:ext uri="{0D108BD9-81ED-4DB2-BD59-A6C34878D82A}">
                    <a16:rowId xmlns:a16="http://schemas.microsoft.com/office/drawing/2014/main" val="2174369185"/>
                  </a:ext>
                </a:extLst>
              </a:tr>
              <a:tr h="370840">
                <a:tc>
                  <a:txBody>
                    <a:bodyPr/>
                    <a:lstStyle/>
                    <a:p>
                      <a:r>
                        <a:rPr lang="en-NZ" sz="2400" b="1" dirty="0"/>
                        <a:t>Storage</a:t>
                      </a:r>
                      <a:endParaRPr lang="en-US" sz="2400" b="1" dirty="0"/>
                    </a:p>
                  </a:txBody>
                  <a:tcPr/>
                </a:tc>
                <a:tc>
                  <a:txBody>
                    <a:bodyPr/>
                    <a:lstStyle/>
                    <a:p>
                      <a:r>
                        <a:rPr lang="en-NZ" sz="2400" dirty="0"/>
                        <a:t>Stores value in each table row</a:t>
                      </a:r>
                      <a:endParaRPr lang="en-US" sz="2400" dirty="0"/>
                    </a:p>
                  </a:txBody>
                  <a:tcPr/>
                </a:tc>
                <a:tc>
                  <a:txBody>
                    <a:bodyPr/>
                    <a:lstStyle/>
                    <a:p>
                      <a:r>
                        <a:rPr lang="en-NZ" sz="2400" dirty="0"/>
                        <a:t>Never stores value</a:t>
                      </a:r>
                      <a:endParaRPr lang="en-US" sz="2400" dirty="0"/>
                    </a:p>
                  </a:txBody>
                  <a:tcPr/>
                </a:tc>
                <a:extLst>
                  <a:ext uri="{0D108BD9-81ED-4DB2-BD59-A6C34878D82A}">
                    <a16:rowId xmlns:a16="http://schemas.microsoft.com/office/drawing/2014/main" val="1752611753"/>
                  </a:ext>
                </a:extLst>
              </a:tr>
              <a:tr h="370840">
                <a:tc>
                  <a:txBody>
                    <a:bodyPr/>
                    <a:lstStyle/>
                    <a:p>
                      <a:r>
                        <a:rPr lang="en-NZ" sz="2400" b="1" dirty="0"/>
                        <a:t>Visual use</a:t>
                      </a:r>
                      <a:endParaRPr lang="en-US" sz="2400" b="1" dirty="0"/>
                    </a:p>
                  </a:txBody>
                  <a:tcPr/>
                </a:tc>
                <a:tc>
                  <a:txBody>
                    <a:bodyPr/>
                    <a:lstStyle/>
                    <a:p>
                      <a:r>
                        <a:rPr lang="en-NZ" sz="2400" dirty="0"/>
                        <a:t>Filter, group, or summarize</a:t>
                      </a:r>
                      <a:endParaRPr lang="en-US" sz="2400" dirty="0"/>
                    </a:p>
                  </a:txBody>
                  <a:tcPr/>
                </a:tc>
                <a:tc>
                  <a:txBody>
                    <a:bodyPr/>
                    <a:lstStyle/>
                    <a:p>
                      <a:r>
                        <a:rPr lang="en-NZ" sz="2400" dirty="0"/>
                        <a:t>Designed to summarize</a:t>
                      </a:r>
                      <a:endParaRPr lang="en-US" sz="2400" dirty="0"/>
                    </a:p>
                  </a:txBody>
                  <a:tcPr/>
                </a:tc>
                <a:extLst>
                  <a:ext uri="{0D108BD9-81ED-4DB2-BD59-A6C34878D82A}">
                    <a16:rowId xmlns:a16="http://schemas.microsoft.com/office/drawing/2014/main" val="1440513630"/>
                  </a:ext>
                </a:extLst>
              </a:tr>
            </a:tbl>
          </a:graphicData>
        </a:graphic>
      </p:graphicFrame>
    </p:spTree>
    <p:extLst>
      <p:ext uri="{BB962C8B-B14F-4D97-AF65-F5344CB8AC3E}">
        <p14:creationId xmlns:p14="http://schemas.microsoft.com/office/powerpoint/2010/main" val="1642900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1A528C-AE33-4D64-BBEA-D47BFEC0B68A}"/>
              </a:ext>
            </a:extLst>
          </p:cNvPr>
          <p:cNvSpPr>
            <a:spLocks noGrp="1"/>
          </p:cNvSpPr>
          <p:nvPr>
            <p:ph type="title"/>
          </p:nvPr>
        </p:nvSpPr>
        <p:spPr/>
        <p:txBody>
          <a:bodyPr/>
          <a:lstStyle/>
          <a:p>
            <a:r>
              <a:rPr lang="en-US" noProof="0" dirty="0"/>
              <a:t>Module outline</a:t>
            </a:r>
          </a:p>
        </p:txBody>
      </p:sp>
      <p:sp>
        <p:nvSpPr>
          <p:cNvPr id="7" name="Text Placeholder 6">
            <a:extLst>
              <a:ext uri="{FF2B5EF4-FFF2-40B4-BE49-F238E27FC236}">
                <a16:creationId xmlns:a16="http://schemas.microsoft.com/office/drawing/2014/main" id="{5D240A6A-334B-4B3F-8554-0AD2511C69BD}"/>
              </a:ext>
            </a:extLst>
          </p:cNvPr>
          <p:cNvSpPr>
            <a:spLocks noGrp="1"/>
          </p:cNvSpPr>
          <p:nvPr>
            <p:ph type="body" sz="quarter" idx="10"/>
          </p:nvPr>
        </p:nvSpPr>
        <p:spPr/>
        <p:txBody>
          <a:bodyPr/>
          <a:lstStyle/>
          <a:p>
            <a:r>
              <a:rPr lang="en-US" noProof="0" dirty="0"/>
              <a:t>01: Introduce Data Models</a:t>
            </a:r>
          </a:p>
        </p:txBody>
      </p:sp>
      <p:sp>
        <p:nvSpPr>
          <p:cNvPr id="6" name="Content Placeholder 5">
            <a:extLst>
              <a:ext uri="{FF2B5EF4-FFF2-40B4-BE49-F238E27FC236}">
                <a16:creationId xmlns:a16="http://schemas.microsoft.com/office/drawing/2014/main" id="{8153398B-22C7-42A7-9919-666B3DF1F709}"/>
              </a:ext>
            </a:extLst>
          </p:cNvPr>
          <p:cNvSpPr>
            <a:spLocks noGrp="1"/>
          </p:cNvSpPr>
          <p:nvPr>
            <p:ph idx="1"/>
          </p:nvPr>
        </p:nvSpPr>
        <p:spPr/>
        <p:txBody>
          <a:bodyPr/>
          <a:lstStyle/>
          <a:p>
            <a:r>
              <a:rPr lang="en-US" noProof="0" dirty="0"/>
              <a:t>Data model fundamentals</a:t>
            </a:r>
          </a:p>
          <a:p>
            <a:r>
              <a:rPr lang="en-US" noProof="0" dirty="0"/>
              <a:t>Star schema design</a:t>
            </a:r>
          </a:p>
          <a:p>
            <a:r>
              <a:rPr lang="en-US" dirty="0"/>
              <a:t>Vertipaq Compression</a:t>
            </a:r>
          </a:p>
          <a:p>
            <a:r>
              <a:rPr lang="en-US" dirty="0"/>
              <a:t>Define analytic query</a:t>
            </a:r>
            <a:endParaRPr lang="en-US" noProof="0" dirty="0"/>
          </a:p>
          <a:p>
            <a:r>
              <a:rPr lang="en-US" noProof="0" dirty="0"/>
              <a:t>Configure report visuals</a:t>
            </a:r>
          </a:p>
          <a:p>
            <a:endParaRPr lang="en-US" noProof="0" dirty="0"/>
          </a:p>
        </p:txBody>
      </p:sp>
      <p:sp>
        <p:nvSpPr>
          <p:cNvPr id="8" name="Footer Placeholder 7">
            <a:extLst>
              <a:ext uri="{FF2B5EF4-FFF2-40B4-BE49-F238E27FC236}">
                <a16:creationId xmlns:a16="http://schemas.microsoft.com/office/drawing/2014/main" id="{7CDFFA1D-2C95-4DF9-979F-1DC6B5214879}"/>
              </a:ext>
            </a:extLst>
          </p:cNvPr>
          <p:cNvSpPr>
            <a:spLocks noGrp="1"/>
          </p:cNvSpPr>
          <p:nvPr>
            <p:ph type="ftr" sz="quarter" idx="11"/>
          </p:nvPr>
        </p:nvSpPr>
        <p:spPr/>
        <p:txBody>
          <a:bodyPr/>
          <a:lstStyle/>
          <a:p>
            <a:r>
              <a:rPr lang="en-AU" dirty="0"/>
              <a:t>© 2021 Microsoft. All rights reserved. </a:t>
            </a:r>
          </a:p>
        </p:txBody>
      </p:sp>
      <p:sp>
        <p:nvSpPr>
          <p:cNvPr id="2" name="Footer Placeholder 3">
            <a:extLst>
              <a:ext uri="{FF2B5EF4-FFF2-40B4-BE49-F238E27FC236}">
                <a16:creationId xmlns:a16="http://schemas.microsoft.com/office/drawing/2014/main" id="{ED687E59-D562-4D52-8963-FD0B323F5E93}"/>
              </a:ext>
            </a:extLst>
          </p:cNvPr>
          <p:cNvSpPr txBox="1">
            <a:spLocks/>
          </p:cNvSpPr>
          <p:nvPr/>
        </p:nvSpPr>
        <p:spPr>
          <a:xfrm>
            <a:off x="4459395" y="6472801"/>
            <a:ext cx="272934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dirty="0"/>
              <a:t>BETA version</a:t>
            </a:r>
          </a:p>
        </p:txBody>
      </p:sp>
    </p:spTree>
    <p:extLst>
      <p:ext uri="{BB962C8B-B14F-4D97-AF65-F5344CB8AC3E}">
        <p14:creationId xmlns:p14="http://schemas.microsoft.com/office/powerpoint/2010/main" val="129229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ower BI">
  <a:themeElements>
    <a:clrScheme name="Power BI">
      <a:dk1>
        <a:srgbClr val="191919"/>
      </a:dk1>
      <a:lt1>
        <a:srgbClr val="FFFFFF"/>
      </a:lt1>
      <a:dk2>
        <a:srgbClr val="191919"/>
      </a:dk2>
      <a:lt2>
        <a:srgbClr val="EAEAEA"/>
      </a:lt2>
      <a:accent1>
        <a:srgbClr val="F2C811"/>
      </a:accent1>
      <a:accent2>
        <a:srgbClr val="6A4B16"/>
      </a:accent2>
      <a:accent3>
        <a:srgbClr val="4472C4"/>
      </a:accent3>
      <a:accent4>
        <a:srgbClr val="70AD47"/>
      </a:accent4>
      <a:accent5>
        <a:srgbClr val="AC32F2"/>
      </a:accent5>
      <a:accent6>
        <a:srgbClr val="FF0000"/>
      </a:accent6>
      <a:hlink>
        <a:srgbClr val="0000FF"/>
      </a:hlink>
      <a:folHlink>
        <a:srgbClr val="0000FF"/>
      </a:folHlink>
    </a:clrScheme>
    <a:fontScheme name="Power Platform">
      <a:majorFont>
        <a:latin typeface="Segoe UI Semibold"/>
        <a:ea typeface=""/>
        <a:cs typeface=""/>
      </a:majorFont>
      <a:minorFont>
        <a:latin typeface="Segoe UI"/>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9A5B5600C689C458C7B6827792335E6" ma:contentTypeVersion="10" ma:contentTypeDescription="Create a new document." ma:contentTypeScope="" ma:versionID="619bef9844dd22b389f1ccf2f4175c4f">
  <xsd:schema xmlns:xsd="http://www.w3.org/2001/XMLSchema" xmlns:xs="http://www.w3.org/2001/XMLSchema" xmlns:p="http://schemas.microsoft.com/office/2006/metadata/properties" xmlns:ns2="dcb97c03-8533-45c4-990f-b8cc43c14510" xmlns:ns3="e7e6cfea-4142-4c0e-964b-1e7dedd511fb" targetNamespace="http://schemas.microsoft.com/office/2006/metadata/properties" ma:root="true" ma:fieldsID="b60cfd0de959b530b288fcdedcd5563a" ns2:_="" ns3:_="">
    <xsd:import namespace="dcb97c03-8533-45c4-990f-b8cc43c14510"/>
    <xsd:import namespace="e7e6cfea-4142-4c0e-964b-1e7dedd511f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b97c03-8533-45c4-990f-b8cc43c145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8c695350-72a8-481b-9348-f941c1c6fca9"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e6cfea-4142-4c0e-964b-1e7dedd511fb"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ca67a556-984d-4569-9a1f-4110952bd5bc}" ma:internalName="TaxCatchAll" ma:showField="CatchAllData" ma:web="e7e6cfea-4142-4c0e-964b-1e7dedd511f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cb97c03-8533-45c4-990f-b8cc43c14510">
      <Terms xmlns="http://schemas.microsoft.com/office/infopath/2007/PartnerControls"/>
    </lcf76f155ced4ddcb4097134ff3c332f>
    <TaxCatchAll xmlns="e7e6cfea-4142-4c0e-964b-1e7dedd511fb" xsi:nil="true"/>
  </documentManagement>
</p:properties>
</file>

<file path=customXml/itemProps1.xml><?xml version="1.0" encoding="utf-8"?>
<ds:datastoreItem xmlns:ds="http://schemas.openxmlformats.org/officeDocument/2006/customXml" ds:itemID="{EABE0C75-47AF-4D87-876B-5FB33C3553D3}">
  <ds:schemaRefs>
    <ds:schemaRef ds:uri="http://schemas.microsoft.com/sharepoint/v3/contenttype/forms"/>
  </ds:schemaRefs>
</ds:datastoreItem>
</file>

<file path=customXml/itemProps2.xml><?xml version="1.0" encoding="utf-8"?>
<ds:datastoreItem xmlns:ds="http://schemas.openxmlformats.org/officeDocument/2006/customXml" ds:itemID="{29F8A501-1BF9-425F-92B2-7986A7D76B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b97c03-8533-45c4-990f-b8cc43c14510"/>
    <ds:schemaRef ds:uri="e7e6cfea-4142-4c0e-964b-1e7dedd511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603C36-E1F6-431D-BE77-F68E0FA3D1AA}">
  <ds:schemaRefs>
    <ds:schemaRef ds:uri="http://www.w3.org/XML/1998/namespace"/>
    <ds:schemaRef ds:uri="http://purl.org/dc/terms/"/>
    <ds:schemaRef ds:uri="http://purl.org/dc/dcmitype/"/>
    <ds:schemaRef ds:uri="http://schemas.microsoft.com/sharepoint/v3"/>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efef0bc2-39c0-4cbc-8b06-a8fa4d6f3c44"/>
    <ds:schemaRef ds:uri="b2855774-7864-472c-b53f-a1c9f38f1d59"/>
    <ds:schemaRef ds:uri="dcb97c03-8533-45c4-990f-b8cc43c14510"/>
    <ds:schemaRef ds:uri="e7e6cfea-4142-4c0e-964b-1e7dedd511fb"/>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35268</TotalTime>
  <Words>11124</Words>
  <Application>Microsoft Office PowerPoint</Application>
  <PresentationFormat>Widescreen</PresentationFormat>
  <Paragraphs>1874</Paragraphs>
  <Slides>85</Slides>
  <Notes>69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85</vt:i4>
      </vt:variant>
    </vt:vector>
  </HeadingPairs>
  <TitlesOfParts>
    <vt:vector size="91" baseType="lpstr">
      <vt:lpstr>Arial</vt:lpstr>
      <vt:lpstr>Calibri</vt:lpstr>
      <vt:lpstr>Consolas</vt:lpstr>
      <vt:lpstr>Segoe UI</vt:lpstr>
      <vt:lpstr>Segoe UI Semibold</vt:lpstr>
      <vt:lpstr>Power BI</vt:lpstr>
      <vt:lpstr>Power BI DAX Class</vt:lpstr>
      <vt:lpstr>Course aim</vt:lpstr>
      <vt:lpstr>Prerequisites</vt:lpstr>
      <vt:lpstr>Course modules</vt:lpstr>
      <vt:lpstr>Labs</vt:lpstr>
      <vt:lpstr>Agenda (times are approximate and will be fluid with the class)</vt:lpstr>
      <vt:lpstr>Resources</vt:lpstr>
      <vt:lpstr>Power BI  DAX in a Day</vt:lpstr>
      <vt:lpstr>Module outline</vt:lpstr>
      <vt:lpstr>Data model fundamentals</vt:lpstr>
      <vt:lpstr>Star schema design</vt:lpstr>
      <vt:lpstr>Star schema design</vt:lpstr>
      <vt:lpstr>Star schema design</vt:lpstr>
      <vt:lpstr>Star schema design</vt:lpstr>
      <vt:lpstr>Relational Paths</vt:lpstr>
      <vt:lpstr>Vertipaq Analyzer</vt:lpstr>
      <vt:lpstr>Comparison to Excel</vt:lpstr>
      <vt:lpstr>Conversion to Columns</vt:lpstr>
      <vt:lpstr>Encoding Example 1: Value</vt:lpstr>
      <vt:lpstr>Encoding Example 2: Hash + Dictionary</vt:lpstr>
      <vt:lpstr>Encoding Example 2: + Run Length</vt:lpstr>
      <vt:lpstr>Encoding Example 3: H + D + RL Comparison</vt:lpstr>
      <vt:lpstr>Encoding Example 4: Row Order Optimization</vt:lpstr>
      <vt:lpstr>Encoding: Final Output</vt:lpstr>
      <vt:lpstr>Define analytic query</vt:lpstr>
      <vt:lpstr>Define analytic query</vt:lpstr>
      <vt:lpstr>Define analytic query</vt:lpstr>
      <vt:lpstr>Define analytic query</vt:lpstr>
      <vt:lpstr>Configure report visuals</vt:lpstr>
      <vt:lpstr>Configure report visuals</vt:lpstr>
      <vt:lpstr>Configure report visuals</vt:lpstr>
      <vt:lpstr>Resources</vt:lpstr>
      <vt:lpstr>Power BI  DAX in a Day</vt:lpstr>
      <vt:lpstr>Module outline</vt:lpstr>
      <vt:lpstr>Describe DAX calculation types</vt:lpstr>
      <vt:lpstr>Describe DAX calculation types</vt:lpstr>
      <vt:lpstr>Describe DAX calculation types</vt:lpstr>
      <vt:lpstr>Describe DAX calculation types</vt:lpstr>
      <vt:lpstr>Describe DAX calculation types</vt:lpstr>
      <vt:lpstr>Describe DAX calculation types</vt:lpstr>
      <vt:lpstr>Describe DAX calculation types</vt:lpstr>
      <vt:lpstr>Write DAX formulas</vt:lpstr>
      <vt:lpstr>Write DAX formulas</vt:lpstr>
      <vt:lpstr>Write DAX formulas</vt:lpstr>
      <vt:lpstr>Write DAX formulas</vt:lpstr>
      <vt:lpstr>Write DAX formulas</vt:lpstr>
      <vt:lpstr>Write DAX formulas</vt:lpstr>
      <vt:lpstr>Write DAX formulas</vt:lpstr>
      <vt:lpstr>Write DAX formulas</vt:lpstr>
      <vt:lpstr>Write DAX formulas</vt:lpstr>
      <vt:lpstr>Write DAX formulas</vt:lpstr>
      <vt:lpstr>Write DAX formulas</vt:lpstr>
      <vt:lpstr>Write DAX formulas</vt:lpstr>
      <vt:lpstr>Write DAX formulas</vt:lpstr>
      <vt:lpstr>Describe DAX data types</vt:lpstr>
      <vt:lpstr>Describe DAX data types</vt:lpstr>
      <vt:lpstr>Describe DAX data types</vt:lpstr>
      <vt:lpstr>Work with DAX functions</vt:lpstr>
      <vt:lpstr>Work with DAX functions</vt:lpstr>
      <vt:lpstr>Work with DAX functions</vt:lpstr>
      <vt:lpstr>Use DAX operators</vt:lpstr>
      <vt:lpstr>Use DAX operators</vt:lpstr>
      <vt:lpstr>Use DAX operators</vt:lpstr>
      <vt:lpstr>Use DAX operators</vt:lpstr>
      <vt:lpstr>Use DAX operators</vt:lpstr>
      <vt:lpstr>Use DAX operators</vt:lpstr>
      <vt:lpstr>Use DAX operators</vt:lpstr>
      <vt:lpstr>Lab 2</vt:lpstr>
      <vt:lpstr>Power BI  DAX in a Day</vt:lpstr>
      <vt:lpstr>Module outline</vt:lpstr>
      <vt:lpstr>Create calculated tables</vt:lpstr>
      <vt:lpstr>Create calculated columns</vt:lpstr>
      <vt:lpstr>Describe row context</vt:lpstr>
      <vt:lpstr>Choose technique to add a column</vt:lpstr>
      <vt:lpstr>Resources</vt:lpstr>
      <vt:lpstr>Power BI  DAX in a Day</vt:lpstr>
      <vt:lpstr>Module outline</vt:lpstr>
      <vt:lpstr>Describe measure types</vt:lpstr>
      <vt:lpstr>Describe measure types</vt:lpstr>
      <vt:lpstr>Describe measure types</vt:lpstr>
      <vt:lpstr>Describe measure types</vt:lpstr>
      <vt:lpstr>Describe measure types</vt:lpstr>
      <vt:lpstr>Quick Measures</vt:lpstr>
      <vt:lpstr>Quick Measures</vt:lpstr>
      <vt:lpstr>Calculated columns and measures</vt:lpstr>
    </vt:vector>
  </TitlesOfParts>
  <Manager>Amit Shuster &lt;amit.shuster@microsoft.com&gt;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Developer in a Day</dc:title>
  <dc:creator>Peter Myers &lt;pmyers@derflan.com&gt;</dc:creator>
  <cp:lastModifiedBy>Joseph Hobbs</cp:lastModifiedBy>
  <cp:revision>62</cp:revision>
  <dcterms:created xsi:type="dcterms:W3CDTF">2020-04-09T08:29:58Z</dcterms:created>
  <dcterms:modified xsi:type="dcterms:W3CDTF">2023-01-19T02:43:49Z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0x01010009A5B5600C689C458C7B6827792335E6</vt:lpwstr>
  </property>
</Properties>
</file>